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98" r:id="rId3"/>
    <p:sldId id="315" r:id="rId4"/>
    <p:sldId id="314" r:id="rId5"/>
    <p:sldId id="316" r:id="rId6"/>
    <p:sldId id="317" r:id="rId7"/>
    <p:sldId id="319" r:id="rId8"/>
    <p:sldId id="320" r:id="rId9"/>
    <p:sldId id="321" r:id="rId10"/>
    <p:sldId id="323" r:id="rId11"/>
    <p:sldId id="326" r:id="rId12"/>
    <p:sldId id="324" r:id="rId13"/>
    <p:sldId id="325" r:id="rId14"/>
    <p:sldId id="327" r:id="rId15"/>
    <p:sldId id="343" r:id="rId16"/>
    <p:sldId id="344" r:id="rId17"/>
    <p:sldId id="331" r:id="rId18"/>
    <p:sldId id="318" r:id="rId19"/>
    <p:sldId id="330" r:id="rId20"/>
    <p:sldId id="329" r:id="rId21"/>
    <p:sldId id="332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06" r:id="rId31"/>
    <p:sldId id="26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4BAD2CF-8936-4C6A-9354-58902AAF0951}">
          <p14:sldIdLst>
            <p14:sldId id="259"/>
            <p14:sldId id="298"/>
            <p14:sldId id="315"/>
            <p14:sldId id="314"/>
            <p14:sldId id="316"/>
            <p14:sldId id="317"/>
            <p14:sldId id="319"/>
            <p14:sldId id="320"/>
            <p14:sldId id="321"/>
            <p14:sldId id="323"/>
            <p14:sldId id="326"/>
            <p14:sldId id="324"/>
            <p14:sldId id="325"/>
            <p14:sldId id="327"/>
            <p14:sldId id="343"/>
            <p14:sldId id="344"/>
            <p14:sldId id="331"/>
            <p14:sldId id="318"/>
            <p14:sldId id="330"/>
            <p14:sldId id="329"/>
            <p14:sldId id="33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0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tila Hinkel" initials="A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16"/>
    <a:srgbClr val="979A95"/>
    <a:srgbClr val="3B3B39"/>
    <a:srgbClr val="7F7F7F"/>
    <a:srgbClr val="D9D9D9"/>
    <a:srgbClr val="EE7200"/>
    <a:srgbClr val="39393B"/>
    <a:srgbClr val="333333"/>
    <a:srgbClr val="34648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78876" autoAdjust="0"/>
  </p:normalViewPr>
  <p:slideViewPr>
    <p:cSldViewPr snapToGrid="0" snapToObjects="1" showGuides="1">
      <p:cViewPr varScale="1">
        <p:scale>
          <a:sx n="160" d="100"/>
          <a:sy n="160" d="100"/>
        </p:scale>
        <p:origin x="184" y="216"/>
      </p:cViewPr>
      <p:guideLst>
        <p:guide orient="horz" pos="1620"/>
        <p:guide pos="2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19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24E3CFA6-195D-40B8-8EB2-3564DB4CC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81F2B6A-80E6-4DE4-849E-6A7F8970F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8BEC-0A4A-4075-90CF-2CAC40AA2BA1}" type="datetimeFigureOut">
              <a:rPr lang="hu-HU" smtClean="0"/>
              <a:t>2021. 06. 20.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8FA211-F73A-4648-87C2-3E63C53530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6577DC2-A2A5-4A9D-99D5-DD248078D8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433CF-CCF4-45D1-8752-32AC888E2B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5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4DA8B-8B2F-47B0-BD00-438A8264564C}" type="datetimeFigureOut">
              <a:rPr lang="hu-HU" smtClean="0"/>
              <a:t>2021. 06. 20.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031B2-72E2-43E8-9498-6536B1F521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8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22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67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89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666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2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5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06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909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319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426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48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605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260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702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249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22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52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020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848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795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984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28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150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22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47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Nemetorszag</a:t>
            </a:r>
            <a:r>
              <a:rPr lang="en-US" dirty="0"/>
              <a:t> </a:t>
            </a:r>
            <a:r>
              <a:rPr lang="en-US" dirty="0" err="1"/>
              <a:t>picit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, 22,5 </a:t>
            </a:r>
            <a:r>
              <a:rPr lang="en-US" dirty="0" err="1"/>
              <a:t>millio</a:t>
            </a:r>
            <a:endParaRPr lang="en-US" dirty="0"/>
          </a:p>
          <a:p>
            <a:r>
              <a:rPr lang="en-US" dirty="0"/>
              <a:t>Romania 1,5 </a:t>
            </a:r>
            <a:r>
              <a:rPr lang="en-US" dirty="0" err="1"/>
              <a:t>millio</a:t>
            </a:r>
            <a:endParaRPr lang="en-US" dirty="0"/>
          </a:p>
          <a:p>
            <a:r>
              <a:rPr lang="en-US" dirty="0" err="1"/>
              <a:t>Franciaorszag</a:t>
            </a:r>
            <a:r>
              <a:rPr lang="en-US" dirty="0"/>
              <a:t> 9,3 </a:t>
            </a:r>
            <a:r>
              <a:rPr lang="en-US" dirty="0" err="1"/>
              <a:t>millio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74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67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65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05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31B2-72E2-43E8-9498-6536B1F5213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55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inta1_vertical.png">
            <a:extLst>
              <a:ext uri="{FF2B5EF4-FFF2-40B4-BE49-F238E27FC236}">
                <a16:creationId xmlns:a16="http://schemas.microsoft.com/office/drawing/2014/main" id="{30B99D50-52A7-41AA-B608-839B77E34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1365" y="1494887"/>
            <a:ext cx="3400045" cy="3739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006" y="1875161"/>
            <a:ext cx="5567793" cy="110251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EE72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006" y="3076575"/>
            <a:ext cx="5560359" cy="1314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  <a:latin typeface="Bai Jamjuree Light" panose="00000400000000000000" pitchFamily="2" charset="-34"/>
                <a:cs typeface="Bai Jamjuree Light" panose="00000400000000000000" pitchFamily="2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918CA3A5-A2C1-4E7E-880F-09E1889C49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726" y="4583431"/>
            <a:ext cx="3220720" cy="4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hu-HU" sz="1900" spc="-340" dirty="0">
                <a:solidFill>
                  <a:schemeClr val="bg1">
                    <a:lumMod val="75000"/>
                  </a:schemeClr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SECURITY TESTING LABORATORY</a:t>
            </a:r>
            <a:endParaRPr lang="hu-HU" sz="1100" dirty="0">
              <a:solidFill>
                <a:schemeClr val="bg1">
                  <a:lumMod val="75000"/>
                </a:schemeClr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B5144BD1-C82C-4431-9904-40C9E0C3D0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971" y="4754245"/>
            <a:ext cx="3193415" cy="3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900" spc="-150" dirty="0">
                <a:solidFill>
                  <a:srgbClr val="EE7200"/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MAKING THE WORLD SAFER</a:t>
            </a:r>
            <a:endParaRPr lang="hu-HU" sz="1100" dirty="0">
              <a:solidFill>
                <a:srgbClr val="262626"/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2F4A6D3-9E68-493F-A836-0679143AD790}"/>
              </a:ext>
            </a:extLst>
          </p:cNvPr>
          <p:cNvSpPr txBox="1">
            <a:spLocks/>
          </p:cNvSpPr>
          <p:nvPr userDrawn="1"/>
        </p:nvSpPr>
        <p:spPr>
          <a:xfrm>
            <a:off x="7416519" y="21137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3E4B3-E3E6-014C-9706-B5DF7BB9AEF2}" type="datetimeFigureOut">
              <a:rPr lang="hu-HU" sz="1300" b="0" smtClean="0">
                <a:solidFill>
                  <a:srgbClr val="EE72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pPr/>
              <a:t>2021. 06. 20.</a:t>
            </a:fld>
            <a:endParaRPr lang="hu-HU" sz="1300" b="0" dirty="0">
              <a:solidFill>
                <a:srgbClr val="EE72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E9530385-657B-4C99-B298-F3E65F6FCFD8}"/>
              </a:ext>
            </a:extLst>
          </p:cNvPr>
          <p:cNvSpPr/>
          <p:nvPr userDrawn="1"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EF01C9-53C9-49E4-80B7-42D0AA2FCAEA}"/>
              </a:ext>
            </a:extLst>
          </p:cNvPr>
          <p:cNvSpPr/>
          <p:nvPr userDrawn="1"/>
        </p:nvSpPr>
        <p:spPr>
          <a:xfrm>
            <a:off x="0" y="1"/>
            <a:ext cx="9144000" cy="712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4792"/>
          </a:xfrm>
        </p:spPr>
        <p:txBody>
          <a:bodyPr/>
          <a:lstStyle>
            <a:lvl1pPr algn="l">
              <a:defRPr sz="3000">
                <a:solidFill>
                  <a:srgbClr val="7F7F7F"/>
                </a:solidFill>
                <a:latin typeface="Bai Jamjuree ExtraLight" panose="00000300000000000000" pitchFamily="2" charset="-34"/>
                <a:cs typeface="Bai Jamjuree ExtraLight" panose="00000300000000000000" pitchFamily="2" charset="-34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Aft>
                <a:spcPts val="1200"/>
              </a:spcAft>
              <a:buNone/>
              <a:defRPr sz="2600">
                <a:solidFill>
                  <a:srgbClr val="EE7200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7E16"/>
              </a:buClr>
              <a:buFont typeface="Curved Square" panose="00000400000000000000" pitchFamily="2" charset="0"/>
              <a:buChar char="-"/>
              <a:defRPr lang="hu-H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i Jamjuree Regular"/>
                <a:ea typeface="+mj-ea"/>
                <a:cs typeface="Bai Jamjuree Regular"/>
              </a:defRPr>
            </a:lvl2pPr>
            <a:lvl3pPr marL="1143000" indent="-228600">
              <a:spcBef>
                <a:spcPts val="600"/>
              </a:spcBef>
              <a:buFont typeface="Curved Square" panose="00000400000000000000" pitchFamily="2" charset="0"/>
              <a:buChar char="-"/>
              <a:defRPr sz="2000">
                <a:latin typeface="Bai Jamjuree Regular" panose="00000500000000000000" pitchFamily="2" charset="-34"/>
                <a:cs typeface="Bai Jamjuree Regular" panose="00000500000000000000" pitchFamily="2" charset="-34"/>
              </a:defRPr>
            </a:lvl3pPr>
            <a:lvl4pPr>
              <a:spcBef>
                <a:spcPts val="600"/>
              </a:spcBef>
              <a:defRPr>
                <a:latin typeface="Bai Jamjuree Regular" panose="00000500000000000000" pitchFamily="2" charset="-34"/>
                <a:cs typeface="Bai Jamjuree Regular" panose="00000500000000000000" pitchFamily="2" charset="-34"/>
              </a:defRPr>
            </a:lvl4pPr>
            <a:lvl5pPr>
              <a:spcBef>
                <a:spcPts val="600"/>
              </a:spcBef>
              <a:defRPr>
                <a:latin typeface="Bai Jamjuree Regular" panose="00000500000000000000" pitchFamily="2" charset="-34"/>
                <a:cs typeface="Bai Jamjuree Regular" panose="00000500000000000000" pitchFamily="2" charset="-34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marL="742950" lvl="1" indent="-28575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7E16"/>
              </a:buClr>
              <a:buSzPct val="100000"/>
            </a:pP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pic>
        <p:nvPicPr>
          <p:cNvPr id="9" name="Picture 6" descr="a_logo_1.eps">
            <a:extLst>
              <a:ext uri="{FF2B5EF4-FFF2-40B4-BE49-F238E27FC236}">
                <a16:creationId xmlns:a16="http://schemas.microsoft.com/office/drawing/2014/main" id="{A8ABD049-C944-479B-ACA3-07A9E870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3" y="135457"/>
            <a:ext cx="1676406" cy="477581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1383500B-CC95-4E2E-93B1-A7D38CF03D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6343" y="4933093"/>
            <a:ext cx="2179201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hu-HU" sz="1400" spc="-340" dirty="0">
                <a:solidFill>
                  <a:srgbClr val="979A95"/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SECURITY TESTING LABORATORY</a:t>
            </a:r>
            <a:endParaRPr lang="hu-HU" sz="900" dirty="0">
              <a:solidFill>
                <a:srgbClr val="979A95"/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99384391-FD62-496D-BC5C-7E6D07D122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3592" y="4933665"/>
            <a:ext cx="31934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400" spc="-150" dirty="0">
                <a:solidFill>
                  <a:srgbClr val="EE7200"/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&gt; MAKING THE WORLD SAFER</a:t>
            </a:r>
            <a:endParaRPr lang="hu-HU" sz="1400" dirty="0">
              <a:solidFill>
                <a:srgbClr val="262626"/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B7EFE5C-3B88-44C9-B633-C8510273D403}"/>
              </a:ext>
            </a:extLst>
          </p:cNvPr>
          <p:cNvSpPr txBox="1">
            <a:spLocks/>
          </p:cNvSpPr>
          <p:nvPr userDrawn="1"/>
        </p:nvSpPr>
        <p:spPr>
          <a:xfrm>
            <a:off x="0" y="489140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5E649A9-DD67-2048-BD7E-59EFB00E6BA0}" type="slidenum">
              <a:rPr lang="hu-HU" sz="1400" smtClean="0">
                <a:solidFill>
                  <a:srgbClr val="FF7E16"/>
                </a:solidFill>
                <a:latin typeface="Curved Square" panose="00000400000000000000" pitchFamily="2" charset="0"/>
              </a:rPr>
              <a:pPr algn="l"/>
              <a:t>‹#›</a:t>
            </a:fld>
            <a:endParaRPr lang="hu-HU" sz="1400" dirty="0">
              <a:solidFill>
                <a:srgbClr val="FF7E16"/>
              </a:solidFill>
              <a:latin typeface="Curved Square" panose="000004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E4B3-E3E6-014C-9706-B5DF7BB9AEF2}" type="datetimeFigureOut">
              <a:t>2021. 06. 20.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49A9-DD67-2048-BD7E-59EFB00E6BA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6" y="2113753"/>
            <a:ext cx="7760934" cy="713972"/>
          </a:xfrm>
        </p:spPr>
        <p:txBody>
          <a:bodyPr anchor="t">
            <a:noAutofit/>
          </a:bodyPr>
          <a:lstStyle/>
          <a:p>
            <a:r>
              <a:rPr lang="hu-HU" sz="4400" b="1" dirty="0">
                <a:solidFill>
                  <a:srgbClr val="FF7E16"/>
                </a:solidFill>
                <a:latin typeface="+mj-lt"/>
                <a:cs typeface="Roboto Slab Light"/>
              </a:rPr>
              <a:t>Mit </a:t>
            </a:r>
            <a:r>
              <a:rPr lang="hu-HU" sz="4400" b="1" dirty="0" err="1">
                <a:solidFill>
                  <a:srgbClr val="FF7E16"/>
                </a:solidFill>
                <a:latin typeface="+mj-lt"/>
                <a:cs typeface="Roboto Slab Light"/>
              </a:rPr>
              <a:t>hekkel</a:t>
            </a:r>
            <a:r>
              <a:rPr lang="hu-HU" sz="4400" b="1" dirty="0">
                <a:solidFill>
                  <a:srgbClr val="FF7E16"/>
                </a:solidFill>
                <a:latin typeface="+mj-lt"/>
                <a:cs typeface="Roboto Slab Light"/>
              </a:rPr>
              <a:t> a hogyishívják?</a:t>
            </a:r>
            <a:endParaRPr lang="en-US" sz="4400" b="1" dirty="0">
              <a:solidFill>
                <a:srgbClr val="FF7E16"/>
              </a:solidFill>
              <a:latin typeface="+mj-lt"/>
              <a:cs typeface="Roboto Slab Ligh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36" y="156308"/>
            <a:ext cx="3714506" cy="13929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591" y="2829579"/>
            <a:ext cx="6291782" cy="436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200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pPr algn="ctr"/>
            <a:r>
              <a:rPr lang="hu-HU" sz="2400" b="1" dirty="0" err="1">
                <a:solidFill>
                  <a:srgbClr val="7F7F7F"/>
                </a:solidFill>
                <a:latin typeface="+mn-lt"/>
                <a:cs typeface="Roboto Slab Light"/>
              </a:rPr>
              <a:t>Insecure</a:t>
            </a:r>
            <a:r>
              <a:rPr lang="hu-HU" sz="2400" b="1" dirty="0">
                <a:solidFill>
                  <a:srgbClr val="7F7F7F"/>
                </a:solidFill>
                <a:latin typeface="+mn-lt"/>
                <a:cs typeface="Roboto Slab Light"/>
              </a:rPr>
              <a:t> of </a:t>
            </a:r>
            <a:r>
              <a:rPr lang="hu-HU" sz="2400" b="1" dirty="0" err="1">
                <a:solidFill>
                  <a:srgbClr val="7F7F7F"/>
                </a:solidFill>
                <a:latin typeface="+mn-lt"/>
                <a:cs typeface="Roboto Slab Light"/>
              </a:rPr>
              <a:t>Things</a:t>
            </a:r>
            <a:endParaRPr lang="en-US" sz="2400" b="1" dirty="0">
              <a:solidFill>
                <a:srgbClr val="7F7F7F"/>
              </a:solidFill>
              <a:latin typeface="+mn-lt"/>
              <a:cs typeface="Roboto Slab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Ismert, kihasználható sérülékenységgel rendelkező nyomtatók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C940B7-CD3E-604D-ABA6-728F46C8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159"/>
            <a:ext cx="5182708" cy="569659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8B2938-02A1-664F-A73F-B907A6770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45" y="1137073"/>
            <a:ext cx="5873729" cy="208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Nyomtatásmenedzsment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8EAD20B2-0A17-714C-97EB-A9703C59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24" y="1437584"/>
            <a:ext cx="6907876" cy="35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Flotta és GPS nyomkövető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CCEC4C1-BC9D-3040-9569-778F0FD2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1352023"/>
            <a:ext cx="7980218" cy="35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0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Videókonferencia rendszer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C2FEA1-869E-F049-9B86-FFCE8EAD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7398"/>
            <a:ext cx="9144000" cy="23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Ipari vezérlések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40D94A-2370-B943-A7AD-B0E6D05B8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951"/>
            <a:ext cx="9144000" cy="31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Képalkotó diagnosztikai eszközök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5A4F4A-4C82-0D45-ADFA-9D05AAF6C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4583"/>
            <a:ext cx="6601900" cy="3534717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36D4BB-DF1D-1F4C-A0F2-A5C7DE731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867"/>
          <a:stretch/>
        </p:blipFill>
        <p:spPr>
          <a:xfrm>
            <a:off x="1562783" y="1202342"/>
            <a:ext cx="7581217" cy="206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7EC9CB7B-B626-BB4D-B685-1779AF101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515" y="1154101"/>
            <a:ext cx="5374440" cy="380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text, newspaper, receipt, screenshot&#10;&#10;Description automatically generated">
            <a:extLst>
              <a:ext uri="{FF2B5EF4-FFF2-40B4-BE49-F238E27FC236}">
                <a16:creationId xmlns:a16="http://schemas.microsoft.com/office/drawing/2014/main" id="{31E45614-8B28-B046-8349-39CF767AE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1213839"/>
            <a:ext cx="2933916" cy="374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9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Képalkotó diagnosztikai eszközök tárhelye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7EFB377-B603-A34C-BF43-781F2E3A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708"/>
            <a:ext cx="9144000" cy="171408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FD4A439-BC04-6641-A255-4C2BB5116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615" y="1471085"/>
            <a:ext cx="4640426" cy="304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8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Ipari vezérlések (napelem parkok)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3C0415-AD14-D24D-97C6-91B10B534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84" y="1321723"/>
            <a:ext cx="6748087" cy="35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Ipari vezérlések (teljes HVAC – hűtés, fűtés, </a:t>
            </a:r>
            <a:r>
              <a:rPr lang="hu-HU" dirty="0" err="1"/>
              <a:t>ventillálás</a:t>
            </a:r>
            <a:r>
              <a:rPr lang="hu-HU" dirty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18C21-E1FA-094D-A7FB-EEBCB090C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81" y="1457935"/>
            <a:ext cx="6823148" cy="34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Folyamat vezérlések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92A03D3-1FC2-CD4A-AB7C-82C369E5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52" y="1080655"/>
            <a:ext cx="4778393" cy="38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err="1">
                <a:latin typeface="+mn-lt"/>
              </a:rPr>
              <a:t>Intro</a:t>
            </a:r>
            <a:endParaRPr lang="hu-HU" sz="2400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288"/>
            <a:ext cx="8935656" cy="41208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Kocsis Tamás, etikus nepper, OSCP, ICMP, BGP, OTX, WIKI, WTF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b="1" dirty="0" err="1"/>
              <a:t>Alverad</a:t>
            </a:r>
            <a:r>
              <a:rPr lang="hu-HU" b="1" dirty="0"/>
              <a:t> </a:t>
            </a:r>
            <a:r>
              <a:rPr lang="hu-HU" b="1" dirty="0" err="1"/>
              <a:t>Technology</a:t>
            </a:r>
            <a:r>
              <a:rPr lang="hu-HU" b="1" dirty="0"/>
              <a:t> </a:t>
            </a:r>
            <a:r>
              <a:rPr lang="hu-HU" b="1" dirty="0" err="1"/>
              <a:t>Focus</a:t>
            </a:r>
            <a:r>
              <a:rPr lang="hu-HU" b="1" dirty="0"/>
              <a:t> Kft </a:t>
            </a:r>
            <a:r>
              <a:rPr lang="hu-HU" dirty="0"/>
              <a:t>– akkreditált kiberbiztonsági labor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Mindent is tesztelünk!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Sokat játszunk érdekes dolgokkal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Eszközöket, rendszereket értékelünk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Termékeket vizsgálunk be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Termékeket készítünk fel tanúsításra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7" name="Picture 2" descr="éptalálatok a következőre: Kocsis tamá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68" y="2220898"/>
            <a:ext cx="1713053" cy="23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7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Sérülékeny NAS eszközöket (</a:t>
            </a:r>
            <a:r>
              <a:rPr lang="hu-HU" dirty="0" err="1"/>
              <a:t>spec</a:t>
            </a:r>
            <a:r>
              <a:rPr lang="hu-HU" dirty="0"/>
              <a:t> ez LG)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3ABD11-C930-9B45-8957-6C2A79B2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" y="1421298"/>
            <a:ext cx="6533804" cy="3509204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9A7441-F95A-8B44-A5EF-4C15C4D6F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86" y="1324857"/>
            <a:ext cx="4255500" cy="360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5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Kamerák – sérülékeny, rosszul konfigurált vállalati és otthoni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7" name="Picture 2" descr="a nem figyelünk, otthonunkból egy valóságshow helyszíne válhat.">
            <a:extLst>
              <a:ext uri="{FF2B5EF4-FFF2-40B4-BE49-F238E27FC236}">
                <a16:creationId xmlns:a16="http://schemas.microsoft.com/office/drawing/2014/main" id="{1550C67D-52CA-9E4A-96BA-9E55F92CE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/>
          <a:stretch/>
        </p:blipFill>
        <p:spPr bwMode="auto">
          <a:xfrm>
            <a:off x="2057399" y="1194777"/>
            <a:ext cx="5861957" cy="77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46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Kamerák – sérülékeny, rosszul konfigurált vállalati és otthoni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53FC98-C826-DF4A-8CD5-FDA2E990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8" y="1725526"/>
            <a:ext cx="8817083" cy="297540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8233F5-E199-AB4B-9120-AFF17FEBF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042" y="1307507"/>
            <a:ext cx="7140958" cy="308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6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 err="1"/>
              <a:t>Ethernalblue</a:t>
            </a:r>
            <a:r>
              <a:rPr lang="hu-HU" dirty="0"/>
              <a:t> sérülékeny eszközök (még mindig!!!)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BF1C7C-DBDD-6341-968A-2DCB7D8D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1" y="1660070"/>
            <a:ext cx="8733801" cy="3096530"/>
          </a:xfrm>
          <a:prstGeom prst="rect">
            <a:avLst/>
          </a:prstGeom>
        </p:spPr>
      </p:pic>
      <p:pic>
        <p:nvPicPr>
          <p:cNvPr id="1026" name="Picture 2" descr="WannaCry: Így védekezz a legújabb zsarolóvírus ellen! - Laptopszaki.hu">
            <a:extLst>
              <a:ext uri="{FF2B5EF4-FFF2-40B4-BE49-F238E27FC236}">
                <a16:creationId xmlns:a16="http://schemas.microsoft.com/office/drawing/2014/main" id="{1458EAC3-9D8B-8C44-BAB0-CC6FA300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88" y="1274328"/>
            <a:ext cx="4611861" cy="348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Csodás fájlmegosztások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766455-62D6-0549-BC2B-5F313935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13" y="1498646"/>
            <a:ext cx="8805716" cy="30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6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Csodás fájlmegosztások</a:t>
            </a:r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DB66E301-4D4D-EA4A-892E-904B03F0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81" y="1554148"/>
            <a:ext cx="6411184" cy="28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97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Csodás fájlmegosztások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8B9228-C151-F74C-A56C-A5CCBB90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22" y="1210159"/>
            <a:ext cx="6384647" cy="37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Számlázó (legalább VNC, hitelesítés nélkül) 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601E7C6-8149-8345-8189-8A830FE3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17" y="1269981"/>
            <a:ext cx="6460621" cy="36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ESET management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20DEAC-3E00-274A-9530-30635A6B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1" y="1341689"/>
            <a:ext cx="6767601" cy="34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7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HP ILO (3, 4, </a:t>
            </a:r>
            <a:r>
              <a:rPr lang="hu-HU" dirty="0" err="1"/>
              <a:t>DDoS</a:t>
            </a:r>
            <a:r>
              <a:rPr lang="hu-HU" dirty="0"/>
              <a:t>, </a:t>
            </a:r>
            <a:r>
              <a:rPr lang="hu-HU" dirty="0" err="1"/>
              <a:t>ransomware</a:t>
            </a:r>
            <a:r>
              <a:rPr lang="hu-HU" dirty="0"/>
              <a:t>)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76C1E5-4223-9F4C-B363-AEE3A653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769"/>
            <a:ext cx="9144000" cy="3362905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6684AC-236C-0741-9F81-F6F8394F8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962" y="862763"/>
            <a:ext cx="5668978" cy="270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1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A </a:t>
            </a:r>
            <a:r>
              <a:rPr lang="hu-HU" sz="2400" dirty="0" err="1">
                <a:latin typeface="+mn-lt"/>
              </a:rPr>
              <a:t>perimeter</a:t>
            </a:r>
            <a:r>
              <a:rPr lang="hu-HU" sz="2400" dirty="0">
                <a:latin typeface="+mn-lt"/>
              </a:rPr>
              <a:t> mint intranet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288"/>
            <a:ext cx="8935656" cy="41208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Mindent is elérhetővé teszünk az internet felől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A távmunka sem tett jót az állapotoknak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Nem alkalmazunk elvárható védelmi intézkedéseket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Nem alkalmazunk kompenzációs kontrollokat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b="1" dirty="0"/>
              <a:t>A </a:t>
            </a:r>
            <a:r>
              <a:rPr lang="hu-HU" b="1" dirty="0" err="1"/>
              <a:t>perimeter</a:t>
            </a:r>
            <a:r>
              <a:rPr lang="hu-HU" b="1" dirty="0"/>
              <a:t> már nem az a kontrolált zóna ami volt...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srgbClr val="FF0000"/>
                </a:solidFill>
              </a:rPr>
              <a:t>„Publikus Intranet” – (át)láthatatlan kockázatokkal és mellékhatásokkal</a:t>
            </a:r>
          </a:p>
        </p:txBody>
      </p:sp>
    </p:spTree>
    <p:extLst>
      <p:ext uri="{BB962C8B-B14F-4D97-AF65-F5344CB8AC3E}">
        <p14:creationId xmlns:p14="http://schemas.microsoft.com/office/powerpoint/2010/main" val="1900647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288"/>
            <a:ext cx="8985380" cy="41208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hu-HU" sz="2200" b="1" dirty="0">
                <a:latin typeface="+mn-lt"/>
              </a:rPr>
              <a:t>Nézd meg Balázs Zoli előadását 14.10-től </a:t>
            </a:r>
            <a:r>
              <a:rPr lang="hu-HU" sz="2200" b="1" dirty="0" err="1">
                <a:latin typeface="+mn-lt"/>
              </a:rPr>
              <a:t>IoT</a:t>
            </a:r>
            <a:r>
              <a:rPr lang="hu-HU" sz="2200" b="1" dirty="0">
                <a:latin typeface="+mn-lt"/>
              </a:rPr>
              <a:t> </a:t>
            </a:r>
            <a:r>
              <a:rPr lang="hu-HU" sz="2200" b="1" dirty="0" err="1">
                <a:latin typeface="+mn-lt"/>
              </a:rPr>
              <a:t>backdoor</a:t>
            </a:r>
            <a:r>
              <a:rPr lang="hu-HU" sz="2200" b="1" dirty="0">
                <a:latin typeface="+mn-lt"/>
              </a:rPr>
              <a:t> ügyben</a:t>
            </a:r>
          </a:p>
          <a:p>
            <a:pPr lvl="1">
              <a:spcBef>
                <a:spcPts val="0"/>
              </a:spcBef>
            </a:pPr>
            <a:endParaRPr lang="hu-HU" sz="22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hu-HU" sz="2200" dirty="0">
                <a:latin typeface="+mn-lt"/>
              </a:rPr>
              <a:t>Ne csinálj a </a:t>
            </a:r>
            <a:r>
              <a:rPr lang="hu-HU" sz="2200" dirty="0" err="1">
                <a:latin typeface="+mn-lt"/>
              </a:rPr>
              <a:t>perimeterből</a:t>
            </a:r>
            <a:r>
              <a:rPr lang="hu-HU" sz="2200" dirty="0">
                <a:latin typeface="+mn-lt"/>
              </a:rPr>
              <a:t> publikus intranetet!</a:t>
            </a:r>
          </a:p>
          <a:p>
            <a:pPr lvl="1">
              <a:spcBef>
                <a:spcPts val="0"/>
              </a:spcBef>
            </a:pPr>
            <a:r>
              <a:rPr lang="hu-HU" sz="2200" dirty="0">
                <a:latin typeface="+mn-lt"/>
              </a:rPr>
              <a:t>Tudd, hogy bármit is publikálsz, az kockázatot jelent!</a:t>
            </a:r>
          </a:p>
          <a:p>
            <a:pPr lvl="1">
              <a:spcBef>
                <a:spcPts val="0"/>
              </a:spcBef>
            </a:pPr>
            <a:r>
              <a:rPr lang="hu-HU" sz="2200" dirty="0">
                <a:latin typeface="+mn-lt"/>
              </a:rPr>
              <a:t>Ha nem tudod hogy publikálsz (UPNP), az pláne!</a:t>
            </a:r>
          </a:p>
          <a:p>
            <a:pPr lvl="1">
              <a:spcBef>
                <a:spcPts val="0"/>
              </a:spcBef>
            </a:pPr>
            <a:r>
              <a:rPr lang="hu-HU" sz="2200" dirty="0">
                <a:latin typeface="+mn-lt"/>
              </a:rPr>
              <a:t>Biztonsági kontroll nélkül a publikálást a szádra se vedd!</a:t>
            </a:r>
          </a:p>
          <a:p>
            <a:pPr lvl="1">
              <a:spcBef>
                <a:spcPts val="0"/>
              </a:spcBef>
            </a:pPr>
            <a:endParaRPr lang="hu-HU" sz="2200" dirty="0">
              <a:latin typeface="+mn-lt"/>
            </a:endParaRPr>
          </a:p>
          <a:p>
            <a:pPr lvl="1">
              <a:spcBef>
                <a:spcPts val="0"/>
              </a:spcBef>
            </a:pPr>
            <a:endParaRPr lang="hu-HU" sz="2200" dirty="0">
              <a:latin typeface="+mn-lt"/>
            </a:endParaRPr>
          </a:p>
          <a:p>
            <a:pPr lvl="1">
              <a:spcBef>
                <a:spcPts val="0"/>
              </a:spcBef>
            </a:pPr>
            <a:endParaRPr lang="hu-HU" sz="2200" dirty="0">
              <a:latin typeface="+mn-lt"/>
            </a:endParaRPr>
          </a:p>
          <a:p>
            <a:pPr lvl="1">
              <a:spcBef>
                <a:spcPts val="0"/>
              </a:spcBef>
            </a:pPr>
            <a:endParaRPr lang="hu-HU" sz="2200" dirty="0">
              <a:latin typeface="+mn-lt"/>
            </a:endParaRPr>
          </a:p>
          <a:p>
            <a:pPr lvl="1">
              <a:spcBef>
                <a:spcPts val="0"/>
              </a:spcBef>
            </a:pPr>
            <a:endParaRPr lang="hu-HU" sz="2200" dirty="0">
              <a:latin typeface="+mn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Mit tehetünk?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854370" y="-1250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58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57" y="2220266"/>
            <a:ext cx="6500946" cy="1102519"/>
          </a:xfrm>
        </p:spPr>
        <p:txBody>
          <a:bodyPr anchor="t">
            <a:normAutofit/>
          </a:bodyPr>
          <a:lstStyle/>
          <a:p>
            <a:pPr algn="ctr"/>
            <a:r>
              <a:rPr lang="hu-HU" sz="4000" dirty="0">
                <a:solidFill>
                  <a:srgbClr val="FF7E16"/>
                </a:solidFill>
                <a:latin typeface="+mn-lt"/>
                <a:cs typeface="Roboto Slab Light"/>
              </a:rPr>
              <a:t>Köszönöm a  figyelmet!</a:t>
            </a:r>
            <a:endParaRPr lang="en-US" sz="4000" dirty="0">
              <a:solidFill>
                <a:srgbClr val="FF7E16"/>
              </a:solidFill>
              <a:latin typeface="+mn-lt"/>
              <a:cs typeface="Roboto Slab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17" y="3325972"/>
            <a:ext cx="4483100" cy="1162050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hu-HU" sz="3000" dirty="0">
                <a:latin typeface="+mn-lt"/>
                <a:cs typeface="Bai Jamjuree Light"/>
              </a:rPr>
              <a:t>Kocsis Tamás</a:t>
            </a:r>
          </a:p>
          <a:p>
            <a:pPr algn="l"/>
            <a:r>
              <a:rPr lang="hu-HU" sz="3000" dirty="0">
                <a:latin typeface="+mn-lt"/>
                <a:cs typeface="Bai Jamjuree Light"/>
              </a:rPr>
              <a:t>+3620.597.3317</a:t>
            </a:r>
          </a:p>
          <a:p>
            <a:pPr algn="l"/>
            <a:r>
              <a:rPr lang="en-US" dirty="0">
                <a:latin typeface="+mn-lt"/>
                <a:cs typeface="Bai Jamjuree Light"/>
              </a:rPr>
              <a:t>t</a:t>
            </a:r>
            <a:r>
              <a:rPr lang="hu-HU" sz="3000" dirty="0" err="1">
                <a:latin typeface="+mn-lt"/>
                <a:cs typeface="Bai Jamjuree Light"/>
              </a:rPr>
              <a:t>amas.kocsis@alverad.hu</a:t>
            </a:r>
            <a:endParaRPr lang="en-US" sz="3000" dirty="0">
              <a:latin typeface="+mn-lt"/>
              <a:cs typeface="Bai Jamjure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4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Mit jelent a </a:t>
            </a:r>
            <a:r>
              <a:rPr lang="hu-HU" sz="2400" dirty="0" err="1">
                <a:latin typeface="+mn-lt"/>
              </a:rPr>
              <a:t>perimeter</a:t>
            </a:r>
            <a:r>
              <a:rPr lang="hu-HU" sz="2400" dirty="0">
                <a:latin typeface="+mn-lt"/>
              </a:rPr>
              <a:t>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FAF103-C681-334B-A85A-DC409ECC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9"/>
          <a:stretch/>
        </p:blipFill>
        <p:spPr>
          <a:xfrm>
            <a:off x="0" y="2336977"/>
            <a:ext cx="5252796" cy="2615519"/>
          </a:xfrm>
          <a:prstGeom prst="rect">
            <a:avLst/>
          </a:prstGeo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AEAEEEA8-503C-9743-99EB-D1C1158441F9}"/>
              </a:ext>
            </a:extLst>
          </p:cNvPr>
          <p:cNvSpPr txBox="1">
            <a:spLocks/>
          </p:cNvSpPr>
          <p:nvPr/>
        </p:nvSpPr>
        <p:spPr>
          <a:xfrm>
            <a:off x="-384562" y="780288"/>
            <a:ext cx="7110101" cy="155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2600" kern="1200">
                <a:solidFill>
                  <a:srgbClr val="EE7200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7E16"/>
              </a:buClr>
              <a:buFont typeface="Curved Square" panose="00000400000000000000" pitchFamily="2" charset="0"/>
              <a:buChar char="-"/>
              <a:defRPr lang="hu-H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i Jamjuree Regular"/>
                <a:ea typeface="+mj-ea"/>
                <a:cs typeface="Bai Jamjuree Regular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Curved Square" panose="00000400000000000000" pitchFamily="2" charset="0"/>
              <a:buChar char="-"/>
              <a:defRPr sz="2000" kern="1200">
                <a:solidFill>
                  <a:schemeClr val="tx1"/>
                </a:solidFill>
                <a:latin typeface="Bai Jamjuree Regular" panose="00000500000000000000" pitchFamily="2" charset="-34"/>
                <a:ea typeface="+mn-ea"/>
                <a:cs typeface="Bai Jamjuree Regular" panose="00000500000000000000" pitchFamily="2" charset="-34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Bai Jamjuree Regular" panose="00000500000000000000" pitchFamily="2" charset="-34"/>
                <a:ea typeface="+mn-ea"/>
                <a:cs typeface="Bai Jamjuree Regular" panose="00000500000000000000" pitchFamily="2" charset="-34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Bai Jamjuree Regular" panose="00000500000000000000" pitchFamily="2" charset="-34"/>
                <a:ea typeface="+mn-ea"/>
                <a:cs typeface="Bai Jamjuree Regular" panose="00000500000000000000" pitchFamily="2" charset="-3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Külső védelmi vonal (eredetileg)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Kontrolált elérhetőségű, védett  eszközök (később DMZ)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Bejárat (ma)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66AEF-3169-E14A-BF03-A366902C3D96}"/>
              </a:ext>
            </a:extLst>
          </p:cNvPr>
          <p:cNvSpPr txBox="1"/>
          <p:nvPr/>
        </p:nvSpPr>
        <p:spPr>
          <a:xfrm>
            <a:off x="5546221" y="2675240"/>
            <a:ext cx="326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>
                <a:solidFill>
                  <a:srgbClr val="FF0000"/>
                </a:solidFill>
              </a:rPr>
              <a:t>Gyakorlatilag mára a határok elmosódtak, és azt sem tudjuk, hogy mit érhetnek el kívülről, és az milyen kockázatot jelent. </a:t>
            </a:r>
          </a:p>
        </p:txBody>
      </p:sp>
    </p:spTree>
    <p:extLst>
      <p:ext uri="{BB962C8B-B14F-4D97-AF65-F5344CB8AC3E}">
        <p14:creationId xmlns:p14="http://schemas.microsoft.com/office/powerpoint/2010/main" val="182809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err="1">
                <a:latin typeface="+mn-lt"/>
              </a:rPr>
              <a:t>Alverad</a:t>
            </a:r>
            <a:r>
              <a:rPr lang="hu-HU" sz="2400" dirty="0">
                <a:latin typeface="+mn-lt"/>
              </a:rPr>
              <a:t> kutatás: Hazai, internetről elérhető eszközök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288"/>
            <a:ext cx="8935656" cy="41208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2021 május – június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 err="1"/>
              <a:t>Shodan</a:t>
            </a:r>
            <a:r>
              <a:rPr lang="hu-HU" dirty="0"/>
              <a:t> alapú kutatás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Több mint 1 millió eszköz (</a:t>
            </a:r>
            <a:r>
              <a:rPr lang="hu-HU" sz="1800" i="1" dirty="0"/>
              <a:t>nem teljes körű, nehéz az azonosítás</a:t>
            </a:r>
            <a:r>
              <a:rPr lang="hu-HU" dirty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CCDC596-6363-1148-AF9D-7CA6669D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441" y="2906662"/>
            <a:ext cx="6361316" cy="19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288"/>
            <a:ext cx="8935656" cy="41208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Ismert sérülékenységgel rendelkező eszközök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Elavult eszközök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Hibás konfigurációval rendelkező eszközök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Egyáltalán nem is lenne szabad elérhetővé tenni eszközök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b="1" dirty="0"/>
              <a:t>„</a:t>
            </a:r>
            <a:r>
              <a:rPr lang="hu-HU" b="1" i="1" dirty="0"/>
              <a:t>Ezt így hogy sikerült összehozni?</a:t>
            </a:r>
            <a:r>
              <a:rPr lang="hu-HU" b="1" dirty="0"/>
              <a:t>” </a:t>
            </a:r>
            <a:r>
              <a:rPr lang="hu-HU" dirty="0"/>
              <a:t>eszközök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Akvárium vezérlés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9AB1BB5-339B-8746-83B9-391CA198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45" y="1350236"/>
            <a:ext cx="6199426" cy="3564218"/>
          </a:xfrm>
          <a:prstGeom prst="rect">
            <a:avLst/>
          </a:prstGeom>
        </p:spPr>
      </p:pic>
      <p:pic>
        <p:nvPicPr>
          <p:cNvPr id="10" name="Picture 9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03E9C4CA-51AC-7241-AF2B-D6C5E939A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790" y="982766"/>
            <a:ext cx="5526065" cy="382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5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Riasztó panel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2F9E90-A1E0-8A4B-82DA-E61921BA2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5" y="1347964"/>
            <a:ext cx="8318010" cy="35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BEE4C-73F2-4D84-B711-54F83CC2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n-lt"/>
              </a:rPr>
              <a:t>Állapotok (demonstratív rémképek)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721052-D100-4186-8640-091DF9A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367"/>
            <a:ext cx="8935656" cy="6947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UPS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0D1FD3-5260-8446-B6D6-6D6718793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93" y="1309914"/>
            <a:ext cx="6156029" cy="36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14621</TotalTime>
  <Words>538</Words>
  <Application>Microsoft Macintosh PowerPoint</Application>
  <PresentationFormat>On-screen Show (16:9)</PresentationFormat>
  <Paragraphs>173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Bai Jamjuree</vt:lpstr>
      <vt:lpstr>Bai Jamjuree ExtraLight</vt:lpstr>
      <vt:lpstr>Bai Jamjuree Light</vt:lpstr>
      <vt:lpstr>Bai Jamjuree Regular</vt:lpstr>
      <vt:lpstr>Calibri</vt:lpstr>
      <vt:lpstr>Curved Square</vt:lpstr>
      <vt:lpstr>Roboto Slab</vt:lpstr>
      <vt:lpstr>Roboto Slab Light</vt:lpstr>
      <vt:lpstr>Roboto Slab Regular</vt:lpstr>
      <vt:lpstr>Office Theme</vt:lpstr>
      <vt:lpstr>Mit hekkel a hogyishívják?</vt:lpstr>
      <vt:lpstr>Intro</vt:lpstr>
      <vt:lpstr>A perimeter mint intranet</vt:lpstr>
      <vt:lpstr>Mit jelent a perimeter?</vt:lpstr>
      <vt:lpstr>Alverad kutatás: Hazai, internetről elérhető eszközök  </vt:lpstr>
      <vt:lpstr>Állapotok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Állapotok (demonstratív rémképek)</vt:lpstr>
      <vt:lpstr>Mit tehetünk?</vt:lpstr>
      <vt:lpstr>Köszönöm a 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Roth</dc:creator>
  <cp:lastModifiedBy>Kocsis Tamás</cp:lastModifiedBy>
  <cp:revision>329</cp:revision>
  <dcterms:created xsi:type="dcterms:W3CDTF">2018-10-08T14:30:39Z</dcterms:created>
  <dcterms:modified xsi:type="dcterms:W3CDTF">2021-06-20T21:45:05Z</dcterms:modified>
</cp:coreProperties>
</file>