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5" r:id="rId1"/>
  </p:sldMasterIdLst>
  <p:notesMasterIdLst>
    <p:notesMasterId r:id="rId14"/>
  </p:notesMasterIdLst>
  <p:sldIdLst>
    <p:sldId id="258" r:id="rId2"/>
    <p:sldId id="256" r:id="rId3"/>
    <p:sldId id="285" r:id="rId4"/>
    <p:sldId id="293" r:id="rId5"/>
    <p:sldId id="291" r:id="rId6"/>
    <p:sldId id="262" r:id="rId7"/>
    <p:sldId id="287" r:id="rId8"/>
    <p:sldId id="288" r:id="rId9"/>
    <p:sldId id="289" r:id="rId10"/>
    <p:sldId id="272" r:id="rId11"/>
    <p:sldId id="264" r:id="rId12"/>
    <p:sldId id="278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Inria Sans Light" panose="020B0604020202020204" charset="-18"/>
      <p:regular r:id="rId23"/>
      <p:bold r:id="rId24"/>
      <p:italic r:id="rId25"/>
      <p:boldItalic r:id="rId26"/>
    </p:embeddedFont>
    <p:embeddedFont>
      <p:font typeface="Saira Semi Condensed" panose="020B0604020202020204" charset="0"/>
      <p:regular r:id="rId27"/>
      <p:bold r:id="rId28"/>
    </p:embeddedFont>
    <p:embeddedFont>
      <p:font typeface="Titillium Web" panose="020B0604020202020204" charset="-18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62D272-D3AD-4A7A-8AD1-4E6321F36E8F}">
  <a:tblStyle styleId="{B862D272-D3AD-4A7A-8AD1-4E6321F36E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067" autoAdjust="0"/>
  </p:normalViewPr>
  <p:slideViewPr>
    <p:cSldViewPr snapToGrid="0">
      <p:cViewPr varScale="1">
        <p:scale>
          <a:sx n="140" d="100"/>
          <a:sy n="140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800" u="non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54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232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Variable</a:t>
            </a:r>
            <a:r>
              <a:rPr lang="hu-HU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Histrorikus</a:t>
            </a:r>
            <a:r>
              <a:rPr lang="hu-HU" dirty="0"/>
              <a:t> elemzés!!!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89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65c1d4c8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65c1d4c8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201"/>
            <a:ext cx="6507167" cy="24003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0"/>
            <a:ext cx="6507167" cy="142875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384276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549649"/>
            <a:ext cx="7429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699084"/>
            <a:ext cx="6169458" cy="237373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3974702"/>
            <a:ext cx="7429500" cy="37028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049816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34314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81761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20855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481436"/>
            <a:ext cx="7429500" cy="11016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3036"/>
            <a:ext cx="7429501" cy="6453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622361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457201"/>
            <a:ext cx="6972299" cy="20573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14650"/>
            <a:ext cx="7429500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581400"/>
            <a:ext cx="7429500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806037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1"/>
            <a:ext cx="7429499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628900"/>
            <a:ext cx="74295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257550"/>
            <a:ext cx="7429500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866925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48323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457200"/>
            <a:ext cx="1657886" cy="38862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457200"/>
            <a:ext cx="5657850" cy="38862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09107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657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75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155638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mplete grid">
  <p:cSld name="Blank - Complete grid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521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2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body" idx="3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7" name="Google Shape;127;p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54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481436"/>
            <a:ext cx="6515100" cy="11016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583036"/>
            <a:ext cx="651510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14181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000250"/>
            <a:ext cx="3657600" cy="23431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000250"/>
            <a:ext cx="3657600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11428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1993900"/>
            <a:ext cx="344169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432447"/>
            <a:ext cx="3657600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000250"/>
            <a:ext cx="34532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432447"/>
            <a:ext cx="3657601" cy="1910953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38318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51813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04824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2661841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457201"/>
            <a:ext cx="4457701" cy="38862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2661841" cy="13716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41574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200150"/>
            <a:ext cx="4000501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3716"/>
            <a:ext cx="2457449" cy="517779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28850"/>
            <a:ext cx="4000501" cy="13716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412457"/>
            <a:ext cx="685800" cy="273844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38290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412457"/>
            <a:ext cx="241925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44582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000250"/>
            <a:ext cx="7429499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412457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413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155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6" r:id="rId20"/>
    <p:sldLayoutId id="2147483727" r:id="rId21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ctrTitle" idx="4294967295"/>
          </p:nvPr>
        </p:nvSpPr>
        <p:spPr>
          <a:xfrm>
            <a:off x="2054710" y="2571750"/>
            <a:ext cx="3743662" cy="97155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HELLO</a:t>
            </a:r>
            <a:r>
              <a:rPr lang="hu-HU" sz="7200" dirty="0"/>
              <a:t> HWSW</a:t>
            </a:r>
            <a:r>
              <a:rPr lang="hu-HU" sz="7200" dirty="0">
                <a:sym typeface="Wingdings" panose="05000000000000000000" pitchFamily="2" charset="2"/>
              </a:rPr>
              <a:t>!</a:t>
            </a:r>
            <a:endParaRPr sz="72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008C5CD-B4E8-4574-BEC3-8C55A4F81ADA}"/>
              </a:ext>
            </a:extLst>
          </p:cNvPr>
          <p:cNvSpPr txBox="1"/>
          <p:nvPr/>
        </p:nvSpPr>
        <p:spPr>
          <a:xfrm>
            <a:off x="8058719" y="4657095"/>
            <a:ext cx="15000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1781A1"/>
                </a:solidFill>
                <a:effectLst/>
                <a:uLnTx/>
                <a:uFillTx/>
                <a:latin typeface="Titillium Web"/>
                <a:sym typeface="Titillium Web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1781A1"/>
              </a:solidFill>
              <a:effectLst/>
              <a:uLnTx/>
              <a:uFillTx/>
              <a:latin typeface="Titillium Web"/>
              <a:sym typeface="Titillium Web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02B2239-62D8-47E3-8320-5D04FC832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598" y="1366345"/>
            <a:ext cx="2067253" cy="2067253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A6596E13-2192-41B2-94D9-A746B8D91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„DIY”</a:t>
            </a:r>
            <a:endParaRPr dirty="0"/>
          </a:p>
        </p:txBody>
      </p:sp>
      <p:sp>
        <p:nvSpPr>
          <p:cNvPr id="376" name="Google Shape;376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78" name="Google Shape;378;p28"/>
          <p:cNvSpPr/>
          <p:nvPr/>
        </p:nvSpPr>
        <p:spPr>
          <a:xfrm>
            <a:off x="5871135" y="1637468"/>
            <a:ext cx="3305700" cy="6690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381" name="Google Shape;381;p28"/>
          <p:cNvSpPr/>
          <p:nvPr/>
        </p:nvSpPr>
        <p:spPr>
          <a:xfrm>
            <a:off x="-35216" y="1646974"/>
            <a:ext cx="3546900" cy="6690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hu-HU" dirty="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algn="ctr"/>
            <a:r>
              <a:rPr lang="hu-HU" dirty="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Honeypot-ok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384" name="Google Shape;384;p28"/>
          <p:cNvSpPr/>
          <p:nvPr/>
        </p:nvSpPr>
        <p:spPr>
          <a:xfrm>
            <a:off x="2944204" y="1646975"/>
            <a:ext cx="3305700" cy="669000"/>
          </a:xfrm>
          <a:prstGeom prst="chevron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C6DA46A-D26E-495D-89C7-99901BB21718}"/>
              </a:ext>
            </a:extLst>
          </p:cNvPr>
          <p:cNvSpPr txBox="1"/>
          <p:nvPr/>
        </p:nvSpPr>
        <p:spPr>
          <a:xfrm>
            <a:off x="4940764" y="1854417"/>
            <a:ext cx="4582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ICS </a:t>
            </a:r>
            <a:r>
              <a:rPr lang="hu-HU" dirty="0" err="1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threat</a:t>
            </a:r>
            <a:r>
              <a:rPr lang="hu-HU" dirty="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</a:t>
            </a:r>
            <a:r>
              <a:rPr lang="hu-HU" dirty="0" err="1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feed</a:t>
            </a:r>
            <a:endParaRPr lang="hu-HU" dirty="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EC882E5-64A9-4129-97F6-15AB178D6982}"/>
              </a:ext>
            </a:extLst>
          </p:cNvPr>
          <p:cNvSpPr txBox="1"/>
          <p:nvPr/>
        </p:nvSpPr>
        <p:spPr>
          <a:xfrm>
            <a:off x="3695978" y="1827586"/>
            <a:ext cx="4762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Threat</a:t>
            </a:r>
            <a:r>
              <a:rPr lang="hu-HU" dirty="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Intel Platform </a:t>
            </a:r>
            <a:endParaRPr lang="en-GB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86C398F9-8F15-476A-9A5A-B3CE60FF30CD}"/>
              </a:ext>
            </a:extLst>
          </p:cNvPr>
          <p:cNvSpPr txBox="1"/>
          <p:nvPr/>
        </p:nvSpPr>
        <p:spPr>
          <a:xfrm>
            <a:off x="0" y="2388758"/>
            <a:ext cx="55689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E7D9"/>
              </a:buClr>
              <a:buSzPts val="1800"/>
              <a:buFont typeface="Inria Sans Light"/>
              <a:buChar char="⬥"/>
              <a:tabLst/>
              <a:defRPr/>
            </a:pP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Honeypotok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, DNS </a:t>
            </a: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honeypotok</a:t>
            </a:r>
            <a:r>
              <a:rPr lang="hu-HU" kern="0" dirty="0">
                <a:solidFill>
                  <a:srgbClr val="FFFFFF"/>
                </a:solidFill>
                <a:latin typeface="Inria Sans Light"/>
                <a:sym typeface="Inria Sans Light"/>
              </a:rPr>
              <a:t> és </a:t>
            </a:r>
            <a:r>
              <a:rPr lang="hu-HU" kern="0" dirty="0" err="1">
                <a:solidFill>
                  <a:srgbClr val="FFFFFF"/>
                </a:solidFill>
                <a:latin typeface="Inria Sans Light"/>
                <a:sym typeface="Inria Sans Light"/>
              </a:rPr>
              <a:t>credential</a:t>
            </a:r>
            <a:r>
              <a:rPr lang="hu-HU" kern="0" dirty="0">
                <a:solidFill>
                  <a:srgbClr val="FFFFFF"/>
                </a:solidFill>
                <a:latin typeface="Inria Sans Light"/>
                <a:sym typeface="Inria Sans Light"/>
              </a:rPr>
              <a:t> </a:t>
            </a:r>
            <a:r>
              <a:rPr lang="hu-HU" kern="0" dirty="0" err="1">
                <a:solidFill>
                  <a:srgbClr val="FFFFFF"/>
                </a:solidFill>
                <a:latin typeface="Inria Sans Light"/>
                <a:sym typeface="Inria Sans Light"/>
              </a:rPr>
              <a:t>honeypotok</a:t>
            </a:r>
            <a:r>
              <a:rPr lang="hu-HU" kern="0" dirty="0">
                <a:solidFill>
                  <a:srgbClr val="FFFFFF"/>
                </a:solidFill>
                <a:latin typeface="Inria Sans Light"/>
                <a:sym typeface="Inria Sans Light"/>
              </a:rPr>
              <a:t> 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ria Sans Light"/>
              <a:sym typeface="Inria Sans Light"/>
            </a:endParaRPr>
          </a:p>
          <a:p>
            <a:pPr marL="457200" lvl="1" indent="-342900">
              <a:buClr>
                <a:srgbClr val="10E7D9"/>
              </a:buClr>
              <a:buSzPts val="1800"/>
              <a:buFont typeface="Inria Sans Light"/>
              <a:buChar char="⬥"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Generikus IT protokollok (közepes interaktivitású emulálása</a:t>
            </a:r>
          </a:p>
          <a:p>
            <a:pPr marL="457200" lvl="1" indent="-342900">
              <a:buClr>
                <a:srgbClr val="10E7D9"/>
              </a:buClr>
              <a:buSzPts val="1800"/>
              <a:buFont typeface="Inria Sans Light"/>
              <a:buChar char="⬥"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Szektorspecifikus protokollok emulálása</a:t>
            </a:r>
          </a:p>
          <a:p>
            <a:pPr marL="457200" lvl="1" indent="-342900">
              <a:buClr>
                <a:srgbClr val="10E7D9"/>
              </a:buClr>
              <a:buSzPts val="1800"/>
              <a:buFont typeface="Inria Sans Light"/>
              <a:buChar char="⬥"/>
              <a:defRPr/>
            </a:pPr>
            <a:r>
              <a:rPr lang="hu-HU" kern="0" dirty="0">
                <a:solidFill>
                  <a:srgbClr val="FFFFFF"/>
                </a:solidFill>
                <a:latin typeface="Inria Sans Light"/>
                <a:sym typeface="Inria Sans Light"/>
              </a:rPr>
              <a:t>MITRE ATT&amp;CK </a:t>
            </a:r>
            <a:r>
              <a:rPr lang="hu-HU" kern="0" dirty="0" err="1">
                <a:solidFill>
                  <a:srgbClr val="FFFFFF"/>
                </a:solidFill>
                <a:latin typeface="Inria Sans Light"/>
                <a:sym typeface="Inria Sans Light"/>
              </a:rPr>
              <a:t>mapplés</a:t>
            </a:r>
            <a:r>
              <a:rPr lang="hu-HU" kern="0" dirty="0">
                <a:solidFill>
                  <a:srgbClr val="FFFFFF"/>
                </a:solidFill>
                <a:latin typeface="Inria Sans Light"/>
                <a:sym typeface="Inria Sans Light"/>
              </a:rPr>
              <a:t>!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ria Sans Light"/>
              <a:sym typeface="Inria Sans Light"/>
            </a:endParaRPr>
          </a:p>
          <a:p>
            <a:pPr marL="457200" lvl="1" indent="-342900">
              <a:buClr>
                <a:srgbClr val="10E7D9"/>
              </a:buClr>
              <a:buSzPts val="1800"/>
              <a:buFont typeface="Inria Sans Light"/>
              <a:buChar char="⬥"/>
              <a:defRPr/>
            </a:pPr>
            <a:r>
              <a:rPr lang="hu-HU" kern="0" dirty="0" err="1">
                <a:solidFill>
                  <a:srgbClr val="FFFFFF"/>
                </a:solidFill>
                <a:latin typeface="Inria Sans Light"/>
                <a:sym typeface="Inria Sans Light"/>
              </a:rPr>
              <a:t>Sandbox</a:t>
            </a:r>
            <a:r>
              <a:rPr lang="hu-HU" kern="0" dirty="0">
                <a:solidFill>
                  <a:srgbClr val="FFFFFF"/>
                </a:solidFill>
                <a:latin typeface="Inria Sans Light"/>
                <a:sym typeface="Inria Sans Light"/>
              </a:rPr>
              <a:t>/</a:t>
            </a:r>
            <a:r>
              <a:rPr lang="hu-HU" kern="0" dirty="0" err="1">
                <a:solidFill>
                  <a:srgbClr val="FFFFFF"/>
                </a:solidFill>
                <a:latin typeface="Inria Sans Light"/>
                <a:sym typeface="Inria Sans Light"/>
              </a:rPr>
              <a:t>malware</a:t>
            </a:r>
            <a:r>
              <a:rPr lang="hu-HU" kern="0" dirty="0">
                <a:solidFill>
                  <a:srgbClr val="FFFFFF"/>
                </a:solidFill>
                <a:latin typeface="Inria Sans Light"/>
                <a:sym typeface="Inria Sans Light"/>
              </a:rPr>
              <a:t> </a:t>
            </a:r>
            <a:r>
              <a:rPr lang="hu-HU" kern="0" dirty="0" err="1">
                <a:solidFill>
                  <a:srgbClr val="FFFFFF"/>
                </a:solidFill>
                <a:latin typeface="Inria Sans Light"/>
                <a:sym typeface="Inria Sans Light"/>
              </a:rPr>
              <a:t>lab</a:t>
            </a:r>
            <a:endParaRPr lang="hu-HU" kern="0" dirty="0">
              <a:solidFill>
                <a:srgbClr val="FFFFFF"/>
              </a:solidFill>
              <a:latin typeface="Inria Sans Light"/>
              <a:sym typeface="Inria Sans Light"/>
            </a:endParaRPr>
          </a:p>
          <a:p>
            <a:pPr marL="457200" lvl="1" indent="-342900">
              <a:buClr>
                <a:srgbClr val="10E7D9"/>
              </a:buClr>
              <a:buSzPts val="1800"/>
              <a:buFont typeface="Inria Sans Light"/>
              <a:buChar char="⬥"/>
              <a:defRPr/>
            </a:pP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Honeypersonák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ria Sans Light"/>
              <a:sym typeface="Inria Sans Light"/>
            </a:endParaRPr>
          </a:p>
          <a:p>
            <a:pPr marL="457200" lvl="1" indent="-342900">
              <a:buClr>
                <a:srgbClr val="10E7D9"/>
              </a:buClr>
              <a:buSzPts val="1800"/>
              <a:buFont typeface="Inria Sans Light"/>
              <a:buChar char="⬥"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ria Sans Light"/>
              <a:sym typeface="Inria Sans Light"/>
            </a:endParaRPr>
          </a:p>
        </p:txBody>
      </p:sp>
      <p:pic>
        <p:nvPicPr>
          <p:cNvPr id="12" name="Kép 11" descr="A képen szöveg látható&#10;&#10;Automatikusan generált leírás">
            <a:extLst>
              <a:ext uri="{FF2B5EF4-FFF2-40B4-BE49-F238E27FC236}">
                <a16:creationId xmlns:a16="http://schemas.microsoft.com/office/drawing/2014/main" id="{E906D04C-D55D-4F03-9067-AF1880B1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F914A9B6-59AC-4B14-82D0-4C27D5FBE7A2}"/>
              </a:ext>
            </a:extLst>
          </p:cNvPr>
          <p:cNvSpPr txBox="1"/>
          <p:nvPr/>
        </p:nvSpPr>
        <p:spPr>
          <a:xfrm>
            <a:off x="5514410" y="2981893"/>
            <a:ext cx="5568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E7D9"/>
              </a:buClr>
              <a:buSzPts val="1800"/>
              <a:buFont typeface="Inria Sans Light"/>
              <a:buChar char="⬥"/>
              <a:tabLst/>
              <a:defRPr/>
            </a:pP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MISP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E7D9"/>
              </a:buClr>
              <a:buSzPts val="1800"/>
              <a:buFont typeface="Inria Sans Light"/>
              <a:buChar char="⬥"/>
              <a:tabLst/>
              <a:defRPr/>
            </a:pPr>
            <a:r>
              <a:rPr lang="hu-HU" kern="0" dirty="0" err="1">
                <a:solidFill>
                  <a:srgbClr val="FFFFFF"/>
                </a:solidFill>
                <a:latin typeface="Inria Sans Light"/>
                <a:sym typeface="Inria Sans Light"/>
              </a:rPr>
              <a:t>OpenCTI</a:t>
            </a:r>
            <a:endParaRPr lang="hu-HU" kern="0" dirty="0">
              <a:solidFill>
                <a:srgbClr val="FFFFFF"/>
              </a:solidFill>
              <a:latin typeface="Inria Sans Light"/>
              <a:sym typeface="Inria Sans Light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E7D9"/>
              </a:buClr>
              <a:buSzPts val="1800"/>
              <a:buFont typeface="Inria Sans Light"/>
              <a:buChar char="⬥"/>
              <a:tabLst/>
              <a:defRPr/>
            </a:pPr>
            <a:r>
              <a:rPr kumimoji="0" lang="hu-H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AlienVault</a:t>
            </a:r>
            <a:r>
              <a:rPr kumimoji="0" lang="hu-H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ria Sans Light"/>
                <a:sym typeface="Inria Sans Light"/>
              </a:rPr>
              <a:t> OTX</a:t>
            </a:r>
          </a:p>
          <a:p>
            <a:pPr marL="457200" lvl="1" indent="-342900">
              <a:buClr>
                <a:srgbClr val="10E7D9"/>
              </a:buClr>
              <a:buSzPts val="1800"/>
              <a:buFont typeface="Inria Sans Light"/>
              <a:buChar char="⬥"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ria Sans Light"/>
              <a:sym typeface="Inria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"/>
          <p:cNvSpPr txBox="1">
            <a:spLocks noGrp="1"/>
          </p:cNvSpPr>
          <p:nvPr>
            <p:ph type="title"/>
          </p:nvPr>
        </p:nvSpPr>
        <p:spPr>
          <a:xfrm>
            <a:off x="274513" y="7920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Business intel képességek</a:t>
            </a:r>
            <a:endParaRPr dirty="0"/>
          </a:p>
        </p:txBody>
      </p:sp>
      <p:sp>
        <p:nvSpPr>
          <p:cNvPr id="276" name="Google Shape;276;p20"/>
          <p:cNvSpPr txBox="1">
            <a:spLocks noGrp="1"/>
          </p:cNvSpPr>
          <p:nvPr>
            <p:ph type="body" idx="1"/>
          </p:nvPr>
        </p:nvSpPr>
        <p:spPr>
          <a:xfrm>
            <a:off x="274513" y="1689342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Darkweb</a:t>
            </a:r>
            <a:r>
              <a:rPr lang="en-GB" b="1" dirty="0"/>
              <a:t> crawler</a:t>
            </a:r>
            <a:endParaRPr lang="hu-HU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TOR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I2P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GB" dirty="0" err="1"/>
              <a:t>Zeronet</a:t>
            </a:r>
            <a:endParaRPr lang="en-GB" dirty="0"/>
          </a:p>
        </p:txBody>
      </p:sp>
      <p:sp>
        <p:nvSpPr>
          <p:cNvPr id="277" name="Google Shape;277;p20"/>
          <p:cNvSpPr txBox="1">
            <a:spLocks noGrp="1"/>
          </p:cNvSpPr>
          <p:nvPr>
            <p:ph type="body" idx="2"/>
          </p:nvPr>
        </p:nvSpPr>
        <p:spPr>
          <a:xfrm>
            <a:off x="3670463" y="1702284"/>
            <a:ext cx="2085900" cy="30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Social crawlers</a:t>
            </a:r>
            <a:endParaRPr lang="hu-HU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Facebook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GB" dirty="0" err="1"/>
              <a:t>LinkedI</a:t>
            </a:r>
            <a:r>
              <a:rPr lang="hu-HU" dirty="0"/>
              <a:t>n</a:t>
            </a:r>
            <a:endParaRPr lang="en-GB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Twitter</a:t>
            </a:r>
            <a:endParaRPr lang="hu-H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279" name="Google Shape;27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Google Shape;278;p20">
            <a:extLst>
              <a:ext uri="{FF2B5EF4-FFF2-40B4-BE49-F238E27FC236}">
                <a16:creationId xmlns:a16="http://schemas.microsoft.com/office/drawing/2014/main" id="{BA597F28-AEE3-48FB-BA2B-55157B9EBBDB}"/>
              </a:ext>
            </a:extLst>
          </p:cNvPr>
          <p:cNvSpPr txBox="1">
            <a:spLocks/>
          </p:cNvSpPr>
          <p:nvPr/>
        </p:nvSpPr>
        <p:spPr>
          <a:xfrm>
            <a:off x="6286144" y="1632192"/>
            <a:ext cx="2085900" cy="793508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Inria Sans Light"/>
              <a:buChar char="⬩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●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○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■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●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ria Sans Light"/>
              <a:buChar char="○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Inria Sans Light"/>
              <a:buChar char="■"/>
              <a:defRPr sz="18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+mn-lt"/>
              </a:rPr>
              <a:t>Clear web recon</a:t>
            </a:r>
            <a:r>
              <a:rPr lang="hu-HU" b="1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GB" b="1" dirty="0">
                <a:solidFill>
                  <a:schemeClr val="tx1"/>
                </a:solidFill>
                <a:latin typeface="+mn-lt"/>
              </a:rPr>
              <a:t>Deep web crawling</a:t>
            </a:r>
          </a:p>
          <a:p>
            <a:pPr marL="0" indent="0">
              <a:buFont typeface="Inria Sans Light"/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Inria Sans Light"/>
              <a:buNone/>
            </a:pPr>
            <a:r>
              <a:rPr lang="hu-HU" dirty="0">
                <a:solidFill>
                  <a:schemeClr val="tx1"/>
                </a:solidFill>
                <a:sym typeface="Wingdings" panose="05000000000000000000" pitchFamily="2" charset="2"/>
              </a:rPr>
              <a:t>….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AEBBD8D1-ADDA-4843-A32F-C6FB32982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45" name="Google Shape;445;p34"/>
          <p:cNvSpPr txBox="1">
            <a:spLocks noGrp="1"/>
          </p:cNvSpPr>
          <p:nvPr>
            <p:ph type="ctrTitle" idx="4294967295"/>
          </p:nvPr>
        </p:nvSpPr>
        <p:spPr>
          <a:xfrm>
            <a:off x="1849438" y="1049338"/>
            <a:ext cx="7294562" cy="20161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800" dirty="0"/>
              <a:t>Köszönöm!</a:t>
            </a:r>
            <a:endParaRPr sz="6800" dirty="0"/>
          </a:p>
        </p:txBody>
      </p:sp>
      <p:sp>
        <p:nvSpPr>
          <p:cNvPr id="446" name="Google Shape;446;p34"/>
          <p:cNvSpPr txBox="1">
            <a:spLocks noGrp="1"/>
          </p:cNvSpPr>
          <p:nvPr>
            <p:ph type="subTitle" idx="4294967295"/>
          </p:nvPr>
        </p:nvSpPr>
        <p:spPr>
          <a:xfrm>
            <a:off x="990189" y="1736725"/>
            <a:ext cx="3270250" cy="21097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1" dirty="0">
                <a:solidFill>
                  <a:schemeClr val="accent4"/>
                </a:solidFill>
              </a:rPr>
              <a:t>Kérdések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accent4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⬥"/>
            </a:pPr>
            <a:r>
              <a:rPr lang="hu-HU" dirty="0"/>
              <a:t>cyberintelmatrix.com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hu-HU" dirty="0"/>
              <a:t>blackcell.io</a:t>
            </a:r>
            <a:endParaRPr dirty="0"/>
          </a:p>
        </p:txBody>
      </p:sp>
      <p:grpSp>
        <p:nvGrpSpPr>
          <p:cNvPr id="448" name="Google Shape;448;p34"/>
          <p:cNvGrpSpPr/>
          <p:nvPr/>
        </p:nvGrpSpPr>
        <p:grpSpPr>
          <a:xfrm rot="10800000">
            <a:off x="5014102" y="1109741"/>
            <a:ext cx="4122748" cy="2955434"/>
            <a:chOff x="291713" y="847485"/>
            <a:chExt cx="489987" cy="351315"/>
          </a:xfrm>
        </p:grpSpPr>
        <p:sp>
          <p:nvSpPr>
            <p:cNvPr id="449" name="Google Shape;449;p34"/>
            <p:cNvSpPr/>
            <p:nvPr/>
          </p:nvSpPr>
          <p:spPr>
            <a:xfrm>
              <a:off x="291713" y="847485"/>
              <a:ext cx="3384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4"/>
          <p:cNvGrpSpPr/>
          <p:nvPr/>
        </p:nvGrpSpPr>
        <p:grpSpPr>
          <a:xfrm>
            <a:off x="5781655" y="2060399"/>
            <a:ext cx="958428" cy="901731"/>
            <a:chOff x="5972700" y="2330200"/>
            <a:chExt cx="411625" cy="387275"/>
          </a:xfrm>
        </p:grpSpPr>
        <p:sp>
          <p:nvSpPr>
            <p:cNvPr id="452" name="Google Shape;452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C5980A7D-D03B-4128-AFCC-B2B54B2FD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ctrTitle"/>
          </p:nvPr>
        </p:nvSpPr>
        <p:spPr>
          <a:xfrm>
            <a:off x="4134354" y="1452371"/>
            <a:ext cx="4599335" cy="14287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lvl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hu-HU" sz="3200" dirty="0"/>
              <a:t>Témám:</a:t>
            </a:r>
            <a:br>
              <a:rPr lang="hu-HU" sz="3200" dirty="0"/>
            </a:br>
            <a:br>
              <a:rPr lang="hu-HU" sz="3200" dirty="0"/>
            </a:br>
            <a:r>
              <a:rPr lang="hu-HU" sz="3200" dirty="0"/>
              <a:t>Threat </a:t>
            </a:r>
            <a:r>
              <a:rPr lang="hu-HU" sz="3200" dirty="0" err="1"/>
              <a:t>intelligence</a:t>
            </a:r>
            <a:r>
              <a:rPr lang="hu-HU" sz="3200" dirty="0"/>
              <a:t> házilag</a:t>
            </a:r>
            <a:r>
              <a:rPr lang="en-US" sz="3200" dirty="0"/>
              <a:t>	</a:t>
            </a:r>
          </a:p>
        </p:txBody>
      </p:sp>
      <p:grpSp>
        <p:nvGrpSpPr>
          <p:cNvPr id="199" name="Google Shape;199;p12"/>
          <p:cNvGrpSpPr/>
          <p:nvPr/>
        </p:nvGrpSpPr>
        <p:grpSpPr>
          <a:xfrm>
            <a:off x="885555" y="1359009"/>
            <a:ext cx="2562666" cy="2276607"/>
            <a:chOff x="5292575" y="3681900"/>
            <a:chExt cx="420150" cy="373275"/>
          </a:xfrm>
        </p:grpSpPr>
        <p:sp>
          <p:nvSpPr>
            <p:cNvPr id="200" name="Google Shape;200;p1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Kép 11" descr="A képen szöveg látható&#10;&#10;Automatikusan generált leírás">
            <a:extLst>
              <a:ext uri="{FF2B5EF4-FFF2-40B4-BE49-F238E27FC236}">
                <a16:creationId xmlns:a16="http://schemas.microsoft.com/office/drawing/2014/main" id="{DCA18FCC-919D-4D30-B93B-4E5FA5EA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hu-HU" dirty="0" err="1"/>
              <a:t>RólaM</a:t>
            </a:r>
            <a:r>
              <a:rPr lang="hu-HU" dirty="0"/>
              <a:t> Dióhéjban </a:t>
            </a:r>
            <a:endParaRPr lang="en-GB" dirty="0"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3076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hu-HU" dirty="0"/>
              <a:t>11 éve vezetem a Black Cell IT biztonsági vállalatot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hu-HU" dirty="0"/>
              <a:t>6 éve foglalkozom </a:t>
            </a:r>
            <a:r>
              <a:rPr lang="hu-HU" dirty="0" err="1"/>
              <a:t>threat</a:t>
            </a:r>
            <a:r>
              <a:rPr lang="hu-HU" dirty="0"/>
              <a:t> </a:t>
            </a:r>
            <a:r>
              <a:rPr lang="hu-HU" dirty="0" err="1"/>
              <a:t>intelligence</a:t>
            </a:r>
            <a:r>
              <a:rPr lang="hu-HU" dirty="0"/>
              <a:t>-el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hu-HU" dirty="0"/>
              <a:t>2 éve vagyok benne a cyber intel </a:t>
            </a:r>
            <a:r>
              <a:rPr lang="hu-HU" dirty="0" err="1"/>
              <a:t>matrix</a:t>
            </a:r>
            <a:r>
              <a:rPr lang="hu-HU" dirty="0"/>
              <a:t> vezérléstechnikai </a:t>
            </a:r>
            <a:r>
              <a:rPr lang="hu-HU" dirty="0" err="1"/>
              <a:t>threat</a:t>
            </a:r>
            <a:r>
              <a:rPr lang="hu-HU" dirty="0"/>
              <a:t> intel társalapítója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hu-HU" dirty="0"/>
              <a:t>Bővebben: </a:t>
            </a:r>
            <a:r>
              <a:rPr lang="hu-HU" sz="1200" dirty="0"/>
              <a:t>CISSP; ICS/OT SECURITY; YARA; SURICATA; ML; SPARK; SIEM; SOAR;  DFIR; CLOUD; SECOPS; THRET HUNTING; IDPS; DECOY/ CANARY; HONEYNET; THREAT INTEL; SYSMON; PYCHARM; JUPITER NOTEBOOK; SIGMA RULE  etc. </a:t>
            </a:r>
            <a:endParaRPr lang="en-GB" dirty="0"/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F3254B2-CC86-4A47-A198-F73DCBA79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3504141"/>
            <a:ext cx="2253102" cy="54098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8298A61-B0A0-4A60-8B7E-CD4415F4C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952" y="3083980"/>
            <a:ext cx="1609964" cy="1609964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8497A4E3-0798-44DC-A16E-80EA59374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531" y="3526089"/>
            <a:ext cx="2539682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9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" name="Rectangle 119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: Shape 121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703129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856059" y="457200"/>
            <a:ext cx="7429499" cy="79908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114300" lvl="0" algn="ctr" defTabSz="457200">
              <a:spcBef>
                <a:spcPct val="0"/>
              </a:spcBef>
              <a:spcAft>
                <a:spcPts val="0"/>
              </a:spcAft>
              <a:buSzPts val="1800"/>
            </a:pPr>
            <a:r>
              <a:rPr lang="en-US" sz="3200" dirty="0">
                <a:solidFill>
                  <a:srgbClr val="BFBFBF"/>
                </a:solidFill>
              </a:rPr>
              <a:t>Mi </a:t>
            </a:r>
            <a:r>
              <a:rPr lang="en-US" sz="3200" dirty="0" err="1">
                <a:solidFill>
                  <a:srgbClr val="BFBFBF"/>
                </a:solidFill>
              </a:rPr>
              <a:t>az</a:t>
            </a:r>
            <a:r>
              <a:rPr lang="en-US" sz="3200" dirty="0">
                <a:solidFill>
                  <a:srgbClr val="BFBFBF"/>
                </a:solidFill>
              </a:rPr>
              <a:t> Threat intelligence(CTI)?</a:t>
            </a:r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856059" y="2000249"/>
            <a:ext cx="7429499" cy="234315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114300" lvl="0" indent="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dirty="0"/>
              <a:t>SECOPS </a:t>
            </a:r>
          </a:p>
          <a:p>
            <a:pPr marL="114300" lvl="0" indent="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endParaRPr lang="en-US" dirty="0"/>
          </a:p>
          <a:p>
            <a:pPr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hu-HU" dirty="0"/>
              <a:t>Sérülékenységeket leíró információk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dirty="0" err="1"/>
              <a:t>Jellemzően</a:t>
            </a:r>
            <a:r>
              <a:rPr lang="en-US" dirty="0"/>
              <a:t> repo </a:t>
            </a:r>
            <a:r>
              <a:rPr lang="en-US" dirty="0" err="1"/>
              <a:t>alapú</a:t>
            </a:r>
            <a:r>
              <a:rPr lang="en-US" dirty="0"/>
              <a:t> use case-</a:t>
            </a:r>
            <a:r>
              <a:rPr lang="en-US" dirty="0" err="1"/>
              <a:t>ek</a:t>
            </a:r>
            <a:endParaRPr lang="en-US" dirty="0"/>
          </a:p>
          <a:p>
            <a:pPr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dirty="0"/>
              <a:t>IoC; </a:t>
            </a:r>
            <a:r>
              <a:rPr lang="en-US" dirty="0" err="1"/>
              <a:t>IoA</a:t>
            </a:r>
            <a:endParaRPr lang="en-US" dirty="0"/>
          </a:p>
          <a:p>
            <a:pPr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dirty="0"/>
              <a:t>STIX/TAXII </a:t>
            </a:r>
            <a:r>
              <a:rPr lang="hu-HU" dirty="0"/>
              <a:t>; </a:t>
            </a:r>
            <a:r>
              <a:rPr lang="en-US" dirty="0"/>
              <a:t>MISP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endParaRPr lang="en-US" dirty="0"/>
          </a:p>
          <a:p>
            <a:pPr marL="114300" lvl="0" indent="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endParaRPr lang="en-US" dirty="0"/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endParaRPr lang="en-US" dirty="0"/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7885509" y="4412456"/>
            <a:ext cx="413375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b="1" i="0" kern="120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700" b="1" i="0" kern="12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2921BC5C-82FB-4987-8CB7-23A2B04E5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  <p:sp>
        <p:nvSpPr>
          <p:cNvPr id="9" name="Google Shape;242;p17">
            <a:extLst>
              <a:ext uri="{FF2B5EF4-FFF2-40B4-BE49-F238E27FC236}">
                <a16:creationId xmlns:a16="http://schemas.microsoft.com/office/drawing/2014/main" id="{D39241CA-F3B5-4486-A7FE-817C6FB499F1}"/>
              </a:ext>
            </a:extLst>
          </p:cNvPr>
          <p:cNvSpPr txBox="1">
            <a:spLocks/>
          </p:cNvSpPr>
          <p:nvPr/>
        </p:nvSpPr>
        <p:spPr>
          <a:xfrm>
            <a:off x="5272323" y="1828180"/>
            <a:ext cx="3719152" cy="190472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/>
              <a:buChar char="⬥"/>
              <a:defRPr sz="15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lvl="1" indent="-3429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/>
              <a:buChar char="⬦"/>
              <a:defRPr sz="135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lvl="2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⬩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lvl="3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●"/>
              <a:defRPr sz="105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lvl="4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○"/>
              <a:defRPr sz="105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lvl="5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■"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lvl="6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●"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lvl="7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○"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lvl="8" indent="-381000" algn="l" defTabSz="3429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400"/>
              <a:buFont typeface="Arial"/>
              <a:buChar char="■"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Aft>
                <a:spcPts val="600"/>
              </a:spcAft>
              <a:buNone/>
            </a:pPr>
            <a:r>
              <a:rPr lang="hu-HU" dirty="0"/>
              <a:t>EMBERILEG OLVASHATÓ/ ÜZLETI</a:t>
            </a:r>
          </a:p>
          <a:p>
            <a:pPr>
              <a:spcAft>
                <a:spcPts val="600"/>
              </a:spcAft>
            </a:pPr>
            <a:r>
              <a:rPr lang="hu-HU" dirty="0" err="1"/>
              <a:t>Hardening</a:t>
            </a:r>
            <a:r>
              <a:rPr lang="hu-HU" dirty="0"/>
              <a:t> </a:t>
            </a:r>
            <a:r>
              <a:rPr lang="hu-HU" dirty="0" err="1"/>
              <a:t>guide</a:t>
            </a:r>
            <a:r>
              <a:rPr lang="hu-HU" dirty="0"/>
              <a:t>-ok</a:t>
            </a:r>
          </a:p>
          <a:p>
            <a:pPr>
              <a:spcAft>
                <a:spcPts val="600"/>
              </a:spcAft>
            </a:pPr>
            <a:r>
              <a:rPr lang="hu-HU" dirty="0"/>
              <a:t>Üzleti kitettségek / kiszivárgott információk </a:t>
            </a:r>
          </a:p>
          <a:p>
            <a:pPr>
              <a:spcAft>
                <a:spcPts val="600"/>
              </a:spcAft>
            </a:pPr>
            <a:r>
              <a:rPr lang="hu-HU" dirty="0" err="1"/>
              <a:t>Figyelőztetés</a:t>
            </a:r>
            <a:endParaRPr lang="hu-HU" dirty="0"/>
          </a:p>
          <a:p>
            <a:pPr>
              <a:spcAft>
                <a:spcPts val="600"/>
              </a:spcAft>
            </a:pPr>
            <a:r>
              <a:rPr lang="hu-HU" dirty="0"/>
              <a:t>TIP</a:t>
            </a:r>
          </a:p>
          <a:p>
            <a:pPr>
              <a:spcAft>
                <a:spcPts val="600"/>
              </a:spcAft>
            </a:pPr>
            <a:endParaRPr lang="hu-HU" dirty="0"/>
          </a:p>
        </p:txBody>
      </p:sp>
      <p:sp>
        <p:nvSpPr>
          <p:cNvPr id="10" name="Google Shape;242;p17">
            <a:extLst>
              <a:ext uri="{FF2B5EF4-FFF2-40B4-BE49-F238E27FC236}">
                <a16:creationId xmlns:a16="http://schemas.microsoft.com/office/drawing/2014/main" id="{60A85864-5298-4449-91F2-E8BB24F41CC3}"/>
              </a:ext>
            </a:extLst>
          </p:cNvPr>
          <p:cNvSpPr txBox="1">
            <a:spLocks/>
          </p:cNvSpPr>
          <p:nvPr/>
        </p:nvSpPr>
        <p:spPr>
          <a:xfrm>
            <a:off x="904148" y="3704733"/>
            <a:ext cx="7438302" cy="190472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429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/>
              <a:buChar char="⬥"/>
              <a:defRPr sz="15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lvl="1" indent="-3429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/>
              <a:buChar char="⬦"/>
              <a:defRPr sz="135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lvl="2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⬩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lvl="3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●"/>
              <a:defRPr sz="105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lvl="4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○"/>
              <a:defRPr sz="105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lvl="5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■"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lvl="6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●"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lvl="7" indent="-381000" algn="l" defTabSz="3429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○"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lvl="8" indent="-381000" algn="l" defTabSz="3429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ts val="2400"/>
              <a:buFont typeface="Arial"/>
              <a:buChar char="■"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Aft>
                <a:spcPts val="600"/>
              </a:spcAft>
              <a:buFont typeface="Arial"/>
              <a:buNone/>
            </a:pPr>
            <a:r>
              <a:rPr lang="hu-HU" dirty="0"/>
              <a:t>Olyan Információk a kibertérben lévő fenyegetésekről, támadókról és a visszaélésre alkalmas adatokról, amik segítenek az azonosításukban és elhárításunk </a:t>
            </a:r>
          </a:p>
          <a:p>
            <a:pPr>
              <a:spcAft>
                <a:spcPts val="600"/>
              </a:spcAft>
            </a:pPr>
            <a:endParaRPr lang="hu-HU" dirty="0"/>
          </a:p>
          <a:p>
            <a:pPr marL="114300" indent="0">
              <a:spcAft>
                <a:spcPts val="600"/>
              </a:spcAft>
              <a:buFont typeface="Arial"/>
              <a:buNone/>
            </a:pPr>
            <a:endParaRPr lang="hu-HU" dirty="0"/>
          </a:p>
          <a:p>
            <a:pPr>
              <a:spcAft>
                <a:spcPts val="6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24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ounded Rectangle 7">
            <a:extLst>
              <a:ext uri="{FF2B5EF4-FFF2-40B4-BE49-F238E27FC236}">
                <a16:creationId xmlns:a16="http://schemas.microsoft.com/office/drawing/2014/main" id="{C0606E1B-B00B-4EA0-91C9-93AF33751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518" y="599297"/>
            <a:ext cx="5257046" cy="3945043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CCA57-F800-4A76-BE29-FB79E8A0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18" y="1115612"/>
            <a:ext cx="4774447" cy="29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25047D4-1344-4D73-B858-F6A5B752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509" y="4594860"/>
            <a:ext cx="413375" cy="273843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"/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A526C643-1829-4242-AD0E-31980643E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5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ctrTitle" idx="4294967295"/>
          </p:nvPr>
        </p:nvSpPr>
        <p:spPr>
          <a:xfrm>
            <a:off x="856058" y="457200"/>
            <a:ext cx="7442825" cy="217920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457200">
              <a:spcAft>
                <a:spcPts val="0"/>
              </a:spcAft>
            </a:pPr>
            <a:r>
              <a:rPr lang="en-US" sz="5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Business </a:t>
            </a:r>
            <a:r>
              <a:rPr lang="en-US" sz="50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és</a:t>
            </a:r>
            <a:r>
              <a:rPr lang="en-US" sz="5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use cases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3B96F23-8753-4C46-B0E7-444CF5F1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03770"/>
            <a:ext cx="9144000" cy="1239730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32FBEEC-2018-4C8E-9F88-AE744C23D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891927"/>
            <a:ext cx="9144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2" name="Google Shape;262;p18"/>
          <p:cNvSpPr txBox="1">
            <a:spLocks noGrp="1"/>
          </p:cNvSpPr>
          <p:nvPr>
            <p:ph type="sldNum" idx="12"/>
          </p:nvPr>
        </p:nvSpPr>
        <p:spPr>
          <a:xfrm>
            <a:off x="7885509" y="4412456"/>
            <a:ext cx="413375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b="1" i="0" kern="1200">
                <a:solidFill>
                  <a:srgbClr val="BFBFB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-US" sz="700" b="1" i="0" kern="1200">
              <a:solidFill>
                <a:srgbClr val="BFBFB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6227155C-B29A-4FB0-AADC-907632487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C8E1DD2-6B16-4C57-8294-1B7B9D67601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99928" y="4665893"/>
            <a:ext cx="224196" cy="246279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9C8E6054-8188-4A0A-AB57-96E96783D5D7}"/>
              </a:ext>
            </a:extLst>
          </p:cNvPr>
          <p:cNvGrpSpPr/>
          <p:nvPr/>
        </p:nvGrpSpPr>
        <p:grpSpPr>
          <a:xfrm>
            <a:off x="-236669" y="1711999"/>
            <a:ext cx="2215593" cy="1785715"/>
            <a:chOff x="-357334" y="1420332"/>
            <a:chExt cx="2443644" cy="1719503"/>
          </a:xfrm>
        </p:grpSpPr>
        <p:sp>
          <p:nvSpPr>
            <p:cNvPr id="27" name="Téglalap: lekerekített 26">
              <a:extLst>
                <a:ext uri="{FF2B5EF4-FFF2-40B4-BE49-F238E27FC236}">
                  <a16:creationId xmlns:a16="http://schemas.microsoft.com/office/drawing/2014/main" id="{40EC79AC-486C-4F13-AD7C-158F7D89B485}"/>
                </a:ext>
              </a:extLst>
            </p:cNvPr>
            <p:cNvSpPr/>
            <p:nvPr/>
          </p:nvSpPr>
          <p:spPr>
            <a:xfrm>
              <a:off x="1535" y="1420332"/>
              <a:ext cx="2084775" cy="171950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églalap: lekerekített 4">
              <a:extLst>
                <a:ext uri="{FF2B5EF4-FFF2-40B4-BE49-F238E27FC236}">
                  <a16:creationId xmlns:a16="http://schemas.microsoft.com/office/drawing/2014/main" id="{F421AB1C-F9EE-4662-BFEC-50665DF89D31}"/>
                </a:ext>
              </a:extLst>
            </p:cNvPr>
            <p:cNvSpPr txBox="1"/>
            <p:nvPr/>
          </p:nvSpPr>
          <p:spPr>
            <a:xfrm>
              <a:off x="-357334" y="1571835"/>
              <a:ext cx="2443644" cy="135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rtlCol="0" anchor="t" anchorCtr="0">
              <a:noAutofit/>
            </a:bodyPr>
            <a:lstStyle/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A. Egy, az üzlet számára kritikus információ rossz email címre ment ki</a:t>
              </a:r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B. Egy kolléga a céges email címével regisztrált egy ételrendeléses oldalon</a:t>
              </a:r>
              <a:endParaRPr lang="en-GB" sz="1100" kern="1200" noProof="0" dirty="0"/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126E981D-A40B-41D0-8187-FBE580332765}"/>
              </a:ext>
            </a:extLst>
          </p:cNvPr>
          <p:cNvGrpSpPr/>
          <p:nvPr/>
        </p:nvGrpSpPr>
        <p:grpSpPr>
          <a:xfrm>
            <a:off x="419891" y="3482088"/>
            <a:ext cx="1182649" cy="447793"/>
            <a:chOff x="464819" y="2771370"/>
            <a:chExt cx="1853133" cy="736930"/>
          </a:xfrm>
        </p:grpSpPr>
        <p:sp>
          <p:nvSpPr>
            <p:cNvPr id="25" name="Téglalap: lekerekített 24">
              <a:extLst>
                <a:ext uri="{FF2B5EF4-FFF2-40B4-BE49-F238E27FC236}">
                  <a16:creationId xmlns:a16="http://schemas.microsoft.com/office/drawing/2014/main" id="{98312122-5044-406A-BB34-826A7627D7C1}"/>
                </a:ext>
              </a:extLst>
            </p:cNvPr>
            <p:cNvSpPr/>
            <p:nvPr/>
          </p:nvSpPr>
          <p:spPr>
            <a:xfrm>
              <a:off x="464819" y="2771370"/>
              <a:ext cx="1853133" cy="7369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églalap: lekerekített 6">
              <a:extLst>
                <a:ext uri="{FF2B5EF4-FFF2-40B4-BE49-F238E27FC236}">
                  <a16:creationId xmlns:a16="http://schemas.microsoft.com/office/drawing/2014/main" id="{B46203AF-B8D7-43C0-BC5E-D28782CCE1DC}"/>
                </a:ext>
              </a:extLst>
            </p:cNvPr>
            <p:cNvSpPr txBox="1"/>
            <p:nvPr/>
          </p:nvSpPr>
          <p:spPr>
            <a:xfrm>
              <a:off x="486403" y="2792954"/>
              <a:ext cx="1809965" cy="69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rtlCol="0" anchor="ctr" anchorCtr="0">
              <a:noAutofit/>
            </a:bodyPr>
            <a:lstStyle/>
            <a:p>
              <a:pPr marL="0" lvl="0" indent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dirty="0"/>
                <a:t>1. fázis</a:t>
              </a:r>
              <a:endParaRPr lang="en-GB" kern="1200" noProof="0" dirty="0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489614EB-ED0F-4A09-854A-3C114D58DCF7}"/>
              </a:ext>
            </a:extLst>
          </p:cNvPr>
          <p:cNvGrpSpPr/>
          <p:nvPr/>
        </p:nvGrpSpPr>
        <p:grpSpPr>
          <a:xfrm>
            <a:off x="2077659" y="1711999"/>
            <a:ext cx="2296436" cy="1785715"/>
            <a:chOff x="2369842" y="1420332"/>
            <a:chExt cx="2436053" cy="1719503"/>
          </a:xfrm>
        </p:grpSpPr>
        <p:sp>
          <p:nvSpPr>
            <p:cNvPr id="23" name="Téglalap: lekerekített 22">
              <a:extLst>
                <a:ext uri="{FF2B5EF4-FFF2-40B4-BE49-F238E27FC236}">
                  <a16:creationId xmlns:a16="http://schemas.microsoft.com/office/drawing/2014/main" id="{11E1C59B-BC08-4092-BE19-69CDE5DEC07A}"/>
                </a:ext>
              </a:extLst>
            </p:cNvPr>
            <p:cNvSpPr/>
            <p:nvPr/>
          </p:nvSpPr>
          <p:spPr>
            <a:xfrm>
              <a:off x="2721120" y="1420332"/>
              <a:ext cx="2084775" cy="171950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églalap: lekerekített 8">
              <a:extLst>
                <a:ext uri="{FF2B5EF4-FFF2-40B4-BE49-F238E27FC236}">
                  <a16:creationId xmlns:a16="http://schemas.microsoft.com/office/drawing/2014/main" id="{0E0B462C-37C2-43C5-A2E3-501AB41DC5E6}"/>
                </a:ext>
              </a:extLst>
            </p:cNvPr>
            <p:cNvSpPr txBox="1"/>
            <p:nvPr/>
          </p:nvSpPr>
          <p:spPr>
            <a:xfrm>
              <a:off x="2369842" y="1487435"/>
              <a:ext cx="2436053" cy="1271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rtlCol="0" anchor="t" anchorCtr="0">
              <a:noAutofit/>
            </a:bodyPr>
            <a:lstStyle/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A. </a:t>
              </a:r>
              <a:r>
                <a:rPr lang="hu-HU" sz="1100" dirty="0"/>
                <a:t>A fogadó oldalon sajnos rossz kezekbe került az információ és árulják a </a:t>
              </a:r>
              <a:r>
                <a:rPr lang="hu-HU" sz="1100" dirty="0" err="1"/>
                <a:t>darkweben</a:t>
              </a:r>
              <a:r>
                <a:rPr lang="hu-HU" sz="1100" dirty="0"/>
                <a:t>.</a:t>
              </a:r>
              <a:endParaRPr lang="hu-HU" sz="1100" kern="1200" noProof="0" dirty="0"/>
            </a:p>
            <a:p>
              <a:pPr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B.</a:t>
              </a:r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1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 weboldalt feltörték és az onnan összegyűjtötték felhasználó/jelszó párosokat </a:t>
              </a:r>
              <a:endParaRPr lang="en-GB" sz="1100" kern="1200" noProof="0" dirty="0"/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442AA371-B4A6-4662-87E0-88060CD00390}"/>
              </a:ext>
            </a:extLst>
          </p:cNvPr>
          <p:cNvGrpSpPr/>
          <p:nvPr/>
        </p:nvGrpSpPr>
        <p:grpSpPr>
          <a:xfrm>
            <a:off x="2810679" y="1269726"/>
            <a:ext cx="1182649" cy="447793"/>
            <a:chOff x="3184403" y="1051866"/>
            <a:chExt cx="1853133" cy="736930"/>
          </a:xfrm>
        </p:grpSpPr>
        <p:sp>
          <p:nvSpPr>
            <p:cNvPr id="21" name="Téglalap: lekerekített 20">
              <a:extLst>
                <a:ext uri="{FF2B5EF4-FFF2-40B4-BE49-F238E27FC236}">
                  <a16:creationId xmlns:a16="http://schemas.microsoft.com/office/drawing/2014/main" id="{56EAD4AB-6B61-4C69-B8B7-98256399BDED}"/>
                </a:ext>
              </a:extLst>
            </p:cNvPr>
            <p:cNvSpPr/>
            <p:nvPr/>
          </p:nvSpPr>
          <p:spPr>
            <a:xfrm>
              <a:off x="3184403" y="1051866"/>
              <a:ext cx="1853133" cy="7369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22" name="Téglalap: lekerekített 10">
              <a:extLst>
                <a:ext uri="{FF2B5EF4-FFF2-40B4-BE49-F238E27FC236}">
                  <a16:creationId xmlns:a16="http://schemas.microsoft.com/office/drawing/2014/main" id="{D0488961-CC5F-4A30-8917-95D2E1948CFB}"/>
                </a:ext>
              </a:extLst>
            </p:cNvPr>
            <p:cNvSpPr txBox="1"/>
            <p:nvPr/>
          </p:nvSpPr>
          <p:spPr>
            <a:xfrm>
              <a:off x="3205987" y="1073450"/>
              <a:ext cx="1809965" cy="69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rtlCol="0" anchor="ctr" anchorCtr="0">
              <a:noAutofit/>
            </a:bodyPr>
            <a:lstStyle/>
            <a:p>
              <a:pPr marL="0" lvl="0" indent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dirty="0"/>
                <a:t>2. fázis </a:t>
              </a:r>
              <a:endParaRPr lang="en-GB" kern="1200" noProof="0" dirty="0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6CFB8B17-A84D-4FF1-BA16-CB2BACB78D2F}"/>
              </a:ext>
            </a:extLst>
          </p:cNvPr>
          <p:cNvGrpSpPr/>
          <p:nvPr/>
        </p:nvGrpSpPr>
        <p:grpSpPr>
          <a:xfrm>
            <a:off x="4642122" y="1711999"/>
            <a:ext cx="2296436" cy="2307383"/>
            <a:chOff x="4501097" y="1420332"/>
            <a:chExt cx="2436053" cy="1632672"/>
          </a:xfrm>
        </p:grpSpPr>
        <p:sp>
          <p:nvSpPr>
            <p:cNvPr id="19" name="Téglalap: lekerekített 18">
              <a:extLst>
                <a:ext uri="{FF2B5EF4-FFF2-40B4-BE49-F238E27FC236}">
                  <a16:creationId xmlns:a16="http://schemas.microsoft.com/office/drawing/2014/main" id="{DE357FEF-1BA8-4E00-AA40-03DC8DF177C7}"/>
                </a:ext>
              </a:extLst>
            </p:cNvPr>
            <p:cNvSpPr/>
            <p:nvPr/>
          </p:nvSpPr>
          <p:spPr>
            <a:xfrm>
              <a:off x="4852375" y="1420332"/>
              <a:ext cx="2084775" cy="12728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églalap: lekerekített 12">
              <a:extLst>
                <a:ext uri="{FF2B5EF4-FFF2-40B4-BE49-F238E27FC236}">
                  <a16:creationId xmlns:a16="http://schemas.microsoft.com/office/drawing/2014/main" id="{D7A758AF-FC13-4F62-AC39-925E5D313EBF}"/>
                </a:ext>
              </a:extLst>
            </p:cNvPr>
            <p:cNvSpPr txBox="1"/>
            <p:nvPr/>
          </p:nvSpPr>
          <p:spPr>
            <a:xfrm>
              <a:off x="4501097" y="1469642"/>
              <a:ext cx="2249556" cy="1583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rtlCol="0" anchor="t" anchorCtr="0">
              <a:noAutofit/>
            </a:bodyPr>
            <a:lstStyle/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A. A CTI rendszer riasztást küld a előre definiált kontextusoknak megfelelően </a:t>
              </a:r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hu-HU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B. </a:t>
              </a:r>
              <a:r>
                <a:rPr lang="hu-HU" sz="1100" dirty="0"/>
                <a:t>A kiszivárgott hitelesítő adatok bekerültek egy ATO adatbázisba  </a:t>
              </a:r>
              <a:endParaRPr lang="en-GB" sz="1100" kern="1200" noProof="0" dirty="0"/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18E266D3-4E14-4FA0-BCA5-1D795CD837DD}"/>
              </a:ext>
            </a:extLst>
          </p:cNvPr>
          <p:cNvGrpSpPr/>
          <p:nvPr/>
        </p:nvGrpSpPr>
        <p:grpSpPr>
          <a:xfrm>
            <a:off x="5364588" y="3515853"/>
            <a:ext cx="1182649" cy="447793"/>
            <a:chOff x="5903987" y="2771370"/>
            <a:chExt cx="1853133" cy="736930"/>
          </a:xfrm>
        </p:grpSpPr>
        <p:sp>
          <p:nvSpPr>
            <p:cNvPr id="17" name="Téglalap: lekerekített 16">
              <a:extLst>
                <a:ext uri="{FF2B5EF4-FFF2-40B4-BE49-F238E27FC236}">
                  <a16:creationId xmlns:a16="http://schemas.microsoft.com/office/drawing/2014/main" id="{77EC5336-F972-432C-9E61-0306EB6E35B7}"/>
                </a:ext>
              </a:extLst>
            </p:cNvPr>
            <p:cNvSpPr/>
            <p:nvPr/>
          </p:nvSpPr>
          <p:spPr>
            <a:xfrm>
              <a:off x="5903987" y="2771370"/>
              <a:ext cx="1853133" cy="7369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8" name="Téglalap: lekerekített 14">
              <a:extLst>
                <a:ext uri="{FF2B5EF4-FFF2-40B4-BE49-F238E27FC236}">
                  <a16:creationId xmlns:a16="http://schemas.microsoft.com/office/drawing/2014/main" id="{89615DEA-3198-4A99-A6D3-C62797778F1A}"/>
                </a:ext>
              </a:extLst>
            </p:cNvPr>
            <p:cNvSpPr txBox="1"/>
            <p:nvPr/>
          </p:nvSpPr>
          <p:spPr>
            <a:xfrm>
              <a:off x="5925571" y="2792954"/>
              <a:ext cx="1809965" cy="69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rtlCol="0" anchor="ctr" anchorCtr="0">
              <a:noAutofit/>
            </a:bodyPr>
            <a:lstStyle/>
            <a:p>
              <a:pPr marL="0" lvl="0" indent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noProof="0" dirty="0"/>
                <a:t>3. fázis</a:t>
              </a:r>
              <a:endParaRPr lang="en-GB" kern="1200" noProof="0" dirty="0"/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A75FF115-A3AD-4073-B95E-3BBE41C42DC4}"/>
              </a:ext>
            </a:extLst>
          </p:cNvPr>
          <p:cNvGrpSpPr/>
          <p:nvPr/>
        </p:nvGrpSpPr>
        <p:grpSpPr>
          <a:xfrm>
            <a:off x="6938558" y="1711999"/>
            <a:ext cx="2205441" cy="1816969"/>
            <a:chOff x="7791955" y="1420332"/>
            <a:chExt cx="2453108" cy="1719503"/>
          </a:xfrm>
        </p:grpSpPr>
        <p:sp>
          <p:nvSpPr>
            <p:cNvPr id="15" name="Téglalap: lekerekített 14">
              <a:extLst>
                <a:ext uri="{FF2B5EF4-FFF2-40B4-BE49-F238E27FC236}">
                  <a16:creationId xmlns:a16="http://schemas.microsoft.com/office/drawing/2014/main" id="{27FF42BF-7AE9-4FE1-8203-A9E0FAC5E21C}"/>
                </a:ext>
              </a:extLst>
            </p:cNvPr>
            <p:cNvSpPr/>
            <p:nvPr/>
          </p:nvSpPr>
          <p:spPr>
            <a:xfrm>
              <a:off x="8160288" y="1420332"/>
              <a:ext cx="2084775" cy="171950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églalap: lekerekített 16">
              <a:extLst>
                <a:ext uri="{FF2B5EF4-FFF2-40B4-BE49-F238E27FC236}">
                  <a16:creationId xmlns:a16="http://schemas.microsoft.com/office/drawing/2014/main" id="{A2B36DED-64F0-424A-AFF3-103B9BB9D85F}"/>
                </a:ext>
              </a:extLst>
            </p:cNvPr>
            <p:cNvSpPr txBox="1"/>
            <p:nvPr/>
          </p:nvSpPr>
          <p:spPr>
            <a:xfrm>
              <a:off x="7791955" y="1486281"/>
              <a:ext cx="2354438" cy="1509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rtlCol="0" anchor="t" anchorCtr="0">
              <a:noAutofit/>
            </a:bodyPr>
            <a:lstStyle/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dirty="0"/>
                <a:t>A. </a:t>
              </a:r>
              <a:r>
                <a:rPr lang="hu-HU" sz="1100" kern="1200" noProof="0" dirty="0"/>
                <a:t>Az elemző értesíti a jogi és a </a:t>
              </a:r>
              <a:r>
                <a:rPr lang="hu-HU" sz="1100" kern="1200" noProof="0" dirty="0" err="1"/>
                <a:t>compliance</a:t>
              </a:r>
              <a:r>
                <a:rPr lang="hu-HU" sz="1100" kern="1200" noProof="0" dirty="0"/>
                <a:t> osztályt akik fel tudják venni a kapcsolatot a releváns szervekkel.</a:t>
              </a:r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B. A CTI riasztását követően a felhasználónak új jelszó lett kiadva.</a:t>
              </a:r>
              <a:endParaRPr lang="en-GB" sz="1100" kern="1200" noProof="0" dirty="0"/>
            </a:p>
          </p:txBody>
        </p:sp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BCCB1661-C54A-4A56-9348-4A494BD4D116}"/>
              </a:ext>
            </a:extLst>
          </p:cNvPr>
          <p:cNvGrpSpPr/>
          <p:nvPr/>
        </p:nvGrpSpPr>
        <p:grpSpPr>
          <a:xfrm>
            <a:off x="7601675" y="1269145"/>
            <a:ext cx="1210351" cy="447793"/>
            <a:chOff x="6946939" y="859164"/>
            <a:chExt cx="1896540" cy="736930"/>
          </a:xfrm>
        </p:grpSpPr>
        <p:sp>
          <p:nvSpPr>
            <p:cNvPr id="13" name="Téglalap: lekerekített 12">
              <a:extLst>
                <a:ext uri="{FF2B5EF4-FFF2-40B4-BE49-F238E27FC236}">
                  <a16:creationId xmlns:a16="http://schemas.microsoft.com/office/drawing/2014/main" id="{3746EB26-E688-47F3-B54C-244125EA39DF}"/>
                </a:ext>
              </a:extLst>
            </p:cNvPr>
            <p:cNvSpPr/>
            <p:nvPr/>
          </p:nvSpPr>
          <p:spPr>
            <a:xfrm>
              <a:off x="6990346" y="859164"/>
              <a:ext cx="1853133" cy="7369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4" name="Téglalap: lekerekített 18">
              <a:extLst>
                <a:ext uri="{FF2B5EF4-FFF2-40B4-BE49-F238E27FC236}">
                  <a16:creationId xmlns:a16="http://schemas.microsoft.com/office/drawing/2014/main" id="{867DC1EE-1A90-4CEA-ACF6-9FC13F349AD1}"/>
                </a:ext>
              </a:extLst>
            </p:cNvPr>
            <p:cNvSpPr txBox="1"/>
            <p:nvPr/>
          </p:nvSpPr>
          <p:spPr>
            <a:xfrm>
              <a:off x="6946939" y="902332"/>
              <a:ext cx="1809966" cy="69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rtlCol="0" anchor="ctr" anchorCtr="0">
              <a:noAutofit/>
            </a:bodyPr>
            <a:lstStyle/>
            <a:p>
              <a:pPr marL="0" lvl="0" indent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noProof="0" dirty="0"/>
                <a:t>4. </a:t>
              </a:r>
              <a:r>
                <a:rPr lang="hu-HU" dirty="0"/>
                <a:t>f</a:t>
              </a:r>
              <a:r>
                <a:rPr lang="hu-HU" kern="1200" noProof="0" dirty="0" err="1"/>
                <a:t>ázis</a:t>
              </a:r>
              <a:r>
                <a:rPr lang="hu-HU" kern="1200" noProof="0" dirty="0"/>
                <a:t> </a:t>
              </a:r>
              <a:endParaRPr lang="en-GB" kern="1200" noProof="0" dirty="0"/>
            </a:p>
          </p:txBody>
        </p:sp>
      </p:grpSp>
      <p:pic>
        <p:nvPicPr>
          <p:cNvPr id="29" name="Kép 28" descr="A képen szöveg látható&#10;&#10;Automatikusan generált leírás">
            <a:extLst>
              <a:ext uri="{FF2B5EF4-FFF2-40B4-BE49-F238E27FC236}">
                <a16:creationId xmlns:a16="http://schemas.microsoft.com/office/drawing/2014/main" id="{16849181-0C97-494C-9921-5904B4F6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9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1A08373-275F-442B-AB4F-849B2217A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EE5A7EAF-3CF2-4089-9BB1-6191648661B4}"/>
              </a:ext>
            </a:extLst>
          </p:cNvPr>
          <p:cNvGrpSpPr/>
          <p:nvPr/>
        </p:nvGrpSpPr>
        <p:grpSpPr>
          <a:xfrm>
            <a:off x="-278314" y="1711999"/>
            <a:ext cx="2257238" cy="1785715"/>
            <a:chOff x="-403266" y="1420332"/>
            <a:chExt cx="2489576" cy="1719503"/>
          </a:xfrm>
        </p:grpSpPr>
        <p:sp>
          <p:nvSpPr>
            <p:cNvPr id="5" name="Téglalap: lekerekített 4">
              <a:extLst>
                <a:ext uri="{FF2B5EF4-FFF2-40B4-BE49-F238E27FC236}">
                  <a16:creationId xmlns:a16="http://schemas.microsoft.com/office/drawing/2014/main" id="{2C17692F-1A0C-4F3A-940B-0C4D81F4B2AB}"/>
                </a:ext>
              </a:extLst>
            </p:cNvPr>
            <p:cNvSpPr/>
            <p:nvPr/>
          </p:nvSpPr>
          <p:spPr>
            <a:xfrm>
              <a:off x="1535" y="1420332"/>
              <a:ext cx="2084775" cy="171950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églalap: lekerekített 4">
              <a:extLst>
                <a:ext uri="{FF2B5EF4-FFF2-40B4-BE49-F238E27FC236}">
                  <a16:creationId xmlns:a16="http://schemas.microsoft.com/office/drawing/2014/main" id="{FBAC3A75-4EC5-4E26-ACD8-C471A76380D1}"/>
                </a:ext>
              </a:extLst>
            </p:cNvPr>
            <p:cNvSpPr txBox="1"/>
            <p:nvPr/>
          </p:nvSpPr>
          <p:spPr>
            <a:xfrm>
              <a:off x="-403266" y="1529642"/>
              <a:ext cx="2489576" cy="1271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rtlCol="0" anchor="t" anchorCtr="0">
              <a:noAutofit/>
            </a:bodyPr>
            <a:lstStyle/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A. Egy támadói/támadói csoport aktivizálódik egy vagy több IP címen</a:t>
              </a:r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B. Egy munkaállomás </a:t>
              </a:r>
              <a:r>
                <a:rPr lang="hu-HU" sz="1100" kern="1200" noProof="0" dirty="0" err="1"/>
                <a:t>registry</a:t>
              </a:r>
              <a:r>
                <a:rPr lang="hu-HU" sz="1100" kern="1200" noProof="0" dirty="0"/>
                <a:t> kulcsait egy </a:t>
              </a:r>
              <a:r>
                <a:rPr lang="hu-HU" sz="1100" kern="1200" noProof="0" dirty="0" err="1"/>
                <a:t>malware</a:t>
              </a:r>
              <a:r>
                <a:rPr lang="hu-HU" sz="1100" kern="1200" noProof="0" dirty="0"/>
                <a:t>/támadó módosította</a:t>
              </a:r>
              <a:endParaRPr lang="en-GB" sz="1100" kern="1200" noProof="0" dirty="0"/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AE67123-500D-4DE5-8A0F-2AE72A1DE79E}"/>
              </a:ext>
            </a:extLst>
          </p:cNvPr>
          <p:cNvGrpSpPr/>
          <p:nvPr/>
        </p:nvGrpSpPr>
        <p:grpSpPr>
          <a:xfrm>
            <a:off x="419891" y="3482088"/>
            <a:ext cx="1182649" cy="447793"/>
            <a:chOff x="464819" y="2771370"/>
            <a:chExt cx="1853133" cy="736930"/>
          </a:xfrm>
        </p:grpSpPr>
        <p:sp>
          <p:nvSpPr>
            <p:cNvPr id="8" name="Téglalap: lekerekített 7">
              <a:extLst>
                <a:ext uri="{FF2B5EF4-FFF2-40B4-BE49-F238E27FC236}">
                  <a16:creationId xmlns:a16="http://schemas.microsoft.com/office/drawing/2014/main" id="{CF8552A9-A364-4411-8FD2-1ECC33E04FB8}"/>
                </a:ext>
              </a:extLst>
            </p:cNvPr>
            <p:cNvSpPr/>
            <p:nvPr/>
          </p:nvSpPr>
          <p:spPr>
            <a:xfrm>
              <a:off x="464819" y="2771370"/>
              <a:ext cx="1853133" cy="7369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églalap: lekerekített 6">
              <a:extLst>
                <a:ext uri="{FF2B5EF4-FFF2-40B4-BE49-F238E27FC236}">
                  <a16:creationId xmlns:a16="http://schemas.microsoft.com/office/drawing/2014/main" id="{0581F8B1-58F9-468E-B255-954D85DC8C79}"/>
                </a:ext>
              </a:extLst>
            </p:cNvPr>
            <p:cNvSpPr txBox="1"/>
            <p:nvPr/>
          </p:nvSpPr>
          <p:spPr>
            <a:xfrm>
              <a:off x="486403" y="2792954"/>
              <a:ext cx="1809965" cy="69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rtlCol="0" anchor="ctr" anchorCtr="0">
              <a:noAutofit/>
            </a:bodyPr>
            <a:lstStyle/>
            <a:p>
              <a:pPr marL="0" lvl="0" indent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noProof="0" dirty="0"/>
                <a:t>1. fázis</a:t>
              </a:r>
              <a:endParaRPr lang="en-GB" kern="1200" noProof="0" dirty="0"/>
            </a:p>
          </p:txBody>
        </p:sp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D409B904-B853-4E27-842D-D0BECAE5188A}"/>
              </a:ext>
            </a:extLst>
          </p:cNvPr>
          <p:cNvGrpSpPr/>
          <p:nvPr/>
        </p:nvGrpSpPr>
        <p:grpSpPr>
          <a:xfrm>
            <a:off x="2014800" y="1711999"/>
            <a:ext cx="2359297" cy="1785715"/>
            <a:chOff x="2303160" y="1420332"/>
            <a:chExt cx="2502735" cy="1719503"/>
          </a:xfrm>
        </p:grpSpPr>
        <p:sp>
          <p:nvSpPr>
            <p:cNvPr id="11" name="Téglalap: lekerekített 10">
              <a:extLst>
                <a:ext uri="{FF2B5EF4-FFF2-40B4-BE49-F238E27FC236}">
                  <a16:creationId xmlns:a16="http://schemas.microsoft.com/office/drawing/2014/main" id="{188B2360-72A2-4D4E-A574-269B70989CD7}"/>
                </a:ext>
              </a:extLst>
            </p:cNvPr>
            <p:cNvSpPr/>
            <p:nvPr/>
          </p:nvSpPr>
          <p:spPr>
            <a:xfrm>
              <a:off x="2721120" y="1420332"/>
              <a:ext cx="2084775" cy="171950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églalap: lekerekített 8">
              <a:extLst>
                <a:ext uri="{FF2B5EF4-FFF2-40B4-BE49-F238E27FC236}">
                  <a16:creationId xmlns:a16="http://schemas.microsoft.com/office/drawing/2014/main" id="{32663CA0-7ED0-4A38-89B0-B29B9B5D729A}"/>
                </a:ext>
              </a:extLst>
            </p:cNvPr>
            <p:cNvSpPr txBox="1"/>
            <p:nvPr/>
          </p:nvSpPr>
          <p:spPr>
            <a:xfrm>
              <a:off x="2303160" y="1525912"/>
              <a:ext cx="2469891" cy="1433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rtlCol="0" anchor="t" anchorCtr="0">
              <a:noAutofit/>
            </a:bodyPr>
            <a:lstStyle/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hu-HU" sz="1100" kern="1200" noProof="0" dirty="0"/>
                <a:t>A. </a:t>
              </a:r>
              <a:r>
                <a:rPr lang="en-US" sz="1100" kern="1200" noProof="0" dirty="0"/>
                <a:t>CTI </a:t>
              </a:r>
              <a:r>
                <a:rPr lang="hu-HU" sz="1100" dirty="0"/>
                <a:t>rendszerre számos forrásból lefrissül. </a:t>
              </a:r>
              <a:endParaRPr lang="hu-HU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hu-HU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100" kern="1200" noProof="0" dirty="0"/>
                <a:t>B. </a:t>
              </a:r>
              <a:r>
                <a:rPr lang="hu-HU" sz="1100" kern="1200" noProof="0" dirty="0"/>
                <a:t>A munkaállomás megfelelően </a:t>
              </a:r>
              <a:r>
                <a:rPr lang="hu-HU" sz="1100" kern="1200" noProof="0" dirty="0" err="1"/>
                <a:t>feed-eli</a:t>
              </a:r>
              <a:r>
                <a:rPr lang="hu-HU" sz="1100" kern="1200" noProof="0" dirty="0"/>
                <a:t> a szervezet logelemző rendszerét(SIEM)</a:t>
              </a:r>
              <a:endParaRPr lang="en-GB" sz="1100" kern="1200" noProof="0" dirty="0"/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636AA47C-B072-4735-A12F-05A5F2AEF564}"/>
              </a:ext>
            </a:extLst>
          </p:cNvPr>
          <p:cNvGrpSpPr/>
          <p:nvPr/>
        </p:nvGrpSpPr>
        <p:grpSpPr>
          <a:xfrm>
            <a:off x="2810679" y="1269726"/>
            <a:ext cx="1182649" cy="447793"/>
            <a:chOff x="3184403" y="1051866"/>
            <a:chExt cx="1853133" cy="736930"/>
          </a:xfrm>
        </p:grpSpPr>
        <p:sp>
          <p:nvSpPr>
            <p:cNvPr id="14" name="Téglalap: lekerekített 13">
              <a:extLst>
                <a:ext uri="{FF2B5EF4-FFF2-40B4-BE49-F238E27FC236}">
                  <a16:creationId xmlns:a16="http://schemas.microsoft.com/office/drawing/2014/main" id="{4397E801-49BB-465C-96AE-23E0A8774FAD}"/>
                </a:ext>
              </a:extLst>
            </p:cNvPr>
            <p:cNvSpPr/>
            <p:nvPr/>
          </p:nvSpPr>
          <p:spPr>
            <a:xfrm>
              <a:off x="3184403" y="1051866"/>
              <a:ext cx="1853133" cy="7369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5" name="Téglalap: lekerekített 10">
              <a:extLst>
                <a:ext uri="{FF2B5EF4-FFF2-40B4-BE49-F238E27FC236}">
                  <a16:creationId xmlns:a16="http://schemas.microsoft.com/office/drawing/2014/main" id="{ACBC5751-4C38-44D4-B14A-82DF6D9A6E9F}"/>
                </a:ext>
              </a:extLst>
            </p:cNvPr>
            <p:cNvSpPr txBox="1"/>
            <p:nvPr/>
          </p:nvSpPr>
          <p:spPr>
            <a:xfrm>
              <a:off x="3205987" y="1073450"/>
              <a:ext cx="1809965" cy="69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rtlCol="0" anchor="ctr" anchorCtr="0">
              <a:noAutofit/>
            </a:bodyPr>
            <a:lstStyle/>
            <a:p>
              <a:pPr marL="0" lvl="0" indent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noProof="0" dirty="0"/>
                <a:t>2. fázis</a:t>
              </a:r>
              <a:endParaRPr lang="en-GB" kern="1200" noProof="0" dirty="0"/>
            </a:p>
          </p:txBody>
        </p: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7673BE0E-F463-43CD-814C-BC97755AEFDF}"/>
              </a:ext>
            </a:extLst>
          </p:cNvPr>
          <p:cNvGrpSpPr/>
          <p:nvPr/>
        </p:nvGrpSpPr>
        <p:grpSpPr>
          <a:xfrm>
            <a:off x="4636091" y="1744730"/>
            <a:ext cx="2266589" cy="2314611"/>
            <a:chOff x="4494699" y="1443492"/>
            <a:chExt cx="2404391" cy="1637786"/>
          </a:xfrm>
        </p:grpSpPr>
        <p:sp>
          <p:nvSpPr>
            <p:cNvPr id="17" name="Téglalap: lekerekített 16">
              <a:extLst>
                <a:ext uri="{FF2B5EF4-FFF2-40B4-BE49-F238E27FC236}">
                  <a16:creationId xmlns:a16="http://schemas.microsoft.com/office/drawing/2014/main" id="{4B7D42B6-F4BF-4469-B844-78CA31019F8F}"/>
                </a:ext>
              </a:extLst>
            </p:cNvPr>
            <p:cNvSpPr/>
            <p:nvPr/>
          </p:nvSpPr>
          <p:spPr>
            <a:xfrm>
              <a:off x="4814315" y="1443492"/>
              <a:ext cx="2084775" cy="12728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églalap: lekerekített 12">
              <a:extLst>
                <a:ext uri="{FF2B5EF4-FFF2-40B4-BE49-F238E27FC236}">
                  <a16:creationId xmlns:a16="http://schemas.microsoft.com/office/drawing/2014/main" id="{356C88B9-E0CE-43B5-B8BA-7119FF6192F3}"/>
                </a:ext>
              </a:extLst>
            </p:cNvPr>
            <p:cNvSpPr txBox="1"/>
            <p:nvPr/>
          </p:nvSpPr>
          <p:spPr>
            <a:xfrm>
              <a:off x="4494699" y="1497916"/>
              <a:ext cx="2394224" cy="1583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rtlCol="0" anchor="t" anchorCtr="0">
              <a:noAutofit/>
            </a:bodyPr>
            <a:lstStyle/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100" kern="1200" noProof="0" dirty="0"/>
                <a:t>A</a:t>
              </a:r>
              <a:r>
                <a:rPr lang="hu-HU" sz="1100" kern="1200" noProof="0" dirty="0"/>
                <a:t>. Egy retrospektív szabály lefutását követően riasztás generálódik</a:t>
              </a:r>
              <a:endParaRPr lang="en-GB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hu-HU" sz="1100" kern="1200" noProof="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100" kern="1200" noProof="0" dirty="0"/>
                <a:t>B. </a:t>
              </a:r>
              <a:r>
                <a:rPr lang="hu-HU" sz="1100" kern="1200" noProof="0" dirty="0"/>
                <a:t>A SIEM rendszer megfelelően </a:t>
              </a:r>
              <a:r>
                <a:rPr lang="hu-HU" sz="1100" kern="1200" noProof="0" dirty="0" err="1"/>
                <a:t>feed</a:t>
              </a:r>
              <a:r>
                <a:rPr lang="hu-HU" sz="1100" kern="1200" noProof="0" dirty="0"/>
                <a:t>-elve </a:t>
              </a:r>
              <a:r>
                <a:rPr lang="hu-HU" sz="1100" kern="1200" noProof="0" dirty="0" err="1"/>
                <a:t>va</a:t>
              </a:r>
              <a:r>
                <a:rPr lang="hu-HU" sz="1100" dirty="0"/>
                <a:t>n egy CTI szolgáltattatással és a releváns szabály riaszt.</a:t>
              </a:r>
              <a:endParaRPr lang="en-GB" sz="1100" kern="1200" noProof="0" dirty="0"/>
            </a:p>
          </p:txBody>
        </p:sp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DF552859-CEEE-471F-ABFA-F4EE4EBAC1C0}"/>
              </a:ext>
            </a:extLst>
          </p:cNvPr>
          <p:cNvGrpSpPr/>
          <p:nvPr/>
        </p:nvGrpSpPr>
        <p:grpSpPr>
          <a:xfrm>
            <a:off x="5364588" y="3515853"/>
            <a:ext cx="1182649" cy="447793"/>
            <a:chOff x="5903987" y="2771370"/>
            <a:chExt cx="1853133" cy="736930"/>
          </a:xfrm>
        </p:grpSpPr>
        <p:sp>
          <p:nvSpPr>
            <p:cNvPr id="20" name="Téglalap: lekerekített 19">
              <a:extLst>
                <a:ext uri="{FF2B5EF4-FFF2-40B4-BE49-F238E27FC236}">
                  <a16:creationId xmlns:a16="http://schemas.microsoft.com/office/drawing/2014/main" id="{25436181-7253-47F0-982D-6EA2D09F848B}"/>
                </a:ext>
              </a:extLst>
            </p:cNvPr>
            <p:cNvSpPr/>
            <p:nvPr/>
          </p:nvSpPr>
          <p:spPr>
            <a:xfrm>
              <a:off x="5903987" y="2771370"/>
              <a:ext cx="1853133" cy="7369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21" name="Téglalap: lekerekített 14">
              <a:extLst>
                <a:ext uri="{FF2B5EF4-FFF2-40B4-BE49-F238E27FC236}">
                  <a16:creationId xmlns:a16="http://schemas.microsoft.com/office/drawing/2014/main" id="{4C8A58B8-5ADC-4F22-A75F-A28934507212}"/>
                </a:ext>
              </a:extLst>
            </p:cNvPr>
            <p:cNvSpPr txBox="1"/>
            <p:nvPr/>
          </p:nvSpPr>
          <p:spPr>
            <a:xfrm>
              <a:off x="5925571" y="2792954"/>
              <a:ext cx="1809965" cy="69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rtlCol="0" anchor="ctr" anchorCtr="0">
              <a:noAutofit/>
            </a:bodyPr>
            <a:lstStyle/>
            <a:p>
              <a:pPr marL="0" lvl="0" indent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noProof="0" dirty="0"/>
                <a:t>3. fázis</a:t>
              </a:r>
              <a:endParaRPr lang="en-GB" kern="1200" noProof="0" dirty="0"/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3745704B-4554-4184-AA2D-397905A98291}"/>
              </a:ext>
            </a:extLst>
          </p:cNvPr>
          <p:cNvGrpSpPr/>
          <p:nvPr/>
        </p:nvGrpSpPr>
        <p:grpSpPr>
          <a:xfrm>
            <a:off x="7000303" y="1711999"/>
            <a:ext cx="2143697" cy="1816969"/>
            <a:chOff x="7860633" y="1420332"/>
            <a:chExt cx="2384430" cy="1719503"/>
          </a:xfrm>
        </p:grpSpPr>
        <p:sp>
          <p:nvSpPr>
            <p:cNvPr id="23" name="Téglalap: lekerekített 22">
              <a:extLst>
                <a:ext uri="{FF2B5EF4-FFF2-40B4-BE49-F238E27FC236}">
                  <a16:creationId xmlns:a16="http://schemas.microsoft.com/office/drawing/2014/main" id="{4EDDCAFE-B313-4A0D-AFB6-1279B854FCC1}"/>
                </a:ext>
              </a:extLst>
            </p:cNvPr>
            <p:cNvSpPr/>
            <p:nvPr/>
          </p:nvSpPr>
          <p:spPr>
            <a:xfrm>
              <a:off x="8160288" y="1420332"/>
              <a:ext cx="2084775" cy="171950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églalap: lekerekített 16">
              <a:extLst>
                <a:ext uri="{FF2B5EF4-FFF2-40B4-BE49-F238E27FC236}">
                  <a16:creationId xmlns:a16="http://schemas.microsoft.com/office/drawing/2014/main" id="{7352AA6F-C44D-4ADC-8094-F7F0BB7EEAA1}"/>
                </a:ext>
              </a:extLst>
            </p:cNvPr>
            <p:cNvSpPr txBox="1"/>
            <p:nvPr/>
          </p:nvSpPr>
          <p:spPr>
            <a:xfrm>
              <a:off x="7860633" y="1516823"/>
              <a:ext cx="2005633" cy="12718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rtlCol="0" anchor="t" anchorCtr="0">
              <a:noAutofit/>
            </a:bodyPr>
            <a:lstStyle/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100" kern="1200" dirty="0"/>
                <a:t>A. </a:t>
              </a:r>
              <a:r>
                <a:rPr lang="hu-HU" sz="1100" kern="1200" dirty="0"/>
                <a:t>A</a:t>
              </a:r>
              <a:r>
                <a:rPr lang="en-US" sz="1100" kern="1200" dirty="0"/>
                <a:t> C&amp;C </a:t>
              </a:r>
              <a:r>
                <a:rPr lang="hu-HU" sz="1100" kern="1200" dirty="0"/>
                <a:t>kommunikáció detektálva lett és le lehetett reagálni</a:t>
              </a:r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100" kern="1200" dirty="0"/>
            </a:p>
            <a:p>
              <a:pPr lvl="1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100" kern="1200" dirty="0"/>
                <a:t>B. </a:t>
              </a:r>
              <a:r>
                <a:rPr lang="hu-HU" sz="1100" kern="1200" dirty="0"/>
                <a:t>A </a:t>
              </a:r>
              <a:r>
                <a:rPr lang="hu-HU" sz="1100" kern="1200" dirty="0" err="1"/>
                <a:t>ransomware</a:t>
              </a:r>
              <a:r>
                <a:rPr lang="hu-HU" sz="1100" kern="1200" dirty="0"/>
                <a:t> még a titkosítási fázis előtt el lett távolítva </a:t>
              </a:r>
              <a:endParaRPr lang="en-GB" sz="1100" kern="1200" noProof="0" dirty="0"/>
            </a:p>
          </p:txBody>
        </p:sp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33E09634-E20B-43C0-8FDA-C88DA429383B}"/>
              </a:ext>
            </a:extLst>
          </p:cNvPr>
          <p:cNvGrpSpPr/>
          <p:nvPr/>
        </p:nvGrpSpPr>
        <p:grpSpPr>
          <a:xfrm>
            <a:off x="7601675" y="1269145"/>
            <a:ext cx="1210351" cy="447793"/>
            <a:chOff x="6946939" y="859164"/>
            <a:chExt cx="1896540" cy="736930"/>
          </a:xfrm>
        </p:grpSpPr>
        <p:sp>
          <p:nvSpPr>
            <p:cNvPr id="26" name="Téglalap: lekerekített 25">
              <a:extLst>
                <a:ext uri="{FF2B5EF4-FFF2-40B4-BE49-F238E27FC236}">
                  <a16:creationId xmlns:a16="http://schemas.microsoft.com/office/drawing/2014/main" id="{28AFB081-3AFA-4EAE-95D0-4E0643E99481}"/>
                </a:ext>
              </a:extLst>
            </p:cNvPr>
            <p:cNvSpPr/>
            <p:nvPr/>
          </p:nvSpPr>
          <p:spPr>
            <a:xfrm>
              <a:off x="6990346" y="859164"/>
              <a:ext cx="1853133" cy="7369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7" name="Téglalap: lekerekített 18">
              <a:extLst>
                <a:ext uri="{FF2B5EF4-FFF2-40B4-BE49-F238E27FC236}">
                  <a16:creationId xmlns:a16="http://schemas.microsoft.com/office/drawing/2014/main" id="{5331154E-1CD8-42CF-8E1D-3D5A338FC0E7}"/>
                </a:ext>
              </a:extLst>
            </p:cNvPr>
            <p:cNvSpPr txBox="1"/>
            <p:nvPr/>
          </p:nvSpPr>
          <p:spPr>
            <a:xfrm>
              <a:off x="6946939" y="902332"/>
              <a:ext cx="1809966" cy="693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53340" rIns="80010" bIns="53340" numCol="1" spcCol="1270" rtlCol="0" anchor="ctr" anchorCtr="0">
              <a:noAutofit/>
            </a:bodyPr>
            <a:lstStyle/>
            <a:p>
              <a:pPr marL="0" lvl="0" indent="0" algn="ctr" defTabSz="1866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kern="1200" noProof="0" dirty="0"/>
                <a:t>4. </a:t>
              </a:r>
              <a:r>
                <a:rPr lang="hu-HU" dirty="0"/>
                <a:t>f</a:t>
              </a:r>
              <a:r>
                <a:rPr lang="hu-HU" kern="1200" noProof="0" dirty="0" err="1"/>
                <a:t>ázis</a:t>
              </a:r>
              <a:r>
                <a:rPr lang="hu-HU" kern="1200" noProof="0" dirty="0"/>
                <a:t> </a:t>
              </a:r>
              <a:endParaRPr lang="en-GB" kern="1200" noProof="0" dirty="0"/>
            </a:p>
          </p:txBody>
        </p:sp>
      </p:grpSp>
      <p:pic>
        <p:nvPicPr>
          <p:cNvPr id="28" name="Kép 27" descr="A képen szöveg látható&#10;&#10;Automatikusan generált leírás">
            <a:extLst>
              <a:ext uri="{FF2B5EF4-FFF2-40B4-BE49-F238E27FC236}">
                <a16:creationId xmlns:a16="http://schemas.microsoft.com/office/drawing/2014/main" id="{E16A539A-071D-4A9A-889B-FE0D0F48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1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F00DA2F2-A105-4C8A-9115-73802E6FC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1B5CBDF-A2C6-4862-A096-2D7D9D2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20000"/>
                </a:schemeClr>
              </a:gs>
              <a:gs pos="70000">
                <a:schemeClr val="bg2">
                  <a:alpha val="10000"/>
                </a:schemeClr>
              </a:gs>
              <a:gs pos="0">
                <a:schemeClr val="bg2">
                  <a:lumMod val="40000"/>
                  <a:lumOff val="60000"/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4" name="Freeform: Shape 123">
            <a:extLst>
              <a:ext uri="{FF2B5EF4-FFF2-40B4-BE49-F238E27FC236}">
                <a16:creationId xmlns:a16="http://schemas.microsoft.com/office/drawing/2014/main" id="{14C7473D-9E4B-4DB8-9EB0-359033F37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5154785" cy="5143501"/>
          </a:xfrm>
          <a:custGeom>
            <a:avLst/>
            <a:gdLst>
              <a:gd name="connsiteX0" fmla="*/ 6621081 w 6873046"/>
              <a:gd name="connsiteY0" fmla="*/ 6858002 h 6858002"/>
              <a:gd name="connsiteX1" fmla="*/ 4347889 w 6873046"/>
              <a:gd name="connsiteY1" fmla="*/ 6858002 h 6858002"/>
              <a:gd name="connsiteX2" fmla="*/ 2008047 w 6873046"/>
              <a:gd name="connsiteY2" fmla="*/ 6858002 h 6858002"/>
              <a:gd name="connsiteX3" fmla="*/ 784557 w 6873046"/>
              <a:gd name="connsiteY3" fmla="*/ 6858002 h 6858002"/>
              <a:gd name="connsiteX4" fmla="*/ 784557 w 6873046"/>
              <a:gd name="connsiteY4" fmla="*/ 6858000 h 6858002"/>
              <a:gd name="connsiteX5" fmla="*/ 0 w 6873046"/>
              <a:gd name="connsiteY5" fmla="*/ 6858000 h 6858002"/>
              <a:gd name="connsiteX6" fmla="*/ 0 w 6873046"/>
              <a:gd name="connsiteY6" fmla="*/ 0 h 6858002"/>
              <a:gd name="connsiteX7" fmla="*/ 784557 w 6873046"/>
              <a:gd name="connsiteY7" fmla="*/ 0 h 6858002"/>
              <a:gd name="connsiteX8" fmla="*/ 3070301 w 6873046"/>
              <a:gd name="connsiteY8" fmla="*/ 0 h 6858002"/>
              <a:gd name="connsiteX9" fmla="*/ 4347889 w 6873046"/>
              <a:gd name="connsiteY9" fmla="*/ 0 h 6858002"/>
              <a:gd name="connsiteX10" fmla="*/ 4347889 w 6873046"/>
              <a:gd name="connsiteY10" fmla="*/ 3 h 6858002"/>
              <a:gd name="connsiteX11" fmla="*/ 6626656 w 6873046"/>
              <a:gd name="connsiteY11" fmla="*/ 3 h 6858002"/>
              <a:gd name="connsiteX12" fmla="*/ 6626656 w 6873046"/>
              <a:gd name="connsiteY12" fmla="*/ 4 h 6858002"/>
              <a:gd name="connsiteX13" fmla="*/ 6619903 w 6873046"/>
              <a:gd name="connsiteY13" fmla="*/ 4 h 6858002"/>
              <a:gd name="connsiteX14" fmla="*/ 6625786 w 6873046"/>
              <a:gd name="connsiteY14" fmla="*/ 40466 h 6858002"/>
              <a:gd name="connsiteX15" fmla="*/ 6643100 w 6873046"/>
              <a:gd name="connsiteY15" fmla="*/ 159110 h 6858002"/>
              <a:gd name="connsiteX16" fmla="*/ 6655202 w 6873046"/>
              <a:gd name="connsiteY16" fmla="*/ 245521 h 6858002"/>
              <a:gd name="connsiteX17" fmla="*/ 6667977 w 6873046"/>
              <a:gd name="connsiteY17" fmla="*/ 348391 h 6858002"/>
              <a:gd name="connsiteX18" fmla="*/ 6683273 w 6873046"/>
              <a:gd name="connsiteY18" fmla="*/ 470463 h 6858002"/>
              <a:gd name="connsiteX19" fmla="*/ 6699410 w 6873046"/>
              <a:gd name="connsiteY19" fmla="*/ 605566 h 6858002"/>
              <a:gd name="connsiteX20" fmla="*/ 6716387 w 6873046"/>
              <a:gd name="connsiteY20" fmla="*/ 757813 h 6858002"/>
              <a:gd name="connsiteX21" fmla="*/ 6734372 w 6873046"/>
              <a:gd name="connsiteY21" fmla="*/ 923777 h 6858002"/>
              <a:gd name="connsiteX22" fmla="*/ 6752358 w 6873046"/>
              <a:gd name="connsiteY22" fmla="*/ 1104142 h 6858002"/>
              <a:gd name="connsiteX23" fmla="*/ 6770679 w 6873046"/>
              <a:gd name="connsiteY23" fmla="*/ 1296166 h 6858002"/>
              <a:gd name="connsiteX24" fmla="*/ 6787656 w 6873046"/>
              <a:gd name="connsiteY24" fmla="*/ 1503278 h 6858002"/>
              <a:gd name="connsiteX25" fmla="*/ 6803961 w 6873046"/>
              <a:gd name="connsiteY25" fmla="*/ 1719991 h 6858002"/>
              <a:gd name="connsiteX26" fmla="*/ 6818753 w 6873046"/>
              <a:gd name="connsiteY26" fmla="*/ 1949048 h 6858002"/>
              <a:gd name="connsiteX27" fmla="*/ 6832872 w 6873046"/>
              <a:gd name="connsiteY27" fmla="*/ 2187706 h 6858002"/>
              <a:gd name="connsiteX28" fmla="*/ 6846152 w 6873046"/>
              <a:gd name="connsiteY28" fmla="*/ 2436652 h 6858002"/>
              <a:gd name="connsiteX29" fmla="*/ 6850858 w 6873046"/>
              <a:gd name="connsiteY29" fmla="*/ 2564211 h 6858002"/>
              <a:gd name="connsiteX30" fmla="*/ 6856069 w 6873046"/>
              <a:gd name="connsiteY30" fmla="*/ 2694512 h 6858002"/>
              <a:gd name="connsiteX31" fmla="*/ 6860943 w 6873046"/>
              <a:gd name="connsiteY31" fmla="*/ 2826871 h 6858002"/>
              <a:gd name="connsiteX32" fmla="*/ 6864137 w 6873046"/>
              <a:gd name="connsiteY32" fmla="*/ 2959917 h 6858002"/>
              <a:gd name="connsiteX33" fmla="*/ 6866995 w 6873046"/>
              <a:gd name="connsiteY33" fmla="*/ 3095705 h 6858002"/>
              <a:gd name="connsiteX34" fmla="*/ 6870020 w 6873046"/>
              <a:gd name="connsiteY34" fmla="*/ 3232865 h 6858002"/>
              <a:gd name="connsiteX35" fmla="*/ 6872037 w 6873046"/>
              <a:gd name="connsiteY35" fmla="*/ 3372768 h 6858002"/>
              <a:gd name="connsiteX36" fmla="*/ 6872037 w 6873046"/>
              <a:gd name="connsiteY36" fmla="*/ 3514043 h 6858002"/>
              <a:gd name="connsiteX37" fmla="*/ 6873046 w 6873046"/>
              <a:gd name="connsiteY37" fmla="*/ 3656689 h 6858002"/>
              <a:gd name="connsiteX38" fmla="*/ 6872037 w 6873046"/>
              <a:gd name="connsiteY38" fmla="*/ 3800707 h 6858002"/>
              <a:gd name="connsiteX39" fmla="*/ 6870020 w 6873046"/>
              <a:gd name="connsiteY39" fmla="*/ 3946783 h 6858002"/>
              <a:gd name="connsiteX40" fmla="*/ 6868171 w 6873046"/>
              <a:gd name="connsiteY40" fmla="*/ 4092858 h 6858002"/>
              <a:gd name="connsiteX41" fmla="*/ 6864137 w 6873046"/>
              <a:gd name="connsiteY41" fmla="*/ 4240991 h 6858002"/>
              <a:gd name="connsiteX42" fmla="*/ 6859935 w 6873046"/>
              <a:gd name="connsiteY42" fmla="*/ 4390495 h 6858002"/>
              <a:gd name="connsiteX43" fmla="*/ 6855060 w 6873046"/>
              <a:gd name="connsiteY43" fmla="*/ 4540000 h 6858002"/>
              <a:gd name="connsiteX44" fmla="*/ 6848169 w 6873046"/>
              <a:gd name="connsiteY44" fmla="*/ 4690876 h 6858002"/>
              <a:gd name="connsiteX45" fmla="*/ 6839932 w 6873046"/>
              <a:gd name="connsiteY45" fmla="*/ 4843123 h 6858002"/>
              <a:gd name="connsiteX46" fmla="*/ 6832032 w 6873046"/>
              <a:gd name="connsiteY46" fmla="*/ 4996057 h 6858002"/>
              <a:gd name="connsiteX47" fmla="*/ 6821947 w 6873046"/>
              <a:gd name="connsiteY47" fmla="*/ 5148990 h 6858002"/>
              <a:gd name="connsiteX48" fmla="*/ 6809844 w 6873046"/>
              <a:gd name="connsiteY48" fmla="*/ 5303981 h 6858002"/>
              <a:gd name="connsiteX49" fmla="*/ 6797742 w 6873046"/>
              <a:gd name="connsiteY49" fmla="*/ 5456914 h 6858002"/>
              <a:gd name="connsiteX50" fmla="*/ 6783790 w 6873046"/>
              <a:gd name="connsiteY50" fmla="*/ 5612591 h 6858002"/>
              <a:gd name="connsiteX51" fmla="*/ 6768494 w 6873046"/>
              <a:gd name="connsiteY51" fmla="*/ 5768953 h 6858002"/>
              <a:gd name="connsiteX52" fmla="*/ 6752358 w 6873046"/>
              <a:gd name="connsiteY52" fmla="*/ 5923258 h 6858002"/>
              <a:gd name="connsiteX53" fmla="*/ 6733532 w 6873046"/>
              <a:gd name="connsiteY53" fmla="*/ 6079621 h 6858002"/>
              <a:gd name="connsiteX54" fmla="*/ 6713361 w 6873046"/>
              <a:gd name="connsiteY54" fmla="*/ 6235297 h 6858002"/>
              <a:gd name="connsiteX55" fmla="*/ 6693358 w 6873046"/>
              <a:gd name="connsiteY55" fmla="*/ 6391660 h 6858002"/>
              <a:gd name="connsiteX56" fmla="*/ 6669994 w 6873046"/>
              <a:gd name="connsiteY56" fmla="*/ 6547336 h 6858002"/>
              <a:gd name="connsiteX57" fmla="*/ 6646125 w 6873046"/>
              <a:gd name="connsiteY57" fmla="*/ 670232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873046" h="6858002">
                <a:moveTo>
                  <a:pt x="6621081" y="6858002"/>
                </a:moveTo>
                <a:lnTo>
                  <a:pt x="4347889" y="6858002"/>
                </a:lnTo>
                <a:lnTo>
                  <a:pt x="2008047" y="6858002"/>
                </a:lnTo>
                <a:lnTo>
                  <a:pt x="784557" y="6858002"/>
                </a:lnTo>
                <a:lnTo>
                  <a:pt x="784557" y="6858000"/>
                </a:lnTo>
                <a:lnTo>
                  <a:pt x="0" y="6858000"/>
                </a:lnTo>
                <a:lnTo>
                  <a:pt x="0" y="0"/>
                </a:lnTo>
                <a:lnTo>
                  <a:pt x="784557" y="0"/>
                </a:lnTo>
                <a:lnTo>
                  <a:pt x="3070301" y="0"/>
                </a:lnTo>
                <a:lnTo>
                  <a:pt x="4347889" y="0"/>
                </a:lnTo>
                <a:lnTo>
                  <a:pt x="4347889" y="3"/>
                </a:lnTo>
                <a:lnTo>
                  <a:pt x="6626656" y="3"/>
                </a:lnTo>
                <a:lnTo>
                  <a:pt x="6626656" y="4"/>
                </a:lnTo>
                <a:lnTo>
                  <a:pt x="6619903" y="4"/>
                </a:lnTo>
                <a:lnTo>
                  <a:pt x="6625786" y="40466"/>
                </a:lnTo>
                <a:lnTo>
                  <a:pt x="6643100" y="159110"/>
                </a:lnTo>
                <a:lnTo>
                  <a:pt x="6655202" y="245521"/>
                </a:lnTo>
                <a:lnTo>
                  <a:pt x="6667977" y="348391"/>
                </a:lnTo>
                <a:lnTo>
                  <a:pt x="6683273" y="470463"/>
                </a:lnTo>
                <a:lnTo>
                  <a:pt x="6699410" y="605566"/>
                </a:lnTo>
                <a:lnTo>
                  <a:pt x="6716387" y="757813"/>
                </a:lnTo>
                <a:lnTo>
                  <a:pt x="6734372" y="923777"/>
                </a:lnTo>
                <a:lnTo>
                  <a:pt x="6752358" y="1104142"/>
                </a:lnTo>
                <a:lnTo>
                  <a:pt x="6770679" y="1296166"/>
                </a:lnTo>
                <a:lnTo>
                  <a:pt x="6787656" y="1503278"/>
                </a:lnTo>
                <a:lnTo>
                  <a:pt x="6803961" y="1719991"/>
                </a:lnTo>
                <a:lnTo>
                  <a:pt x="6818753" y="1949048"/>
                </a:lnTo>
                <a:lnTo>
                  <a:pt x="6832872" y="2187706"/>
                </a:lnTo>
                <a:lnTo>
                  <a:pt x="6846152" y="2436652"/>
                </a:lnTo>
                <a:lnTo>
                  <a:pt x="6850858" y="2564211"/>
                </a:lnTo>
                <a:lnTo>
                  <a:pt x="6856069" y="2694512"/>
                </a:lnTo>
                <a:lnTo>
                  <a:pt x="6860943" y="2826871"/>
                </a:lnTo>
                <a:lnTo>
                  <a:pt x="6864137" y="2959917"/>
                </a:lnTo>
                <a:lnTo>
                  <a:pt x="6866995" y="3095705"/>
                </a:lnTo>
                <a:lnTo>
                  <a:pt x="6870020" y="3232865"/>
                </a:lnTo>
                <a:lnTo>
                  <a:pt x="6872037" y="3372768"/>
                </a:lnTo>
                <a:lnTo>
                  <a:pt x="6872037" y="3514043"/>
                </a:lnTo>
                <a:lnTo>
                  <a:pt x="6873046" y="3656689"/>
                </a:lnTo>
                <a:lnTo>
                  <a:pt x="6872037" y="3800707"/>
                </a:lnTo>
                <a:lnTo>
                  <a:pt x="6870020" y="3946783"/>
                </a:lnTo>
                <a:lnTo>
                  <a:pt x="6868171" y="4092858"/>
                </a:lnTo>
                <a:lnTo>
                  <a:pt x="6864137" y="4240991"/>
                </a:lnTo>
                <a:lnTo>
                  <a:pt x="6859935" y="4390495"/>
                </a:lnTo>
                <a:lnTo>
                  <a:pt x="6855060" y="4540000"/>
                </a:lnTo>
                <a:lnTo>
                  <a:pt x="6848169" y="4690876"/>
                </a:lnTo>
                <a:lnTo>
                  <a:pt x="6839932" y="4843123"/>
                </a:lnTo>
                <a:lnTo>
                  <a:pt x="6832032" y="4996057"/>
                </a:lnTo>
                <a:lnTo>
                  <a:pt x="6821947" y="5148990"/>
                </a:lnTo>
                <a:lnTo>
                  <a:pt x="6809844" y="5303981"/>
                </a:lnTo>
                <a:lnTo>
                  <a:pt x="6797742" y="5456914"/>
                </a:lnTo>
                <a:lnTo>
                  <a:pt x="6783790" y="5612591"/>
                </a:lnTo>
                <a:lnTo>
                  <a:pt x="6768494" y="5768953"/>
                </a:lnTo>
                <a:lnTo>
                  <a:pt x="6752358" y="5923258"/>
                </a:lnTo>
                <a:lnTo>
                  <a:pt x="6733532" y="6079621"/>
                </a:lnTo>
                <a:lnTo>
                  <a:pt x="6713361" y="6235297"/>
                </a:lnTo>
                <a:lnTo>
                  <a:pt x="6693358" y="6391660"/>
                </a:lnTo>
                <a:lnTo>
                  <a:pt x="6669994" y="6547336"/>
                </a:lnTo>
                <a:lnTo>
                  <a:pt x="6646125" y="6702327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496584" y="746637"/>
            <a:ext cx="4176066" cy="35967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br>
              <a:rPr lang="en-US" sz="4100" b="0" i="0" u="none" strike="noStrike" baseline="0"/>
            </a:br>
            <a:r>
              <a:rPr lang="en-US" sz="4100" b="0" i="0" u="none" strike="noStrike" baseline="0"/>
              <a:t>Technikai példák</a:t>
            </a:r>
            <a:br>
              <a:rPr lang="en-US" sz="4100" b="0" i="0" u="none" strike="noStrike" baseline="0"/>
            </a:br>
            <a:endParaRPr lang="en-US" sz="4100"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5396086" y="746637"/>
            <a:ext cx="3265313" cy="35967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400" dirty="0" err="1"/>
              <a:t>Gyanús</a:t>
            </a:r>
            <a:r>
              <a:rPr lang="en-US" sz="1400" dirty="0"/>
              <a:t> PowerShell </a:t>
            </a:r>
            <a:r>
              <a:rPr lang="en-US" sz="1400" dirty="0" err="1"/>
              <a:t>aktivitások</a:t>
            </a:r>
            <a:endParaRPr lang="en-US" sz="1400" dirty="0"/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400" dirty="0"/>
              <a:t>"Fileless" UAC Bypass </a:t>
            </a:r>
            <a:r>
              <a:rPr lang="en-US" sz="1400" dirty="0" err="1"/>
              <a:t>detektálása</a:t>
            </a:r>
            <a:endParaRPr lang="en-US" sz="1400" dirty="0"/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400" dirty="0" err="1"/>
              <a:t>Hálózati</a:t>
            </a:r>
            <a:r>
              <a:rPr lang="en-US" sz="1400" dirty="0"/>
              <a:t>, </a:t>
            </a:r>
            <a:r>
              <a:rPr lang="en-US" sz="1400" dirty="0" err="1"/>
              <a:t>minták</a:t>
            </a:r>
            <a:r>
              <a:rPr lang="en-US" sz="1400" dirty="0"/>
              <a:t> SNORT </a:t>
            </a:r>
            <a:r>
              <a:rPr lang="en-US" sz="1400" dirty="0" err="1"/>
              <a:t>és</a:t>
            </a:r>
            <a:r>
              <a:rPr lang="en-US" sz="1400" dirty="0"/>
              <a:t> SURICATA Rule-ok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hu-HU" sz="1400" dirty="0" err="1"/>
              <a:t>Sigma</a:t>
            </a:r>
            <a:r>
              <a:rPr lang="hu-HU" sz="1400" dirty="0"/>
              <a:t> szabályok</a:t>
            </a:r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400" dirty="0"/>
              <a:t>YARA </a:t>
            </a:r>
            <a:r>
              <a:rPr lang="en-US" sz="1400" dirty="0" err="1"/>
              <a:t>szabályok</a:t>
            </a:r>
            <a:endParaRPr lang="en-US" sz="1400" dirty="0"/>
          </a:p>
          <a:p>
            <a:pPr marL="457200" lvl="0" indent="-34290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400" dirty="0"/>
              <a:t>APT </a:t>
            </a:r>
            <a:r>
              <a:rPr lang="en-US" sz="1400" dirty="0" err="1"/>
              <a:t>csoportok</a:t>
            </a:r>
            <a:r>
              <a:rPr lang="en-US" sz="1400" dirty="0"/>
              <a:t> </a:t>
            </a:r>
            <a:r>
              <a:rPr lang="en-US" sz="1400" dirty="0" err="1"/>
              <a:t>egyedi</a:t>
            </a:r>
            <a:r>
              <a:rPr lang="en-US" sz="1400" dirty="0"/>
              <a:t> </a:t>
            </a:r>
            <a:r>
              <a:rPr lang="en-US" sz="1400" dirty="0" err="1"/>
              <a:t>detek</a:t>
            </a:r>
            <a:r>
              <a:rPr lang="hu-HU" sz="1400" dirty="0"/>
              <a:t>t</a:t>
            </a:r>
            <a:r>
              <a:rPr lang="en-US" sz="1400" dirty="0" err="1"/>
              <a:t>áció</a:t>
            </a:r>
            <a:r>
              <a:rPr lang="en-US" sz="1400" dirty="0"/>
              <a:t> </a:t>
            </a:r>
          </a:p>
          <a:p>
            <a:pPr marL="114300" lvl="0" indent="0" defTabSz="457200">
              <a:spcBef>
                <a:spcPct val="20000"/>
              </a:spcBef>
              <a:spcAft>
                <a:spcPts val="600"/>
              </a:spcAft>
              <a:buSzPct val="100000"/>
              <a:buFont typeface="Arial"/>
              <a:buChar char="•"/>
            </a:pPr>
            <a:endParaRPr lang="en-US" sz="1400" dirty="0"/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7885509" y="4412456"/>
            <a:ext cx="413375" cy="27384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b="1" i="0" kern="1200" dirty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US" sz="700" b="1" i="0" kern="12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20318D59-45E4-470F-8303-1362A0806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1" y="4657095"/>
            <a:ext cx="1385615" cy="4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79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1891</TotalTime>
  <Words>502</Words>
  <Application>Microsoft Office PowerPoint</Application>
  <PresentationFormat>Diavetítés a képernyőre (16:9 oldalarány)</PresentationFormat>
  <Paragraphs>109</Paragraphs>
  <Slides>12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Saira Semi Condensed</vt:lpstr>
      <vt:lpstr>Inria Sans Light</vt:lpstr>
      <vt:lpstr>Titillium Web</vt:lpstr>
      <vt:lpstr>Century Gothic</vt:lpstr>
      <vt:lpstr>Calibri</vt:lpstr>
      <vt:lpstr>Arial</vt:lpstr>
      <vt:lpstr>Szita</vt:lpstr>
      <vt:lpstr>HELLO HWSW!</vt:lpstr>
      <vt:lpstr>Témám:  Threat intelligence házilag </vt:lpstr>
      <vt:lpstr>RólaM Dióhéjban </vt:lpstr>
      <vt:lpstr>Mi az Threat intelligence(CTI)?</vt:lpstr>
      <vt:lpstr>PowerPoint-bemutató</vt:lpstr>
      <vt:lpstr>Business és use cases</vt:lpstr>
      <vt:lpstr>PowerPoint-bemutató</vt:lpstr>
      <vt:lpstr>PowerPoint-bemutató</vt:lpstr>
      <vt:lpstr> Technikai példák </vt:lpstr>
      <vt:lpstr>„DIY”</vt:lpstr>
      <vt:lpstr>Business intel képességek</vt:lpstr>
      <vt:lpstr>Köszönöm!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Threat intelligence for the industrial world</dc:title>
  <dc:creator>Gyebnár Gergő</dc:creator>
  <cp:lastModifiedBy>Gyebnár Gergő</cp:lastModifiedBy>
  <cp:revision>81</cp:revision>
  <dcterms:modified xsi:type="dcterms:W3CDTF">2021-07-12T13:29:31Z</dcterms:modified>
</cp:coreProperties>
</file>