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</p:sldMasterIdLst>
  <p:notesMasterIdLst>
    <p:notesMasterId r:id="rId21"/>
  </p:notesMasterIdLst>
  <p:handoutMasterIdLst>
    <p:handoutMasterId r:id="rId22"/>
  </p:handoutMasterIdLst>
  <p:sldIdLst>
    <p:sldId id="273" r:id="rId5"/>
    <p:sldId id="530" r:id="rId6"/>
    <p:sldId id="621" r:id="rId7"/>
    <p:sldId id="607" r:id="rId8"/>
    <p:sldId id="610" r:id="rId9"/>
    <p:sldId id="601" r:id="rId10"/>
    <p:sldId id="602" r:id="rId11"/>
    <p:sldId id="608" r:id="rId12"/>
    <p:sldId id="605" r:id="rId13"/>
    <p:sldId id="611" r:id="rId14"/>
    <p:sldId id="377" r:id="rId15"/>
    <p:sldId id="616" r:id="rId16"/>
    <p:sldId id="614" r:id="rId17"/>
    <p:sldId id="618" r:id="rId18"/>
    <p:sldId id="620" r:id="rId19"/>
    <p:sldId id="580" r:id="rId20"/>
  </p:sldIdLst>
  <p:sldSz cx="12192000" cy="6858000"/>
  <p:notesSz cx="7099300" cy="10234613"/>
  <p:custDataLst>
    <p:tags r:id="rId23"/>
  </p:custDataLst>
  <p:defaultTextStyle>
    <a:defPPr>
      <a:defRPr lang="de-DE"/>
    </a:defPPr>
    <a:lvl1pPr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4572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2pPr>
    <a:lvl3pPr marL="9144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3pPr>
    <a:lvl4pPr marL="13716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4pPr>
    <a:lvl5pPr marL="1828800" algn="l" defTabSz="457200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71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829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6" orient="horz" pos="3815" userDrawn="1">
          <p15:clr>
            <a:srgbClr val="A4A3A4"/>
          </p15:clr>
        </p15:guide>
        <p15:guide id="7" orient="horz" pos="4124" userDrawn="1">
          <p15:clr>
            <a:srgbClr val="A4A3A4"/>
          </p15:clr>
        </p15:guide>
        <p15:guide id="8" orient="horz" pos="3999" userDrawn="1">
          <p15:clr>
            <a:srgbClr val="A4A3A4"/>
          </p15:clr>
        </p15:guide>
        <p15:guide id="9" pos="3896" userDrawn="1">
          <p15:clr>
            <a:srgbClr val="A4A3A4"/>
          </p15:clr>
        </p15:guide>
        <p15:guide id="10" pos="268" userDrawn="1">
          <p15:clr>
            <a:srgbClr val="A4A3A4"/>
          </p15:clr>
        </p15:guide>
        <p15:guide id="11" pos="7408" userDrawn="1">
          <p15:clr>
            <a:srgbClr val="A4A3A4"/>
          </p15:clr>
        </p15:guide>
        <p15:guide id="12" pos="3784" userDrawn="1">
          <p15:clr>
            <a:srgbClr val="A4A3A4"/>
          </p15:clr>
        </p15:guide>
        <p15:guide id="13" pos="2080" userDrawn="1">
          <p15:clr>
            <a:srgbClr val="A4A3A4"/>
          </p15:clr>
        </p15:guide>
        <p15:guide id="14" pos="1960" userDrawn="1">
          <p15:clr>
            <a:srgbClr val="A4A3A4"/>
          </p15:clr>
        </p15:guide>
        <p15:guide id="15" pos="5596" userDrawn="1">
          <p15:clr>
            <a:srgbClr val="A4A3A4"/>
          </p15:clr>
        </p15:guide>
        <p15:guide id="16" pos="57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309">
          <p15:clr>
            <a:srgbClr val="A4A3A4"/>
          </p15:clr>
        </p15:guide>
        <p15:guide id="3" pos="4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edűs Dániel" initials="HD" lastIdx="1" clrIdx="0">
    <p:extLst>
      <p:ext uri="{19B8F6BF-5375-455C-9EA6-DF929625EA0E}">
        <p15:presenceInfo xmlns:p15="http://schemas.microsoft.com/office/powerpoint/2012/main" userId="S::Hegedus.Daniel@telekom.hu::7b75c2a2-bf00-4743-9215-a053fd4ed1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2BAF2"/>
    <a:srgbClr val="1063AD"/>
    <a:srgbClr val="1BADA2"/>
    <a:srgbClr val="EDEDED"/>
    <a:srgbClr val="9AA4A4"/>
    <a:srgbClr val="FBD329"/>
    <a:srgbClr val="666666"/>
    <a:srgbClr val="368F9A"/>
    <a:srgbClr val="427BAB"/>
    <a:srgbClr val="64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84606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274" y="72"/>
      </p:cViewPr>
      <p:guideLst>
        <p:guide orient="horz" pos="210"/>
        <p:guide orient="horz" pos="710"/>
        <p:guide orient="horz" pos="1117"/>
        <p:guide orient="horz" pos="829"/>
        <p:guide orient="horz" pos="3634"/>
        <p:guide orient="horz" pos="3815"/>
        <p:guide orient="horz" pos="4124"/>
        <p:guide orient="horz" pos="3999"/>
        <p:guide pos="3896"/>
        <p:guide pos="268"/>
        <p:guide pos="7408"/>
        <p:guide pos="3784"/>
        <p:guide pos="2080"/>
        <p:guide pos="1960"/>
        <p:guide pos="5596"/>
        <p:guide pos="5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5412" y="-96"/>
      </p:cViewPr>
      <p:guideLst>
        <p:guide orient="horz" pos="3224"/>
        <p:guide pos="309"/>
        <p:guide pos="4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heme" Target="../theme/theme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68888" y="9647238"/>
            <a:ext cx="1150937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D864C663-5A34-40F6-9B5B-E6AF9D07141C}" type="datetimeFigureOut">
              <a:rPr lang="de-DE"/>
              <a:pPr/>
              <a:t>05.07.2021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de-DE" dirty="0"/>
              <a:t>–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, </a:t>
            </a:r>
            <a:r>
              <a:rPr lang="de-DE" dirty="0" err="1"/>
              <a:t>Confidential</a:t>
            </a:r>
            <a:r>
              <a:rPr lang="de-DE" dirty="0"/>
              <a:t>, Internal – Autor / Thema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362700" y="9647238"/>
            <a:ext cx="4905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7B42A9D2-7084-448E-A231-6A2CD9EF74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8" descr="T_Logo_3c_Slogan_p_H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51888"/>
          <a:stretch>
            <a:fillRect/>
          </a:stretch>
        </p:blipFill>
        <p:spPr bwMode="auto">
          <a:xfrm>
            <a:off x="490538" y="169863"/>
            <a:ext cx="728662" cy="266700"/>
          </a:xfrm>
          <a:prstGeom prst="rect">
            <a:avLst/>
          </a:prstGeom>
          <a:noFill/>
        </p:spPr>
      </p:pic>
      <p:pic>
        <p:nvPicPr>
          <p:cNvPr id="9" name="Picture 9" descr="T_Logo_3c_Slogan_p_H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6646"/>
          <a:stretch>
            <a:fillRect/>
          </a:stretch>
        </p:blipFill>
        <p:spPr bwMode="auto">
          <a:xfrm>
            <a:off x="5800725" y="169863"/>
            <a:ext cx="808038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927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heme" Target="../theme/theme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41338" y="1012825"/>
            <a:ext cx="8151813" cy="4586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82600" y="5765800"/>
            <a:ext cx="6127750" cy="37433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70475" y="9647238"/>
            <a:ext cx="1150938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fld id="{D8F93F7F-962B-4F21-9AE5-E20B46B04728}" type="datetimeFigureOut">
              <a:rPr lang="de-DE"/>
              <a:pPr/>
              <a:t>05.07.2021</a:t>
            </a:fld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de-DE" dirty="0"/>
              <a:t>–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, </a:t>
            </a:r>
            <a:r>
              <a:rPr lang="de-DE" dirty="0" err="1"/>
              <a:t>Confidential</a:t>
            </a:r>
            <a:r>
              <a:rPr lang="de-DE" dirty="0"/>
              <a:t>, Internal– Autor / Thema der Präsentation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364288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FB5E73-64F8-4318-A630-D2C50FB79A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2" name="Picture 8" descr="T_Logo_3c_Slogan_p_H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51888"/>
          <a:stretch>
            <a:fillRect/>
          </a:stretch>
        </p:blipFill>
        <p:spPr bwMode="auto">
          <a:xfrm>
            <a:off x="490538" y="169863"/>
            <a:ext cx="728662" cy="266700"/>
          </a:xfrm>
          <a:prstGeom prst="rect">
            <a:avLst/>
          </a:prstGeom>
          <a:noFill/>
        </p:spPr>
      </p:pic>
      <p:pic>
        <p:nvPicPr>
          <p:cNvPr id="13" name="Picture 9" descr="T_Logo_3c_Slogan_p_HU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6646"/>
          <a:stretch>
            <a:fillRect/>
          </a:stretch>
        </p:blipFill>
        <p:spPr bwMode="auto">
          <a:xfrm>
            <a:off x="5800725" y="169863"/>
            <a:ext cx="808038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2230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69875" indent="-127000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38150" indent="-1666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17538" indent="-177800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85813" indent="-166688" algn="l" defTabSz="457200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workloads/pod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ubernetes.io/docs/concepts/containers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workloads/pod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ubernetes.io/docs/concepts/containers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workloads/pod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ubernetes.io/docs/concepts/container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workloads/pod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ubernetes.io/docs/concepts/containers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workloads/pod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ubernetes.io/docs/concepts/containers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074C92EA-A5D7-4E81-9BC2-1950B19B8064}" type="datetimeFigureOut">
              <a:rPr lang="de-DE"/>
              <a:pPr/>
              <a:t>05.07.2021</a:t>
            </a:fld>
            <a:endParaRPr lang="de-DE"/>
          </a:p>
        </p:txBody>
      </p:sp>
      <p:sp>
        <p:nvSpPr>
          <p:cNvPr id="110594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-541338" y="1012825"/>
            <a:ext cx="8151813" cy="4586288"/>
          </a:xfrm>
          <a:noFill/>
          <a:ln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dirty="0" err="1"/>
              <a:t>Resource</a:t>
            </a:r>
            <a:r>
              <a:rPr lang="hu-HU" dirty="0"/>
              <a:t> </a:t>
            </a:r>
            <a:r>
              <a:rPr lang="hu-HU" dirty="0" err="1"/>
              <a:t>managment</a:t>
            </a:r>
            <a:r>
              <a:rPr lang="hu-HU" dirty="0"/>
              <a:t> </a:t>
            </a:r>
            <a:r>
              <a:rPr lang="hu-HU" dirty="0" err="1"/>
              <a:t>deepdive</a:t>
            </a:r>
            <a:r>
              <a:rPr lang="hu-HU" dirty="0"/>
              <a:t> in 15m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When you specify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3"/>
              </a:rPr>
              <a:t>Pod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you can optionally specify how much of each resource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4"/>
              </a:rPr>
              <a:t>Container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 needs. The most common resources to specify are CPU and memory (RAM); there are others.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resources.requests.cpu</a:t>
            </a:r>
            <a:r>
              <a:rPr lang="en-US" dirty="0"/>
              <a:t> is converted to its core value, which is potentially fractional, and multiplied by 1024. The greater of this number or 2 is used as the value of the --</a:t>
            </a:r>
            <a:r>
              <a:rPr lang="en-US" dirty="0" err="1"/>
              <a:t>cpu</a:t>
            </a:r>
            <a:r>
              <a:rPr lang="en-US" dirty="0"/>
              <a:t>-shares flag in the docker run command.</a:t>
            </a:r>
          </a:p>
          <a:p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resources.limits.cpu</a:t>
            </a:r>
            <a:r>
              <a:rPr lang="en-US" dirty="0"/>
              <a:t> is converted to its </a:t>
            </a:r>
            <a:r>
              <a:rPr lang="en-US" dirty="0" err="1"/>
              <a:t>millicore</a:t>
            </a:r>
            <a:r>
              <a:rPr lang="en-US" dirty="0"/>
              <a:t> value and multiplied by 100. The resulting value is the total amount of CPU time that a container can use every 100ms. A container cannot use more than its share of CPU time during this interval.</a:t>
            </a:r>
            <a:endParaRPr lang="hu-HU" dirty="0"/>
          </a:p>
          <a:p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Note: The default quota period is 100ms. The minimum resolution of CPU quota is 1ms.</a:t>
            </a:r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resources.limits.memory</a:t>
            </a:r>
            <a:r>
              <a:rPr lang="en-US" dirty="0"/>
              <a:t> is converted to an integer, and used as the value of the --memory flag in the docker run command.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10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35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When you specify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3"/>
              </a:rPr>
              <a:t>Pod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you can optionally specify how much of each resource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4"/>
              </a:rPr>
              <a:t>Container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 needs. The most common resources to specify are CPU and memory (RAM); there are others.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>
                <a:solidFill>
                  <a:srgbClr val="222222"/>
                </a:solidFill>
                <a:latin typeface="open sans"/>
              </a:rPr>
              <a:t>If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there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is no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contention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pod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can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be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use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it’s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needed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br>
              <a:rPr lang="hu-HU" dirty="0">
                <a:solidFill>
                  <a:srgbClr val="222222"/>
                </a:solidFill>
                <a:latin typeface="open sans"/>
              </a:rPr>
            </a:br>
            <a:r>
              <a:rPr lang="hu-HU" dirty="0">
                <a:solidFill>
                  <a:srgbClr val="222222"/>
                </a:solidFill>
                <a:latin typeface="open sans"/>
              </a:rPr>
              <a:t>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under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hood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: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fractional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0.2 </a:t>
            </a:r>
            <a:r>
              <a:rPr lang="en-US" dirty="0"/>
              <a:t>, and multiplied by 1024. The greater of this number or 2 is used as the value of the --</a:t>
            </a:r>
            <a:r>
              <a:rPr lang="en-US" dirty="0" err="1"/>
              <a:t>cpu</a:t>
            </a:r>
            <a:r>
              <a:rPr lang="en-US" dirty="0"/>
              <a:t>-shares flag in the docker run command.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limit.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dirty="0"/>
              <a:t>Alapegység a 100ms amit használsz arra van osztás, utána várni kell., ha valakinek fontos a </a:t>
            </a:r>
            <a:r>
              <a:rPr lang="hu-HU" dirty="0" err="1"/>
              <a:t>latency</a:t>
            </a:r>
            <a:r>
              <a:rPr lang="hu-HU" dirty="0"/>
              <a:t> CFS </a:t>
            </a:r>
            <a:r>
              <a:rPr lang="hu-HU" dirty="0" err="1"/>
              <a:t>quota-nál</a:t>
            </a:r>
            <a:r>
              <a:rPr lang="hu-HU" dirty="0"/>
              <a:t> lehet beletúrni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resources.limits.cpu</a:t>
            </a:r>
            <a:r>
              <a:rPr lang="en-US" dirty="0"/>
              <a:t> is converted to its </a:t>
            </a:r>
            <a:r>
              <a:rPr lang="en-US" dirty="0" err="1"/>
              <a:t>millicore</a:t>
            </a:r>
            <a:r>
              <a:rPr lang="en-US" dirty="0"/>
              <a:t> value and multiplied by 100. The resulting value is the total amount of CPU time that a container can use every 100ms. A container cannot use more than its share of CPU time during this interval.</a:t>
            </a:r>
            <a:endParaRPr lang="hu-HU" dirty="0"/>
          </a:p>
          <a:p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Note: The default quota period is 100ms. The minimum resolution of CPU quota is 1ms.</a:t>
            </a:r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resources.limits.memory</a:t>
            </a:r>
            <a:r>
              <a:rPr lang="en-US" dirty="0"/>
              <a:t> is converted to an integer, and used as the value of the --memory flag in the docker run command.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12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63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When you specify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3"/>
              </a:rPr>
              <a:t>Pod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you can optionally specify how much of each resource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4"/>
              </a:rPr>
              <a:t>Container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 needs. The most common resources to specify are CPU and memory (RAM); there are others.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>
                <a:solidFill>
                  <a:srgbClr val="222222"/>
                </a:solidFill>
                <a:latin typeface="open sans"/>
              </a:rPr>
              <a:t>If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there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is no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contention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pod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can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be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use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it’s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needed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br>
              <a:rPr lang="hu-HU" dirty="0">
                <a:solidFill>
                  <a:srgbClr val="222222"/>
                </a:solidFill>
                <a:latin typeface="open sans"/>
              </a:rPr>
            </a:br>
            <a:r>
              <a:rPr lang="hu-HU" dirty="0">
                <a:solidFill>
                  <a:srgbClr val="222222"/>
                </a:solidFill>
                <a:latin typeface="open sans"/>
              </a:rPr>
              <a:t>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under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hood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: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fractional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0.2 </a:t>
            </a:r>
            <a:r>
              <a:rPr lang="en-US" dirty="0"/>
              <a:t>, and multiplied by 1024. The greater of this number or 2 is used as the value of the --</a:t>
            </a:r>
            <a:r>
              <a:rPr lang="en-US" dirty="0" err="1"/>
              <a:t>cpu</a:t>
            </a:r>
            <a:r>
              <a:rPr lang="en-US" dirty="0"/>
              <a:t>-shares flag in the docker run command.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limit.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dirty="0"/>
              <a:t>Alapegység a 100ms amit használsz arra van osztás, utána várni kell., ha valakinek fontos a </a:t>
            </a:r>
            <a:r>
              <a:rPr lang="hu-HU" dirty="0" err="1"/>
              <a:t>latency</a:t>
            </a:r>
            <a:r>
              <a:rPr lang="hu-HU" dirty="0"/>
              <a:t> CFS </a:t>
            </a:r>
            <a:r>
              <a:rPr lang="hu-HU" dirty="0" err="1"/>
              <a:t>quota-nál</a:t>
            </a:r>
            <a:r>
              <a:rPr lang="hu-HU" dirty="0"/>
              <a:t> lehet beletúrni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resources.limits.cpu</a:t>
            </a:r>
            <a:r>
              <a:rPr lang="en-US" dirty="0"/>
              <a:t> is converted to its </a:t>
            </a:r>
            <a:r>
              <a:rPr lang="en-US" dirty="0" err="1"/>
              <a:t>millicore</a:t>
            </a:r>
            <a:r>
              <a:rPr lang="en-US" dirty="0"/>
              <a:t> value and multiplied by 100. The resulting value is the total amount of CPU time that a container can use every 100ms. A container cannot use more than its share of CPU time during this interval.</a:t>
            </a:r>
            <a:endParaRPr lang="hu-HU" dirty="0"/>
          </a:p>
          <a:p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Note: The default quota period is 100ms. The minimum resolution of CPU quota is 1ms.</a:t>
            </a:r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resources.limits.memory</a:t>
            </a:r>
            <a:r>
              <a:rPr lang="en-US" dirty="0"/>
              <a:t> is converted to an integer, and used as the value of the --memory flag in the docker run command.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13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31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When you specify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3"/>
              </a:rPr>
              <a:t>Pod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you can optionally specify how much of each resource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4"/>
              </a:rPr>
              <a:t>Container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 needs. The most common resources to specify are CPU and memory (RAM); there are others.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>
                <a:solidFill>
                  <a:srgbClr val="222222"/>
                </a:solidFill>
                <a:latin typeface="open sans"/>
              </a:rPr>
              <a:t>If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there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is no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contention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pod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can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be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use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it’s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needed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br>
              <a:rPr lang="hu-HU" dirty="0">
                <a:solidFill>
                  <a:srgbClr val="222222"/>
                </a:solidFill>
                <a:latin typeface="open sans"/>
              </a:rPr>
            </a:br>
            <a:r>
              <a:rPr lang="hu-HU" dirty="0">
                <a:solidFill>
                  <a:srgbClr val="222222"/>
                </a:solidFill>
                <a:latin typeface="open sans"/>
              </a:rPr>
              <a:t>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under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hood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: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fractional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0.2 </a:t>
            </a:r>
            <a:r>
              <a:rPr lang="en-US" dirty="0"/>
              <a:t>, and multiplied by 1024. The greater of this number or 2 is used as the value of the --</a:t>
            </a:r>
            <a:r>
              <a:rPr lang="en-US" dirty="0" err="1"/>
              <a:t>cpu</a:t>
            </a:r>
            <a:r>
              <a:rPr lang="en-US" dirty="0"/>
              <a:t>-shares flag in the docker run command.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limit.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dirty="0"/>
              <a:t>Alapegység a 100ms amit használsz arra van osztás, utána várni kell., ha valakinek fontos a </a:t>
            </a:r>
            <a:r>
              <a:rPr lang="hu-HU" dirty="0" err="1"/>
              <a:t>latency</a:t>
            </a:r>
            <a:r>
              <a:rPr lang="hu-HU" dirty="0"/>
              <a:t> CFS </a:t>
            </a:r>
            <a:r>
              <a:rPr lang="hu-HU" dirty="0" err="1"/>
              <a:t>quota-nál</a:t>
            </a:r>
            <a:r>
              <a:rPr lang="hu-HU" dirty="0"/>
              <a:t> lehet beletúrni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resources.limits.cpu</a:t>
            </a:r>
            <a:r>
              <a:rPr lang="en-US" dirty="0"/>
              <a:t> is converted to its </a:t>
            </a:r>
            <a:r>
              <a:rPr lang="en-US" dirty="0" err="1"/>
              <a:t>millicore</a:t>
            </a:r>
            <a:r>
              <a:rPr lang="en-US" dirty="0"/>
              <a:t> value and multiplied by 100. The resulting value is the total amount of CPU time that a container can use every 100ms. A container cannot use more than its share of CPU time during this interval.</a:t>
            </a:r>
            <a:endParaRPr lang="hu-HU" dirty="0"/>
          </a:p>
          <a:p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Note: The default quota period is 100ms. The minimum resolution of CPU quota is 1ms.</a:t>
            </a:r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resources.limits.memory</a:t>
            </a:r>
            <a:r>
              <a:rPr lang="en-US" dirty="0"/>
              <a:t> is converted to an integer, and used as the value of the --memory flag in the docker run command.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14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40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15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235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hats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5115DE2B-2E38-46D0-B97B-AC8862A6F4F8}" type="datetime1">
              <a:rPr lang="de-DE" smtClean="0"/>
              <a:t>05.07.2021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– Strictly confidential, Confidential, Internal– Autor / Thema der Präsentation</a:t>
            </a:r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B5E73-64F8-4318-A630-D2C50FB79A4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88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 an </a:t>
            </a:r>
            <a:r>
              <a:rPr lang="hu-HU" dirty="0" err="1"/>
              <a:t>ideal</a:t>
            </a:r>
            <a:r>
              <a:rPr lang="hu-HU" dirty="0"/>
              <a:t> </a:t>
            </a:r>
            <a:r>
              <a:rPr lang="hu-HU" dirty="0" err="1"/>
              <a:t>world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no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consider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followings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endless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, </a:t>
            </a:r>
            <a:r>
              <a:rPr lang="hu-HU" dirty="0" err="1"/>
              <a:t>immortality</a:t>
            </a:r>
            <a:r>
              <a:rPr lang="hu-HU" dirty="0"/>
              <a:t>, free </a:t>
            </a:r>
            <a:r>
              <a:rPr lang="hu-HU" dirty="0" err="1"/>
              <a:t>beer</a:t>
            </a:r>
            <a:r>
              <a:rPr lang="hu-HU" dirty="0"/>
              <a:t>.)</a:t>
            </a:r>
            <a:br>
              <a:rPr lang="hu-HU" dirty="0"/>
            </a:br>
            <a:endParaRPr lang="hu-HU" dirty="0"/>
          </a:p>
          <a:p>
            <a:r>
              <a:rPr lang="hu-HU" dirty="0" err="1"/>
              <a:t>Env</a:t>
            </a:r>
            <a:r>
              <a:rPr lang="hu-HU" dirty="0"/>
              <a:t> like in MT </a:t>
            </a:r>
            <a:r>
              <a:rPr lang="hu-HU" dirty="0" err="1"/>
              <a:t>Efficient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management </a:t>
            </a:r>
            <a:r>
              <a:rPr lang="hu-HU" dirty="0" err="1"/>
              <a:t>needed</a:t>
            </a:r>
            <a:r>
              <a:rPr lang="hu-HU" dirty="0"/>
              <a:t>: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restricted</a:t>
            </a:r>
            <a:r>
              <a:rPr lang="hu-HU" dirty="0"/>
              <a:t> </a:t>
            </a:r>
            <a:r>
              <a:rPr lang="hu-HU" dirty="0" err="1"/>
              <a:t>Containers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resources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.</a:t>
            </a:r>
          </a:p>
          <a:p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internal</a:t>
            </a:r>
            <a:r>
              <a:rPr lang="hu-HU" dirty="0"/>
              <a:t> </a:t>
            </a:r>
            <a:r>
              <a:rPr lang="hu-HU" dirty="0" err="1"/>
              <a:t>users</a:t>
            </a:r>
            <a:endParaRPr lang="hu-HU" dirty="0"/>
          </a:p>
          <a:p>
            <a:r>
              <a:rPr lang="hu-HU" dirty="0"/>
              <a:t>NS </a:t>
            </a:r>
            <a:r>
              <a:rPr lang="hu-HU" dirty="0" err="1"/>
              <a:t>gives</a:t>
            </a:r>
            <a:r>
              <a:rPr lang="hu-HU" dirty="0"/>
              <a:t> </a:t>
            </a:r>
            <a:r>
              <a:rPr lang="hu-HU" dirty="0" err="1"/>
              <a:t>isolation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expensive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play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safe</a:t>
            </a:r>
            <a:r>
              <a:rPr lang="hu-HU" dirty="0"/>
              <a:t>,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density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pure</a:t>
            </a:r>
            <a:r>
              <a:rPr lang="hu-HU" dirty="0"/>
              <a:t> </a:t>
            </a:r>
            <a:r>
              <a:rPr lang="hu-HU" dirty="0" err="1"/>
              <a:t>VMs</a:t>
            </a:r>
            <a:r>
              <a:rPr lang="hu-HU" dirty="0"/>
              <a:t>.</a:t>
            </a:r>
          </a:p>
          <a:p>
            <a:r>
              <a:rPr lang="hu-HU" dirty="0"/>
              <a:t>No </a:t>
            </a:r>
            <a:r>
              <a:rPr lang="hu-HU" dirty="0" err="1"/>
              <a:t>variable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</a:t>
            </a:r>
            <a:r>
              <a:rPr lang="hu-HU" dirty="0" err="1"/>
              <a:t>allocation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container</a:t>
            </a:r>
            <a:r>
              <a:rPr lang="hu-HU" dirty="0"/>
              <a:t> startup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start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fast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more </a:t>
            </a:r>
            <a:r>
              <a:rPr lang="hu-HU" dirty="0" err="1"/>
              <a:t>resource</a:t>
            </a:r>
            <a:r>
              <a:rPr lang="hu-HU" dirty="0"/>
              <a:t> and </a:t>
            </a:r>
            <a:r>
              <a:rPr lang="hu-HU" dirty="0" err="1"/>
              <a:t>call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a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significantly</a:t>
            </a:r>
            <a:r>
              <a:rPr lang="hu-HU" dirty="0"/>
              <a:t> more </a:t>
            </a:r>
            <a:r>
              <a:rPr lang="hu-HU" dirty="0" err="1"/>
              <a:t>expensive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3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32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means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of </a:t>
            </a:r>
            <a:r>
              <a:rPr lang="hu-HU" dirty="0" err="1"/>
              <a:t>resources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clouds</a:t>
            </a:r>
            <a:r>
              <a:rPr lang="hu-HU" dirty="0"/>
              <a:t> </a:t>
            </a:r>
            <a:r>
              <a:rPr lang="hu-HU" dirty="0" err="1"/>
              <a:t>thre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anywhere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clouds</a:t>
            </a:r>
            <a:r>
              <a:rPr lang="hu-HU" dirty="0"/>
              <a:t>.</a:t>
            </a:r>
          </a:p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 is </a:t>
            </a:r>
            <a:r>
              <a:rPr lang="hu-HU" dirty="0" err="1"/>
              <a:t>covering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env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Sz.P</a:t>
            </a:r>
            <a:r>
              <a:rPr lang="hu-HU" dirty="0"/>
              <a:t> W.M M.B.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4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0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Resources</a:t>
            </a:r>
            <a:r>
              <a:rPr lang="hu-HU" dirty="0"/>
              <a:t> like </a:t>
            </a:r>
            <a:r>
              <a:rPr lang="hu-HU" dirty="0" err="1"/>
              <a:t>Cpu,ram,disk,network</a:t>
            </a:r>
            <a:r>
              <a:rPr lang="hu-HU" dirty="0"/>
              <a:t> &amp;GPU TPU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5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34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Each node has a maximum capacity for each of the resource types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6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79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open sans"/>
              </a:rPr>
              <a:t>When you specify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3"/>
              </a:rPr>
              <a:t>Pod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, you can optionally specify how much of each resource a </a:t>
            </a:r>
            <a:r>
              <a:rPr lang="en-US" dirty="0">
                <a:solidFill>
                  <a:srgbClr val="000000"/>
                </a:solidFill>
                <a:latin typeface="open sans"/>
                <a:hlinkClick r:id="rId4"/>
              </a:rPr>
              <a:t>Container</a:t>
            </a:r>
            <a:r>
              <a:rPr lang="en-US" dirty="0">
                <a:solidFill>
                  <a:srgbClr val="222222"/>
                </a:solidFill>
                <a:latin typeface="open sans"/>
              </a:rPr>
              <a:t> needs. The most common resources to specify are CPU and memory (RAM); there are others.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>
                <a:solidFill>
                  <a:srgbClr val="222222"/>
                </a:solidFill>
                <a:latin typeface="open sans"/>
              </a:rPr>
              <a:t>If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there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is no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contention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pod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can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be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use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as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many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it’s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needed</a:t>
            </a:r>
            <a:endParaRPr lang="hu-HU" dirty="0">
              <a:solidFill>
                <a:srgbClr val="222222"/>
              </a:solidFill>
              <a:latin typeface="open san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br>
              <a:rPr lang="hu-HU" dirty="0">
                <a:solidFill>
                  <a:srgbClr val="222222"/>
                </a:solidFill>
                <a:latin typeface="open sans"/>
              </a:rPr>
            </a:br>
            <a:r>
              <a:rPr lang="hu-HU" dirty="0">
                <a:solidFill>
                  <a:srgbClr val="222222"/>
                </a:solidFill>
                <a:latin typeface="open sans"/>
              </a:rPr>
              <a:t>CPU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under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the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open sans"/>
              </a:rPr>
              <a:t>hood</a:t>
            </a:r>
            <a:r>
              <a:rPr lang="hu-HU" dirty="0">
                <a:solidFill>
                  <a:srgbClr val="222222"/>
                </a:solidFill>
                <a:latin typeface="open sans"/>
              </a:rPr>
              <a:t>: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hu-HU" dirty="0" err="1"/>
              <a:t>Request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fractional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0.2 </a:t>
            </a:r>
            <a:r>
              <a:rPr lang="en-US" dirty="0"/>
              <a:t>, and multiplied by 1024. The greater of this number or 2 is used as the value of the --</a:t>
            </a:r>
            <a:r>
              <a:rPr lang="en-US" dirty="0" err="1"/>
              <a:t>cpu</a:t>
            </a:r>
            <a:r>
              <a:rPr lang="en-US" dirty="0"/>
              <a:t>-shares flag in the docker run command.</a:t>
            </a:r>
            <a:r>
              <a:rPr lang="hu-HU" dirty="0"/>
              <a:t> </a:t>
            </a:r>
            <a:r>
              <a:rPr lang="hu-HU" dirty="0" err="1"/>
              <a:t>Soft</a:t>
            </a:r>
            <a:r>
              <a:rPr lang="hu-HU" dirty="0"/>
              <a:t> limit. CFS: </a:t>
            </a:r>
            <a:r>
              <a:rPr lang="hu-HU" dirty="0" err="1"/>
              <a:t>cpu</a:t>
            </a:r>
            <a:r>
              <a:rPr lang="hu-HU" dirty="0"/>
              <a:t> </a:t>
            </a:r>
            <a:r>
              <a:rPr lang="hu-HU" dirty="0" err="1"/>
              <a:t>shares</a:t>
            </a:r>
            <a:endParaRPr lang="hu-HU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hu-HU" dirty="0"/>
              <a:t>Alapegység a 100ms amit használsz arra van osztás, utána várni kell., ha valakinek fontos a </a:t>
            </a:r>
            <a:r>
              <a:rPr lang="hu-HU" dirty="0" err="1"/>
              <a:t>latency</a:t>
            </a:r>
            <a:r>
              <a:rPr lang="hu-HU" dirty="0"/>
              <a:t> CFS </a:t>
            </a:r>
            <a:r>
              <a:rPr lang="hu-HU" dirty="0" err="1"/>
              <a:t>quota-nál</a:t>
            </a:r>
            <a:r>
              <a:rPr lang="hu-HU" dirty="0"/>
              <a:t> lehet beletúrni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resources.limits.cpu</a:t>
            </a:r>
            <a:r>
              <a:rPr lang="en-US" dirty="0"/>
              <a:t> is converted to its </a:t>
            </a:r>
            <a:r>
              <a:rPr lang="en-US" dirty="0" err="1"/>
              <a:t>millicore</a:t>
            </a:r>
            <a:r>
              <a:rPr lang="en-US" dirty="0"/>
              <a:t> value and multiplied by 100. The resulting value is the total amount of CPU time that a container can use every 100ms. A container cannot use more than its share of CPU time during this interval.</a:t>
            </a:r>
            <a:endParaRPr lang="hu-HU" dirty="0"/>
          </a:p>
          <a:p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Note: The default quota period is 100ms. The minimum resolution of CPU quota is 1ms.</a:t>
            </a:r>
            <a:endParaRPr lang="hu-HU" dirty="0"/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spec.containers</a:t>
            </a:r>
            <a:r>
              <a:rPr lang="en-US" dirty="0"/>
              <a:t>[].</a:t>
            </a:r>
            <a:r>
              <a:rPr lang="en-US" dirty="0" err="1"/>
              <a:t>resources.limits.memory</a:t>
            </a:r>
            <a:r>
              <a:rPr lang="en-US" dirty="0"/>
              <a:t> is converted to an integer, and used as the value of the --memory flag in the docker run command.</a:t>
            </a:r>
          </a:p>
          <a:p>
            <a:pPr marL="141288" marR="0" lvl="0" indent="-14128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7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78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 I </a:t>
            </a:r>
            <a:r>
              <a:rPr lang="hu-HU" dirty="0" err="1"/>
              <a:t>telling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truth</a:t>
            </a:r>
            <a:r>
              <a:rPr lang="hu-HU" dirty="0"/>
              <a:t>?</a:t>
            </a:r>
          </a:p>
          <a:p>
            <a:r>
              <a:rPr lang="hu-HU" dirty="0"/>
              <a:t>Starting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cointainer</a:t>
            </a:r>
            <a:r>
              <a:rPr lang="hu-HU" dirty="0"/>
              <a:t> w 1CPU &amp;200m RAM and </a:t>
            </a:r>
            <a:r>
              <a:rPr lang="hu-HU" dirty="0" err="1"/>
              <a:t>perform</a:t>
            </a:r>
            <a:r>
              <a:rPr lang="hu-HU" dirty="0"/>
              <a:t> a top </a:t>
            </a:r>
            <a:r>
              <a:rPr lang="hu-HU" dirty="0" err="1"/>
              <a:t>command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it</a:t>
            </a:r>
            <a:endParaRPr lang="hu-HU" dirty="0"/>
          </a:p>
          <a:p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container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host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8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6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Podspecs</a:t>
            </a:r>
            <a:r>
              <a:rPr lang="hu-HU" dirty="0"/>
              <a:t> -&gt; </a:t>
            </a:r>
            <a:r>
              <a:rPr lang="hu-HU" dirty="0" err="1"/>
              <a:t>scheduler</a:t>
            </a:r>
            <a:r>
              <a:rPr lang="hu-HU" dirty="0"/>
              <a:t> </a:t>
            </a:r>
            <a:r>
              <a:rPr lang="hu-HU" dirty="0" err="1"/>
              <a:t>assign</a:t>
            </a:r>
            <a:r>
              <a:rPr lang="hu-HU" dirty="0"/>
              <a:t> a </a:t>
            </a:r>
            <a:r>
              <a:rPr lang="hu-HU" dirty="0" err="1"/>
              <a:t>node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pod</a:t>
            </a:r>
            <a:r>
              <a:rPr lang="hu-HU" dirty="0"/>
              <a:t>,</a:t>
            </a:r>
          </a:p>
          <a:p>
            <a:r>
              <a:rPr lang="hu-HU" dirty="0" err="1"/>
              <a:t>Ask</a:t>
            </a:r>
            <a:r>
              <a:rPr lang="hu-HU" dirty="0"/>
              <a:t>  </a:t>
            </a:r>
            <a:r>
              <a:rPr lang="hu-HU" dirty="0" err="1"/>
              <a:t>nodespecs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etcd</a:t>
            </a:r>
            <a:endParaRPr lang="hu-HU" dirty="0"/>
          </a:p>
          <a:p>
            <a:r>
              <a:rPr lang="hu-HU" dirty="0" err="1"/>
              <a:t>Kubelet</a:t>
            </a:r>
            <a:r>
              <a:rPr lang="hu-HU" dirty="0"/>
              <a:t> </a:t>
            </a:r>
            <a:r>
              <a:rPr lang="hu-HU" dirty="0" err="1"/>
              <a:t>converts</a:t>
            </a:r>
            <a:r>
              <a:rPr lang="hu-HU" dirty="0"/>
              <a:t> CFS </a:t>
            </a:r>
            <a:r>
              <a:rPr lang="hu-HU" dirty="0" err="1"/>
              <a:t>period</a:t>
            </a:r>
            <a:r>
              <a:rPr lang="hu-HU" dirty="0"/>
              <a:t> &amp; </a:t>
            </a:r>
            <a:r>
              <a:rPr lang="hu-HU" dirty="0" err="1"/>
              <a:t>Quota</a:t>
            </a:r>
            <a:r>
              <a:rPr lang="hu-HU" dirty="0"/>
              <a:t> </a:t>
            </a:r>
            <a:r>
              <a:rPr lang="hu-HU" dirty="0" err="1"/>
              <a:t>periods</a:t>
            </a:r>
            <a:r>
              <a:rPr lang="hu-HU" dirty="0"/>
              <a:t> &amp;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visible</a:t>
            </a:r>
            <a:r>
              <a:rPr lang="hu-HU" dirty="0"/>
              <a:t> </a:t>
            </a:r>
            <a:r>
              <a:rPr lang="hu-HU" dirty="0" err="1"/>
              <a:t>beacause</a:t>
            </a:r>
            <a:r>
              <a:rPr lang="hu-HU" dirty="0"/>
              <a:t> of </a:t>
            </a:r>
            <a:r>
              <a:rPr lang="hu-HU" dirty="0" err="1"/>
              <a:t>me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calls</a:t>
            </a:r>
            <a:r>
              <a:rPr lang="hu-HU" dirty="0"/>
              <a:t> CFS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linux</a:t>
            </a:r>
            <a:r>
              <a:rPr lang="hu-HU" dirty="0"/>
              <a:t> </a:t>
            </a:r>
            <a:r>
              <a:rPr lang="hu-HU" dirty="0" err="1"/>
              <a:t>host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>
                <a:latin typeface="TeleGrotesk Next" pitchFamily="2" charset="0"/>
                <a:sym typeface="+mn-lt"/>
              </a:rPr>
              <a:pPr/>
              <a:t>9</a:t>
            </a:fld>
            <a:endParaRPr lang="en-US" dirty="0">
              <a:latin typeface="TeleGrotesk Next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34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3.emf"/><Relationship Id="rId4" Type="http://schemas.openxmlformats.org/officeDocument/2006/relationships/tags" Target="../tags/tag11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9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8.emf"/><Relationship Id="rId4" Type="http://schemas.openxmlformats.org/officeDocument/2006/relationships/tags" Target="../tags/tag48.xml"/><Relationship Id="rId9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tags" Target="../tags/tag5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4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11" Type="http://schemas.openxmlformats.org/officeDocument/2006/relationships/image" Target="../media/image1.emf"/><Relationship Id="rId5" Type="http://schemas.openxmlformats.org/officeDocument/2006/relationships/tags" Target="../tags/tag17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6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.emf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25.xml"/><Relationship Id="rId11" Type="http://schemas.openxmlformats.org/officeDocument/2006/relationships/image" Target="../media/image1.emf"/><Relationship Id="rId5" Type="http://schemas.openxmlformats.org/officeDocument/2006/relationships/tags" Target="../tags/tag24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.emf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oleObject" Target="../embeddings/oleObject5.bin"/><Relationship Id="rId2" Type="http://schemas.openxmlformats.org/officeDocument/2006/relationships/tags" Target="../tags/tag28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5" Type="http://schemas.openxmlformats.org/officeDocument/2006/relationships/image" Target="../media/image7.emf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406400" y="1773238"/>
            <a:ext cx="11328400" cy="830997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black">
          <a:xfrm>
            <a:off x="406400" y="3676650"/>
            <a:ext cx="11328400" cy="332399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 noProof="0"/>
              <a:t>Kattintson ide az alcím mintájának szerkesztéséhez</a:t>
            </a:r>
          </a:p>
        </p:txBody>
      </p:sp>
      <p:pic>
        <p:nvPicPr>
          <p:cNvPr id="9" name="Picture 35" descr="T_Logo_3c_Slogan_n_HU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0"/>
          <a:srcRect r="58786"/>
          <a:stretch>
            <a:fillRect/>
          </a:stretch>
        </p:blipFill>
        <p:spPr bwMode="black">
          <a:xfrm>
            <a:off x="431800" y="6137276"/>
            <a:ext cx="1236133" cy="396875"/>
          </a:xfrm>
          <a:prstGeom prst="rect">
            <a:avLst/>
          </a:prstGeom>
          <a:noFill/>
        </p:spPr>
      </p:pic>
      <p:pic>
        <p:nvPicPr>
          <p:cNvPr id="10" name="Picture 36" descr="T_Logo_3c_Slogan_n_HU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/>
          <a:srcRect l="53635"/>
          <a:stretch>
            <a:fillRect/>
          </a:stretch>
        </p:blipFill>
        <p:spPr bwMode="black">
          <a:xfrm>
            <a:off x="10380133" y="6137276"/>
            <a:ext cx="1390651" cy="3968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6399" y="1773238"/>
            <a:ext cx="56007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4899" y="1773238"/>
            <a:ext cx="55499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5C91BB4A-82BF-4ECE-BEE2-BF79556FEB95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66EA1891-FA8C-463D-A9E1-6E97ED9952CA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6399" y="1773238"/>
            <a:ext cx="36480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01347" y="1773238"/>
            <a:ext cx="36480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D5DF604C-7C75-4366-A2A6-601F26583862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66EA1891-FA8C-463D-A9E1-6E97ED9952CA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4253872" y="1773238"/>
            <a:ext cx="36480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6399" y="1773238"/>
            <a:ext cx="2705101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0100" y="1773238"/>
            <a:ext cx="27072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5FC941AA-8F60-4B1D-A800-F21D4DA4658D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66EA1891-FA8C-463D-A9E1-6E97ED9952CA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3287200" y="1773238"/>
            <a:ext cx="27072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9053000" y="1773238"/>
            <a:ext cx="2707200" cy="4284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igationsleiste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71B5F043-C5C9-4543-B156-099DED57FF04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7" name="Rectangle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" y="6057900"/>
            <a:ext cx="11281833" cy="8001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44000" tIns="72000" rIns="144000" bIns="72000" anchor="ctr">
            <a:noAutofit/>
          </a:bodyPr>
          <a:lstStyle/>
          <a:p>
            <a:endParaRPr lang="hu-HU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28623" y="1773238"/>
            <a:ext cx="11328400" cy="4575175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vigationsleiste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66EA1891-FA8C-463D-A9E1-6E97ED9952CA}" type="slidenum">
              <a:rPr lang="hu-HU" noProof="0" smtClean="0"/>
              <a:pPr/>
              <a:t>‹#›</a:t>
            </a:fld>
            <a:endParaRPr lang="hu-HU" noProof="0"/>
          </a:p>
        </p:txBody>
      </p:sp>
      <p:sp>
        <p:nvSpPr>
          <p:cNvPr id="8" name="Rectangle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" y="6057900"/>
            <a:ext cx="11281833" cy="8001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44000" tIns="72000" rIns="144000" bIns="72000" anchor="ctr">
            <a:noAutofit/>
          </a:bodyPr>
          <a:lstStyle/>
          <a:p>
            <a:endParaRPr lang="hu-HU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406399" y="1773238"/>
            <a:ext cx="5600700" cy="4575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184899" y="1773238"/>
            <a:ext cx="5549900" cy="4575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igationsleiste_Trennfolie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white">
          <a:xfrm>
            <a:off x="0" y="1"/>
            <a:ext cx="12192000" cy="634841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noProof="0"/>
          </a:p>
        </p:txBody>
      </p:sp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 bwMode="black">
          <a:xfrm>
            <a:off x="406400" y="1773238"/>
            <a:ext cx="11328400" cy="830997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1387668" y="6431564"/>
            <a:ext cx="385233" cy="138499"/>
          </a:xfrm>
        </p:spPr>
        <p:txBody>
          <a:bodyPr/>
          <a:lstStyle/>
          <a:p>
            <a:fld id="{DC074D37-AEB9-46CA-B316-7CBCC268AF09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82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2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2839" y="266693"/>
            <a:ext cx="11504128" cy="415498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6452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5" descr="musterbild_1_e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2"/>
          <a:srcRect b="28815"/>
          <a:stretch>
            <a:fillRect/>
          </a:stretch>
        </p:blipFill>
        <p:spPr bwMode="auto">
          <a:xfrm>
            <a:off x="425451" y="327025"/>
            <a:ext cx="11334749" cy="4032250"/>
          </a:xfrm>
          <a:prstGeom prst="rect">
            <a:avLst/>
          </a:prstGeom>
          <a:noFill/>
        </p:spPr>
      </p:pic>
      <p:pic>
        <p:nvPicPr>
          <p:cNvPr id="10" name="Picture 30" descr="magenta_flaeche_70"/>
          <p:cNvPicPr>
            <a:picLocks noChangeArrowheads="1"/>
          </p:cNvPicPr>
          <p:nvPr userDrawn="1">
            <p:custDataLst>
              <p:tags r:id="rId4"/>
            </p:custDataLst>
          </p:nvPr>
        </p:nvPicPr>
        <p:blipFill>
          <a:blip r:embed="rId13"/>
          <a:srcRect r="11" b="-468"/>
          <a:stretch>
            <a:fillRect/>
          </a:stretch>
        </p:blipFill>
        <p:spPr bwMode="ltGray">
          <a:xfrm>
            <a:off x="425451" y="3768726"/>
            <a:ext cx="11334749" cy="430213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 bwMode="ltGray">
          <a:xfrm>
            <a:off x="425451" y="4078288"/>
            <a:ext cx="11328400" cy="1690687"/>
          </a:xfrm>
          <a:solidFill>
            <a:srgbClr val="E20074"/>
          </a:solidFill>
        </p:spPr>
        <p:txBody>
          <a:bodyPr lIns="144000" tIns="0">
            <a:noAutofit/>
          </a:bodyPr>
          <a:lstStyle>
            <a:lvl1pPr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 bwMode="white">
          <a:xfrm>
            <a:off x="624000" y="5158801"/>
            <a:ext cx="11328400" cy="332399"/>
          </a:xfrm>
        </p:spPr>
        <p:txBody>
          <a:bodyPr lIns="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 noProof="0"/>
              <a:t>Kattintson ide az alcím mintájának szerkesztéséhez</a:t>
            </a:r>
          </a:p>
        </p:txBody>
      </p:sp>
      <p:pic>
        <p:nvPicPr>
          <p:cNvPr id="13" name="Picture 59" descr="T_Logo_3c_Slogan_p_HU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4"/>
          <a:srcRect r="57183"/>
          <a:stretch>
            <a:fillRect/>
          </a:stretch>
        </p:blipFill>
        <p:spPr bwMode="black">
          <a:xfrm>
            <a:off x="431800" y="6138150"/>
            <a:ext cx="1285243" cy="396000"/>
          </a:xfrm>
          <a:prstGeom prst="rect">
            <a:avLst/>
          </a:prstGeom>
          <a:noFill/>
        </p:spPr>
      </p:pic>
      <p:pic>
        <p:nvPicPr>
          <p:cNvPr id="14" name="Picture 59" descr="T_Logo_3c_Slogan_p_HU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4"/>
          <a:srcRect l="47555"/>
          <a:stretch>
            <a:fillRect/>
          </a:stretch>
        </p:blipFill>
        <p:spPr bwMode="black">
          <a:xfrm>
            <a:off x="10196539" y="6138150"/>
            <a:ext cx="1574245" cy="396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3"/>
          <p:cNvSpPr>
            <a:spLocks/>
          </p:cNvSpPr>
          <p:nvPr userDrawn="1">
            <p:custDataLst>
              <p:tags r:id="rId3"/>
            </p:custDataLst>
          </p:nvPr>
        </p:nvSpPr>
        <p:spPr bwMode="invGray">
          <a:xfrm>
            <a:off x="425452" y="4402139"/>
            <a:ext cx="11347449" cy="1366837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sz="4000" noProof="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12" name="Titel 3"/>
          <p:cNvSpPr>
            <a:spLocks/>
          </p:cNvSpPr>
          <p:nvPr userDrawn="1">
            <p:custDataLst>
              <p:tags r:id="rId4"/>
            </p:custDataLst>
          </p:nvPr>
        </p:nvSpPr>
        <p:spPr bwMode="invGray">
          <a:xfrm>
            <a:off x="425452" y="3340101"/>
            <a:ext cx="10915649" cy="242887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sz="4000" noProof="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 bwMode="ltGray">
          <a:xfrm>
            <a:off x="425451" y="3608975"/>
            <a:ext cx="10315200" cy="2160000"/>
          </a:xfrm>
          <a:solidFill>
            <a:srgbClr val="E20074"/>
          </a:solidFill>
        </p:spPr>
        <p:txBody>
          <a:bodyPr lIns="144000" tIns="0">
            <a:noAutofit/>
          </a:bodyPr>
          <a:lstStyle>
            <a:lvl1pPr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 bwMode="white">
          <a:xfrm>
            <a:off x="624000" y="4942801"/>
            <a:ext cx="10116651" cy="332399"/>
          </a:xfrm>
        </p:spPr>
        <p:txBody>
          <a:bodyPr wrap="square" lIns="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 noProof="0"/>
              <a:t>Kattintson ide az alcím mintájának szerkesztéséhez</a:t>
            </a:r>
          </a:p>
        </p:txBody>
      </p:sp>
      <p:pic>
        <p:nvPicPr>
          <p:cNvPr id="13" name="Picture 59" descr="T_Logo_3c_Slogan_p_HU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/>
          <a:srcRect r="57183"/>
          <a:stretch>
            <a:fillRect/>
          </a:stretch>
        </p:blipFill>
        <p:spPr bwMode="black">
          <a:xfrm>
            <a:off x="431800" y="6138150"/>
            <a:ext cx="1285243" cy="396000"/>
          </a:xfrm>
          <a:prstGeom prst="rect">
            <a:avLst/>
          </a:prstGeom>
          <a:noFill/>
        </p:spPr>
      </p:pic>
      <p:pic>
        <p:nvPicPr>
          <p:cNvPr id="14" name="Picture 59" descr="T_Logo_3c_Slogan_p_HU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2"/>
          <a:srcRect l="47555"/>
          <a:stretch>
            <a:fillRect/>
          </a:stretch>
        </p:blipFill>
        <p:spPr bwMode="black">
          <a:xfrm>
            <a:off x="10196539" y="6138150"/>
            <a:ext cx="1574245" cy="396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mit_Bild_und_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3" descr="Layer_E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/>
          <a:srcRect r="18"/>
          <a:stretch>
            <a:fillRect/>
          </a:stretch>
        </p:blipFill>
        <p:spPr bwMode="auto">
          <a:xfrm>
            <a:off x="0" y="1"/>
            <a:ext cx="12192000" cy="6867525"/>
          </a:xfrm>
          <a:prstGeom prst="rect">
            <a:avLst/>
          </a:prstGeom>
          <a:noFill/>
        </p:spPr>
      </p:pic>
      <p:sp>
        <p:nvSpPr>
          <p:cNvPr id="13" name="Titel 3"/>
          <p:cNvSpPr>
            <a:spLocks/>
          </p:cNvSpPr>
          <p:nvPr userDrawn="1">
            <p:custDataLst>
              <p:tags r:id="rId4"/>
            </p:custDataLst>
          </p:nvPr>
        </p:nvSpPr>
        <p:spPr bwMode="invGray">
          <a:xfrm>
            <a:off x="425452" y="4402138"/>
            <a:ext cx="11347449" cy="2144712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sz="4000" noProof="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14" name="Titel 3"/>
          <p:cNvSpPr>
            <a:spLocks/>
          </p:cNvSpPr>
          <p:nvPr userDrawn="1">
            <p:custDataLst>
              <p:tags r:id="rId5"/>
            </p:custDataLst>
          </p:nvPr>
        </p:nvSpPr>
        <p:spPr bwMode="invGray">
          <a:xfrm>
            <a:off x="425452" y="3340100"/>
            <a:ext cx="10915649" cy="3189288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sz="4000" noProof="0">
              <a:solidFill>
                <a:schemeClr val="tx2"/>
              </a:solidFill>
              <a:latin typeface="Tele-GroteskUlt" pitchFamily="2" charset="0"/>
            </a:endParaRPr>
          </a:p>
        </p:txBody>
      </p:sp>
      <p:sp>
        <p:nvSpPr>
          <p:cNvPr id="21" name="Titelplatzhalter 1"/>
          <p:cNvSpPr txBox="1">
            <a:spLocks/>
          </p:cNvSpPr>
          <p:nvPr userDrawn="1">
            <p:custDataLst>
              <p:tags r:id="rId6"/>
            </p:custDataLst>
          </p:nvPr>
        </p:nvSpPr>
        <p:spPr bwMode="ltGray">
          <a:xfrm>
            <a:off x="425451" y="3608975"/>
            <a:ext cx="10315200" cy="2920413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4000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ele-GroteskUlt" pitchFamily="2" charset="0"/>
              <a:ea typeface="+mj-ea"/>
              <a:cs typeface="TeleGrotesk Headline Ultra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 bwMode="white">
          <a:xfrm>
            <a:off x="425451" y="3608974"/>
            <a:ext cx="10315200" cy="553998"/>
          </a:xfrm>
          <a:noFill/>
        </p:spPr>
        <p:txBody>
          <a:bodyPr lIns="144000" tIns="0">
            <a:spAutoFit/>
          </a:bodyPr>
          <a:lstStyle>
            <a:lvl1pPr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 bwMode="white">
          <a:xfrm>
            <a:off x="624000" y="4942801"/>
            <a:ext cx="10116651" cy="332399"/>
          </a:xfrm>
        </p:spPr>
        <p:txBody>
          <a:bodyPr wrap="square" lIns="0"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 noProof="0"/>
              <a:t>Kattintson ide az alcím mintájának szerkesztéséhez</a:t>
            </a:r>
          </a:p>
        </p:txBody>
      </p:sp>
      <p:pic>
        <p:nvPicPr>
          <p:cNvPr id="11" name="Picture 6" descr="T_Logo_3c_Slogan_n_AT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5"/>
          <a:srcRect r="70161"/>
          <a:stretch>
            <a:fillRect/>
          </a:stretch>
        </p:blipFill>
        <p:spPr bwMode="black">
          <a:xfrm>
            <a:off x="645584" y="5964239"/>
            <a:ext cx="1253067" cy="396875"/>
          </a:xfrm>
          <a:prstGeom prst="rect">
            <a:avLst/>
          </a:prstGeom>
          <a:noFill/>
        </p:spPr>
      </p:pic>
      <p:pic>
        <p:nvPicPr>
          <p:cNvPr id="12" name="Picture 36" descr="T_Logo_3c_Slogan_n_HU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6"/>
          <a:srcRect l="53635"/>
          <a:stretch>
            <a:fillRect/>
          </a:stretch>
        </p:blipFill>
        <p:spPr bwMode="black">
          <a:xfrm>
            <a:off x="10179049" y="5964239"/>
            <a:ext cx="1390651" cy="3968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406400" y="1773238"/>
            <a:ext cx="11328400" cy="830997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_Gr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5072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406400" y="1773238"/>
            <a:ext cx="11328400" cy="830997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70485512-CD62-4B34-81E3-C77A5B89BD70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B03C9E69-E43C-4763-8857-C1F967C53060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8FD79750-C850-45CB-AE5B-0E3166CFABAC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EF856C3B-4879-44CB-8ACD-F9C43CE31EF6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448" y="1773238"/>
            <a:ext cx="11328400" cy="4283075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072034" y="6431564"/>
            <a:ext cx="2400300" cy="138499"/>
          </a:xfrm>
        </p:spPr>
        <p:txBody>
          <a:bodyPr/>
          <a:lstStyle>
            <a:lvl1pPr>
              <a:defRPr/>
            </a:lvl1pPr>
          </a:lstStyle>
          <a:p>
            <a:fld id="{73DECD82-8A4D-415E-ADB2-EFD0FFD53413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09951" y="6431564"/>
            <a:ext cx="5469467" cy="138499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387668" y="6431564"/>
            <a:ext cx="385233" cy="138499"/>
          </a:xfrm>
        </p:spPr>
        <p:txBody>
          <a:bodyPr/>
          <a:lstStyle>
            <a:lvl1pPr>
              <a:defRPr/>
            </a:lvl1pPr>
          </a:lstStyle>
          <a:p>
            <a:fld id="{71B5F043-C5C9-4543-B156-099DED57FF04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1075" name="Object 5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gray">
          <a:xfrm>
            <a:off x="406400" y="333375"/>
            <a:ext cx="1132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noProof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406400" y="1773238"/>
            <a:ext cx="113284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Mastertextformat bearbeiten</a:t>
            </a:r>
          </a:p>
          <a:p>
            <a:pPr lvl="1"/>
            <a:r>
              <a:rPr lang="hu-HU" noProof="0"/>
              <a:t>Zweite Ebene</a:t>
            </a:r>
          </a:p>
          <a:p>
            <a:pPr lvl="2"/>
            <a:r>
              <a:rPr lang="hu-HU" noProof="0"/>
              <a:t>Dritte Ebene</a:t>
            </a:r>
          </a:p>
          <a:p>
            <a:pPr lvl="3"/>
            <a:r>
              <a:rPr lang="hu-HU" noProof="0"/>
              <a:t>Vierte Ebene</a:t>
            </a:r>
          </a:p>
          <a:p>
            <a:pPr lvl="4"/>
            <a:r>
              <a:rPr lang="hu-HU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 bwMode="gray">
          <a:xfrm>
            <a:off x="9072034" y="6431564"/>
            <a:ext cx="240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fld id="{3D043FC3-3ACC-4CBE-8FBA-BD470702007B}" type="datetime1">
              <a:rPr lang="hu-HU" noProof="0" smtClean="0"/>
              <a:pPr/>
              <a:t>2021. 07. 05.</a:t>
            </a:fld>
            <a:endParaRPr lang="hu-HU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 bwMode="gray">
          <a:xfrm>
            <a:off x="3589866" y="6431564"/>
            <a:ext cx="528955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r>
              <a:rPr lang="hu-HU" noProof="0"/>
              <a:t>– Strictly confidential, Confidential, Internal –                         Author / Presentation title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 bwMode="gray">
          <a:xfrm>
            <a:off x="11387668" y="6431564"/>
            <a:ext cx="38523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latin typeface="Tele-GroteskNor" pitchFamily="2" charset="0"/>
              </a:defRPr>
            </a:lvl1pPr>
          </a:lstStyle>
          <a:p>
            <a:fld id="{DC074D37-AEB9-46CA-B316-7CBCC268AF09}" type="slidenum">
              <a:rPr lang="hu-HU" noProof="0" smtClean="0"/>
              <a:pPr/>
              <a:t>‹#›</a:t>
            </a:fld>
            <a:endParaRPr lang="hu-HU" noProof="0"/>
          </a:p>
        </p:txBody>
      </p:sp>
      <p:pic>
        <p:nvPicPr>
          <p:cNvPr id="10" name="Picture 59" descr="T_Logo_3c_Slogan_p_HU"/>
          <p:cNvPicPr>
            <a:picLocks noChangeAspect="1" noChangeArrowheads="1"/>
          </p:cNvPicPr>
          <p:nvPr userDrawn="1">
            <p:custDataLst>
              <p:tags r:id="rId25"/>
            </p:custDataLst>
          </p:nvPr>
        </p:nvPicPr>
        <p:blipFill>
          <a:blip r:embed="rId28"/>
          <a:srcRect/>
          <a:stretch>
            <a:fillRect/>
          </a:stretch>
        </p:blipFill>
        <p:spPr bwMode="black">
          <a:xfrm>
            <a:off x="431800" y="6348414"/>
            <a:ext cx="2178051" cy="2873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51" r:id="rId7"/>
    <p:sldLayoutId id="2147483752" r:id="rId8"/>
    <p:sldLayoutId id="2147483753" r:id="rId9"/>
    <p:sldLayoutId id="2147483754" r:id="rId10"/>
    <p:sldLayoutId id="2147483760" r:id="rId11"/>
    <p:sldLayoutId id="2147483761" r:id="rId12"/>
    <p:sldLayoutId id="2147483762" r:id="rId13"/>
    <p:sldLayoutId id="2147483763" r:id="rId14"/>
    <p:sldLayoutId id="2147483766" r:id="rId15"/>
    <p:sldLayoutId id="2147483767" r:id="rId16"/>
  </p:sldLayoutIdLst>
  <p:hf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tags" Target="../tags/tag6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hyperlink" Target="https://en.wikipedia.org/wiki/Scheduling_(computing)" TargetMode="Externa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ccncna20.sched.com/event/ek9r/10-more-wierd-ways-to-blow-your-kubernetes-jian-cheung-joseph-kim-airbnb" TargetMode="Externa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9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0.png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1.png"/><Relationship Id="rId2" Type="http://schemas.openxmlformats.org/officeDocument/2006/relationships/tags" Target="../tags/tag7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en.wikipedia.org/wiki/Resource_contention" TargetMode="External"/><Relationship Id="rId2" Type="http://schemas.openxmlformats.org/officeDocument/2006/relationships/tags" Target="../tags/tag6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6.jpg"/><Relationship Id="rId2" Type="http://schemas.openxmlformats.org/officeDocument/2006/relationships/tags" Target="../tags/tag6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6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6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5.webp"/><Relationship Id="rId5" Type="http://schemas.openxmlformats.org/officeDocument/2006/relationships/tags" Target="../tags/tag67.xml"/><Relationship Id="rId10" Type="http://schemas.openxmlformats.org/officeDocument/2006/relationships/image" Target="../media/image24.png"/><Relationship Id="rId4" Type="http://schemas.openxmlformats.org/officeDocument/2006/relationships/tags" Target="../tags/tag66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ubernetes.io/docs/tasks/configure-pod-container/assign-cpu-resource/" TargetMode="Externa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5.webp"/><Relationship Id="rId12" Type="http://schemas.openxmlformats.org/officeDocument/2006/relationships/hyperlink" Target="https://docs.docker.com/config/containers/resource_constraints/#limit-a-containers-access-to-memory" TargetMode="External"/><Relationship Id="rId2" Type="http://schemas.openxmlformats.org/officeDocument/2006/relationships/tags" Target="../tags/tag6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11" Type="http://schemas.openxmlformats.org/officeDocument/2006/relationships/hyperlink" Target="https://www.kernel.org/doc/html/latest/scheduler/sched-design-CFS.html" TargetMode="External"/><Relationship Id="rId5" Type="http://schemas.openxmlformats.org/officeDocument/2006/relationships/oleObject" Target="../embeddings/oleObject13.bin"/><Relationship Id="rId10" Type="http://schemas.openxmlformats.org/officeDocument/2006/relationships/hyperlink" Target="https://kubernetes.io/docs/concepts/configuration/manage-resources-containers/#how-pods-with-resource-limits-are-run" TargetMode="External"/><Relationship Id="rId4" Type="http://schemas.openxmlformats.org/officeDocument/2006/relationships/notesSlide" Target="../notesSlides/notesSlide7.xml"/><Relationship Id="rId9" Type="http://schemas.openxmlformats.org/officeDocument/2006/relationships/hyperlink" Target="https://docs.docker.com/engine/reference/run/#cpu-share-constrain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4" name="Object 4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4384" name="Object 4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75919" y="364312"/>
            <a:ext cx="11615783" cy="1661993"/>
          </a:xfrm>
        </p:spPr>
        <p:txBody>
          <a:bodyPr/>
          <a:lstStyle/>
          <a:p>
            <a:r>
              <a:rPr lang="hu-HU" dirty="0"/>
              <a:t>K8S </a:t>
            </a:r>
            <a:r>
              <a:rPr lang="hu-HU" dirty="0" err="1"/>
              <a:t>Resource</a:t>
            </a:r>
            <a:r>
              <a:rPr lang="hu-HU" dirty="0"/>
              <a:t> Management</a:t>
            </a:r>
            <a:br>
              <a:rPr lang="hu-HU" dirty="0"/>
            </a:br>
            <a:r>
              <a:rPr lang="hu-HU" dirty="0"/>
              <a:t>Deep </a:t>
            </a:r>
            <a:r>
              <a:rPr lang="hu-HU" dirty="0" err="1"/>
              <a:t>dive</a:t>
            </a:r>
            <a:endParaRPr lang="hu-HU" sz="48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7345018-D147-43F9-A9E7-B67E7334A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68138"/>
            <a:ext cx="12192000" cy="2590800"/>
          </a:xfrm>
          <a:prstGeom prst="rect">
            <a:avLst/>
          </a:prstGeom>
        </p:spPr>
      </p:pic>
      <p:sp>
        <p:nvSpPr>
          <p:cNvPr id="7" name="Untertitel 5">
            <a:extLst>
              <a:ext uri="{FF2B5EF4-FFF2-40B4-BE49-F238E27FC236}">
                <a16:creationId xmlns:a16="http://schemas.microsoft.com/office/drawing/2014/main" id="{9A4E9BF0-66E6-4F70-8931-E6ED02254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20" y="4831013"/>
            <a:ext cx="8496300" cy="443198"/>
          </a:xfrm>
        </p:spPr>
        <p:txBody>
          <a:bodyPr/>
          <a:lstStyle/>
          <a:p>
            <a:r>
              <a:rPr lang="hu-HU" sz="3200" dirty="0"/>
              <a:t> </a:t>
            </a:r>
            <a:r>
              <a:rPr lang="hu-HU" sz="3200" dirty="0" err="1"/>
              <a:t>From</a:t>
            </a:r>
            <a:r>
              <a:rPr lang="hu-HU" sz="3200" dirty="0"/>
              <a:t> </a:t>
            </a:r>
            <a:r>
              <a:rPr lang="hu-HU" sz="3200" dirty="0" err="1"/>
              <a:t>Physical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container</a:t>
            </a:r>
            <a:r>
              <a:rPr lang="hu-HU" sz="3200" dirty="0"/>
              <a:t> and </a:t>
            </a:r>
            <a:r>
              <a:rPr lang="hu-HU" sz="3200" dirty="0" err="1"/>
              <a:t>linux</a:t>
            </a:r>
            <a:r>
              <a:rPr lang="hu-HU" sz="3200" dirty="0"/>
              <a:t> kernel </a:t>
            </a:r>
            <a:r>
              <a:rPr lang="hu-HU" sz="3200" dirty="0" err="1"/>
              <a:t>level</a:t>
            </a:r>
            <a:endParaRPr 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/>
              <a:t>QOS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DB411265-65DA-411F-B02B-E7DD7B0EB3E1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442155"/>
          <a:ext cx="1036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855834393"/>
                    </a:ext>
                  </a:extLst>
                </a:gridCol>
                <a:gridCol w="4515556">
                  <a:extLst>
                    <a:ext uri="{9D8B030D-6E8A-4147-A177-3AD203B41FA5}">
                      <a16:colId xmlns:a16="http://schemas.microsoft.com/office/drawing/2014/main" val="826520378"/>
                    </a:ext>
                  </a:extLst>
                </a:gridCol>
                <a:gridCol w="2393244">
                  <a:extLst>
                    <a:ext uri="{9D8B030D-6E8A-4147-A177-3AD203B41FA5}">
                      <a16:colId xmlns:a16="http://schemas.microsoft.com/office/drawing/2014/main" val="796155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QoS</a:t>
                      </a:r>
                      <a:r>
                        <a:rPr lang="hu-HU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Class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Condition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Priority</a:t>
                      </a:r>
                      <a:r>
                        <a:rPr lang="hu-HU" dirty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Lower</a:t>
                      </a:r>
                      <a:r>
                        <a:rPr lang="hu-HU" dirty="0">
                          <a:solidFill>
                            <a:schemeClr val="tx2"/>
                          </a:solidFill>
                        </a:rPr>
                        <a:t> is </a:t>
                      </a:r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better</a:t>
                      </a:r>
                      <a:r>
                        <a:rPr lang="hu-HU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8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Guaranteed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Limit= </a:t>
                      </a:r>
                      <a:r>
                        <a:rPr lang="hu-HU" dirty="0" err="1"/>
                        <a:t>Request</a:t>
                      </a:r>
                      <a:r>
                        <a:rPr lang="hu-HU" dirty="0"/>
                        <a:t> (and !=0) </a:t>
                      </a:r>
                      <a:r>
                        <a:rPr lang="hu-HU" dirty="0" err="1"/>
                        <a:t>for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all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containers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5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Burstable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some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containers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have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limits</a:t>
                      </a:r>
                      <a:r>
                        <a:rPr lang="hu-HU" dirty="0"/>
                        <a:t> &gt; </a:t>
                      </a:r>
                      <a:r>
                        <a:rPr lang="hu-HU" dirty="0" err="1"/>
                        <a:t>requests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7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BestEffort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no </a:t>
                      </a:r>
                      <a:r>
                        <a:rPr lang="hu-HU" dirty="0" err="1"/>
                        <a:t>request</a:t>
                      </a:r>
                      <a:r>
                        <a:rPr lang="hu-HU" dirty="0"/>
                        <a:t>/limit </a:t>
                      </a:r>
                      <a:r>
                        <a:rPr lang="hu-HU" dirty="0" err="1"/>
                        <a:t>for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containers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hu-HU" dirty="0" err="1"/>
              <a:t>Cgroup,CFS</a:t>
            </a:r>
            <a:r>
              <a:rPr lang="hu-HU" dirty="0"/>
              <a:t> and </a:t>
            </a:r>
            <a:r>
              <a:rPr lang="hu-HU" dirty="0" err="1"/>
              <a:t>threads</a:t>
            </a:r>
            <a:r>
              <a:rPr lang="hu-HU" dirty="0"/>
              <a:t> in a </a:t>
            </a:r>
            <a:r>
              <a:rPr lang="hu-HU" dirty="0" err="1"/>
              <a:t>nutshell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9DC955-8B98-4B04-B8B8-C270C4342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confidential, internal, public | Author | Topic of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BE4C8-A7AA-434E-A84F-593BEB725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7431B31E-FA04-4A9A-ABCA-00BCD65CA82E}"/>
              </a:ext>
            </a:extLst>
          </p:cNvPr>
          <p:cNvSpPr txBox="1">
            <a:spLocks/>
          </p:cNvSpPr>
          <p:nvPr/>
        </p:nvSpPr>
        <p:spPr bwMode="black">
          <a:xfrm>
            <a:off x="623394" y="2637176"/>
            <a:ext cx="3456000" cy="23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Cgroup</a:t>
            </a:r>
            <a:r>
              <a:rPr lang="hu-HU" dirty="0"/>
              <a:t> (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group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- Linux kernel </a:t>
            </a:r>
            <a:r>
              <a:rPr lang="hu-HU" dirty="0" err="1"/>
              <a:t>feature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- </a:t>
            </a:r>
            <a:r>
              <a:rPr lang="hu-HU" dirty="0" err="1"/>
              <a:t>Limits</a:t>
            </a:r>
            <a:r>
              <a:rPr lang="hu-HU" dirty="0"/>
              <a:t>, </a:t>
            </a:r>
            <a:r>
              <a:rPr lang="hu-HU" dirty="0" err="1"/>
              <a:t>isolates</a:t>
            </a:r>
            <a:r>
              <a:rPr lang="hu-HU" dirty="0"/>
              <a:t> and </a:t>
            </a:r>
            <a:r>
              <a:rPr lang="hu-HU" dirty="0" err="1"/>
              <a:t>prioritaziation</a:t>
            </a:r>
            <a:r>
              <a:rPr lang="hu-HU" dirty="0"/>
              <a:t> of  </a:t>
            </a:r>
            <a:r>
              <a:rPr lang="hu-HU" dirty="0" err="1"/>
              <a:t>resources</a:t>
            </a:r>
            <a:r>
              <a:rPr lang="hu-HU" dirty="0"/>
              <a:t> (CPU,RAM,I/O,NW, </a:t>
            </a:r>
            <a:r>
              <a:rPr lang="hu-HU" dirty="0" err="1"/>
              <a:t>etc</a:t>
            </a:r>
            <a:r>
              <a:rPr lang="hu-HU" dirty="0"/>
              <a:t>)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processes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69BA0FB1-A78D-4B96-90DA-4EBDBB8A7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23215"/>
              </p:ext>
            </p:extLst>
          </p:nvPr>
        </p:nvGraphicFramePr>
        <p:xfrm>
          <a:off x="623999" y="5589312"/>
          <a:ext cx="532753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539">
                  <a:extLst>
                    <a:ext uri="{9D8B030D-6E8A-4147-A177-3AD203B41FA5}">
                      <a16:colId xmlns:a16="http://schemas.microsoft.com/office/drawing/2014/main" val="73813108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660841"/>
                  </a:ext>
                </a:extLst>
              </a:tr>
            </a:tbl>
          </a:graphicData>
        </a:graphic>
      </p:graphicFrame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8165D1CD-F488-4EF7-834A-04F1E0D90957}"/>
              </a:ext>
            </a:extLst>
          </p:cNvPr>
          <p:cNvSpPr txBox="1">
            <a:spLocks/>
          </p:cNvSpPr>
          <p:nvPr/>
        </p:nvSpPr>
        <p:spPr bwMode="black">
          <a:xfrm>
            <a:off x="4367213" y="2637176"/>
            <a:ext cx="3456000" cy="23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CFS (</a:t>
            </a:r>
            <a:r>
              <a:rPr lang="hu-HU" dirty="0" err="1"/>
              <a:t>Completely</a:t>
            </a:r>
            <a:r>
              <a:rPr lang="hu-HU" dirty="0"/>
              <a:t> Fair </a:t>
            </a:r>
            <a:r>
              <a:rPr lang="hu-HU" dirty="0" err="1"/>
              <a:t>Scheduler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- Linux kernel </a:t>
            </a:r>
            <a:r>
              <a:rPr lang="hu-HU" dirty="0" err="1"/>
              <a:t>feature</a:t>
            </a:r>
            <a:r>
              <a:rPr lang="hu-HU" dirty="0"/>
              <a:t>: </a:t>
            </a:r>
            <a:br>
              <a:rPr lang="hu-HU" dirty="0"/>
            </a:br>
            <a:r>
              <a:rPr lang="hu-HU" dirty="0"/>
              <a:t>- M</a:t>
            </a:r>
            <a:r>
              <a:rPr lang="en-US" dirty="0" err="1"/>
              <a:t>odels</a:t>
            </a:r>
            <a:r>
              <a:rPr lang="en-US" dirty="0"/>
              <a:t> an “ideal, precise multi-tasking CPU” on real hardware.</a:t>
            </a:r>
            <a:endParaRPr lang="hu-HU" dirty="0"/>
          </a:p>
          <a:p>
            <a:pPr lvl="1"/>
            <a:r>
              <a:rPr lang="hu-HU" dirty="0"/>
              <a:t>-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task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Physical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in an </a:t>
            </a:r>
            <a:r>
              <a:rPr lang="hu-HU" dirty="0" err="1"/>
              <a:t>order</a:t>
            </a:r>
            <a:endParaRPr lang="hu-HU" dirty="0"/>
          </a:p>
          <a:p>
            <a:pPr lvl="1"/>
            <a:r>
              <a:rPr lang="hu-HU" dirty="0"/>
              <a:t>- </a:t>
            </a:r>
            <a:r>
              <a:rPr lang="hu-HU" dirty="0" err="1"/>
              <a:t>Virtual</a:t>
            </a:r>
            <a:r>
              <a:rPr lang="hu-HU" dirty="0"/>
              <a:t> </a:t>
            </a:r>
            <a:r>
              <a:rPr lang="hu-HU" dirty="0" err="1"/>
              <a:t>runtime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timeslices</a:t>
            </a:r>
            <a:endParaRPr lang="en-US" dirty="0"/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7ADD7F01-0C47-44FF-BDC9-E697A7F35328}"/>
              </a:ext>
            </a:extLst>
          </p:cNvPr>
          <p:cNvSpPr txBox="1">
            <a:spLocks/>
          </p:cNvSpPr>
          <p:nvPr/>
        </p:nvSpPr>
        <p:spPr bwMode="black">
          <a:xfrm>
            <a:off x="8111036" y="2637176"/>
            <a:ext cx="3456000" cy="23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Threads</a:t>
            </a:r>
            <a:endParaRPr lang="en-US" dirty="0"/>
          </a:p>
          <a:p>
            <a:pPr lvl="1"/>
            <a:r>
              <a:rPr lang="hu-HU" dirty="0"/>
              <a:t>T</a:t>
            </a:r>
            <a:r>
              <a:rPr lang="en-US" dirty="0"/>
              <a:t>he smallest sequence of programmed instructions that can be managed independently by a </a:t>
            </a:r>
            <a:r>
              <a:rPr lang="en-US" dirty="0">
                <a:hlinkClick r:id="rId5" tooltip="Scheduling (computing)"/>
              </a:rPr>
              <a:t>scheduler</a:t>
            </a:r>
            <a:endParaRPr lang="hu-HU" dirty="0"/>
          </a:p>
          <a:p>
            <a:pPr lvl="1"/>
            <a:r>
              <a:rPr lang="en-US" dirty="0"/>
              <a:t>Multiple threads can exist within one process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7ABDC75-6CD5-4316-B316-2173BE700F63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158052" y="1739384"/>
            <a:ext cx="443456" cy="537488"/>
          </a:xfrm>
          <a:custGeom>
            <a:avLst/>
            <a:gdLst>
              <a:gd name="T0" fmla="*/ 184 w 184"/>
              <a:gd name="T1" fmla="*/ 60 h 224"/>
              <a:gd name="T2" fmla="*/ 124 w 184"/>
              <a:gd name="T3" fmla="*/ 56 h 224"/>
              <a:gd name="T4" fmla="*/ 116 w 184"/>
              <a:gd name="T5" fmla="*/ 56 h 224"/>
              <a:gd name="T6" fmla="*/ 8 w 184"/>
              <a:gd name="T7" fmla="*/ 0 h 224"/>
              <a:gd name="T8" fmla="*/ 0 w 184"/>
              <a:gd name="T9" fmla="*/ 216 h 224"/>
              <a:gd name="T10" fmla="*/ 176 w 184"/>
              <a:gd name="T11" fmla="*/ 224 h 224"/>
              <a:gd name="T12" fmla="*/ 184 w 184"/>
              <a:gd name="T13" fmla="*/ 68 h 224"/>
              <a:gd name="T14" fmla="*/ 116 w 184"/>
              <a:gd name="T15" fmla="*/ 56 h 224"/>
              <a:gd name="T16" fmla="*/ 36 w 184"/>
              <a:gd name="T17" fmla="*/ 184 h 224"/>
              <a:gd name="T18" fmla="*/ 52 w 184"/>
              <a:gd name="T19" fmla="*/ 152 h 224"/>
              <a:gd name="T20" fmla="*/ 84 w 184"/>
              <a:gd name="T21" fmla="*/ 184 h 224"/>
              <a:gd name="T22" fmla="*/ 68 w 184"/>
              <a:gd name="T23" fmla="*/ 124 h 224"/>
              <a:gd name="T24" fmla="*/ 84 w 184"/>
              <a:gd name="T25" fmla="*/ 184 h 224"/>
              <a:gd name="T26" fmla="*/ 100 w 184"/>
              <a:gd name="T27" fmla="*/ 184 h 224"/>
              <a:gd name="T28" fmla="*/ 116 w 184"/>
              <a:gd name="T29" fmla="*/ 140 h 224"/>
              <a:gd name="T30" fmla="*/ 148 w 184"/>
              <a:gd name="T31" fmla="*/ 184 h 224"/>
              <a:gd name="T32" fmla="*/ 132 w 184"/>
              <a:gd name="T33" fmla="*/ 124 h 224"/>
              <a:gd name="T34" fmla="*/ 148 w 184"/>
              <a:gd name="T35" fmla="*/ 184 h 224"/>
              <a:gd name="T36" fmla="*/ 148 w 184"/>
              <a:gd name="T37" fmla="*/ 92 h 224"/>
              <a:gd name="T38" fmla="*/ 137 w 184"/>
              <a:gd name="T39" fmla="*/ 99 h 224"/>
              <a:gd name="T40" fmla="*/ 116 w 184"/>
              <a:gd name="T41" fmla="*/ 116 h 224"/>
              <a:gd name="T42" fmla="*/ 100 w 184"/>
              <a:gd name="T43" fmla="*/ 116 h 224"/>
              <a:gd name="T44" fmla="*/ 80 w 184"/>
              <a:gd name="T45" fmla="*/ 99 h 224"/>
              <a:gd name="T46" fmla="*/ 74 w 184"/>
              <a:gd name="T47" fmla="*/ 100 h 224"/>
              <a:gd name="T48" fmla="*/ 52 w 184"/>
              <a:gd name="T49" fmla="*/ 128 h 224"/>
              <a:gd name="T50" fmla="*/ 36 w 184"/>
              <a:gd name="T51" fmla="*/ 128 h 224"/>
              <a:gd name="T52" fmla="*/ 46 w 184"/>
              <a:gd name="T53" fmla="*/ 119 h 224"/>
              <a:gd name="T54" fmla="*/ 68 w 184"/>
              <a:gd name="T55" fmla="*/ 92 h 224"/>
              <a:gd name="T56" fmla="*/ 84 w 184"/>
              <a:gd name="T57" fmla="*/ 92 h 224"/>
              <a:gd name="T58" fmla="*/ 105 w 184"/>
              <a:gd name="T59" fmla="*/ 108 h 224"/>
              <a:gd name="T60" fmla="*/ 112 w 184"/>
              <a:gd name="T61" fmla="*/ 108 h 224"/>
              <a:gd name="T62" fmla="*/ 132 w 184"/>
              <a:gd name="T63" fmla="*/ 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224">
                <a:moveTo>
                  <a:pt x="12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4" y="58"/>
                  <a:pt x="126" y="60"/>
                  <a:pt x="128" y="60"/>
                </a:cubicBezTo>
                <a:close/>
                <a:moveTo>
                  <a:pt x="116" y="56"/>
                </a:moveTo>
                <a:cubicBezTo>
                  <a:pt x="116" y="0"/>
                  <a:pt x="116" y="0"/>
                  <a:pt x="11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20"/>
                  <a:pt x="4" y="224"/>
                  <a:pt x="8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80" y="224"/>
                  <a:pt x="184" y="220"/>
                  <a:pt x="184" y="216"/>
                </a:cubicBezTo>
                <a:cubicBezTo>
                  <a:pt x="184" y="68"/>
                  <a:pt x="184" y="68"/>
                  <a:pt x="184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1" y="68"/>
                  <a:pt x="116" y="63"/>
                  <a:pt x="116" y="56"/>
                </a:cubicBezTo>
                <a:close/>
                <a:moveTo>
                  <a:pt x="52" y="184"/>
                </a:moveTo>
                <a:cubicBezTo>
                  <a:pt x="36" y="184"/>
                  <a:pt x="36" y="184"/>
                  <a:pt x="36" y="184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52" y="152"/>
                  <a:pt x="52" y="152"/>
                  <a:pt x="52" y="152"/>
                </a:cubicBezTo>
                <a:lnTo>
                  <a:pt x="52" y="184"/>
                </a:lnTo>
                <a:close/>
                <a:moveTo>
                  <a:pt x="84" y="184"/>
                </a:moveTo>
                <a:cubicBezTo>
                  <a:pt x="68" y="184"/>
                  <a:pt x="68" y="184"/>
                  <a:pt x="68" y="184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84"/>
                </a:lnTo>
                <a:close/>
                <a:moveTo>
                  <a:pt x="116" y="184"/>
                </a:moveTo>
                <a:cubicBezTo>
                  <a:pt x="100" y="184"/>
                  <a:pt x="100" y="184"/>
                  <a:pt x="100" y="184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84"/>
                </a:lnTo>
                <a:close/>
                <a:moveTo>
                  <a:pt x="148" y="184"/>
                </a:moveTo>
                <a:cubicBezTo>
                  <a:pt x="132" y="184"/>
                  <a:pt x="132" y="184"/>
                  <a:pt x="132" y="18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8" y="124"/>
                  <a:pt x="148" y="124"/>
                  <a:pt x="148" y="124"/>
                </a:cubicBezTo>
                <a:lnTo>
                  <a:pt x="148" y="184"/>
                </a:lnTo>
                <a:close/>
                <a:moveTo>
                  <a:pt x="140" y="83"/>
                </a:moveTo>
                <a:cubicBezTo>
                  <a:pt x="145" y="83"/>
                  <a:pt x="148" y="87"/>
                  <a:pt x="148" y="92"/>
                </a:cubicBezTo>
                <a:cubicBezTo>
                  <a:pt x="148" y="96"/>
                  <a:pt x="145" y="100"/>
                  <a:pt x="140" y="100"/>
                </a:cubicBezTo>
                <a:cubicBezTo>
                  <a:pt x="139" y="100"/>
                  <a:pt x="138" y="100"/>
                  <a:pt x="137" y="99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5"/>
                  <a:pt x="116" y="115"/>
                  <a:pt x="116" y="116"/>
                </a:cubicBezTo>
                <a:cubicBezTo>
                  <a:pt x="116" y="120"/>
                  <a:pt x="113" y="124"/>
                  <a:pt x="108" y="124"/>
                </a:cubicBezTo>
                <a:cubicBezTo>
                  <a:pt x="103" y="124"/>
                  <a:pt x="100" y="120"/>
                  <a:pt x="100" y="116"/>
                </a:cubicBezTo>
                <a:cubicBezTo>
                  <a:pt x="100" y="115"/>
                  <a:pt x="100" y="115"/>
                  <a:pt x="100" y="114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100"/>
                  <a:pt x="77" y="100"/>
                  <a:pt x="76" y="100"/>
                </a:cubicBezTo>
                <a:cubicBezTo>
                  <a:pt x="75" y="100"/>
                  <a:pt x="75" y="100"/>
                  <a:pt x="74" y="100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2" y="126"/>
                  <a:pt x="52" y="127"/>
                  <a:pt x="52" y="128"/>
                </a:cubicBezTo>
                <a:cubicBezTo>
                  <a:pt x="52" y="132"/>
                  <a:pt x="49" y="136"/>
                  <a:pt x="44" y="136"/>
                </a:cubicBezTo>
                <a:cubicBezTo>
                  <a:pt x="39" y="136"/>
                  <a:pt x="36" y="132"/>
                  <a:pt x="36" y="128"/>
                </a:cubicBezTo>
                <a:cubicBezTo>
                  <a:pt x="36" y="123"/>
                  <a:pt x="39" y="119"/>
                  <a:pt x="44" y="119"/>
                </a:cubicBezTo>
                <a:cubicBezTo>
                  <a:pt x="45" y="119"/>
                  <a:pt x="45" y="119"/>
                  <a:pt x="46" y="119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4"/>
                  <a:pt x="68" y="93"/>
                  <a:pt x="68" y="92"/>
                </a:cubicBezTo>
                <a:cubicBezTo>
                  <a:pt x="68" y="87"/>
                  <a:pt x="71" y="83"/>
                  <a:pt x="76" y="83"/>
                </a:cubicBezTo>
                <a:cubicBezTo>
                  <a:pt x="81" y="83"/>
                  <a:pt x="84" y="87"/>
                  <a:pt x="84" y="92"/>
                </a:cubicBezTo>
                <a:cubicBezTo>
                  <a:pt x="84" y="92"/>
                  <a:pt x="84" y="92"/>
                  <a:pt x="84" y="93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6" y="107"/>
                  <a:pt x="107" y="107"/>
                  <a:pt x="108" y="107"/>
                </a:cubicBezTo>
                <a:cubicBezTo>
                  <a:pt x="109" y="107"/>
                  <a:pt x="110" y="107"/>
                  <a:pt x="112" y="108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87"/>
                  <a:pt x="135" y="83"/>
                  <a:pt x="140" y="8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38">
            <a:extLst>
              <a:ext uri="{FF2B5EF4-FFF2-40B4-BE49-F238E27FC236}">
                <a16:creationId xmlns:a16="http://schemas.microsoft.com/office/drawing/2014/main" id="{C8883894-F55F-442D-B62A-117B5B042B73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23394" y="1739384"/>
            <a:ext cx="547775" cy="537488"/>
          </a:xfrm>
          <a:custGeom>
            <a:avLst/>
            <a:gdLst>
              <a:gd name="T0" fmla="*/ 2000 w 2982"/>
              <a:gd name="T1" fmla="*/ 1628 h 2927"/>
              <a:gd name="T2" fmla="*/ 2775 w 2982"/>
              <a:gd name="T3" fmla="*/ 2054 h 2927"/>
              <a:gd name="T4" fmla="*/ 2801 w 2982"/>
              <a:gd name="T5" fmla="*/ 2927 h 2927"/>
              <a:gd name="T6" fmla="*/ 1847 w 2982"/>
              <a:gd name="T7" fmla="*/ 1615 h 2927"/>
              <a:gd name="T8" fmla="*/ 1064 w 2982"/>
              <a:gd name="T9" fmla="*/ 1247 h 2927"/>
              <a:gd name="T10" fmla="*/ 1153 w 2982"/>
              <a:gd name="T11" fmla="*/ 1290 h 2927"/>
              <a:gd name="T12" fmla="*/ 1178 w 2982"/>
              <a:gd name="T13" fmla="*/ 2927 h 2927"/>
              <a:gd name="T14" fmla="*/ 12 w 2982"/>
              <a:gd name="T15" fmla="*/ 1310 h 2927"/>
              <a:gd name="T16" fmla="*/ 88 w 2982"/>
              <a:gd name="T17" fmla="*/ 1250 h 2927"/>
              <a:gd name="T18" fmla="*/ 1899 w 2982"/>
              <a:gd name="T19" fmla="*/ 634 h 2927"/>
              <a:gd name="T20" fmla="*/ 2098 w 2982"/>
              <a:gd name="T21" fmla="*/ 724 h 2927"/>
              <a:gd name="T22" fmla="*/ 2258 w 2982"/>
              <a:gd name="T23" fmla="*/ 884 h 2927"/>
              <a:gd name="T24" fmla="*/ 2348 w 2982"/>
              <a:gd name="T25" fmla="*/ 1083 h 2927"/>
              <a:gd name="T26" fmla="*/ 2190 w 2982"/>
              <a:gd name="T27" fmla="*/ 1147 h 2927"/>
              <a:gd name="T28" fmla="*/ 2124 w 2982"/>
              <a:gd name="T29" fmla="*/ 986 h 2927"/>
              <a:gd name="T30" fmla="*/ 1997 w 2982"/>
              <a:gd name="T31" fmla="*/ 858 h 2927"/>
              <a:gd name="T32" fmla="*/ 1836 w 2982"/>
              <a:gd name="T33" fmla="*/ 792 h 2927"/>
              <a:gd name="T34" fmla="*/ 1288 w 2982"/>
              <a:gd name="T35" fmla="*/ 518 h 2927"/>
              <a:gd name="T36" fmla="*/ 1342 w 2982"/>
              <a:gd name="T37" fmla="*/ 557 h 2927"/>
              <a:gd name="T38" fmla="*/ 1468 w 2982"/>
              <a:gd name="T39" fmla="*/ 802 h 2927"/>
              <a:gd name="T40" fmla="*/ 1512 w 2982"/>
              <a:gd name="T41" fmla="*/ 864 h 2927"/>
              <a:gd name="T42" fmla="*/ 1287 w 2982"/>
              <a:gd name="T43" fmla="*/ 1324 h 2927"/>
              <a:gd name="T44" fmla="*/ 1224 w 2982"/>
              <a:gd name="T45" fmla="*/ 1200 h 2927"/>
              <a:gd name="T46" fmla="*/ 1101 w 2982"/>
              <a:gd name="T47" fmla="*/ 1137 h 2927"/>
              <a:gd name="T48" fmla="*/ 396 w 2982"/>
              <a:gd name="T49" fmla="*/ 843 h 2927"/>
              <a:gd name="T50" fmla="*/ 458 w 2982"/>
              <a:gd name="T51" fmla="*/ 799 h 2927"/>
              <a:gd name="T52" fmla="*/ 571 w 2982"/>
              <a:gd name="T53" fmla="*/ 542 h 2927"/>
              <a:gd name="T54" fmla="*/ 1793 w 2982"/>
              <a:gd name="T55" fmla="*/ 309 h 2927"/>
              <a:gd name="T56" fmla="*/ 2055 w 2982"/>
              <a:gd name="T57" fmla="*/ 360 h 2927"/>
              <a:gd name="T58" fmla="*/ 2296 w 2982"/>
              <a:gd name="T59" fmla="*/ 486 h 2927"/>
              <a:gd name="T60" fmla="*/ 2496 w 2982"/>
              <a:gd name="T61" fmla="*/ 686 h 2927"/>
              <a:gd name="T62" fmla="*/ 2622 w 2982"/>
              <a:gd name="T63" fmla="*/ 928 h 2927"/>
              <a:gd name="T64" fmla="*/ 2673 w 2982"/>
              <a:gd name="T65" fmla="*/ 1190 h 2927"/>
              <a:gd name="T66" fmla="*/ 2473 w 2982"/>
              <a:gd name="T67" fmla="*/ 1014 h 2927"/>
              <a:gd name="T68" fmla="*/ 2366 w 2982"/>
              <a:gd name="T69" fmla="*/ 794 h 2927"/>
              <a:gd name="T70" fmla="*/ 2188 w 2982"/>
              <a:gd name="T71" fmla="*/ 616 h 2927"/>
              <a:gd name="T72" fmla="*/ 1969 w 2982"/>
              <a:gd name="T73" fmla="*/ 509 h 2927"/>
              <a:gd name="T74" fmla="*/ 1793 w 2982"/>
              <a:gd name="T75" fmla="*/ 309 h 2927"/>
              <a:gd name="T76" fmla="*/ 1024 w 2982"/>
              <a:gd name="T77" fmla="*/ 39 h 2927"/>
              <a:gd name="T78" fmla="*/ 1064 w 2982"/>
              <a:gd name="T79" fmla="*/ 124 h 2927"/>
              <a:gd name="T80" fmla="*/ 1027 w 2982"/>
              <a:gd name="T81" fmla="*/ 205 h 2927"/>
              <a:gd name="T82" fmla="*/ 897 w 2982"/>
              <a:gd name="T83" fmla="*/ 214 h 2927"/>
              <a:gd name="T84" fmla="*/ 849 w 2982"/>
              <a:gd name="T85" fmla="*/ 146 h 2927"/>
              <a:gd name="T86" fmla="*/ 870 w 2982"/>
              <a:gd name="T87" fmla="*/ 55 h 2927"/>
              <a:gd name="T88" fmla="*/ 955 w 2982"/>
              <a:gd name="T89" fmla="*/ 14 h 2927"/>
              <a:gd name="T90" fmla="*/ 2037 w 2982"/>
              <a:gd name="T91" fmla="*/ 34 h 2927"/>
              <a:gd name="T92" fmla="*/ 2347 w 2982"/>
              <a:gd name="T93" fmla="*/ 154 h 2927"/>
              <a:gd name="T94" fmla="*/ 2621 w 2982"/>
              <a:gd name="T95" fmla="*/ 361 h 2927"/>
              <a:gd name="T96" fmla="*/ 2828 w 2982"/>
              <a:gd name="T97" fmla="*/ 635 h 2927"/>
              <a:gd name="T98" fmla="*/ 2948 w 2982"/>
              <a:gd name="T99" fmla="*/ 945 h 2927"/>
              <a:gd name="T100" fmla="*/ 2813 w 2982"/>
              <a:gd name="T101" fmla="*/ 1190 h 2927"/>
              <a:gd name="T102" fmla="*/ 2765 w 2982"/>
              <a:gd name="T103" fmla="*/ 912 h 2927"/>
              <a:gd name="T104" fmla="*/ 2642 w 2982"/>
              <a:gd name="T105" fmla="*/ 653 h 2927"/>
              <a:gd name="T106" fmla="*/ 2447 w 2982"/>
              <a:gd name="T107" fmla="*/ 428 h 2927"/>
              <a:gd name="T108" fmla="*/ 2203 w 2982"/>
              <a:gd name="T109" fmla="*/ 269 h 2927"/>
              <a:gd name="T110" fmla="*/ 1933 w 2982"/>
              <a:gd name="T111" fmla="*/ 184 h 2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2" h="2927">
                <a:moveTo>
                  <a:pt x="1909" y="1604"/>
                </a:moveTo>
                <a:lnTo>
                  <a:pt x="1941" y="1606"/>
                </a:lnTo>
                <a:lnTo>
                  <a:pt x="1971" y="1615"/>
                </a:lnTo>
                <a:lnTo>
                  <a:pt x="2000" y="1628"/>
                </a:lnTo>
                <a:lnTo>
                  <a:pt x="2707" y="1987"/>
                </a:lnTo>
                <a:lnTo>
                  <a:pt x="2734" y="2005"/>
                </a:lnTo>
                <a:lnTo>
                  <a:pt x="2757" y="2028"/>
                </a:lnTo>
                <a:lnTo>
                  <a:pt x="2775" y="2054"/>
                </a:lnTo>
                <a:lnTo>
                  <a:pt x="2789" y="2082"/>
                </a:lnTo>
                <a:lnTo>
                  <a:pt x="2798" y="2112"/>
                </a:lnTo>
                <a:lnTo>
                  <a:pt x="2801" y="2144"/>
                </a:lnTo>
                <a:lnTo>
                  <a:pt x="2801" y="2927"/>
                </a:lnTo>
                <a:lnTo>
                  <a:pt x="1291" y="2927"/>
                </a:lnTo>
                <a:lnTo>
                  <a:pt x="1291" y="1891"/>
                </a:lnTo>
                <a:lnTo>
                  <a:pt x="1818" y="1628"/>
                </a:lnTo>
                <a:lnTo>
                  <a:pt x="1847" y="1615"/>
                </a:lnTo>
                <a:lnTo>
                  <a:pt x="1878" y="1606"/>
                </a:lnTo>
                <a:lnTo>
                  <a:pt x="1909" y="1604"/>
                </a:lnTo>
                <a:close/>
                <a:moveTo>
                  <a:pt x="114" y="1247"/>
                </a:moveTo>
                <a:lnTo>
                  <a:pt x="1064" y="1247"/>
                </a:lnTo>
                <a:lnTo>
                  <a:pt x="1091" y="1250"/>
                </a:lnTo>
                <a:lnTo>
                  <a:pt x="1114" y="1258"/>
                </a:lnTo>
                <a:lnTo>
                  <a:pt x="1136" y="1272"/>
                </a:lnTo>
                <a:lnTo>
                  <a:pt x="1153" y="1290"/>
                </a:lnTo>
                <a:lnTo>
                  <a:pt x="1167" y="1310"/>
                </a:lnTo>
                <a:lnTo>
                  <a:pt x="1175" y="1334"/>
                </a:lnTo>
                <a:lnTo>
                  <a:pt x="1178" y="1360"/>
                </a:lnTo>
                <a:lnTo>
                  <a:pt x="1178" y="2927"/>
                </a:lnTo>
                <a:lnTo>
                  <a:pt x="0" y="2927"/>
                </a:lnTo>
                <a:lnTo>
                  <a:pt x="0" y="1360"/>
                </a:lnTo>
                <a:lnTo>
                  <a:pt x="3" y="1334"/>
                </a:lnTo>
                <a:lnTo>
                  <a:pt x="12" y="1310"/>
                </a:lnTo>
                <a:lnTo>
                  <a:pt x="25" y="1290"/>
                </a:lnTo>
                <a:lnTo>
                  <a:pt x="43" y="1272"/>
                </a:lnTo>
                <a:lnTo>
                  <a:pt x="64" y="1258"/>
                </a:lnTo>
                <a:lnTo>
                  <a:pt x="88" y="1250"/>
                </a:lnTo>
                <a:lnTo>
                  <a:pt x="114" y="1247"/>
                </a:lnTo>
                <a:close/>
                <a:moveTo>
                  <a:pt x="1793" y="618"/>
                </a:moveTo>
                <a:lnTo>
                  <a:pt x="1847" y="623"/>
                </a:lnTo>
                <a:lnTo>
                  <a:pt x="1899" y="634"/>
                </a:lnTo>
                <a:lnTo>
                  <a:pt x="1952" y="650"/>
                </a:lnTo>
                <a:lnTo>
                  <a:pt x="2001" y="670"/>
                </a:lnTo>
                <a:lnTo>
                  <a:pt x="2051" y="695"/>
                </a:lnTo>
                <a:lnTo>
                  <a:pt x="2098" y="724"/>
                </a:lnTo>
                <a:lnTo>
                  <a:pt x="2142" y="758"/>
                </a:lnTo>
                <a:lnTo>
                  <a:pt x="2185" y="796"/>
                </a:lnTo>
                <a:lnTo>
                  <a:pt x="2224" y="839"/>
                </a:lnTo>
                <a:lnTo>
                  <a:pt x="2258" y="884"/>
                </a:lnTo>
                <a:lnTo>
                  <a:pt x="2287" y="931"/>
                </a:lnTo>
                <a:lnTo>
                  <a:pt x="2312" y="981"/>
                </a:lnTo>
                <a:lnTo>
                  <a:pt x="2332" y="1031"/>
                </a:lnTo>
                <a:lnTo>
                  <a:pt x="2348" y="1083"/>
                </a:lnTo>
                <a:lnTo>
                  <a:pt x="2359" y="1136"/>
                </a:lnTo>
                <a:lnTo>
                  <a:pt x="2364" y="1190"/>
                </a:lnTo>
                <a:lnTo>
                  <a:pt x="2195" y="1190"/>
                </a:lnTo>
                <a:lnTo>
                  <a:pt x="2190" y="1147"/>
                </a:lnTo>
                <a:lnTo>
                  <a:pt x="2179" y="1105"/>
                </a:lnTo>
                <a:lnTo>
                  <a:pt x="2164" y="1065"/>
                </a:lnTo>
                <a:lnTo>
                  <a:pt x="2147" y="1024"/>
                </a:lnTo>
                <a:lnTo>
                  <a:pt x="2124" y="986"/>
                </a:lnTo>
                <a:lnTo>
                  <a:pt x="2097" y="950"/>
                </a:lnTo>
                <a:lnTo>
                  <a:pt x="2066" y="916"/>
                </a:lnTo>
                <a:lnTo>
                  <a:pt x="2032" y="885"/>
                </a:lnTo>
                <a:lnTo>
                  <a:pt x="1997" y="858"/>
                </a:lnTo>
                <a:lnTo>
                  <a:pt x="1958" y="835"/>
                </a:lnTo>
                <a:lnTo>
                  <a:pt x="1918" y="817"/>
                </a:lnTo>
                <a:lnTo>
                  <a:pt x="1878" y="803"/>
                </a:lnTo>
                <a:lnTo>
                  <a:pt x="1836" y="792"/>
                </a:lnTo>
                <a:lnTo>
                  <a:pt x="1793" y="787"/>
                </a:lnTo>
                <a:lnTo>
                  <a:pt x="1793" y="618"/>
                </a:lnTo>
                <a:close/>
                <a:moveTo>
                  <a:pt x="616" y="518"/>
                </a:moveTo>
                <a:lnTo>
                  <a:pt x="1288" y="518"/>
                </a:lnTo>
                <a:lnTo>
                  <a:pt x="1306" y="521"/>
                </a:lnTo>
                <a:lnTo>
                  <a:pt x="1322" y="528"/>
                </a:lnTo>
                <a:lnTo>
                  <a:pt x="1334" y="542"/>
                </a:lnTo>
                <a:lnTo>
                  <a:pt x="1342" y="557"/>
                </a:lnTo>
                <a:lnTo>
                  <a:pt x="1345" y="575"/>
                </a:lnTo>
                <a:lnTo>
                  <a:pt x="1345" y="799"/>
                </a:lnTo>
                <a:lnTo>
                  <a:pt x="1447" y="799"/>
                </a:lnTo>
                <a:lnTo>
                  <a:pt x="1468" y="802"/>
                </a:lnTo>
                <a:lnTo>
                  <a:pt x="1486" y="811"/>
                </a:lnTo>
                <a:lnTo>
                  <a:pt x="1500" y="825"/>
                </a:lnTo>
                <a:lnTo>
                  <a:pt x="1509" y="843"/>
                </a:lnTo>
                <a:lnTo>
                  <a:pt x="1512" y="864"/>
                </a:lnTo>
                <a:lnTo>
                  <a:pt x="1512" y="1655"/>
                </a:lnTo>
                <a:lnTo>
                  <a:pt x="1291" y="1766"/>
                </a:lnTo>
                <a:lnTo>
                  <a:pt x="1291" y="1360"/>
                </a:lnTo>
                <a:lnTo>
                  <a:pt x="1287" y="1324"/>
                </a:lnTo>
                <a:lnTo>
                  <a:pt x="1278" y="1288"/>
                </a:lnTo>
                <a:lnTo>
                  <a:pt x="1265" y="1256"/>
                </a:lnTo>
                <a:lnTo>
                  <a:pt x="1246" y="1227"/>
                </a:lnTo>
                <a:lnTo>
                  <a:pt x="1224" y="1200"/>
                </a:lnTo>
                <a:lnTo>
                  <a:pt x="1198" y="1178"/>
                </a:lnTo>
                <a:lnTo>
                  <a:pt x="1168" y="1159"/>
                </a:lnTo>
                <a:lnTo>
                  <a:pt x="1136" y="1146"/>
                </a:lnTo>
                <a:lnTo>
                  <a:pt x="1101" y="1137"/>
                </a:lnTo>
                <a:lnTo>
                  <a:pt x="1064" y="1134"/>
                </a:lnTo>
                <a:lnTo>
                  <a:pt x="392" y="1134"/>
                </a:lnTo>
                <a:lnTo>
                  <a:pt x="392" y="864"/>
                </a:lnTo>
                <a:lnTo>
                  <a:pt x="396" y="843"/>
                </a:lnTo>
                <a:lnTo>
                  <a:pt x="406" y="825"/>
                </a:lnTo>
                <a:lnTo>
                  <a:pt x="419" y="811"/>
                </a:lnTo>
                <a:lnTo>
                  <a:pt x="438" y="802"/>
                </a:lnTo>
                <a:lnTo>
                  <a:pt x="458" y="799"/>
                </a:lnTo>
                <a:lnTo>
                  <a:pt x="560" y="799"/>
                </a:lnTo>
                <a:lnTo>
                  <a:pt x="560" y="575"/>
                </a:lnTo>
                <a:lnTo>
                  <a:pt x="564" y="557"/>
                </a:lnTo>
                <a:lnTo>
                  <a:pt x="571" y="542"/>
                </a:lnTo>
                <a:lnTo>
                  <a:pt x="583" y="528"/>
                </a:lnTo>
                <a:lnTo>
                  <a:pt x="599" y="521"/>
                </a:lnTo>
                <a:lnTo>
                  <a:pt x="616" y="518"/>
                </a:lnTo>
                <a:close/>
                <a:moveTo>
                  <a:pt x="1793" y="309"/>
                </a:moveTo>
                <a:lnTo>
                  <a:pt x="1859" y="314"/>
                </a:lnTo>
                <a:lnTo>
                  <a:pt x="1925" y="324"/>
                </a:lnTo>
                <a:lnTo>
                  <a:pt x="1990" y="340"/>
                </a:lnTo>
                <a:lnTo>
                  <a:pt x="2055" y="360"/>
                </a:lnTo>
                <a:lnTo>
                  <a:pt x="2118" y="384"/>
                </a:lnTo>
                <a:lnTo>
                  <a:pt x="2179" y="414"/>
                </a:lnTo>
                <a:lnTo>
                  <a:pt x="2238" y="448"/>
                </a:lnTo>
                <a:lnTo>
                  <a:pt x="2296" y="486"/>
                </a:lnTo>
                <a:lnTo>
                  <a:pt x="2351" y="531"/>
                </a:lnTo>
                <a:lnTo>
                  <a:pt x="2403" y="579"/>
                </a:lnTo>
                <a:lnTo>
                  <a:pt x="2451" y="631"/>
                </a:lnTo>
                <a:lnTo>
                  <a:pt x="2496" y="686"/>
                </a:lnTo>
                <a:lnTo>
                  <a:pt x="2534" y="743"/>
                </a:lnTo>
                <a:lnTo>
                  <a:pt x="2568" y="803"/>
                </a:lnTo>
                <a:lnTo>
                  <a:pt x="2598" y="865"/>
                </a:lnTo>
                <a:lnTo>
                  <a:pt x="2622" y="928"/>
                </a:lnTo>
                <a:lnTo>
                  <a:pt x="2642" y="992"/>
                </a:lnTo>
                <a:lnTo>
                  <a:pt x="2658" y="1058"/>
                </a:lnTo>
                <a:lnTo>
                  <a:pt x="2668" y="1124"/>
                </a:lnTo>
                <a:lnTo>
                  <a:pt x="2673" y="1190"/>
                </a:lnTo>
                <a:lnTo>
                  <a:pt x="2504" y="1190"/>
                </a:lnTo>
                <a:lnTo>
                  <a:pt x="2499" y="1131"/>
                </a:lnTo>
                <a:lnTo>
                  <a:pt x="2489" y="1071"/>
                </a:lnTo>
                <a:lnTo>
                  <a:pt x="2473" y="1014"/>
                </a:lnTo>
                <a:lnTo>
                  <a:pt x="2454" y="956"/>
                </a:lnTo>
                <a:lnTo>
                  <a:pt x="2429" y="900"/>
                </a:lnTo>
                <a:lnTo>
                  <a:pt x="2400" y="846"/>
                </a:lnTo>
                <a:lnTo>
                  <a:pt x="2366" y="794"/>
                </a:lnTo>
                <a:lnTo>
                  <a:pt x="2328" y="745"/>
                </a:lnTo>
                <a:lnTo>
                  <a:pt x="2285" y="697"/>
                </a:lnTo>
                <a:lnTo>
                  <a:pt x="2237" y="654"/>
                </a:lnTo>
                <a:lnTo>
                  <a:pt x="2188" y="616"/>
                </a:lnTo>
                <a:lnTo>
                  <a:pt x="2136" y="582"/>
                </a:lnTo>
                <a:lnTo>
                  <a:pt x="2082" y="553"/>
                </a:lnTo>
                <a:lnTo>
                  <a:pt x="2027" y="528"/>
                </a:lnTo>
                <a:lnTo>
                  <a:pt x="1969" y="509"/>
                </a:lnTo>
                <a:lnTo>
                  <a:pt x="1911" y="493"/>
                </a:lnTo>
                <a:lnTo>
                  <a:pt x="1852" y="483"/>
                </a:lnTo>
                <a:lnTo>
                  <a:pt x="1793" y="478"/>
                </a:lnTo>
                <a:lnTo>
                  <a:pt x="1793" y="309"/>
                </a:lnTo>
                <a:close/>
                <a:moveTo>
                  <a:pt x="955" y="14"/>
                </a:moveTo>
                <a:lnTo>
                  <a:pt x="981" y="18"/>
                </a:lnTo>
                <a:lnTo>
                  <a:pt x="1004" y="25"/>
                </a:lnTo>
                <a:lnTo>
                  <a:pt x="1024" y="39"/>
                </a:lnTo>
                <a:lnTo>
                  <a:pt x="1040" y="55"/>
                </a:lnTo>
                <a:lnTo>
                  <a:pt x="1053" y="75"/>
                </a:lnTo>
                <a:lnTo>
                  <a:pt x="1061" y="98"/>
                </a:lnTo>
                <a:lnTo>
                  <a:pt x="1064" y="124"/>
                </a:lnTo>
                <a:lnTo>
                  <a:pt x="1062" y="147"/>
                </a:lnTo>
                <a:lnTo>
                  <a:pt x="1055" y="169"/>
                </a:lnTo>
                <a:lnTo>
                  <a:pt x="1042" y="189"/>
                </a:lnTo>
                <a:lnTo>
                  <a:pt x="1027" y="205"/>
                </a:lnTo>
                <a:lnTo>
                  <a:pt x="1008" y="218"/>
                </a:lnTo>
                <a:lnTo>
                  <a:pt x="1008" y="406"/>
                </a:lnTo>
                <a:lnTo>
                  <a:pt x="897" y="406"/>
                </a:lnTo>
                <a:lnTo>
                  <a:pt x="897" y="214"/>
                </a:lnTo>
                <a:lnTo>
                  <a:pt x="880" y="201"/>
                </a:lnTo>
                <a:lnTo>
                  <a:pt x="866" y="184"/>
                </a:lnTo>
                <a:lnTo>
                  <a:pt x="856" y="165"/>
                </a:lnTo>
                <a:lnTo>
                  <a:pt x="849" y="146"/>
                </a:lnTo>
                <a:lnTo>
                  <a:pt x="846" y="124"/>
                </a:lnTo>
                <a:lnTo>
                  <a:pt x="849" y="98"/>
                </a:lnTo>
                <a:lnTo>
                  <a:pt x="858" y="75"/>
                </a:lnTo>
                <a:lnTo>
                  <a:pt x="870" y="55"/>
                </a:lnTo>
                <a:lnTo>
                  <a:pt x="888" y="39"/>
                </a:lnTo>
                <a:lnTo>
                  <a:pt x="908" y="25"/>
                </a:lnTo>
                <a:lnTo>
                  <a:pt x="931" y="18"/>
                </a:lnTo>
                <a:lnTo>
                  <a:pt x="955" y="14"/>
                </a:lnTo>
                <a:close/>
                <a:moveTo>
                  <a:pt x="1793" y="0"/>
                </a:moveTo>
                <a:lnTo>
                  <a:pt x="1874" y="6"/>
                </a:lnTo>
                <a:lnTo>
                  <a:pt x="1956" y="18"/>
                </a:lnTo>
                <a:lnTo>
                  <a:pt x="2037" y="34"/>
                </a:lnTo>
                <a:lnTo>
                  <a:pt x="2117" y="55"/>
                </a:lnTo>
                <a:lnTo>
                  <a:pt x="2195" y="83"/>
                </a:lnTo>
                <a:lnTo>
                  <a:pt x="2272" y="116"/>
                </a:lnTo>
                <a:lnTo>
                  <a:pt x="2347" y="154"/>
                </a:lnTo>
                <a:lnTo>
                  <a:pt x="2419" y="197"/>
                </a:lnTo>
                <a:lnTo>
                  <a:pt x="2490" y="247"/>
                </a:lnTo>
                <a:lnTo>
                  <a:pt x="2557" y="301"/>
                </a:lnTo>
                <a:lnTo>
                  <a:pt x="2621" y="361"/>
                </a:lnTo>
                <a:lnTo>
                  <a:pt x="2681" y="425"/>
                </a:lnTo>
                <a:lnTo>
                  <a:pt x="2735" y="492"/>
                </a:lnTo>
                <a:lnTo>
                  <a:pt x="2785" y="563"/>
                </a:lnTo>
                <a:lnTo>
                  <a:pt x="2828" y="635"/>
                </a:lnTo>
                <a:lnTo>
                  <a:pt x="2866" y="710"/>
                </a:lnTo>
                <a:lnTo>
                  <a:pt x="2899" y="787"/>
                </a:lnTo>
                <a:lnTo>
                  <a:pt x="2926" y="865"/>
                </a:lnTo>
                <a:lnTo>
                  <a:pt x="2948" y="945"/>
                </a:lnTo>
                <a:lnTo>
                  <a:pt x="2964" y="1026"/>
                </a:lnTo>
                <a:lnTo>
                  <a:pt x="2975" y="1108"/>
                </a:lnTo>
                <a:lnTo>
                  <a:pt x="2982" y="1189"/>
                </a:lnTo>
                <a:lnTo>
                  <a:pt x="2813" y="1190"/>
                </a:lnTo>
                <a:lnTo>
                  <a:pt x="2808" y="1120"/>
                </a:lnTo>
                <a:lnTo>
                  <a:pt x="2799" y="1050"/>
                </a:lnTo>
                <a:lnTo>
                  <a:pt x="2783" y="981"/>
                </a:lnTo>
                <a:lnTo>
                  <a:pt x="2765" y="912"/>
                </a:lnTo>
                <a:lnTo>
                  <a:pt x="2742" y="845"/>
                </a:lnTo>
                <a:lnTo>
                  <a:pt x="2713" y="779"/>
                </a:lnTo>
                <a:lnTo>
                  <a:pt x="2680" y="715"/>
                </a:lnTo>
                <a:lnTo>
                  <a:pt x="2642" y="653"/>
                </a:lnTo>
                <a:lnTo>
                  <a:pt x="2600" y="592"/>
                </a:lnTo>
                <a:lnTo>
                  <a:pt x="2554" y="535"/>
                </a:lnTo>
                <a:lnTo>
                  <a:pt x="2502" y="480"/>
                </a:lnTo>
                <a:lnTo>
                  <a:pt x="2447" y="428"/>
                </a:lnTo>
                <a:lnTo>
                  <a:pt x="2390" y="382"/>
                </a:lnTo>
                <a:lnTo>
                  <a:pt x="2330" y="340"/>
                </a:lnTo>
                <a:lnTo>
                  <a:pt x="2267" y="302"/>
                </a:lnTo>
                <a:lnTo>
                  <a:pt x="2203" y="269"/>
                </a:lnTo>
                <a:lnTo>
                  <a:pt x="2137" y="240"/>
                </a:lnTo>
                <a:lnTo>
                  <a:pt x="2071" y="217"/>
                </a:lnTo>
                <a:lnTo>
                  <a:pt x="2002" y="199"/>
                </a:lnTo>
                <a:lnTo>
                  <a:pt x="1933" y="184"/>
                </a:lnTo>
                <a:lnTo>
                  <a:pt x="1863" y="174"/>
                </a:lnTo>
                <a:lnTo>
                  <a:pt x="1793" y="169"/>
                </a:lnTo>
                <a:lnTo>
                  <a:pt x="179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522857-28E3-43E7-A7BE-2B6D7FB0C71E}"/>
              </a:ext>
            </a:extLst>
          </p:cNvPr>
          <p:cNvCxnSpPr>
            <a:cxnSpLocks/>
          </p:cNvCxnSpPr>
          <p:nvPr/>
        </p:nvCxnSpPr>
        <p:spPr>
          <a:xfrm>
            <a:off x="623394" y="2492896"/>
            <a:ext cx="345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C77D1F9-B601-461A-B542-77CBCE5C1654}"/>
              </a:ext>
            </a:extLst>
          </p:cNvPr>
          <p:cNvCxnSpPr>
            <a:cxnSpLocks/>
          </p:cNvCxnSpPr>
          <p:nvPr/>
        </p:nvCxnSpPr>
        <p:spPr>
          <a:xfrm>
            <a:off x="4367213" y="2492896"/>
            <a:ext cx="345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8142366-686A-409E-8314-45B9FAA3E5C8}"/>
              </a:ext>
            </a:extLst>
          </p:cNvPr>
          <p:cNvCxnSpPr>
            <a:cxnSpLocks/>
          </p:cNvCxnSpPr>
          <p:nvPr/>
        </p:nvCxnSpPr>
        <p:spPr>
          <a:xfrm>
            <a:off x="8111036" y="2492896"/>
            <a:ext cx="345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30">
            <a:extLst>
              <a:ext uri="{FF2B5EF4-FFF2-40B4-BE49-F238E27FC236}">
                <a16:creationId xmlns:a16="http://schemas.microsoft.com/office/drawing/2014/main" id="{A3747F48-C7AA-453D-A36C-697DEB03909B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375102" y="1732274"/>
            <a:ext cx="537488" cy="537488"/>
          </a:xfrm>
          <a:custGeom>
            <a:avLst/>
            <a:gdLst>
              <a:gd name="T0" fmla="*/ 3056 w 3137"/>
              <a:gd name="T1" fmla="*/ 1069 h 3135"/>
              <a:gd name="T2" fmla="*/ 3107 w 3137"/>
              <a:gd name="T3" fmla="*/ 1262 h 3135"/>
              <a:gd name="T4" fmla="*/ 3134 w 3137"/>
              <a:gd name="T5" fmla="*/ 1463 h 3135"/>
              <a:gd name="T6" fmla="*/ 3134 w 3137"/>
              <a:gd name="T7" fmla="*/ 1669 h 3135"/>
              <a:gd name="T8" fmla="*/ 3107 w 3137"/>
              <a:gd name="T9" fmla="*/ 1870 h 3135"/>
              <a:gd name="T10" fmla="*/ 3057 w 3137"/>
              <a:gd name="T11" fmla="*/ 2062 h 3135"/>
              <a:gd name="T12" fmla="*/ 2983 w 3137"/>
              <a:gd name="T13" fmla="*/ 2244 h 3135"/>
              <a:gd name="T14" fmla="*/ 2889 w 3137"/>
              <a:gd name="T15" fmla="*/ 2413 h 3135"/>
              <a:gd name="T16" fmla="*/ 2775 w 3137"/>
              <a:gd name="T17" fmla="*/ 2568 h 3135"/>
              <a:gd name="T18" fmla="*/ 1665 w 3137"/>
              <a:gd name="T19" fmla="*/ 1585 h 3135"/>
              <a:gd name="T20" fmla="*/ 1624 w 3137"/>
              <a:gd name="T21" fmla="*/ 0 h 3135"/>
              <a:gd name="T22" fmla="*/ 1830 w 3137"/>
              <a:gd name="T23" fmla="*/ 21 h 3135"/>
              <a:gd name="T24" fmla="*/ 2028 w 3137"/>
              <a:gd name="T25" fmla="*/ 67 h 3135"/>
              <a:gd name="T26" fmla="*/ 2214 w 3137"/>
              <a:gd name="T27" fmla="*/ 137 h 3135"/>
              <a:gd name="T28" fmla="*/ 2389 w 3137"/>
              <a:gd name="T29" fmla="*/ 229 h 3135"/>
              <a:gd name="T30" fmla="*/ 2549 w 3137"/>
              <a:gd name="T31" fmla="*/ 343 h 3135"/>
              <a:gd name="T32" fmla="*/ 2694 w 3137"/>
              <a:gd name="T33" fmla="*/ 474 h 3135"/>
              <a:gd name="T34" fmla="*/ 2821 w 3137"/>
              <a:gd name="T35" fmla="*/ 623 h 3135"/>
              <a:gd name="T36" fmla="*/ 2929 w 3137"/>
              <a:gd name="T37" fmla="*/ 788 h 3135"/>
              <a:gd name="T38" fmla="*/ 1624 w 3137"/>
              <a:gd name="T39" fmla="*/ 1480 h 3135"/>
              <a:gd name="T40" fmla="*/ 1513 w 3137"/>
              <a:gd name="T41" fmla="*/ 0 h 3135"/>
              <a:gd name="T42" fmla="*/ 1515 w 3137"/>
              <a:gd name="T43" fmla="*/ 1581 h 3135"/>
              <a:gd name="T44" fmla="*/ 1529 w 3137"/>
              <a:gd name="T45" fmla="*/ 1606 h 3135"/>
              <a:gd name="T46" fmla="*/ 2560 w 3137"/>
              <a:gd name="T47" fmla="*/ 2782 h 3135"/>
              <a:gd name="T48" fmla="*/ 2405 w 3137"/>
              <a:gd name="T49" fmla="*/ 2893 h 3135"/>
              <a:gd name="T50" fmla="*/ 2238 w 3137"/>
              <a:gd name="T51" fmla="*/ 2985 h 3135"/>
              <a:gd name="T52" fmla="*/ 2058 w 3137"/>
              <a:gd name="T53" fmla="*/ 3057 h 3135"/>
              <a:gd name="T54" fmla="*/ 1868 w 3137"/>
              <a:gd name="T55" fmla="*/ 3106 h 3135"/>
              <a:gd name="T56" fmla="*/ 1670 w 3137"/>
              <a:gd name="T57" fmla="*/ 3132 h 3135"/>
              <a:gd name="T58" fmla="*/ 1465 w 3137"/>
              <a:gd name="T59" fmla="*/ 3132 h 3135"/>
              <a:gd name="T60" fmla="*/ 1264 w 3137"/>
              <a:gd name="T61" fmla="*/ 3105 h 3135"/>
              <a:gd name="T62" fmla="*/ 1072 w 3137"/>
              <a:gd name="T63" fmla="*/ 3055 h 3135"/>
              <a:gd name="T64" fmla="*/ 892 w 3137"/>
              <a:gd name="T65" fmla="*/ 2982 h 3135"/>
              <a:gd name="T66" fmla="*/ 722 w 3137"/>
              <a:gd name="T67" fmla="*/ 2887 h 3135"/>
              <a:gd name="T68" fmla="*/ 566 w 3137"/>
              <a:gd name="T69" fmla="*/ 2772 h 3135"/>
              <a:gd name="T70" fmla="*/ 426 w 3137"/>
              <a:gd name="T71" fmla="*/ 2641 h 3135"/>
              <a:gd name="T72" fmla="*/ 302 w 3137"/>
              <a:gd name="T73" fmla="*/ 2493 h 3135"/>
              <a:gd name="T74" fmla="*/ 199 w 3137"/>
              <a:gd name="T75" fmla="*/ 2330 h 3135"/>
              <a:gd name="T76" fmla="*/ 114 w 3137"/>
              <a:gd name="T77" fmla="*/ 2154 h 3135"/>
              <a:gd name="T78" fmla="*/ 52 w 3137"/>
              <a:gd name="T79" fmla="*/ 1967 h 3135"/>
              <a:gd name="T80" fmla="*/ 13 w 3137"/>
              <a:gd name="T81" fmla="*/ 1771 h 3135"/>
              <a:gd name="T82" fmla="*/ 0 w 3137"/>
              <a:gd name="T83" fmla="*/ 1566 h 3135"/>
              <a:gd name="T84" fmla="*/ 14 w 3137"/>
              <a:gd name="T85" fmla="*/ 1358 h 3135"/>
              <a:gd name="T86" fmla="*/ 54 w 3137"/>
              <a:gd name="T87" fmla="*/ 1158 h 3135"/>
              <a:gd name="T88" fmla="*/ 118 w 3137"/>
              <a:gd name="T89" fmla="*/ 969 h 3135"/>
              <a:gd name="T90" fmla="*/ 205 w 3137"/>
              <a:gd name="T91" fmla="*/ 790 h 3135"/>
              <a:gd name="T92" fmla="*/ 313 w 3137"/>
              <a:gd name="T93" fmla="*/ 625 h 3135"/>
              <a:gd name="T94" fmla="*/ 441 w 3137"/>
              <a:gd name="T95" fmla="*/ 477 h 3135"/>
              <a:gd name="T96" fmla="*/ 586 w 3137"/>
              <a:gd name="T97" fmla="*/ 344 h 3135"/>
              <a:gd name="T98" fmla="*/ 747 w 3137"/>
              <a:gd name="T99" fmla="*/ 231 h 3135"/>
              <a:gd name="T100" fmla="*/ 921 w 3137"/>
              <a:gd name="T101" fmla="*/ 138 h 3135"/>
              <a:gd name="T102" fmla="*/ 1109 w 3137"/>
              <a:gd name="T103" fmla="*/ 67 h 3135"/>
              <a:gd name="T104" fmla="*/ 1306 w 3137"/>
              <a:gd name="T105" fmla="*/ 21 h 3135"/>
              <a:gd name="T106" fmla="*/ 1513 w 3137"/>
              <a:gd name="T107" fmla="*/ 0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37" h="3135">
                <a:moveTo>
                  <a:pt x="3022" y="976"/>
                </a:moveTo>
                <a:lnTo>
                  <a:pt x="3056" y="1069"/>
                </a:lnTo>
                <a:lnTo>
                  <a:pt x="3085" y="1164"/>
                </a:lnTo>
                <a:lnTo>
                  <a:pt x="3107" y="1262"/>
                </a:lnTo>
                <a:lnTo>
                  <a:pt x="3124" y="1361"/>
                </a:lnTo>
                <a:lnTo>
                  <a:pt x="3134" y="1463"/>
                </a:lnTo>
                <a:lnTo>
                  <a:pt x="3137" y="1566"/>
                </a:lnTo>
                <a:lnTo>
                  <a:pt x="3134" y="1669"/>
                </a:lnTo>
                <a:lnTo>
                  <a:pt x="3124" y="1771"/>
                </a:lnTo>
                <a:lnTo>
                  <a:pt x="3107" y="1870"/>
                </a:lnTo>
                <a:lnTo>
                  <a:pt x="3085" y="1968"/>
                </a:lnTo>
                <a:lnTo>
                  <a:pt x="3057" y="2062"/>
                </a:lnTo>
                <a:lnTo>
                  <a:pt x="3023" y="2154"/>
                </a:lnTo>
                <a:lnTo>
                  <a:pt x="2983" y="2244"/>
                </a:lnTo>
                <a:lnTo>
                  <a:pt x="2938" y="2330"/>
                </a:lnTo>
                <a:lnTo>
                  <a:pt x="2889" y="2413"/>
                </a:lnTo>
                <a:lnTo>
                  <a:pt x="2833" y="2493"/>
                </a:lnTo>
                <a:lnTo>
                  <a:pt x="2775" y="2568"/>
                </a:lnTo>
                <a:lnTo>
                  <a:pt x="2711" y="2641"/>
                </a:lnTo>
                <a:lnTo>
                  <a:pt x="1665" y="1585"/>
                </a:lnTo>
                <a:lnTo>
                  <a:pt x="3022" y="976"/>
                </a:lnTo>
                <a:close/>
                <a:moveTo>
                  <a:pt x="1624" y="0"/>
                </a:moveTo>
                <a:lnTo>
                  <a:pt x="1729" y="7"/>
                </a:lnTo>
                <a:lnTo>
                  <a:pt x="1830" y="21"/>
                </a:lnTo>
                <a:lnTo>
                  <a:pt x="1930" y="41"/>
                </a:lnTo>
                <a:lnTo>
                  <a:pt x="2028" y="67"/>
                </a:lnTo>
                <a:lnTo>
                  <a:pt x="2122" y="99"/>
                </a:lnTo>
                <a:lnTo>
                  <a:pt x="2214" y="137"/>
                </a:lnTo>
                <a:lnTo>
                  <a:pt x="2303" y="181"/>
                </a:lnTo>
                <a:lnTo>
                  <a:pt x="2389" y="229"/>
                </a:lnTo>
                <a:lnTo>
                  <a:pt x="2470" y="284"/>
                </a:lnTo>
                <a:lnTo>
                  <a:pt x="2549" y="343"/>
                </a:lnTo>
                <a:lnTo>
                  <a:pt x="2624" y="406"/>
                </a:lnTo>
                <a:lnTo>
                  <a:pt x="2694" y="474"/>
                </a:lnTo>
                <a:lnTo>
                  <a:pt x="2759" y="547"/>
                </a:lnTo>
                <a:lnTo>
                  <a:pt x="2821" y="623"/>
                </a:lnTo>
                <a:lnTo>
                  <a:pt x="2878" y="704"/>
                </a:lnTo>
                <a:lnTo>
                  <a:pt x="2929" y="788"/>
                </a:lnTo>
                <a:lnTo>
                  <a:pt x="2976" y="875"/>
                </a:lnTo>
                <a:lnTo>
                  <a:pt x="1624" y="1480"/>
                </a:lnTo>
                <a:lnTo>
                  <a:pt x="1624" y="0"/>
                </a:lnTo>
                <a:close/>
                <a:moveTo>
                  <a:pt x="1513" y="0"/>
                </a:moveTo>
                <a:lnTo>
                  <a:pt x="1513" y="1566"/>
                </a:lnTo>
                <a:lnTo>
                  <a:pt x="1515" y="1581"/>
                </a:lnTo>
                <a:lnTo>
                  <a:pt x="1520" y="1594"/>
                </a:lnTo>
                <a:lnTo>
                  <a:pt x="1529" y="1606"/>
                </a:lnTo>
                <a:lnTo>
                  <a:pt x="2632" y="2719"/>
                </a:lnTo>
                <a:lnTo>
                  <a:pt x="2560" y="2782"/>
                </a:lnTo>
                <a:lnTo>
                  <a:pt x="2484" y="2839"/>
                </a:lnTo>
                <a:lnTo>
                  <a:pt x="2405" y="2893"/>
                </a:lnTo>
                <a:lnTo>
                  <a:pt x="2323" y="2942"/>
                </a:lnTo>
                <a:lnTo>
                  <a:pt x="2238" y="2985"/>
                </a:lnTo>
                <a:lnTo>
                  <a:pt x="2149" y="3024"/>
                </a:lnTo>
                <a:lnTo>
                  <a:pt x="2058" y="3057"/>
                </a:lnTo>
                <a:lnTo>
                  <a:pt x="1964" y="3084"/>
                </a:lnTo>
                <a:lnTo>
                  <a:pt x="1868" y="3106"/>
                </a:lnTo>
                <a:lnTo>
                  <a:pt x="1770" y="3122"/>
                </a:lnTo>
                <a:lnTo>
                  <a:pt x="1670" y="3132"/>
                </a:lnTo>
                <a:lnTo>
                  <a:pt x="1569" y="3135"/>
                </a:lnTo>
                <a:lnTo>
                  <a:pt x="1465" y="3132"/>
                </a:lnTo>
                <a:lnTo>
                  <a:pt x="1364" y="3122"/>
                </a:lnTo>
                <a:lnTo>
                  <a:pt x="1264" y="3105"/>
                </a:lnTo>
                <a:lnTo>
                  <a:pt x="1167" y="3083"/>
                </a:lnTo>
                <a:lnTo>
                  <a:pt x="1072" y="3055"/>
                </a:lnTo>
                <a:lnTo>
                  <a:pt x="981" y="3020"/>
                </a:lnTo>
                <a:lnTo>
                  <a:pt x="892" y="2982"/>
                </a:lnTo>
                <a:lnTo>
                  <a:pt x="805" y="2937"/>
                </a:lnTo>
                <a:lnTo>
                  <a:pt x="722" y="2887"/>
                </a:lnTo>
                <a:lnTo>
                  <a:pt x="642" y="2832"/>
                </a:lnTo>
                <a:lnTo>
                  <a:pt x="566" y="2772"/>
                </a:lnTo>
                <a:lnTo>
                  <a:pt x="494" y="2709"/>
                </a:lnTo>
                <a:lnTo>
                  <a:pt x="426" y="2641"/>
                </a:lnTo>
                <a:lnTo>
                  <a:pt x="362" y="2568"/>
                </a:lnTo>
                <a:lnTo>
                  <a:pt x="302" y="2493"/>
                </a:lnTo>
                <a:lnTo>
                  <a:pt x="248" y="2413"/>
                </a:lnTo>
                <a:lnTo>
                  <a:pt x="199" y="2330"/>
                </a:lnTo>
                <a:lnTo>
                  <a:pt x="153" y="2244"/>
                </a:lnTo>
                <a:lnTo>
                  <a:pt x="114" y="2154"/>
                </a:lnTo>
                <a:lnTo>
                  <a:pt x="81" y="2062"/>
                </a:lnTo>
                <a:lnTo>
                  <a:pt x="52" y="1967"/>
                </a:lnTo>
                <a:lnTo>
                  <a:pt x="30" y="1870"/>
                </a:lnTo>
                <a:lnTo>
                  <a:pt x="13" y="1771"/>
                </a:lnTo>
                <a:lnTo>
                  <a:pt x="3" y="1669"/>
                </a:lnTo>
                <a:lnTo>
                  <a:pt x="0" y="1566"/>
                </a:lnTo>
                <a:lnTo>
                  <a:pt x="3" y="1462"/>
                </a:lnTo>
                <a:lnTo>
                  <a:pt x="14" y="1358"/>
                </a:lnTo>
                <a:lnTo>
                  <a:pt x="31" y="1258"/>
                </a:lnTo>
                <a:lnTo>
                  <a:pt x="54" y="1158"/>
                </a:lnTo>
                <a:lnTo>
                  <a:pt x="83" y="1062"/>
                </a:lnTo>
                <a:lnTo>
                  <a:pt x="118" y="969"/>
                </a:lnTo>
                <a:lnTo>
                  <a:pt x="159" y="878"/>
                </a:lnTo>
                <a:lnTo>
                  <a:pt x="205" y="790"/>
                </a:lnTo>
                <a:lnTo>
                  <a:pt x="257" y="706"/>
                </a:lnTo>
                <a:lnTo>
                  <a:pt x="313" y="625"/>
                </a:lnTo>
                <a:lnTo>
                  <a:pt x="375" y="549"/>
                </a:lnTo>
                <a:lnTo>
                  <a:pt x="441" y="477"/>
                </a:lnTo>
                <a:lnTo>
                  <a:pt x="512" y="408"/>
                </a:lnTo>
                <a:lnTo>
                  <a:pt x="586" y="344"/>
                </a:lnTo>
                <a:lnTo>
                  <a:pt x="665" y="285"/>
                </a:lnTo>
                <a:lnTo>
                  <a:pt x="747" y="231"/>
                </a:lnTo>
                <a:lnTo>
                  <a:pt x="833" y="182"/>
                </a:lnTo>
                <a:lnTo>
                  <a:pt x="921" y="138"/>
                </a:lnTo>
                <a:lnTo>
                  <a:pt x="1014" y="99"/>
                </a:lnTo>
                <a:lnTo>
                  <a:pt x="1109" y="67"/>
                </a:lnTo>
                <a:lnTo>
                  <a:pt x="1206" y="41"/>
                </a:lnTo>
                <a:lnTo>
                  <a:pt x="1306" y="21"/>
                </a:lnTo>
                <a:lnTo>
                  <a:pt x="1409" y="7"/>
                </a:lnTo>
                <a:lnTo>
                  <a:pt x="151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Cgroup,CFS</a:t>
            </a:r>
            <a:r>
              <a:rPr lang="hu-HU" dirty="0"/>
              <a:t> and </a:t>
            </a:r>
            <a:r>
              <a:rPr lang="hu-HU" dirty="0" err="1"/>
              <a:t>threads</a:t>
            </a:r>
            <a:r>
              <a:rPr lang="hu-HU" dirty="0"/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05BD834-CD95-44C2-85AE-6A52FCDE5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18" y="860164"/>
            <a:ext cx="10857906" cy="58309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954035C-5193-4EE3-9733-F17D50C03D2F}"/>
              </a:ext>
            </a:extLst>
          </p:cNvPr>
          <p:cNvSpPr/>
          <p:nvPr/>
        </p:nvSpPr>
        <p:spPr>
          <a:xfrm>
            <a:off x="3048000" y="6344815"/>
            <a:ext cx="112288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hlinkClick r:id="rId8"/>
              </a:rPr>
              <a:t>https://kccncna20.sched.com/event/ek9r/10-more-wierd-ways-to-blow-your-kubernetes-jian-cheung-joseph-kim-airbnb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11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Cgroup,CFS</a:t>
            </a:r>
            <a:r>
              <a:rPr lang="hu-HU" dirty="0"/>
              <a:t> and </a:t>
            </a:r>
            <a:r>
              <a:rPr lang="hu-HU" dirty="0" err="1"/>
              <a:t>threads</a:t>
            </a:r>
            <a:r>
              <a:rPr lang="hu-HU" dirty="0"/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4BB6BA-6B0F-4081-BC20-8EBDAC9BD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866775"/>
            <a:ext cx="121539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Cgroup,CFS</a:t>
            </a:r>
            <a:r>
              <a:rPr lang="hu-HU" dirty="0"/>
              <a:t> and </a:t>
            </a:r>
            <a:r>
              <a:rPr lang="hu-HU" dirty="0" err="1"/>
              <a:t>threads</a:t>
            </a:r>
            <a:r>
              <a:rPr lang="hu-HU" dirty="0"/>
              <a:t> </a:t>
            </a:r>
            <a:endParaRPr lang="en-US" dirty="0"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38C9DF8-914C-4AD3-8F7F-21B9E0F50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8" y="1073549"/>
            <a:ext cx="8059216" cy="56629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AC853E0-F66D-4F9D-9824-4859FCB77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024" y="1073549"/>
            <a:ext cx="3998976" cy="9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Summary</a:t>
            </a:r>
            <a:endParaRPr lang="en-US" dirty="0">
              <a:latin typeface="+mn-lt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59417D7-9A09-4B1B-BA1A-2735119B0BC0}"/>
              </a:ext>
            </a:extLst>
          </p:cNvPr>
          <p:cNvSpPr/>
          <p:nvPr/>
        </p:nvSpPr>
        <p:spPr>
          <a:xfrm>
            <a:off x="383118" y="1226796"/>
            <a:ext cx="6096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err="1"/>
              <a:t>Cpu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NOT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cores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 </a:t>
            </a:r>
            <a:r>
              <a:rPr lang="hu-HU" dirty="0" err="1"/>
              <a:t>Compressible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real</a:t>
            </a:r>
            <a:r>
              <a:rPr lang="hu-HU" dirty="0"/>
              <a:t> </a:t>
            </a:r>
            <a:r>
              <a:rPr lang="hu-HU" dirty="0" err="1"/>
              <a:t>hard</a:t>
            </a:r>
            <a:r>
              <a:rPr lang="hu-HU" dirty="0"/>
              <a:t> limit (</a:t>
            </a:r>
            <a:r>
              <a:rPr lang="hu-HU" dirty="0" err="1"/>
              <a:t>Throttling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OOM)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Container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Linux Kernel </a:t>
            </a:r>
            <a:r>
              <a:rPr lang="hu-HU" dirty="0" err="1"/>
              <a:t>level</a:t>
            </a:r>
            <a:r>
              <a:rPr lang="hu-HU" dirty="0"/>
              <a:t> (CFS </a:t>
            </a:r>
            <a:r>
              <a:rPr lang="hu-HU" dirty="0" err="1"/>
              <a:t>Quota</a:t>
            </a:r>
            <a:r>
              <a:rPr lang="hu-HU" dirty="0"/>
              <a:t>)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Percentage</a:t>
            </a:r>
            <a:r>
              <a:rPr lang="hu-HU" dirty="0"/>
              <a:t> of </a:t>
            </a:r>
            <a:r>
              <a:rPr lang="hu-HU" dirty="0" err="1"/>
              <a:t>throttling</a:t>
            </a:r>
            <a:r>
              <a:rPr lang="hu-HU" dirty="0"/>
              <a:t>, </a:t>
            </a:r>
            <a:r>
              <a:rPr lang="hu-HU" dirty="0" err="1"/>
              <a:t>rather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absoulte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of </a:t>
            </a:r>
            <a:r>
              <a:rPr lang="hu-HU" dirty="0" err="1"/>
              <a:t>periods</a:t>
            </a:r>
            <a:r>
              <a:rPr lang="hu-HU" dirty="0"/>
              <a:t> (</a:t>
            </a:r>
            <a:r>
              <a:rPr lang="hu-HU" dirty="0" err="1"/>
              <a:t>Threads</a:t>
            </a:r>
            <a:r>
              <a:rPr lang="hu-HU" dirty="0"/>
              <a:t>)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Mitigating</a:t>
            </a:r>
            <a:r>
              <a:rPr lang="hu-HU" dirty="0"/>
              <a:t> OPS </a:t>
            </a:r>
            <a:r>
              <a:rPr lang="hu-HU" dirty="0" err="1"/>
              <a:t>risk</a:t>
            </a:r>
            <a:r>
              <a:rPr lang="hu-HU" dirty="0"/>
              <a:t> and saving CX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unnecessary</a:t>
            </a:r>
            <a:r>
              <a:rPr lang="hu-HU" dirty="0"/>
              <a:t> </a:t>
            </a:r>
            <a:r>
              <a:rPr lang="hu-HU" dirty="0" err="1"/>
              <a:t>infra</a:t>
            </a:r>
            <a:r>
              <a:rPr lang="hu-HU" dirty="0"/>
              <a:t> </a:t>
            </a:r>
            <a:r>
              <a:rPr lang="hu-HU" dirty="0" err="1"/>
              <a:t>expenses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1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49BE8E5-5DA3-4B80-BA51-2EE1F300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56" y="0"/>
            <a:ext cx="12373112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4456A43-506F-4C89-BFE4-40076638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33375"/>
            <a:ext cx="11328400" cy="415498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!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38C5A7-11D4-4059-8856-3F3EB7C0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1891-FA8C-463D-A9E1-6E97ED9952CA}" type="slidenum">
              <a:rPr lang="hu-HU" noProof="0" smtClean="0"/>
              <a:pPr/>
              <a:t>16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448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A0C97591-8C61-42E8-B09C-BACB06BD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5496C584-9A33-472A-B0BE-FFECCD18B090}"/>
              </a:ext>
            </a:extLst>
          </p:cNvPr>
          <p:cNvSpPr/>
          <p:nvPr/>
        </p:nvSpPr>
        <p:spPr>
          <a:xfrm>
            <a:off x="0" y="0"/>
            <a:ext cx="12192000" cy="132505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err="1">
                <a:solidFill>
                  <a:schemeClr val="tx1"/>
                </a:solidFill>
              </a:rPr>
              <a:t>whoami</a:t>
            </a:r>
            <a:endParaRPr lang="hu-HU" sz="5400" b="1" dirty="0">
              <a:solidFill>
                <a:schemeClr val="tx1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A22079-DCE6-4DBB-A194-8230D7D74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2</a:t>
            </a:fld>
            <a:endParaRPr lang="en-US" noProof="0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7AD75F31-B868-4156-A739-A64853FC7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14" y="108720"/>
            <a:ext cx="3379130" cy="3701174"/>
          </a:xfrm>
          <a:prstGeom prst="rect">
            <a:avLst/>
          </a:prstGeom>
          <a:effectLst>
            <a:outerShdw blurRad="50800" dist="12700" dir="2400000" sx="103000" sy="103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8A5203E2-F1E9-4E32-B348-AE46EAC5ACD6}"/>
              </a:ext>
            </a:extLst>
          </p:cNvPr>
          <p:cNvSpPr/>
          <p:nvPr/>
        </p:nvSpPr>
        <p:spPr>
          <a:xfrm>
            <a:off x="3754640" y="1419313"/>
            <a:ext cx="6561270" cy="100488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600" dirty="0" err="1">
                <a:solidFill>
                  <a:schemeClr val="tx1"/>
                </a:solidFill>
              </a:rPr>
              <a:t>Cloud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Engineering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Chapter</a:t>
            </a:r>
            <a:r>
              <a:rPr lang="hu-HU" sz="3600" dirty="0">
                <a:solidFill>
                  <a:schemeClr val="tx1"/>
                </a:solidFill>
              </a:rPr>
              <a:t> Lead @MT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31D4BEA2-CFBD-4426-B633-171770C62537}"/>
              </a:ext>
            </a:extLst>
          </p:cNvPr>
          <p:cNvSpPr/>
          <p:nvPr/>
        </p:nvSpPr>
        <p:spPr>
          <a:xfrm>
            <a:off x="163714" y="3931366"/>
            <a:ext cx="3379130" cy="100488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600" dirty="0">
                <a:solidFill>
                  <a:schemeClr val="tx1"/>
                </a:solidFill>
              </a:rPr>
              <a:t>Hegedűs Dániel</a:t>
            </a:r>
          </a:p>
        </p:txBody>
      </p:sp>
    </p:spTree>
    <p:extLst>
      <p:ext uri="{BB962C8B-B14F-4D97-AF65-F5344CB8AC3E}">
        <p14:creationId xmlns:p14="http://schemas.microsoft.com/office/powerpoint/2010/main" val="94089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?</a:t>
            </a:r>
            <a:endParaRPr lang="en-US" dirty="0">
              <a:latin typeface="+mn-lt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59417D7-9A09-4B1B-BA1A-2735119B0BC0}"/>
              </a:ext>
            </a:extLst>
          </p:cNvPr>
          <p:cNvSpPr/>
          <p:nvPr/>
        </p:nvSpPr>
        <p:spPr>
          <a:xfrm>
            <a:off x="4826040" y="860165"/>
            <a:ext cx="6406067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/>
              <a:t>Following</a:t>
            </a:r>
            <a:r>
              <a:rPr lang="hu-HU" sz="2400" dirty="0"/>
              <a:t> is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needed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start!</a:t>
            </a:r>
          </a:p>
          <a:p>
            <a:br>
              <a:rPr lang="hu-HU" sz="2400" dirty="0"/>
            </a:br>
            <a:r>
              <a:rPr lang="hu-HU" sz="2400" dirty="0" err="1"/>
              <a:t>Things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consider</a:t>
            </a:r>
            <a:r>
              <a:rPr lang="hu-HU" sz="2400" dirty="0"/>
              <a:t>:</a:t>
            </a:r>
          </a:p>
          <a:p>
            <a:r>
              <a:rPr lang="hu-HU" sz="2400" dirty="0" err="1"/>
              <a:t>Containers</a:t>
            </a:r>
            <a:r>
              <a:rPr lang="hu-HU" sz="2400" dirty="0"/>
              <a:t> </a:t>
            </a:r>
            <a:r>
              <a:rPr lang="hu-HU" sz="2400" dirty="0" err="1"/>
              <a:t>want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acces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resources</a:t>
            </a:r>
            <a:r>
              <a:rPr lang="hu-HU" sz="2400" dirty="0"/>
              <a:t> (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def</a:t>
            </a:r>
            <a:r>
              <a:rPr lang="hu-HU" sz="2400" dirty="0"/>
              <a:t>.)</a:t>
            </a:r>
            <a:br>
              <a:rPr lang="hu-HU" sz="2400" dirty="0"/>
            </a:br>
            <a:endParaRPr lang="hu-HU" sz="2400" dirty="0"/>
          </a:p>
          <a:p>
            <a:r>
              <a:rPr lang="hu-HU" sz="2400" dirty="0"/>
              <a:t>Multi </a:t>
            </a:r>
            <a:r>
              <a:rPr lang="hu-HU" sz="2400" dirty="0" err="1"/>
              <a:t>tenant</a:t>
            </a:r>
            <a:r>
              <a:rPr lang="hu-HU" sz="2400" dirty="0"/>
              <a:t> </a:t>
            </a:r>
            <a:r>
              <a:rPr lang="hu-HU" sz="2400" dirty="0" err="1"/>
              <a:t>cluster</a:t>
            </a:r>
            <a:r>
              <a:rPr lang="hu-HU" sz="2400" dirty="0"/>
              <a:t> </a:t>
            </a:r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dirty="0" err="1">
                <a:sym typeface="Wingdings" panose="05000000000000000000" pitchFamily="2" charset="2"/>
              </a:rPr>
              <a:t>Shared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resources</a:t>
            </a:r>
            <a:endParaRPr lang="hu-HU" sz="2400" dirty="0">
              <a:sym typeface="Wingdings" panose="05000000000000000000" pitchFamily="2" charset="2"/>
            </a:endParaRPr>
          </a:p>
          <a:p>
            <a:r>
              <a:rPr lang="hu-HU" sz="2400" dirty="0" err="1"/>
              <a:t>Large</a:t>
            </a:r>
            <a:r>
              <a:rPr lang="hu-HU" sz="2400" dirty="0"/>
              <a:t> </a:t>
            </a:r>
            <a:r>
              <a:rPr lang="hu-HU" sz="2400" dirty="0" err="1"/>
              <a:t>number</a:t>
            </a:r>
            <a:r>
              <a:rPr lang="hu-HU" sz="2400" dirty="0"/>
              <a:t> of </a:t>
            </a:r>
            <a:r>
              <a:rPr lang="hu-HU" sz="2400" dirty="0" err="1"/>
              <a:t>containers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in </a:t>
            </a:r>
            <a:r>
              <a:rPr lang="hu-HU" sz="2400" dirty="0" err="1"/>
              <a:t>production</a:t>
            </a:r>
            <a:endParaRPr lang="hu-HU" sz="2400" dirty="0"/>
          </a:p>
          <a:p>
            <a:br>
              <a:rPr lang="hu-HU" sz="2400" dirty="0"/>
            </a:br>
            <a:r>
              <a:rPr lang="hu-HU" sz="2400" dirty="0"/>
              <a:t>(</a:t>
            </a:r>
            <a:r>
              <a:rPr lang="hu-HU" sz="2400" dirty="0" err="1"/>
              <a:t>try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) </a:t>
            </a:r>
            <a:r>
              <a:rPr lang="hu-HU" sz="2400" dirty="0" err="1"/>
              <a:t>Avoid</a:t>
            </a:r>
            <a:r>
              <a:rPr lang="hu-HU" sz="2400" dirty="0"/>
              <a:t> </a:t>
            </a:r>
            <a:r>
              <a:rPr lang="hu-HU" sz="2400" dirty="0" err="1">
                <a:hlinkClick r:id="rId7"/>
              </a:rPr>
              <a:t>Resource</a:t>
            </a:r>
            <a:r>
              <a:rPr lang="hu-HU" sz="2400" dirty="0">
                <a:hlinkClick r:id="rId7"/>
              </a:rPr>
              <a:t> </a:t>
            </a:r>
            <a:r>
              <a:rPr lang="hu-HU" sz="2400" dirty="0" err="1">
                <a:hlinkClick r:id="rId7"/>
              </a:rPr>
              <a:t>contention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Designing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peak</a:t>
            </a:r>
            <a:r>
              <a:rPr lang="hu-HU" sz="2400" dirty="0"/>
              <a:t> </a:t>
            </a:r>
            <a:r>
              <a:rPr lang="hu-HU" sz="2400" dirty="0" err="1"/>
              <a:t>workload</a:t>
            </a:r>
            <a:r>
              <a:rPr lang="hu-HU" sz="2400" dirty="0"/>
              <a:t> is </a:t>
            </a:r>
            <a:r>
              <a:rPr lang="hu-HU" sz="2400" dirty="0" err="1"/>
              <a:t>not</a:t>
            </a:r>
            <a:r>
              <a:rPr lang="hu-HU" sz="2400" dirty="0"/>
              <a:t> Cost </a:t>
            </a:r>
            <a:r>
              <a:rPr lang="hu-HU" sz="2400" dirty="0" err="1"/>
              <a:t>Effective</a:t>
            </a:r>
            <a:endParaRPr lang="hu-HU" sz="2400" dirty="0"/>
          </a:p>
          <a:p>
            <a:br>
              <a:rPr lang="hu-HU" sz="2400" dirty="0"/>
            </a:br>
            <a:r>
              <a:rPr lang="hu-HU" sz="2400" i="1" dirty="0"/>
              <a:t>+1:  OPS </a:t>
            </a:r>
            <a:r>
              <a:rPr lang="hu-HU" sz="2400" i="1" dirty="0" err="1"/>
              <a:t>point</a:t>
            </a:r>
            <a:r>
              <a:rPr lang="hu-HU" sz="2400" i="1" dirty="0"/>
              <a:t> of </a:t>
            </a:r>
            <a:r>
              <a:rPr lang="hu-HU" sz="2400" i="1" dirty="0" err="1"/>
              <a:t>view</a:t>
            </a:r>
            <a:r>
              <a:rPr lang="hu-HU" sz="2400" i="1" dirty="0"/>
              <a:t>: Starting </a:t>
            </a:r>
            <a:r>
              <a:rPr lang="hu-HU" sz="2400" i="1" dirty="0" err="1"/>
              <a:t>Apps</a:t>
            </a:r>
            <a:r>
              <a:rPr lang="hu-HU" sz="2400" i="1" dirty="0"/>
              <a:t> </a:t>
            </a:r>
            <a:r>
              <a:rPr lang="hu-HU" sz="2400" i="1" dirty="0" err="1"/>
              <a:t>can</a:t>
            </a:r>
            <a:r>
              <a:rPr lang="hu-HU" sz="2400" i="1" dirty="0"/>
              <a:t> be a </a:t>
            </a:r>
            <a:r>
              <a:rPr lang="hu-HU" sz="2400" i="1" dirty="0" err="1"/>
              <a:t>noisy</a:t>
            </a:r>
            <a:r>
              <a:rPr lang="hu-HU" sz="2400" i="1" dirty="0"/>
              <a:t> and </a:t>
            </a:r>
            <a:r>
              <a:rPr lang="hu-HU" sz="2400" i="1" dirty="0" err="1"/>
              <a:t>could</a:t>
            </a:r>
            <a:r>
              <a:rPr lang="hu-HU" sz="2400" i="1" dirty="0"/>
              <a:t> </a:t>
            </a:r>
            <a:r>
              <a:rPr lang="hu-HU" sz="2400" i="1" dirty="0" err="1"/>
              <a:t>cause</a:t>
            </a:r>
            <a:r>
              <a:rPr lang="hu-HU" sz="2400" i="1" dirty="0"/>
              <a:t> </a:t>
            </a:r>
            <a:r>
              <a:rPr lang="hu-HU" sz="2400" i="1" dirty="0" err="1"/>
              <a:t>troubles</a:t>
            </a:r>
            <a:r>
              <a:rPr lang="hu-HU" sz="2400" i="1" dirty="0"/>
              <a:t>  </a:t>
            </a:r>
            <a:r>
              <a:rPr lang="hu-HU" sz="2400" i="1" dirty="0">
                <a:sym typeface="Wingdings" panose="05000000000000000000" pitchFamily="2" charset="2"/>
              </a:rPr>
              <a:t> </a:t>
            </a:r>
            <a:r>
              <a:rPr lang="hu-HU" sz="2400" i="1" dirty="0" err="1"/>
              <a:t>Restrictions</a:t>
            </a:r>
            <a:r>
              <a:rPr lang="hu-HU" sz="2400" i="1" dirty="0"/>
              <a:t> </a:t>
            </a:r>
            <a:r>
              <a:rPr lang="hu-HU" sz="2400" i="1" dirty="0" err="1"/>
              <a:t>are</a:t>
            </a:r>
            <a:r>
              <a:rPr lang="hu-HU" sz="2400" i="1" dirty="0"/>
              <a:t> </a:t>
            </a:r>
            <a:r>
              <a:rPr lang="hu-HU" sz="2400" i="1" dirty="0" err="1"/>
              <a:t>useful</a:t>
            </a:r>
            <a:endParaRPr lang="hu-HU" i="1" dirty="0"/>
          </a:p>
          <a:p>
            <a:endParaRPr lang="hu-HU" dirty="0"/>
          </a:p>
          <a:p>
            <a:endParaRPr lang="hu-HU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Kép 6" descr="A képen szöveg, újság, épület, aláírás látható&#10;&#10;Automatikusan generált leírás">
            <a:extLst>
              <a:ext uri="{FF2B5EF4-FFF2-40B4-BE49-F238E27FC236}">
                <a16:creationId xmlns:a16="http://schemas.microsoft.com/office/drawing/2014/main" id="{BF2F843A-FADF-4100-B1F3-CD77F5700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18" y="860165"/>
            <a:ext cx="3999290" cy="54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Setting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Scene</a:t>
            </a:r>
            <a:endParaRPr lang="en-US" dirty="0">
              <a:latin typeface="+mn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64481C3-8ED8-4C50-944D-AC475AFABB7F}"/>
              </a:ext>
            </a:extLst>
          </p:cNvPr>
          <p:cNvSpPr txBox="1"/>
          <p:nvPr/>
        </p:nvSpPr>
        <p:spPr>
          <a:xfrm>
            <a:off x="726830" y="4382524"/>
            <a:ext cx="5439508" cy="1356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err="1"/>
              <a:t>Dozens</a:t>
            </a:r>
            <a:r>
              <a:rPr lang="hu-HU" sz="2400" dirty="0"/>
              <a:t> of HPE </a:t>
            </a:r>
            <a:r>
              <a:rPr lang="hu-HU" sz="2400" dirty="0" err="1"/>
              <a:t>rackmount</a:t>
            </a:r>
            <a:r>
              <a:rPr lang="hu-HU" sz="2400" dirty="0"/>
              <a:t> servers</a:t>
            </a:r>
            <a:br>
              <a:rPr lang="hu-HU" sz="2400" dirty="0"/>
            </a:br>
            <a:endParaRPr lang="hu-HU" sz="2400" dirty="0"/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400" dirty="0" err="1"/>
              <a:t>Hundreds</a:t>
            </a:r>
            <a:r>
              <a:rPr lang="hu-HU" sz="2400" dirty="0"/>
              <a:t> of </a:t>
            </a:r>
            <a:r>
              <a:rPr lang="hu-HU" sz="2400" dirty="0" err="1"/>
              <a:t>VMs</a:t>
            </a:r>
            <a:r>
              <a:rPr lang="hu-HU" sz="2400" dirty="0"/>
              <a:t> </a:t>
            </a:r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hu-HU" sz="2400" dirty="0"/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Font typeface="Wingdings" pitchFamily="2" charset="2"/>
              <a:buChar char="§"/>
            </a:pPr>
            <a:r>
              <a:rPr lang="hu-HU" sz="2400" dirty="0" err="1"/>
              <a:t>Thousands</a:t>
            </a:r>
            <a:r>
              <a:rPr lang="hu-HU" sz="2400" dirty="0"/>
              <a:t> of </a:t>
            </a:r>
            <a:r>
              <a:rPr lang="hu-HU" sz="2400" dirty="0" err="1"/>
              <a:t>Running</a:t>
            </a:r>
            <a:r>
              <a:rPr lang="hu-HU" sz="2400" dirty="0"/>
              <a:t> </a:t>
            </a:r>
            <a:r>
              <a:rPr lang="hu-HU" sz="2400" dirty="0" err="1"/>
              <a:t>Pods</a:t>
            </a:r>
            <a:r>
              <a:rPr lang="hu-HU" sz="2400" dirty="0"/>
              <a:t> (</a:t>
            </a:r>
            <a:r>
              <a:rPr lang="hu-HU" sz="2400" dirty="0" err="1"/>
              <a:t>high</a:t>
            </a:r>
            <a:r>
              <a:rPr lang="hu-HU" sz="2400" dirty="0"/>
              <a:t> </a:t>
            </a:r>
            <a:r>
              <a:rPr lang="hu-HU" sz="2400" dirty="0" err="1"/>
              <a:t>density</a:t>
            </a:r>
            <a:r>
              <a:rPr lang="hu-HU" sz="2400" dirty="0"/>
              <a:t>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C7251C0-571C-4C9D-8223-E8AFB2F3A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415" y="3799363"/>
            <a:ext cx="5439508" cy="305863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1C4C021-F1D9-4DB5-AB96-3FDCF07EE1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60888"/>
            <a:ext cx="1219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manage</a:t>
            </a:r>
            <a:endParaRPr lang="en-US" dirty="0">
              <a:latin typeface="+mn-lt"/>
            </a:endParaRPr>
          </a:p>
        </p:txBody>
      </p:sp>
      <p:grpSp>
        <p:nvGrpSpPr>
          <p:cNvPr id="58373" name="Csoportba foglalás 58372">
            <a:extLst>
              <a:ext uri="{FF2B5EF4-FFF2-40B4-BE49-F238E27FC236}">
                <a16:creationId xmlns:a16="http://schemas.microsoft.com/office/drawing/2014/main" id="{32D3B508-9310-4A1C-BE60-29B80A9BD34C}"/>
              </a:ext>
            </a:extLst>
          </p:cNvPr>
          <p:cNvGrpSpPr/>
          <p:nvPr/>
        </p:nvGrpSpPr>
        <p:grpSpPr>
          <a:xfrm>
            <a:off x="547578" y="852885"/>
            <a:ext cx="2046599" cy="4371359"/>
            <a:chOff x="6486128" y="1159414"/>
            <a:chExt cx="950450" cy="3000998"/>
          </a:xfrm>
        </p:grpSpPr>
        <p:sp>
          <p:nvSpPr>
            <p:cNvPr id="111" name="Téglalap 110">
              <a:extLst>
                <a:ext uri="{FF2B5EF4-FFF2-40B4-BE49-F238E27FC236}">
                  <a16:creationId xmlns:a16="http://schemas.microsoft.com/office/drawing/2014/main" id="{36DBD4D0-616C-4AD3-B070-501515A75271}"/>
                </a:ext>
              </a:extLst>
            </p:cNvPr>
            <p:cNvSpPr/>
            <p:nvPr/>
          </p:nvSpPr>
          <p:spPr>
            <a:xfrm>
              <a:off x="6486128" y="1704752"/>
              <a:ext cx="950450" cy="245566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>
                <a:solidFill>
                  <a:schemeClr val="tx1"/>
                </a:solidFill>
              </a:endParaRPr>
            </a:p>
          </p:txBody>
        </p:sp>
        <p:sp>
          <p:nvSpPr>
            <p:cNvPr id="58372" name="Téglalap 58371">
              <a:extLst>
                <a:ext uri="{FF2B5EF4-FFF2-40B4-BE49-F238E27FC236}">
                  <a16:creationId xmlns:a16="http://schemas.microsoft.com/office/drawing/2014/main" id="{AF71A08B-6D44-4EB3-BA7D-98B21D1ED4F5}"/>
                </a:ext>
              </a:extLst>
            </p:cNvPr>
            <p:cNvSpPr/>
            <p:nvPr/>
          </p:nvSpPr>
          <p:spPr>
            <a:xfrm>
              <a:off x="6486128" y="1159414"/>
              <a:ext cx="950450" cy="545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Server</a:t>
              </a:r>
            </a:p>
          </p:txBody>
        </p:sp>
      </p:grpSp>
      <p:pic>
        <p:nvPicPr>
          <p:cNvPr id="58375" name="Kép 58374" descr="A képen szöveg látható&#10;&#10;Automatikusan generált leírás">
            <a:extLst>
              <a:ext uri="{FF2B5EF4-FFF2-40B4-BE49-F238E27FC236}">
                <a16:creationId xmlns:a16="http://schemas.microsoft.com/office/drawing/2014/main" id="{C3D4517E-EB2E-4EB1-B74A-48B518945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153" y="1763987"/>
            <a:ext cx="943448" cy="943448"/>
          </a:xfrm>
          <a:prstGeom prst="rect">
            <a:avLst/>
          </a:prstGeom>
        </p:spPr>
      </p:pic>
      <p:pic>
        <p:nvPicPr>
          <p:cNvPr id="58377" name="Kép 58376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6D6D8B28-5C48-4712-B53E-82FD89A84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979" y="2489746"/>
            <a:ext cx="1339876" cy="1339876"/>
          </a:xfrm>
          <a:prstGeom prst="rect">
            <a:avLst/>
          </a:prstGeom>
        </p:spPr>
      </p:pic>
      <p:pic>
        <p:nvPicPr>
          <p:cNvPr id="58379" name="Kép 58378">
            <a:extLst>
              <a:ext uri="{FF2B5EF4-FFF2-40B4-BE49-F238E27FC236}">
                <a16:creationId xmlns:a16="http://schemas.microsoft.com/office/drawing/2014/main" id="{7F09502D-2B14-4EE3-9B03-8BBF4DB1D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054" y="3482106"/>
            <a:ext cx="781645" cy="828576"/>
          </a:xfrm>
          <a:prstGeom prst="rect">
            <a:avLst/>
          </a:prstGeom>
        </p:spPr>
      </p:pic>
      <p:pic>
        <p:nvPicPr>
          <p:cNvPr id="58381" name="Kép 58380">
            <a:extLst>
              <a:ext uri="{FF2B5EF4-FFF2-40B4-BE49-F238E27FC236}">
                <a16:creationId xmlns:a16="http://schemas.microsoft.com/office/drawing/2014/main" id="{2DEAAE2F-7E13-4A81-B8D5-1466CDC09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4520" y="5309183"/>
            <a:ext cx="678057" cy="678057"/>
          </a:xfrm>
          <a:prstGeom prst="rect">
            <a:avLst/>
          </a:prstGeom>
        </p:spPr>
      </p:pic>
      <p:pic>
        <p:nvPicPr>
          <p:cNvPr id="58384" name="Kép 58383">
            <a:extLst>
              <a:ext uri="{FF2B5EF4-FFF2-40B4-BE49-F238E27FC236}">
                <a16:creationId xmlns:a16="http://schemas.microsoft.com/office/drawing/2014/main" id="{FE2CEBB2-D749-411F-AAE4-06D243592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952" y="5242058"/>
            <a:ext cx="1074873" cy="79435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B71003A-1EB4-45E1-AAB3-FFDC49B14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584" y="4253679"/>
            <a:ext cx="961501" cy="961501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6923D55-1C8D-4C5D-92A3-2F1DA7E4FE7A}"/>
              </a:ext>
            </a:extLst>
          </p:cNvPr>
          <p:cNvSpPr/>
          <p:nvPr/>
        </p:nvSpPr>
        <p:spPr>
          <a:xfrm>
            <a:off x="2658008" y="1879428"/>
            <a:ext cx="6096000" cy="5640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1 vCPU/Core</a:t>
            </a:r>
            <a:r>
              <a:rPr lang="en-US" sz="2400" dirty="0"/>
              <a:t> for cloud providers </a:t>
            </a:r>
            <a:br>
              <a:rPr lang="hu-HU" sz="2400" dirty="0"/>
            </a:br>
            <a:r>
              <a:rPr lang="en-US" sz="2400" b="1" dirty="0"/>
              <a:t>1 </a:t>
            </a:r>
            <a:r>
              <a:rPr lang="en-US" sz="2400" b="1" dirty="0" err="1"/>
              <a:t>hyperthread</a:t>
            </a:r>
            <a:r>
              <a:rPr lang="en-US" sz="2400" dirty="0"/>
              <a:t> on bare-metal Intel processors</a:t>
            </a:r>
            <a:endParaRPr lang="hu-HU" sz="24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C1E7989-7DEF-4B5A-824D-4BA93C388C33}"/>
              </a:ext>
            </a:extLst>
          </p:cNvPr>
          <p:cNvSpPr/>
          <p:nvPr/>
        </p:nvSpPr>
        <p:spPr>
          <a:xfrm>
            <a:off x="2658008" y="2863396"/>
            <a:ext cx="4647464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open sans"/>
              </a:rPr>
              <a:t>measured in bytes.</a:t>
            </a:r>
            <a:r>
              <a:rPr lang="hu-HU" sz="24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open sans"/>
              </a:rPr>
              <a:t>Suffixes</a:t>
            </a:r>
            <a:r>
              <a:rPr lang="hu-HU" sz="24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open sans"/>
              </a:rPr>
              <a:t>allowed</a:t>
            </a:r>
            <a:r>
              <a:rPr lang="hu-HU" sz="2400" dirty="0">
                <a:solidFill>
                  <a:srgbClr val="222222"/>
                </a:solidFill>
                <a:latin typeface="open sans"/>
              </a:rPr>
              <a:t> (like </a:t>
            </a:r>
            <a:r>
              <a:rPr lang="nn-NO" sz="2400" dirty="0"/>
              <a:t> Ei, Pi, Ti, Gi, Mi, Ki.</a:t>
            </a:r>
            <a:r>
              <a:rPr lang="hu-HU" sz="2400" dirty="0"/>
              <a:t>)</a:t>
            </a:r>
            <a:r>
              <a:rPr lang="en-US" sz="2400" dirty="0">
                <a:solidFill>
                  <a:srgbClr val="222222"/>
                </a:solidFill>
                <a:latin typeface="open sans"/>
              </a:rPr>
              <a:t> </a:t>
            </a:r>
            <a:endParaRPr lang="hu-HU" sz="2400" dirty="0">
              <a:solidFill>
                <a:srgbClr val="222222"/>
              </a:solidFill>
              <a:latin typeface="open sans"/>
            </a:endParaRPr>
          </a:p>
        </p:txBody>
      </p:sp>
      <p:pic>
        <p:nvPicPr>
          <p:cNvPr id="16" name="Kép 15" descr="A képen aláírás, kültéri, leállítás látható&#10;&#10;Automatikusan generált leírás">
            <a:extLst>
              <a:ext uri="{FF2B5EF4-FFF2-40B4-BE49-F238E27FC236}">
                <a16:creationId xmlns:a16="http://schemas.microsoft.com/office/drawing/2014/main" id="{77E4CBE9-C518-43F8-BDED-3E0AE2E522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9418" y="792262"/>
            <a:ext cx="896410" cy="870676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E22C2F64-F256-4EAB-A0AD-72E42BC3258D}"/>
              </a:ext>
            </a:extLst>
          </p:cNvPr>
          <p:cNvSpPr/>
          <p:nvPr/>
        </p:nvSpPr>
        <p:spPr>
          <a:xfrm>
            <a:off x="8567745" y="1743574"/>
            <a:ext cx="2416166" cy="157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/>
              <a:t>Objects</a:t>
            </a:r>
            <a:r>
              <a:rPr lang="hu-HU" sz="2400" b="1" dirty="0"/>
              <a:t> like:</a:t>
            </a:r>
          </a:p>
          <a:p>
            <a:pPr marL="342900" indent="-342900">
              <a:buFontTx/>
              <a:buChar char="-"/>
            </a:pPr>
            <a:r>
              <a:rPr lang="hu-HU" sz="2400" b="1" dirty="0" err="1"/>
              <a:t>Pod</a:t>
            </a:r>
            <a:r>
              <a:rPr lang="hu-HU" sz="2400" b="1" dirty="0"/>
              <a:t> </a:t>
            </a:r>
            <a:r>
              <a:rPr lang="hu-HU" sz="2400" b="1" dirty="0" err="1"/>
              <a:t>count</a:t>
            </a:r>
            <a:r>
              <a:rPr lang="hu-HU" sz="2400" b="1" dirty="0"/>
              <a:t> </a:t>
            </a:r>
          </a:p>
          <a:p>
            <a:pPr marL="342900" indent="-342900">
              <a:buFontTx/>
              <a:buChar char="-"/>
            </a:pPr>
            <a:r>
              <a:rPr lang="hu-HU" sz="2400" b="1" dirty="0" err="1"/>
              <a:t>CMs</a:t>
            </a:r>
            <a:endParaRPr lang="hu-HU" sz="2400" b="1" dirty="0"/>
          </a:p>
          <a:p>
            <a:pPr marL="342900" indent="-342900">
              <a:buFontTx/>
              <a:buChar char="-"/>
            </a:pPr>
            <a:r>
              <a:rPr lang="hu-HU" sz="2400" b="1" dirty="0" err="1"/>
              <a:t>secrets</a:t>
            </a:r>
            <a:r>
              <a:rPr lang="hu-HU" sz="2400" b="1" dirty="0"/>
              <a:t>… </a:t>
            </a:r>
            <a:r>
              <a:rPr lang="hu-HU" sz="2400" b="1" dirty="0" err="1"/>
              <a:t>etc</a:t>
            </a:r>
            <a:r>
              <a:rPr lang="hu-HU" sz="2400" b="1" dirty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61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Node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>
              <a:latin typeface="+mn-lt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3D7F3B0-12B3-4A51-ADEB-FCABC939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76" y="1715065"/>
            <a:ext cx="3332764" cy="2747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85710" tIns="57140" rIns="28570" bIns="57140"/>
          <a:lstStyle/>
          <a:p>
            <a:pPr algn="ctr">
              <a:buClrTx/>
              <a:buSzTx/>
              <a:buFontTx/>
              <a:buNone/>
            </a:pPr>
            <a:r>
              <a:rPr lang="hu-HU" sz="1428" b="1" dirty="0" err="1">
                <a:cs typeface="Arial Unicode MS"/>
                <a:sym typeface="+mn-lt"/>
              </a:rPr>
              <a:t>Kube-reserved</a:t>
            </a:r>
            <a:endParaRPr lang="en-US" sz="1428" b="1" dirty="0">
              <a:cs typeface="Arial Unicode MS"/>
              <a:sym typeface="+mn-lt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386FD22-0EE2-4DE4-8F33-2592B73F63C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4472" y="2254355"/>
            <a:ext cx="3346348" cy="280397"/>
          </a:xfrm>
          <a:prstGeom prst="rect">
            <a:avLst/>
          </a:prstGeom>
          <a:solidFill>
            <a:srgbClr val="D0D0D0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85710" tIns="57140" rIns="28570" bIns="57140"/>
          <a:lstStyle/>
          <a:p>
            <a:pPr algn="ctr">
              <a:buClrTx/>
              <a:buSzTx/>
              <a:buFontTx/>
              <a:buNone/>
            </a:pPr>
            <a:r>
              <a:rPr lang="hu-HU" sz="1428" b="1" dirty="0" err="1">
                <a:ea typeface="Arial Unicode MS"/>
                <a:cs typeface="Arial Unicode MS"/>
                <a:sym typeface="+mn-lt"/>
              </a:rPr>
              <a:t>Eviction-threshold</a:t>
            </a:r>
            <a:endParaRPr lang="en-US" sz="1428" b="1" dirty="0">
              <a:ea typeface="Arial Unicode MS"/>
              <a:cs typeface="Arial Unicode MS"/>
              <a:sym typeface="+mn-lt"/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7D89C104-0238-40B9-B4E1-FB3B4B29F06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984" y="2534752"/>
            <a:ext cx="3332764" cy="3440941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85710" tIns="57140" rIns="28570" bIns="57140"/>
          <a:lstStyle/>
          <a:p>
            <a:pPr algn="ctr">
              <a:buClrTx/>
              <a:buSzTx/>
              <a:buFontTx/>
              <a:buNone/>
            </a:pPr>
            <a:r>
              <a:rPr lang="hu-HU" sz="1428" b="1" dirty="0" err="1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Allocatable</a:t>
            </a:r>
            <a:r>
              <a:rPr lang="hu-HU" sz="1428" b="1" dirty="0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 </a:t>
            </a:r>
            <a:r>
              <a:rPr lang="hu-HU" sz="1428" dirty="0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(</a:t>
            </a:r>
            <a:r>
              <a:rPr lang="hu-HU" sz="1428" dirty="0" err="1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Available</a:t>
            </a:r>
            <a:r>
              <a:rPr lang="hu-HU" sz="1428" dirty="0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 </a:t>
            </a:r>
            <a:r>
              <a:rPr lang="hu-HU" sz="1428" dirty="0" err="1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for</a:t>
            </a:r>
            <a:r>
              <a:rPr lang="hu-HU" sz="1428" dirty="0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 </a:t>
            </a:r>
            <a:r>
              <a:rPr lang="hu-HU" sz="1428" dirty="0" err="1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pods</a:t>
            </a:r>
            <a:r>
              <a:rPr lang="hu-HU" sz="1428" dirty="0">
                <a:solidFill>
                  <a:schemeClr val="bg1"/>
                </a:solidFill>
                <a:ea typeface="Arial Unicode MS"/>
                <a:cs typeface="Arial Unicode MS"/>
                <a:sym typeface="+mn-lt"/>
              </a:rPr>
              <a:t>)</a:t>
            </a:r>
            <a:endParaRPr lang="en-US" sz="1428" dirty="0">
              <a:solidFill>
                <a:schemeClr val="bg1"/>
              </a:solidFill>
              <a:ea typeface="Arial Unicode MS"/>
              <a:cs typeface="Arial Unicode MS"/>
              <a:sym typeface="+mn-lt"/>
            </a:endParaRP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7A30C38B-072E-4C63-A8DB-54E1D10B3D0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984" y="1983474"/>
            <a:ext cx="3346348" cy="2747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85710" tIns="57140" rIns="28570" bIns="57140"/>
          <a:lstStyle/>
          <a:p>
            <a:pPr algn="ctr">
              <a:buClrTx/>
              <a:buSzTx/>
              <a:buFontTx/>
              <a:buNone/>
            </a:pPr>
            <a:r>
              <a:rPr lang="hu-HU" sz="1428" b="1" dirty="0">
                <a:ea typeface="Arial Unicode MS"/>
                <a:cs typeface="Arial Unicode MS"/>
                <a:sym typeface="+mn-lt"/>
              </a:rPr>
              <a:t>System-</a:t>
            </a:r>
            <a:r>
              <a:rPr lang="hu-HU" sz="1428" b="1" dirty="0" err="1">
                <a:ea typeface="Arial Unicode MS"/>
                <a:cs typeface="Arial Unicode MS"/>
                <a:sym typeface="+mn-lt"/>
              </a:rPr>
              <a:t>reserved</a:t>
            </a:r>
            <a:endParaRPr lang="en-US" sz="1428" b="1" dirty="0">
              <a:ea typeface="Arial Unicode MS"/>
              <a:cs typeface="Arial Unicode MS"/>
              <a:sym typeface="+mn-lt"/>
            </a:endParaRP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BEDDC413-D2F8-4202-8DB0-187F560BEACB}"/>
              </a:ext>
            </a:extLst>
          </p:cNvPr>
          <p:cNvSpPr/>
          <p:nvPr/>
        </p:nvSpPr>
        <p:spPr>
          <a:xfrm>
            <a:off x="1370460" y="1386763"/>
            <a:ext cx="14453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cs typeface="Arial Unicode MS"/>
                <a:sym typeface="+mn-lt"/>
              </a:rPr>
              <a:t>Node</a:t>
            </a:r>
            <a:r>
              <a:rPr lang="hu-HU" b="1" dirty="0">
                <a:cs typeface="Arial Unicode MS"/>
                <a:sym typeface="+mn-lt"/>
              </a:rPr>
              <a:t> </a:t>
            </a:r>
            <a:r>
              <a:rPr lang="hu-HU" b="1" dirty="0" err="1">
                <a:cs typeface="Arial Unicode MS"/>
                <a:sym typeface="+mn-lt"/>
              </a:rPr>
              <a:t>Capacity</a:t>
            </a:r>
            <a:endParaRPr lang="hu-HU" dirty="0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0641508C-3E63-4E99-B376-6DBE6F8EEA08}"/>
              </a:ext>
            </a:extLst>
          </p:cNvPr>
          <p:cNvSpPr/>
          <p:nvPr/>
        </p:nvSpPr>
        <p:spPr>
          <a:xfrm>
            <a:off x="592807" y="5482122"/>
            <a:ext cx="3030933" cy="314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E0C1AD76-6860-437B-AFB5-58D0C92E1793}"/>
              </a:ext>
            </a:extLst>
          </p:cNvPr>
          <p:cNvSpPr/>
          <p:nvPr/>
        </p:nvSpPr>
        <p:spPr>
          <a:xfrm>
            <a:off x="592808" y="4760227"/>
            <a:ext cx="3030933" cy="652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847D1EDB-63E7-42B9-A7D1-CD9A17589EE8}"/>
              </a:ext>
            </a:extLst>
          </p:cNvPr>
          <p:cNvSpPr/>
          <p:nvPr/>
        </p:nvSpPr>
        <p:spPr>
          <a:xfrm>
            <a:off x="592806" y="3714676"/>
            <a:ext cx="3030933" cy="97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981EFFEC-4232-403A-B1E4-535C89ECFA4D}"/>
              </a:ext>
            </a:extLst>
          </p:cNvPr>
          <p:cNvSpPr/>
          <p:nvPr/>
        </p:nvSpPr>
        <p:spPr>
          <a:xfrm>
            <a:off x="419984" y="1326266"/>
            <a:ext cx="3332764" cy="464942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>
              <a:solidFill>
                <a:schemeClr val="tx1"/>
              </a:solidFill>
            </a:endParaRPr>
          </a:p>
        </p:txBody>
      </p:sp>
      <p:pic>
        <p:nvPicPr>
          <p:cNvPr id="30" name="Kép 29" descr="A képen aláírás, kültéri, leállítás látható&#10;&#10;Automatikusan generált leírás">
            <a:extLst>
              <a:ext uri="{FF2B5EF4-FFF2-40B4-BE49-F238E27FC236}">
                <a16:creationId xmlns:a16="http://schemas.microsoft.com/office/drawing/2014/main" id="{C4C1D26C-1F0C-44E4-8087-0667DAA01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12" y="1092221"/>
            <a:ext cx="517707" cy="50284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22EF1FF3-7441-4ACC-ACB5-E459B47DDC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306" y="5459101"/>
            <a:ext cx="360971" cy="360971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9F6F3694-47A6-47C9-A5AA-38CCD558C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306" y="4902716"/>
            <a:ext cx="360971" cy="360971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B88E6765-7726-416D-8F86-7C6622B5B8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306" y="4026048"/>
            <a:ext cx="360971" cy="360971"/>
          </a:xfrm>
          <a:prstGeom prst="rect">
            <a:avLst/>
          </a:prstGeom>
        </p:spPr>
      </p:pic>
      <p:sp>
        <p:nvSpPr>
          <p:cNvPr id="34" name="Téglalap 33">
            <a:extLst>
              <a:ext uri="{FF2B5EF4-FFF2-40B4-BE49-F238E27FC236}">
                <a16:creationId xmlns:a16="http://schemas.microsoft.com/office/drawing/2014/main" id="{5C35F8DC-FBFC-4DDE-BC79-04C8CF8722EC}"/>
              </a:ext>
            </a:extLst>
          </p:cNvPr>
          <p:cNvSpPr/>
          <p:nvPr/>
        </p:nvSpPr>
        <p:spPr>
          <a:xfrm>
            <a:off x="592806" y="3332869"/>
            <a:ext cx="3030933" cy="3149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P4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94970B42-537C-456A-BD74-C8947F35B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305" y="3309848"/>
            <a:ext cx="360971" cy="360971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0F4D8F03-83A2-486C-90BA-47B20AF32C8A}"/>
              </a:ext>
            </a:extLst>
          </p:cNvPr>
          <p:cNvSpPr txBox="1"/>
          <p:nvPr/>
        </p:nvSpPr>
        <p:spPr>
          <a:xfrm>
            <a:off x="3925570" y="3863023"/>
            <a:ext cx="6252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/>
              <a:t>O</a:t>
            </a:r>
            <a:r>
              <a:rPr lang="en-US" dirty="0"/>
              <a:t>n a Kubernetes node is defined as the amount of compute resources that are available for pods. The scheduler does not over-subscribe </a:t>
            </a:r>
            <a:r>
              <a:rPr lang="en-US" dirty="0" err="1"/>
              <a:t>Allocatable</a:t>
            </a:r>
            <a:r>
              <a:rPr lang="en-US" dirty="0"/>
              <a:t>. CPU, memory and ephemeral-storage are supported as of now.</a:t>
            </a:r>
            <a:endParaRPr lang="hu-HU" dirty="0"/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F941E90C-DDF6-4328-8F13-B9CCC9A10161}"/>
              </a:ext>
            </a:extLst>
          </p:cNvPr>
          <p:cNvSpPr/>
          <p:nvPr/>
        </p:nvSpPr>
        <p:spPr>
          <a:xfrm>
            <a:off x="3752748" y="2215223"/>
            <a:ext cx="8432460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/>
              <a:t>Evictions</a:t>
            </a:r>
            <a:r>
              <a:rPr lang="hu-HU" sz="1200" dirty="0"/>
              <a:t> </a:t>
            </a:r>
            <a:r>
              <a:rPr lang="hu-HU" sz="1200" dirty="0" err="1"/>
              <a:t>are</a:t>
            </a:r>
            <a:r>
              <a:rPr lang="hu-HU" sz="1200" dirty="0"/>
              <a:t> </a:t>
            </a:r>
            <a:r>
              <a:rPr lang="hu-HU" sz="1200" dirty="0" err="1"/>
              <a:t>supported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memory</a:t>
            </a:r>
            <a:r>
              <a:rPr lang="hu-HU" sz="1200" dirty="0"/>
              <a:t> and </a:t>
            </a:r>
            <a:r>
              <a:rPr lang="hu-HU" sz="1200" dirty="0" err="1"/>
              <a:t>ephemeral-storage</a:t>
            </a:r>
            <a:r>
              <a:rPr lang="hu-HU" sz="1200" dirty="0"/>
              <a:t> </a:t>
            </a:r>
            <a:r>
              <a:rPr lang="hu-HU" sz="1200" dirty="0" err="1"/>
              <a:t>only</a:t>
            </a:r>
            <a:r>
              <a:rPr lang="hu-HU" sz="1200" dirty="0"/>
              <a:t>. The </a:t>
            </a:r>
            <a:r>
              <a:rPr lang="hu-HU" sz="1200" dirty="0" err="1"/>
              <a:t>kubelet</a:t>
            </a:r>
            <a:r>
              <a:rPr lang="hu-HU" sz="1200" dirty="0"/>
              <a:t> </a:t>
            </a:r>
            <a:r>
              <a:rPr lang="hu-HU" sz="1200" dirty="0" err="1"/>
              <a:t>attempts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evict</a:t>
            </a:r>
            <a:r>
              <a:rPr lang="hu-HU" sz="1200" dirty="0"/>
              <a:t> </a:t>
            </a:r>
            <a:r>
              <a:rPr lang="hu-HU" sz="1200" dirty="0" err="1"/>
              <a:t>pods</a:t>
            </a:r>
            <a:r>
              <a:rPr lang="hu-HU" sz="1200" dirty="0"/>
              <a:t> </a:t>
            </a:r>
            <a:r>
              <a:rPr lang="hu-HU" sz="1200" dirty="0" err="1"/>
              <a:t>whenever</a:t>
            </a:r>
            <a:r>
              <a:rPr lang="hu-HU" sz="1200" dirty="0"/>
              <a:t> </a:t>
            </a:r>
            <a:r>
              <a:rPr lang="hu-HU" sz="1200" dirty="0" err="1"/>
              <a:t>memory</a:t>
            </a:r>
            <a:r>
              <a:rPr lang="hu-HU" sz="1200" dirty="0"/>
              <a:t> (</a:t>
            </a:r>
            <a:r>
              <a:rPr lang="hu-HU" sz="1200" dirty="0" err="1"/>
              <a:t>or</a:t>
            </a:r>
            <a:r>
              <a:rPr lang="hu-HU" sz="1200" dirty="0"/>
              <a:t> </a:t>
            </a:r>
            <a:r>
              <a:rPr lang="hu-HU" sz="1200" dirty="0" err="1"/>
              <a:t>storage</a:t>
            </a:r>
            <a:r>
              <a:rPr lang="hu-HU" sz="1200" dirty="0"/>
              <a:t>) </a:t>
            </a:r>
            <a:r>
              <a:rPr lang="hu-HU" sz="1200" dirty="0" err="1"/>
              <a:t>availability</a:t>
            </a:r>
            <a:r>
              <a:rPr lang="hu-HU" sz="1200" dirty="0"/>
              <a:t> </a:t>
            </a:r>
            <a:r>
              <a:rPr lang="hu-HU" sz="1200" dirty="0" err="1"/>
              <a:t>on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node</a:t>
            </a:r>
            <a:r>
              <a:rPr lang="hu-HU" sz="1200" dirty="0"/>
              <a:t> </a:t>
            </a:r>
            <a:r>
              <a:rPr lang="hu-HU" sz="1200" dirty="0" err="1"/>
              <a:t>drops</a:t>
            </a:r>
            <a:r>
              <a:rPr lang="hu-HU" sz="1200" dirty="0"/>
              <a:t> </a:t>
            </a:r>
            <a:r>
              <a:rPr lang="hu-HU" sz="1200" dirty="0" err="1"/>
              <a:t>below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reserved</a:t>
            </a:r>
            <a:r>
              <a:rPr lang="hu-HU" sz="1200" dirty="0"/>
              <a:t> </a:t>
            </a:r>
            <a:r>
              <a:rPr lang="hu-HU" sz="1200" dirty="0" err="1"/>
              <a:t>value</a:t>
            </a:r>
            <a:r>
              <a:rPr lang="hu-HU" sz="1200" dirty="0"/>
              <a:t>.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B5F1DB67-8484-4362-ACE1-B3FFFB070D68}"/>
              </a:ext>
            </a:extLst>
          </p:cNvPr>
          <p:cNvSpPr/>
          <p:nvPr/>
        </p:nvSpPr>
        <p:spPr>
          <a:xfrm>
            <a:off x="3770819" y="1671342"/>
            <a:ext cx="8289635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is </a:t>
            </a:r>
            <a:r>
              <a:rPr lang="hu-HU" sz="1200" dirty="0" err="1"/>
              <a:t>meant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capture</a:t>
            </a:r>
            <a:r>
              <a:rPr lang="hu-HU" sz="1200" dirty="0"/>
              <a:t> </a:t>
            </a:r>
            <a:r>
              <a:rPr lang="hu-HU" sz="1200" dirty="0" err="1"/>
              <a:t>resource</a:t>
            </a:r>
            <a:r>
              <a:rPr lang="hu-HU" sz="1200" dirty="0"/>
              <a:t> </a:t>
            </a:r>
            <a:r>
              <a:rPr lang="hu-HU" sz="1200" dirty="0" err="1"/>
              <a:t>reservation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kubernetes</a:t>
            </a:r>
            <a:r>
              <a:rPr lang="hu-HU" sz="1200" dirty="0"/>
              <a:t>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hu-HU" sz="1200" dirty="0" err="1"/>
              <a:t>daemons</a:t>
            </a:r>
            <a:r>
              <a:rPr lang="hu-HU" sz="1200" dirty="0"/>
              <a:t> like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kubelet</a:t>
            </a:r>
            <a:r>
              <a:rPr lang="hu-HU" sz="1200" dirty="0"/>
              <a:t>, </a:t>
            </a:r>
            <a:r>
              <a:rPr lang="hu-HU" sz="1200" dirty="0" err="1"/>
              <a:t>container</a:t>
            </a:r>
            <a:r>
              <a:rPr lang="hu-HU" sz="1200" dirty="0"/>
              <a:t> </a:t>
            </a:r>
            <a:r>
              <a:rPr lang="hu-HU" sz="1200" dirty="0" err="1"/>
              <a:t>runtime</a:t>
            </a:r>
            <a:r>
              <a:rPr lang="hu-HU" sz="1200" dirty="0"/>
              <a:t>, </a:t>
            </a:r>
            <a:r>
              <a:rPr lang="hu-HU" sz="1200" dirty="0" err="1"/>
              <a:t>node</a:t>
            </a:r>
            <a:r>
              <a:rPr lang="hu-HU" sz="1200" dirty="0"/>
              <a:t> </a:t>
            </a:r>
            <a:r>
              <a:rPr lang="hu-HU" sz="1200" dirty="0" err="1"/>
              <a:t>problem</a:t>
            </a:r>
            <a:r>
              <a:rPr lang="hu-HU" sz="1200" dirty="0"/>
              <a:t> </a:t>
            </a:r>
            <a:r>
              <a:rPr lang="hu-HU" sz="1200" dirty="0" err="1"/>
              <a:t>detector</a:t>
            </a:r>
            <a:r>
              <a:rPr lang="hu-HU" sz="1200" dirty="0"/>
              <a:t>, </a:t>
            </a:r>
            <a:r>
              <a:rPr lang="hu-HU" sz="1200" dirty="0" err="1"/>
              <a:t>etc</a:t>
            </a:r>
            <a:endParaRPr lang="hu-HU" sz="1200" dirty="0"/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251F622A-D331-4263-A227-FBB9D4BB8E52}"/>
              </a:ext>
            </a:extLst>
          </p:cNvPr>
          <p:cNvSpPr/>
          <p:nvPr/>
        </p:nvSpPr>
        <p:spPr>
          <a:xfrm>
            <a:off x="3777902" y="1939959"/>
            <a:ext cx="6096000" cy="3050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/>
              <a:t>is </a:t>
            </a:r>
            <a:r>
              <a:rPr lang="hu-HU" sz="1200" dirty="0" err="1"/>
              <a:t>meant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capture</a:t>
            </a:r>
            <a:r>
              <a:rPr lang="hu-HU" sz="1200" dirty="0"/>
              <a:t> </a:t>
            </a:r>
            <a:r>
              <a:rPr lang="hu-HU" sz="1200" dirty="0" err="1"/>
              <a:t>resource</a:t>
            </a:r>
            <a:r>
              <a:rPr lang="hu-HU" sz="1200" dirty="0"/>
              <a:t> </a:t>
            </a:r>
            <a:r>
              <a:rPr lang="hu-HU" sz="1200" dirty="0" err="1"/>
              <a:t>reservation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OS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hu-HU" sz="1200" dirty="0" err="1"/>
              <a:t>daemons</a:t>
            </a:r>
            <a:r>
              <a:rPr lang="hu-HU" sz="1200" dirty="0"/>
              <a:t> like </a:t>
            </a:r>
            <a:r>
              <a:rPr lang="hu-HU" sz="1200" dirty="0" err="1"/>
              <a:t>sshd</a:t>
            </a:r>
            <a:r>
              <a:rPr lang="hu-HU" sz="1200" dirty="0"/>
              <a:t>, </a:t>
            </a:r>
            <a:r>
              <a:rPr lang="hu-HU" sz="1200" dirty="0" err="1"/>
              <a:t>udev</a:t>
            </a:r>
            <a:r>
              <a:rPr lang="hu-HU" sz="12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2838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Container</a:t>
            </a:r>
            <a:r>
              <a:rPr lang="hu-HU" dirty="0"/>
              <a:t> </a:t>
            </a:r>
            <a:r>
              <a:rPr lang="hu-HU" dirty="0" err="1"/>
              <a:t>Request</a:t>
            </a:r>
            <a:r>
              <a:rPr lang="hu-HU" dirty="0"/>
              <a:t> and limit</a:t>
            </a:r>
            <a:endParaRPr lang="en-US" dirty="0">
              <a:latin typeface="+mn-lt"/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FC156EE-1B4F-4157-A3B0-076FD67C4785}"/>
              </a:ext>
            </a:extLst>
          </p:cNvPr>
          <p:cNvGrpSpPr/>
          <p:nvPr/>
        </p:nvGrpSpPr>
        <p:grpSpPr>
          <a:xfrm>
            <a:off x="8966955" y="1109755"/>
            <a:ext cx="2222653" cy="3473571"/>
            <a:chOff x="9009791" y="2035407"/>
            <a:chExt cx="2222653" cy="3473571"/>
          </a:xfrm>
        </p:grpSpPr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D882565D-EF21-426A-B4F7-49CD0BC2E217}"/>
                </a:ext>
              </a:extLst>
            </p:cNvPr>
            <p:cNvGrpSpPr/>
            <p:nvPr/>
          </p:nvGrpSpPr>
          <p:grpSpPr>
            <a:xfrm>
              <a:off x="9009791" y="2035407"/>
              <a:ext cx="2222653" cy="3473571"/>
              <a:chOff x="9388927" y="4022018"/>
              <a:chExt cx="2222653" cy="1995605"/>
            </a:xfrm>
          </p:grpSpPr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BA5DBC1D-1C0E-4FCA-9309-3FC1A338333A}"/>
                  </a:ext>
                </a:extLst>
              </p:cNvPr>
              <p:cNvSpPr/>
              <p:nvPr/>
            </p:nvSpPr>
            <p:spPr>
              <a:xfrm>
                <a:off x="9388927" y="4022018"/>
                <a:ext cx="2222653" cy="1995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Csoportba foglalás 11">
                <a:extLst>
                  <a:ext uri="{FF2B5EF4-FFF2-40B4-BE49-F238E27FC236}">
                    <a16:creationId xmlns:a16="http://schemas.microsoft.com/office/drawing/2014/main" id="{E8DC6827-E03C-4DC5-9CAB-CFA2B0E4BA4F}"/>
                  </a:ext>
                </a:extLst>
              </p:cNvPr>
              <p:cNvGrpSpPr/>
              <p:nvPr/>
            </p:nvGrpSpPr>
            <p:grpSpPr>
              <a:xfrm>
                <a:off x="9556567" y="4568480"/>
                <a:ext cx="997131" cy="1365577"/>
                <a:chOff x="9556567" y="4568480"/>
                <a:chExt cx="997131" cy="1365577"/>
              </a:xfrm>
            </p:grpSpPr>
            <p:sp>
              <p:nvSpPr>
                <p:cNvPr id="7" name="Téglalap 6">
                  <a:extLst>
                    <a:ext uri="{FF2B5EF4-FFF2-40B4-BE49-F238E27FC236}">
                      <a16:creationId xmlns:a16="http://schemas.microsoft.com/office/drawing/2014/main" id="{E17C0B93-1B7D-4DEA-9CCC-F676AB3015F1}"/>
                    </a:ext>
                  </a:extLst>
                </p:cNvPr>
                <p:cNvSpPr/>
                <p:nvPr/>
              </p:nvSpPr>
              <p:spPr>
                <a:xfrm>
                  <a:off x="9556567" y="4568480"/>
                  <a:ext cx="997131" cy="682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dirty="0">
                      <a:solidFill>
                        <a:schemeClr val="tx1"/>
                      </a:solidFill>
                    </a:rPr>
                    <a:t>Limit</a:t>
                  </a:r>
                </a:p>
              </p:txBody>
            </p:sp>
            <p:sp>
              <p:nvSpPr>
                <p:cNvPr id="8" name="Téglalap 7">
                  <a:extLst>
                    <a:ext uri="{FF2B5EF4-FFF2-40B4-BE49-F238E27FC236}">
                      <a16:creationId xmlns:a16="http://schemas.microsoft.com/office/drawing/2014/main" id="{CE49C183-D127-464D-B152-A63F278AFD1E}"/>
                    </a:ext>
                  </a:extLst>
                </p:cNvPr>
                <p:cNvSpPr/>
                <p:nvPr/>
              </p:nvSpPr>
              <p:spPr>
                <a:xfrm>
                  <a:off x="9556567" y="5251269"/>
                  <a:ext cx="997131" cy="68278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hu-HU" dirty="0" err="1">
                      <a:solidFill>
                        <a:schemeClr val="tx1"/>
                      </a:solidFill>
                    </a:rPr>
                    <a:t>Request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Csoportba foglalás 14">
                <a:extLst>
                  <a:ext uri="{FF2B5EF4-FFF2-40B4-BE49-F238E27FC236}">
                    <a16:creationId xmlns:a16="http://schemas.microsoft.com/office/drawing/2014/main" id="{226324BB-21DE-47DC-8966-B7B25D772549}"/>
                  </a:ext>
                </a:extLst>
              </p:cNvPr>
              <p:cNvGrpSpPr/>
              <p:nvPr/>
            </p:nvGrpSpPr>
            <p:grpSpPr>
              <a:xfrm>
                <a:off x="10691291" y="4568480"/>
                <a:ext cx="778114" cy="1365577"/>
                <a:chOff x="9595098" y="4568480"/>
                <a:chExt cx="778114" cy="1365577"/>
              </a:xfrm>
            </p:grpSpPr>
            <p:sp>
              <p:nvSpPr>
                <p:cNvPr id="16" name="Téglalap 15">
                  <a:extLst>
                    <a:ext uri="{FF2B5EF4-FFF2-40B4-BE49-F238E27FC236}">
                      <a16:creationId xmlns:a16="http://schemas.microsoft.com/office/drawing/2014/main" id="{54CE229A-97D1-46AD-BDCE-197B347A5B1C}"/>
                    </a:ext>
                  </a:extLst>
                </p:cNvPr>
                <p:cNvSpPr/>
                <p:nvPr/>
              </p:nvSpPr>
              <p:spPr>
                <a:xfrm>
                  <a:off x="9595098" y="4568480"/>
                  <a:ext cx="778114" cy="682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>
                      <a:solidFill>
                        <a:schemeClr val="tx1"/>
                      </a:solidFill>
                    </a:rPr>
                    <a:t>Limit</a:t>
                  </a:r>
                  <a:endParaRPr lang="hu-H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églalap 16">
                  <a:extLst>
                    <a:ext uri="{FF2B5EF4-FFF2-40B4-BE49-F238E27FC236}">
                      <a16:creationId xmlns:a16="http://schemas.microsoft.com/office/drawing/2014/main" id="{58406E05-1594-482F-94CE-FD22637FC535}"/>
                    </a:ext>
                  </a:extLst>
                </p:cNvPr>
                <p:cNvSpPr/>
                <p:nvPr/>
              </p:nvSpPr>
              <p:spPr>
                <a:xfrm>
                  <a:off x="9595098" y="5251269"/>
                  <a:ext cx="778114" cy="68278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hu-HU" sz="1400" dirty="0" err="1">
                      <a:solidFill>
                        <a:schemeClr val="tx1"/>
                      </a:solidFill>
                    </a:rPr>
                    <a:t>Request</a:t>
                  </a:r>
                  <a:endParaRPr lang="hu-HU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017EA019-1145-4A87-B8D4-D960C21D23BC}"/>
                  </a:ext>
                </a:extLst>
              </p:cNvPr>
              <p:cNvSpPr txBox="1"/>
              <p:nvPr/>
            </p:nvSpPr>
            <p:spPr>
              <a:xfrm>
                <a:off x="10392046" y="4179833"/>
                <a:ext cx="353787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450"/>
                  </a:spcAft>
                  <a:buClr>
                    <a:schemeClr val="tx2"/>
                  </a:buClr>
                </a:pPr>
                <a:r>
                  <a:rPr lang="hu-HU" dirty="0" err="1">
                    <a:latin typeface="+mn-lt"/>
                  </a:rPr>
                  <a:t>Pod</a:t>
                </a:r>
                <a:endParaRPr lang="hu-HU" dirty="0">
                  <a:latin typeface="+mn-lt"/>
                </a:endParaRPr>
              </a:p>
            </p:txBody>
          </p:sp>
        </p:grp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378AE8A-F2CC-4774-B726-E21136D83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95510" y="3994568"/>
              <a:ext cx="360971" cy="360971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949BE818-6868-44FA-A309-EC327CC91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0726" y="4005185"/>
              <a:ext cx="360971" cy="360971"/>
            </a:xfrm>
            <a:prstGeom prst="rect">
              <a:avLst/>
            </a:prstGeom>
          </p:spPr>
        </p:pic>
      </p:grpSp>
      <p:graphicFrame>
        <p:nvGraphicFramePr>
          <p:cNvPr id="23" name="Táblázat 4">
            <a:extLst>
              <a:ext uri="{FF2B5EF4-FFF2-40B4-BE49-F238E27FC236}">
                <a16:creationId xmlns:a16="http://schemas.microsoft.com/office/drawing/2014/main" id="{DC87FBDA-16A5-477A-A6C1-5829F3D9B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54353"/>
              </p:ext>
            </p:extLst>
          </p:nvPr>
        </p:nvGraphicFramePr>
        <p:xfrm>
          <a:off x="383118" y="1109755"/>
          <a:ext cx="775647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871">
                  <a:extLst>
                    <a:ext uri="{9D8B030D-6E8A-4147-A177-3AD203B41FA5}">
                      <a16:colId xmlns:a16="http://schemas.microsoft.com/office/drawing/2014/main" val="855834393"/>
                    </a:ext>
                  </a:extLst>
                </a:gridCol>
                <a:gridCol w="3519423">
                  <a:extLst>
                    <a:ext uri="{9D8B030D-6E8A-4147-A177-3AD203B41FA5}">
                      <a16:colId xmlns:a16="http://schemas.microsoft.com/office/drawing/2014/main" val="826520378"/>
                    </a:ext>
                  </a:extLst>
                </a:gridCol>
                <a:gridCol w="2207177">
                  <a:extLst>
                    <a:ext uri="{9D8B030D-6E8A-4147-A177-3AD203B41FA5}">
                      <a16:colId xmlns:a16="http://schemas.microsoft.com/office/drawing/2014/main" val="796155767"/>
                    </a:ext>
                  </a:extLst>
                </a:gridCol>
              </a:tblGrid>
              <a:tr h="352787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Container</a:t>
                      </a:r>
                      <a:r>
                        <a:rPr lang="hu-HU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specs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Meaning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2"/>
                          </a:solidFill>
                        </a:rPr>
                        <a:t>Effect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80327"/>
                  </a:ext>
                </a:extLst>
              </a:tr>
              <a:tr h="881968">
                <a:tc>
                  <a:txBody>
                    <a:bodyPr/>
                    <a:lstStyle/>
                    <a:p>
                      <a:r>
                        <a:rPr lang="en-US" b="1" dirty="0" err="1"/>
                        <a:t>requests.</a:t>
                      </a:r>
                      <a:r>
                        <a:rPr lang="en-US" b="1" dirty="0" err="1">
                          <a:hlinkClick r:id="rId8"/>
                        </a:rPr>
                        <a:t>cpu</a:t>
                      </a:r>
                      <a:r>
                        <a:rPr lang="en-US" b="1" dirty="0"/>
                        <a:t> </a:t>
                      </a:r>
                      <a:br>
                        <a:rPr lang="hu-HU" b="1" dirty="0"/>
                      </a:b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== </a:t>
                      </a:r>
                      <a:r>
                        <a:rPr lang="en-US" dirty="0"/>
                        <a:t>of the </a:t>
                      </a:r>
                      <a:r>
                        <a:rPr lang="en-US" dirty="0">
                          <a:hlinkClick r:id="rId9"/>
                        </a:rPr>
                        <a:t>--</a:t>
                      </a:r>
                      <a:r>
                        <a:rPr lang="en-US" dirty="0" err="1">
                          <a:hlinkClick r:id="rId9"/>
                        </a:rPr>
                        <a:t>cpu</a:t>
                      </a:r>
                      <a:r>
                        <a:rPr lang="en-US" dirty="0">
                          <a:hlinkClick r:id="rId9"/>
                        </a:rPr>
                        <a:t>-shares </a:t>
                      </a:r>
                      <a:r>
                        <a:rPr lang="en-US" dirty="0"/>
                        <a:t>flag in the docker run command.</a:t>
                      </a:r>
                      <a:r>
                        <a:rPr lang="hu-HU" dirty="0"/>
                        <a:t> </a:t>
                      </a:r>
                      <a:br>
                        <a:rPr lang="hu-HU" dirty="0"/>
                      </a:br>
                      <a:r>
                        <a:rPr lang="hu-HU" dirty="0" err="1"/>
                        <a:t>Soft</a:t>
                      </a:r>
                      <a:r>
                        <a:rPr lang="hu-HU" dirty="0"/>
                        <a:t> limit (</a:t>
                      </a:r>
                      <a:r>
                        <a:rPr lang="hu-HU" dirty="0" err="1"/>
                        <a:t>relative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weighting</a:t>
                      </a:r>
                      <a:r>
                        <a:rPr lang="hu-HU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/>
                        <a:t>„</a:t>
                      </a:r>
                      <a:r>
                        <a:rPr lang="hu-HU" b="1" dirty="0" err="1"/>
                        <a:t>dibs</a:t>
                      </a:r>
                      <a:r>
                        <a:rPr lang="hu-HU" b="1" dirty="0"/>
                        <a:t>”</a:t>
                      </a:r>
                    </a:p>
                    <a:p>
                      <a:r>
                        <a:rPr lang="hu-HU" b="1" dirty="0" err="1"/>
                        <a:t>Important</a:t>
                      </a:r>
                      <a:r>
                        <a:rPr lang="hu-HU" b="1" dirty="0"/>
                        <a:t> </a:t>
                      </a:r>
                      <a:r>
                        <a:rPr lang="hu-HU" b="1" dirty="0" err="1"/>
                        <a:t>for</a:t>
                      </a:r>
                      <a:r>
                        <a:rPr lang="hu-HU" b="1" dirty="0"/>
                        <a:t> </a:t>
                      </a:r>
                      <a:r>
                        <a:rPr lang="hu-HU" b="1" dirty="0" err="1"/>
                        <a:t>the</a:t>
                      </a:r>
                      <a:r>
                        <a:rPr lang="hu-HU" b="1" dirty="0"/>
                        <a:t> </a:t>
                      </a:r>
                      <a:r>
                        <a:rPr lang="hu-HU" b="1" dirty="0" err="1"/>
                        <a:t>kube-scheduler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453418"/>
                  </a:ext>
                </a:extLst>
              </a:tr>
              <a:tr h="1675739">
                <a:tc>
                  <a:txBody>
                    <a:bodyPr/>
                    <a:lstStyle/>
                    <a:p>
                      <a:r>
                        <a:rPr lang="en-US" b="1" dirty="0" err="1"/>
                        <a:t>limits.cpu</a:t>
                      </a:r>
                      <a:r>
                        <a:rPr lang="en-US" b="1" dirty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/>
                        <a:t>„</a:t>
                      </a:r>
                      <a:r>
                        <a:rPr lang="en-US" i="1" dirty="0">
                          <a:hlinkClick r:id="rId10"/>
                        </a:rPr>
                        <a:t>converted to its </a:t>
                      </a:r>
                      <a:r>
                        <a:rPr lang="en-US" i="1" dirty="0" err="1">
                          <a:hlinkClick r:id="rId10"/>
                        </a:rPr>
                        <a:t>millicore</a:t>
                      </a:r>
                      <a:r>
                        <a:rPr lang="en-US" i="1" dirty="0">
                          <a:hlinkClick r:id="rId10"/>
                        </a:rPr>
                        <a:t> value and multiplied by 100</a:t>
                      </a:r>
                      <a:r>
                        <a:rPr lang="en-US" i="1" dirty="0"/>
                        <a:t>.</a:t>
                      </a:r>
                      <a:r>
                        <a:rPr lang="hu-HU" i="1" dirty="0"/>
                        <a:t>” </a:t>
                      </a:r>
                      <a:r>
                        <a:rPr lang="hu-HU" b="1" i="0" u="none" dirty="0">
                          <a:sym typeface="Wingdings" panose="05000000000000000000" pitchFamily="2" charset="2"/>
                        </a:rPr>
                        <a:t>Time! </a:t>
                      </a:r>
                      <a:r>
                        <a:rPr lang="hu-HU" b="1" i="0" u="none" dirty="0" err="1">
                          <a:sym typeface="Wingdings" panose="05000000000000000000" pitchFamily="2" charset="2"/>
                        </a:rPr>
                        <a:t>not</a:t>
                      </a:r>
                      <a:r>
                        <a:rPr lang="hu-HU" b="1" i="0" u="none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i="0" u="none" dirty="0" err="1">
                          <a:sym typeface="Wingdings" panose="05000000000000000000" pitchFamily="2" charset="2"/>
                        </a:rPr>
                        <a:t>number</a:t>
                      </a:r>
                      <a:r>
                        <a:rPr lang="hu-HU" b="1" i="0" u="none" dirty="0">
                          <a:sym typeface="Wingdings" panose="05000000000000000000" pitchFamily="2" charset="2"/>
                        </a:rPr>
                        <a:t> of CPU</a:t>
                      </a:r>
                      <a:br>
                        <a:rPr lang="hu-HU" i="1" dirty="0"/>
                      </a:br>
                      <a:r>
                        <a:rPr lang="hu-HU" dirty="0" err="1"/>
                        <a:t>Managed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by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cgroups</a:t>
                      </a:r>
                      <a:r>
                        <a:rPr lang="hu-HU" dirty="0"/>
                        <a:t> &amp; </a:t>
                      </a:r>
                      <a:r>
                        <a:rPr lang="hu-HU" dirty="0">
                          <a:hlinkClick r:id="rId11"/>
                        </a:rPr>
                        <a:t>CFS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Default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cycle</a:t>
                      </a:r>
                      <a:r>
                        <a:rPr lang="hu-HU" dirty="0"/>
                        <a:t>=100ms </a:t>
                      </a:r>
                      <a:br>
                        <a:rPr lang="hu-HU" i="1" dirty="0"/>
                      </a:b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„</a:t>
                      </a:r>
                      <a:r>
                        <a:rPr lang="hu-HU" b="1" dirty="0" err="1"/>
                        <a:t>Flexible</a:t>
                      </a:r>
                      <a:r>
                        <a:rPr lang="hu-HU" b="1" dirty="0"/>
                        <a:t>” limit,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dirty="0" err="1">
                          <a:sym typeface="Wingdings" panose="05000000000000000000" pitchFamily="2" charset="2"/>
                        </a:rPr>
                        <a:t>Overcommitable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dirty="0" err="1">
                          <a:sym typeface="Wingdings" panose="05000000000000000000" pitchFamily="2" charset="2"/>
                        </a:rPr>
                        <a:t>but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dirty="0" err="1">
                          <a:sym typeface="Wingdings" panose="05000000000000000000" pitchFamily="2" charset="2"/>
                        </a:rPr>
                        <a:t>Throttling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dirty="0" err="1">
                          <a:sym typeface="Wingdings" panose="05000000000000000000" pitchFamily="2" charset="2"/>
                        </a:rPr>
                        <a:t>will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u-HU" b="1" dirty="0" err="1">
                          <a:sym typeface="Wingdings" panose="05000000000000000000" pitchFamily="2" charset="2"/>
                        </a:rPr>
                        <a:t>kick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 in</a:t>
                      </a:r>
                      <a:br>
                        <a:rPr lang="hu-HU" dirty="0"/>
                      </a:b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78376"/>
                  </a:ext>
                </a:extLst>
              </a:tr>
              <a:tr h="881968">
                <a:tc>
                  <a:txBody>
                    <a:bodyPr/>
                    <a:lstStyle/>
                    <a:p>
                      <a:r>
                        <a:rPr lang="en-US" b="1" dirty="0" err="1"/>
                        <a:t>limits.memory</a:t>
                      </a:r>
                      <a:r>
                        <a:rPr lang="en-US" b="1" dirty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converted to an integer, and used as the value of the </a:t>
                      </a:r>
                      <a:r>
                        <a:rPr lang="en-US" dirty="0">
                          <a:hlinkClick r:id="rId12"/>
                        </a:rPr>
                        <a:t>--memory </a:t>
                      </a:r>
                      <a:r>
                        <a:rPr lang="en-US" dirty="0"/>
                        <a:t>flag in the docker run command.</a:t>
                      </a:r>
                      <a:r>
                        <a:rPr lang="hu-H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/>
                        <a:t>Hard</a:t>
                      </a:r>
                      <a:r>
                        <a:rPr lang="hu-HU" b="1" dirty="0"/>
                        <a:t> limit </a:t>
                      </a:r>
                      <a:r>
                        <a:rPr lang="hu-HU" b="1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OOM</a:t>
                      </a:r>
                      <a:r>
                        <a:rPr lang="hu-HU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Let’s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in </a:t>
            </a:r>
            <a:r>
              <a:rPr lang="hu-HU" dirty="0" err="1"/>
              <a:t>action</a:t>
            </a:r>
            <a:endParaRPr lang="en-US" dirty="0">
              <a:latin typeface="+mn-lt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69CBB2A-F839-4394-84C9-2B47D5A21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88" y="2163831"/>
            <a:ext cx="7962899" cy="195207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E15E334-191C-48C4-9291-DE07FDDEC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262" y="4115901"/>
            <a:ext cx="6905625" cy="217170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BA464D56-CD77-4DBC-95F9-5AE7E39E6287}"/>
              </a:ext>
            </a:extLst>
          </p:cNvPr>
          <p:cNvSpPr txBox="1"/>
          <p:nvPr/>
        </p:nvSpPr>
        <p:spPr>
          <a:xfrm>
            <a:off x="6275670" y="3214739"/>
            <a:ext cx="779647" cy="399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8000" dirty="0">
                <a:solidFill>
                  <a:schemeClr val="tx2"/>
                </a:solidFill>
                <a:latin typeface="TeleGrotesk Headline Ultra" pitchFamily="2" charset="0"/>
                <a:ea typeface="+mj-ea"/>
              </a:rPr>
              <a:t>?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02C060E-47CA-4D08-9CCC-D233097421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88" y="876810"/>
            <a:ext cx="79629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62" y="858906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262" y="858906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Grp="1"/>
          </p:cNvSpPr>
          <p:nvPr>
            <p:ph type="title"/>
          </p:nvPr>
        </p:nvSpPr>
        <p:spPr>
          <a:xfrm>
            <a:off x="383118" y="329469"/>
            <a:ext cx="8496300" cy="415498"/>
          </a:xfrm>
        </p:spPr>
        <p:txBody>
          <a:bodyPr/>
          <a:lstStyle/>
          <a:p>
            <a:r>
              <a:rPr lang="hu-HU" dirty="0" err="1"/>
              <a:t>Limits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>
              <a:latin typeface="+mn-lt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A8D28CD-7EBC-47FC-B4E2-44087B29CC17}"/>
              </a:ext>
            </a:extLst>
          </p:cNvPr>
          <p:cNvSpPr/>
          <p:nvPr/>
        </p:nvSpPr>
        <p:spPr>
          <a:xfrm>
            <a:off x="508000" y="1117600"/>
            <a:ext cx="1943100" cy="1028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API Server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AEDE517-58F4-4720-A1D7-65F53DC976CA}"/>
              </a:ext>
            </a:extLst>
          </p:cNvPr>
          <p:cNvSpPr/>
          <p:nvPr/>
        </p:nvSpPr>
        <p:spPr>
          <a:xfrm>
            <a:off x="3111500" y="1117600"/>
            <a:ext cx="1943100" cy="1028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Kubelet</a:t>
            </a:r>
            <a:r>
              <a:rPr lang="hu-HU" b="1" dirty="0">
                <a:solidFill>
                  <a:schemeClr val="tx1"/>
                </a:solidFill>
              </a:rPr>
              <a:t> (</a:t>
            </a:r>
            <a:r>
              <a:rPr lang="hu-HU" b="1" dirty="0" err="1">
                <a:solidFill>
                  <a:schemeClr val="tx1"/>
                </a:solidFill>
              </a:rPr>
              <a:t>each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node</a:t>
            </a:r>
            <a:r>
              <a:rPr lang="hu-H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7A729A9-3DED-4FC7-9417-09C9F11BF4F8}"/>
              </a:ext>
            </a:extLst>
          </p:cNvPr>
          <p:cNvSpPr/>
          <p:nvPr/>
        </p:nvSpPr>
        <p:spPr>
          <a:xfrm>
            <a:off x="5715000" y="1117600"/>
            <a:ext cx="1943100" cy="1028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CRI </a:t>
            </a:r>
            <a:r>
              <a:rPr lang="hu-HU" b="1" dirty="0" err="1">
                <a:solidFill>
                  <a:schemeClr val="tx1"/>
                </a:solidFill>
              </a:rPr>
              <a:t>runtime</a:t>
            </a:r>
            <a:r>
              <a:rPr lang="hu-HU" b="1" dirty="0">
                <a:solidFill>
                  <a:schemeClr val="tx1"/>
                </a:solidFill>
              </a:rPr>
              <a:t> (</a:t>
            </a:r>
            <a:r>
              <a:rPr lang="hu-HU" b="1" dirty="0" err="1">
                <a:solidFill>
                  <a:schemeClr val="tx1"/>
                </a:solidFill>
              </a:rPr>
              <a:t>each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node</a:t>
            </a:r>
            <a:r>
              <a:rPr lang="hu-H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8617A1FF-426B-45FF-8A3F-B3E4E251BDEF}"/>
              </a:ext>
            </a:extLst>
          </p:cNvPr>
          <p:cNvSpPr/>
          <p:nvPr/>
        </p:nvSpPr>
        <p:spPr>
          <a:xfrm>
            <a:off x="8318500" y="1117600"/>
            <a:ext cx="1943100" cy="1028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OCI </a:t>
            </a:r>
            <a:r>
              <a:rPr lang="hu-HU" b="1" dirty="0" err="1">
                <a:solidFill>
                  <a:schemeClr val="tx1"/>
                </a:solidFill>
              </a:rPr>
              <a:t>Runtime</a:t>
            </a:r>
            <a:r>
              <a:rPr lang="hu-HU" b="1" dirty="0">
                <a:solidFill>
                  <a:schemeClr val="tx1"/>
                </a:solidFill>
              </a:rPr>
              <a:t> (</a:t>
            </a:r>
            <a:r>
              <a:rPr lang="hu-HU" b="1" dirty="0" err="1">
                <a:solidFill>
                  <a:schemeClr val="tx1"/>
                </a:solidFill>
              </a:rPr>
              <a:t>each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node</a:t>
            </a:r>
            <a:r>
              <a:rPr lang="hu-HU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D9E3CDE8-8EA0-4E97-B1B0-5772912B91BC}"/>
              </a:ext>
            </a:extLst>
          </p:cNvPr>
          <p:cNvCxnSpPr>
            <a:stCxn id="11" idx="2"/>
          </p:cNvCxnSpPr>
          <p:nvPr/>
        </p:nvCxnSpPr>
        <p:spPr>
          <a:xfrm>
            <a:off x="1479550" y="2146300"/>
            <a:ext cx="0" cy="3848100"/>
          </a:xfrm>
          <a:prstGeom prst="line">
            <a:avLst/>
          </a:prstGeom>
          <a:ln w="44450">
            <a:prstDash val="lg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AD5667AF-672D-4C82-B7FD-7383421FBAE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083050" y="2146300"/>
            <a:ext cx="0" cy="3848100"/>
          </a:xfrm>
          <a:prstGeom prst="line">
            <a:avLst/>
          </a:prstGeom>
          <a:ln w="44450">
            <a:prstDash val="lg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3E176566-2669-4616-9F1A-3293B112B82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686550" y="2146300"/>
            <a:ext cx="0" cy="3848100"/>
          </a:xfrm>
          <a:prstGeom prst="line">
            <a:avLst/>
          </a:prstGeom>
          <a:ln w="44450">
            <a:prstDash val="lg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C6CE1A2A-AD0D-4DB7-98C2-FA32645CEE6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290050" y="2146300"/>
            <a:ext cx="0" cy="3848100"/>
          </a:xfrm>
          <a:prstGeom prst="line">
            <a:avLst/>
          </a:prstGeom>
          <a:ln w="44450">
            <a:prstDash val="lgDash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A15E128C-E2AD-44C9-9079-5042C7778D56}"/>
              </a:ext>
            </a:extLst>
          </p:cNvPr>
          <p:cNvCxnSpPr/>
          <p:nvPr/>
        </p:nvCxnSpPr>
        <p:spPr>
          <a:xfrm>
            <a:off x="1526521" y="3042138"/>
            <a:ext cx="255652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B385CBD3-AFD5-432C-9562-5A76EC31D8F6}"/>
              </a:ext>
            </a:extLst>
          </p:cNvPr>
          <p:cNvCxnSpPr/>
          <p:nvPr/>
        </p:nvCxnSpPr>
        <p:spPr>
          <a:xfrm>
            <a:off x="4100147" y="3739975"/>
            <a:ext cx="26035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48F27330-0666-45B7-BDAF-F37F805705BE}"/>
              </a:ext>
            </a:extLst>
          </p:cNvPr>
          <p:cNvCxnSpPr/>
          <p:nvPr/>
        </p:nvCxnSpPr>
        <p:spPr>
          <a:xfrm>
            <a:off x="6686550" y="4601308"/>
            <a:ext cx="26035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F2FCE483-B249-406D-B391-46AAFE6D9E32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9290050" y="5740400"/>
            <a:ext cx="1252904" cy="156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églalap 33">
            <a:extLst>
              <a:ext uri="{FF2B5EF4-FFF2-40B4-BE49-F238E27FC236}">
                <a16:creationId xmlns:a16="http://schemas.microsoft.com/office/drawing/2014/main" id="{50A241A2-BC88-4314-8E09-6A4A1AF8FD99}"/>
              </a:ext>
            </a:extLst>
          </p:cNvPr>
          <p:cNvSpPr/>
          <p:nvPr/>
        </p:nvSpPr>
        <p:spPr>
          <a:xfrm>
            <a:off x="10542954" y="5226050"/>
            <a:ext cx="1221153" cy="10287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cgroups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0F749279-AFB9-41B5-8882-F6966F88C6DD}"/>
              </a:ext>
            </a:extLst>
          </p:cNvPr>
          <p:cNvSpPr txBox="1"/>
          <p:nvPr/>
        </p:nvSpPr>
        <p:spPr>
          <a:xfrm>
            <a:off x="1663496" y="2514599"/>
            <a:ext cx="220141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Detects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pod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assigned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Node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CD7E0204-8CE5-475E-965C-32510D379ECE}"/>
              </a:ext>
            </a:extLst>
          </p:cNvPr>
          <p:cNvSpPr txBox="1"/>
          <p:nvPr/>
        </p:nvSpPr>
        <p:spPr>
          <a:xfrm>
            <a:off x="4235689" y="3195444"/>
            <a:ext cx="250174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>
                <a:solidFill>
                  <a:schemeClr val="tx2"/>
                </a:solidFill>
              </a:rPr>
              <a:t>Pass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limits</a:t>
            </a:r>
            <a:r>
              <a:rPr lang="hu-HU" dirty="0">
                <a:solidFill>
                  <a:schemeClr val="tx2"/>
                </a:solidFill>
              </a:rPr>
              <a:t> &amp; </a:t>
            </a:r>
            <a:r>
              <a:rPr lang="hu-HU" dirty="0" err="1">
                <a:solidFill>
                  <a:schemeClr val="tx2"/>
                </a:solidFill>
              </a:rPr>
              <a:t>create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containers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D27933E4-744D-45D4-B9AE-348986746380}"/>
              </a:ext>
            </a:extLst>
          </p:cNvPr>
          <p:cNvSpPr txBox="1"/>
          <p:nvPr/>
        </p:nvSpPr>
        <p:spPr>
          <a:xfrm>
            <a:off x="6887593" y="4301182"/>
            <a:ext cx="22014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Set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OCI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spec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8893D503-FB1E-4134-8EFF-8D7801074C63}"/>
              </a:ext>
            </a:extLst>
          </p:cNvPr>
          <p:cNvSpPr txBox="1"/>
          <p:nvPr/>
        </p:nvSpPr>
        <p:spPr>
          <a:xfrm>
            <a:off x="9442246" y="5386616"/>
            <a:ext cx="22014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>
                <a:solidFill>
                  <a:schemeClr val="tx2"/>
                </a:solidFill>
              </a:rPr>
              <a:t>Call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groups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D605A6B1-A554-45B1-9A61-59D358051FA5}"/>
              </a:ext>
            </a:extLst>
          </p:cNvPr>
          <p:cNvSpPr txBox="1"/>
          <p:nvPr/>
        </p:nvSpPr>
        <p:spPr>
          <a:xfrm>
            <a:off x="1834665" y="3198167"/>
            <a:ext cx="220141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>
                <a:solidFill>
                  <a:schemeClr val="tx2"/>
                </a:solidFill>
              </a:rPr>
              <a:t>Convert CPU </a:t>
            </a:r>
            <a:r>
              <a:rPr lang="hu-HU" dirty="0" err="1">
                <a:solidFill>
                  <a:schemeClr val="tx2"/>
                </a:solidFill>
              </a:rPr>
              <a:t>cores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to</a:t>
            </a:r>
            <a:r>
              <a:rPr lang="hu-HU" dirty="0">
                <a:solidFill>
                  <a:schemeClr val="tx2"/>
                </a:solidFill>
              </a:rPr>
              <a:t> CFS </a:t>
            </a:r>
            <a:r>
              <a:rPr lang="hu-HU" dirty="0" err="1">
                <a:solidFill>
                  <a:schemeClr val="tx2"/>
                </a:solidFill>
              </a:rPr>
              <a:t>period</a:t>
            </a:r>
            <a:r>
              <a:rPr lang="hu-HU" dirty="0">
                <a:solidFill>
                  <a:schemeClr val="tx2"/>
                </a:solidFill>
              </a:rPr>
              <a:t>/</a:t>
            </a:r>
            <a:r>
              <a:rPr lang="hu-HU" dirty="0" err="1">
                <a:solidFill>
                  <a:schemeClr val="tx2"/>
                </a:solidFill>
              </a:rPr>
              <a:t>quota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ms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nI3I7e2UiVG3_HdrPk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gAmLSuUUiEJVFw.Suw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YJWMqGIkKZrB9WBhW0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Vu27cMk0.5DhAsWnS6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8o5VaWD6UCX6CwEccqN2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xigrFBIk62JofbC6qh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fbzT1bcUSs.FNzId_5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SQmn5SC0670Esdl5YC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l86bAKNkuIN9FReMdM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xigrFBIk62JofbC6qh0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xyv5yaMEmr45gqOtRe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d1NlrTwUq3jrPuq8jI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Ni7GKOMEqqjmw02iGV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OXNuRzOUSFtRFKPfcW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XNec9CQE.lu4sBAr6zk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bq8MdRfEWID4GqyIjv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IO_BqzvE2iRr9MX5uT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q_7YG62kK7j6GQRtDw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NyStFQ2kS3b2Ngo1kE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YJWMqGIkKZrB9WBhW0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QQDPWfBUmvnvMMSlsr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s7oB6VDUy4CICx53Vx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JUOz8yekixwxp73VtJ7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hsuHP7_UGMc7dQRBZT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9O1W7_FEqhRiOAUYGE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KJVt6.uU.oUbj.zZM9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FtmRvuaUuc5RujGSi4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IVTN.hwU.pk_IfiG.3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6QSeyiCEK9nM05fMeDM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50Z0Z9T0KZiKgAFJP7i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nWwQLGmEOEJejw86OS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phIxPhBEWWYcJG55Wf0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3Rzka7oEyV6205eYig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_Master_DE_RC6 Kopie">
  <a:themeElements>
    <a:clrScheme name="Benutzerdefiniert 1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7C7C7C"/>
      </a:accent3>
      <a:accent4>
        <a:srgbClr val="6C6C6C"/>
      </a:accent4>
      <a:accent5>
        <a:srgbClr val="4B4B4B"/>
      </a:accent5>
      <a:accent6>
        <a:srgbClr val="A4A4A4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PPT_Mast_4_3_HU" id="{D920946A-5EBC-4A58-B21A-9C03D3C3FAE6}" vid="{E1DDB64C-FFAE-43D5-BEFB-CA675AD49E3F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2804AAB0889D5498CDE4EAC038A2354" ma:contentTypeVersion="7" ma:contentTypeDescription="Új dokumentum létrehozása." ma:contentTypeScope="" ma:versionID="19bff7a85b36cee0ecf9991173fcac8f">
  <xsd:schema xmlns:xsd="http://www.w3.org/2001/XMLSchema" xmlns:xs="http://www.w3.org/2001/XMLSchema" xmlns:p="http://schemas.microsoft.com/office/2006/metadata/properties" xmlns:ns2="ad7c9e85-f67d-4275-a893-5fc4c4182d0b" targetNamespace="http://schemas.microsoft.com/office/2006/metadata/properties" ma:root="true" ma:fieldsID="a553631021ca024bf35fcd9f9d270432" ns2:_="">
    <xsd:import namespace="ad7c9e85-f67d-4275-a893-5fc4c4182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c9e85-f67d-4275-a893-5fc4c4182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59A8E-4278-4BBE-AC07-D052F8E990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A051B2-7D3D-4F1B-B185-256FF043B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c9e85-f67d-4275-a893-5fc4c4182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1F6541-A828-4E10-9F6C-205B98ACA6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d7c9e85-f67d-4275-a893-5fc4c4182d0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k8s_mt</Template>
  <TotalTime>0</TotalTime>
  <Words>744</Words>
  <Application>Microsoft Office PowerPoint</Application>
  <PresentationFormat>Szélesvásznú</PresentationFormat>
  <Paragraphs>199</Paragraphs>
  <Slides>16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7" baseType="lpstr">
      <vt:lpstr>Arial</vt:lpstr>
      <vt:lpstr>open sans</vt:lpstr>
      <vt:lpstr>TeleGrotesk Headline Ultra</vt:lpstr>
      <vt:lpstr>TeleGrotesk Next</vt:lpstr>
      <vt:lpstr>Tele-GroteskFet</vt:lpstr>
      <vt:lpstr>Tele-GroteskNor</vt:lpstr>
      <vt:lpstr>Tele-GroteskUlt</vt:lpstr>
      <vt:lpstr>Wingdings</vt:lpstr>
      <vt:lpstr>TELEKOM_Master_DE_RC6 Kopie</vt:lpstr>
      <vt:lpstr>think-cell Slide</vt:lpstr>
      <vt:lpstr>think-cell Folie</vt:lpstr>
      <vt:lpstr>K8S Resource Management Deep dive</vt:lpstr>
      <vt:lpstr>PowerPoint-bemutató</vt:lpstr>
      <vt:lpstr>Why do even care?</vt:lpstr>
      <vt:lpstr>Setting the Scene</vt:lpstr>
      <vt:lpstr>What can we manage</vt:lpstr>
      <vt:lpstr>Node level</vt:lpstr>
      <vt:lpstr>Container Request and limit</vt:lpstr>
      <vt:lpstr>Let’s see it in action</vt:lpstr>
      <vt:lpstr>Limits by level</vt:lpstr>
      <vt:lpstr>QOS</vt:lpstr>
      <vt:lpstr>Cgroup,CFS and threads in a nutshell </vt:lpstr>
      <vt:lpstr>Cgroup,CFS and threads </vt:lpstr>
      <vt:lpstr>Cgroup,CFS and threads </vt:lpstr>
      <vt:lpstr>Cgroup,CFS and threads </vt:lpstr>
      <vt:lpstr>Summary</vt:lpstr>
      <vt:lpstr>Thank you!</vt:lpstr>
    </vt:vector>
  </TitlesOfParts>
  <Company>Interbrand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Kubernetes</dc:title>
  <dc:creator>Hegedűs Dániel</dc:creator>
  <cp:lastModifiedBy>Hegedűs Dániel</cp:lastModifiedBy>
  <cp:revision>712</cp:revision>
  <cp:lastPrinted>2012-09-04T09:22:48Z</cp:lastPrinted>
  <dcterms:created xsi:type="dcterms:W3CDTF">2019-08-26T10:16:34Z</dcterms:created>
  <dcterms:modified xsi:type="dcterms:W3CDTF">2021-07-05T11:51:02Z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5026547</vt:lpwstr>
  </property>
  <property fmtid="{D5CDD505-2E9C-101B-9397-08002B2CF9AE}" pid="3" name="NXPowerLiteSettings">
    <vt:lpwstr>B98007B004F000</vt:lpwstr>
  </property>
  <property fmtid="{D5CDD505-2E9C-101B-9397-08002B2CF9AE}" pid="4" name="NXPowerLiteVersion">
    <vt:lpwstr>D5.0.6</vt:lpwstr>
  </property>
  <property fmtid="{D5CDD505-2E9C-101B-9397-08002B2CF9AE}" pid="5" name="NXTAG2">
    <vt:lpwstr>000800f2470000000000010250600207b98007b004f000</vt:lpwstr>
  </property>
  <property fmtid="{D5CDD505-2E9C-101B-9397-08002B2CF9AE}" pid="6" name="ContentTypeId">
    <vt:lpwstr>0x01010032804AAB0889D5498CDE4EAC038A2354</vt:lpwstr>
  </property>
</Properties>
</file>