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5670550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5" userDrawn="1">
          <p15:clr>
            <a:srgbClr val="A4A3A4"/>
          </p15:clr>
        </p15:guide>
        <p15:guide id="2" orient="horz" pos="17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FFFFFF"/>
    <a:srgbClr val="FF0066"/>
    <a:srgbClr val="7F7F7F"/>
    <a:srgbClr val="3482A2"/>
    <a:srgbClr val="7A2A2A"/>
    <a:srgbClr val="792A2A"/>
    <a:srgbClr val="732828"/>
    <a:srgbClr val="0097AC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94660"/>
  </p:normalViewPr>
  <p:slideViewPr>
    <p:cSldViewPr snapToGrid="0">
      <p:cViewPr>
        <p:scale>
          <a:sx n="86" d="100"/>
          <a:sy n="86" d="100"/>
        </p:scale>
        <p:origin x="1488" y="822"/>
      </p:cViewPr>
      <p:guideLst>
        <p:guide pos="385"/>
        <p:guide orient="horz" pos="17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36499-0149-48BA-A6CA-DC151A63AA9D}" type="datetimeFigureOut">
              <a:rPr lang="hu-HU" smtClean="0"/>
              <a:t>2021. 07. 06.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87677-DEE9-4CB2-BBE3-C864A3E220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152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87677-DEE9-4CB2-BBE3-C864A3E220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6871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87677-DEE9-4CB2-BBE3-C864A3E220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105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4400" b="0" strike="noStrike" spc="-1">
                <a:latin typeface="Arial"/>
              </a:rPr>
              <a:t>Címszöveg formátumának szerkesztése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Hetedik vázlatszint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hu-HU" sz="1400" b="0" strike="noStrike" spc="-1">
                <a:latin typeface="Times New Roman"/>
              </a:rPr>
              <a:t>&lt;dátum/idő&gt;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hu-HU" sz="1400" b="0" strike="noStrike" spc="-1">
                <a:latin typeface="Times New Roman"/>
              </a:rPr>
              <a:t>&lt;élőláb&gt;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B8AD003-8B7D-4A83-ABE5-D07E54F2540C}" type="slidenum">
              <a:rPr lang="hu-HU" sz="1400" b="0" strike="noStrike" spc="-1">
                <a:latin typeface="Times New Roman"/>
              </a:rPr>
              <a:t>‹#›</a:t>
            </a:fld>
            <a:endParaRPr lang="hu-H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ubikey.co.h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D6ACBA5E-E407-4366-BB67-C5A1916E4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68119" cy="56705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461F17A5-18D1-45A2-A450-83E79018FD40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TextShape 1"/>
          <p:cNvSpPr txBox="1"/>
          <p:nvPr/>
        </p:nvSpPr>
        <p:spPr>
          <a:xfrm>
            <a:off x="580200" y="427884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hu-HU" sz="3800" b="1" strike="noStrike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Céges dilemmák</a:t>
            </a:r>
          </a:p>
        </p:txBody>
      </p:sp>
      <p:sp>
        <p:nvSpPr>
          <p:cNvPr id="60" name="TextShape 2"/>
          <p:cNvSpPr txBox="1"/>
          <p:nvPr/>
        </p:nvSpPr>
        <p:spPr>
          <a:xfrm>
            <a:off x="504000" y="1458594"/>
            <a:ext cx="9071640" cy="45330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SMS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Nem céges mobilok problémái, telefon biztonsága</a:t>
            </a:r>
          </a:p>
          <a:p>
            <a:pPr marL="358775" indent="-250825"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Biometria</a:t>
            </a:r>
            <a:endParaRPr lang="hu-HU" sz="21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64000" lvl="1" indent="-3240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Drága, felhasználói ellenállás</a:t>
            </a:r>
          </a:p>
          <a:p>
            <a:pPr marL="358775" indent="-250825"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Szoftver</a:t>
            </a:r>
          </a:p>
          <a:p>
            <a:pPr marL="864000" lvl="1" indent="-3240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Telepítési kérdések, telefon biztonsága</a:t>
            </a:r>
          </a:p>
          <a:p>
            <a:pPr marL="864000" lvl="1" indent="-3240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Olcsó is lehet</a:t>
            </a:r>
          </a:p>
          <a:p>
            <a:pPr marL="358775" indent="-250825"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Hardver </a:t>
            </a:r>
            <a:r>
              <a:rPr lang="hu-HU" sz="21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token</a:t>
            </a:r>
            <a:endParaRPr lang="hu-HU" sz="21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64000" lvl="1" indent="-3240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Kezdeti befektetés összege</a:t>
            </a:r>
          </a:p>
          <a:p>
            <a:pPr marL="864000" lvl="1" indent="-3240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Céges szabványok </a:t>
            </a:r>
            <a:r>
              <a:rPr lang="hu-HU" sz="1700" b="0" strike="noStrike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vs</a:t>
            </a:r>
            <a:r>
              <a:rPr lang="hu-HU" sz="17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. nyílt szabványok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0D3CADC2-8914-4DAE-B35E-C3FA8AA632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BB784AA8-6827-4F3B-A00B-74085A339DB4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Tapasztalatok</a:t>
            </a:r>
          </a:p>
        </p:txBody>
      </p:sp>
      <p:sp>
        <p:nvSpPr>
          <p:cNvPr id="62" name="TextShape 2"/>
          <p:cNvSpPr txBox="1"/>
          <p:nvPr/>
        </p:nvSpPr>
        <p:spPr>
          <a:xfrm>
            <a:off x="504000" y="14580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hu-HU" sz="24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 hardver alapú </a:t>
            </a:r>
            <a:r>
              <a:rPr lang="hu-HU" sz="2400" b="0" strike="noStrike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tokenekre</a:t>
            </a:r>
            <a:r>
              <a:rPr lang="hu-HU" sz="24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megnőtt az igény</a:t>
            </a:r>
          </a:p>
          <a:p>
            <a:pPr marL="714375" lvl="2" indent="-261938">
              <a:spcBef>
                <a:spcPts val="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Fizikailag szeparált az OS-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ektől</a:t>
            </a:r>
            <a:endParaRPr lang="hu-HU" sz="20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714375" lvl="2" indent="-261938">
              <a:spcBef>
                <a:spcPts val="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Telefon elhagyható: sok probléma megoldódik</a:t>
            </a:r>
          </a:p>
          <a:p>
            <a:pPr marL="714375" lvl="2" indent="-261938">
              <a:spcBef>
                <a:spcPts val="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Elérhető árú hardverek</a:t>
            </a:r>
          </a:p>
          <a:p>
            <a:pPr marL="1250950" lvl="1" indent="-263525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Yubikey</a:t>
            </a:r>
            <a:endParaRPr lang="hu-HU" sz="16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250950" lvl="1" indent="-263525">
              <a:spcBef>
                <a:spcPts val="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Solo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Key</a:t>
            </a:r>
          </a:p>
          <a:p>
            <a:pPr marL="1250950" lvl="1" indent="-263525">
              <a:spcBef>
                <a:spcPts val="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Titan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Security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Key, stb.</a:t>
            </a:r>
          </a:p>
          <a:p>
            <a:pPr marL="714375" lvl="2" indent="-261938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Nyílt, ismert metódusok elérhetősége:</a:t>
            </a:r>
          </a:p>
          <a:p>
            <a:pPr marL="1250950" lvl="1" indent="-263525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FIDO2</a:t>
            </a:r>
          </a:p>
          <a:p>
            <a:pPr marL="1250950" lvl="1" indent="-263525">
              <a:spcBef>
                <a:spcPts val="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Yubikey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OTP</a:t>
            </a:r>
          </a:p>
          <a:p>
            <a:pPr marL="1250950" lvl="1" indent="-263525">
              <a:spcBef>
                <a:spcPts val="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TOTP/HOTP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372023BD-FD5F-43E3-976A-CD5EFFC6D6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>
            <a:extLst>
              <a:ext uri="{FF2B5EF4-FFF2-40B4-BE49-F238E27FC236}">
                <a16:creationId xmlns:a16="http://schemas.microsoft.com/office/drawing/2014/main" id="{1400F6AF-8E78-4422-9271-81224DB06409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04000" y="1183379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108000">
              <a:spcBef>
                <a:spcPts val="2400"/>
              </a:spcBef>
              <a:buClr>
                <a:srgbClr val="000000"/>
              </a:buClr>
              <a:buSzPct val="45000"/>
            </a:pPr>
            <a:r>
              <a:rPr lang="hu-HU" sz="3200" b="1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5% kedvezmény </a:t>
            </a:r>
            <a:r>
              <a:rPr lang="hu-HU" sz="3200" strike="noStrike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Yubikey</a:t>
            </a:r>
            <a:r>
              <a:rPr lang="hu-HU" sz="3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-re</a:t>
            </a:r>
            <a:r>
              <a:rPr lang="hu-HU" sz="320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</a:p>
          <a:p>
            <a:pPr marL="88900" lvl="1" indent="274638">
              <a:spcBef>
                <a:spcPts val="3000"/>
              </a:spcBef>
              <a:buClr>
                <a:srgbClr val="000000"/>
              </a:buClr>
              <a:buSzPct val="75000"/>
            </a:pPr>
            <a:r>
              <a:rPr lang="hu-HU" sz="2800" b="0" strike="noStrike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www.yubikey.co.hu</a:t>
            </a:r>
            <a:r>
              <a:rPr lang="hu-HU" sz="2800" b="0" strike="noStrike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</a:p>
          <a:p>
            <a:pPr marL="88900" lvl="1" indent="274638">
              <a:spcBef>
                <a:spcPts val="600"/>
              </a:spcBef>
              <a:buClr>
                <a:srgbClr val="000000"/>
              </a:buClr>
              <a:buSzPct val="75000"/>
            </a:pPr>
            <a:r>
              <a:rPr lang="hu-HU" sz="28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Kuponkód: </a:t>
            </a:r>
            <a:r>
              <a:rPr lang="hu-HU" sz="2800" b="1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HWSW5 </a:t>
            </a:r>
          </a:p>
          <a:p>
            <a:pPr marL="88900" lvl="1" indent="274638">
              <a:spcBef>
                <a:spcPts val="800"/>
              </a:spcBef>
              <a:buClr>
                <a:srgbClr val="000000"/>
              </a:buClr>
              <a:buSzPct val="75000"/>
            </a:pPr>
            <a:r>
              <a:rPr lang="hu-HU" sz="2000" b="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É</a:t>
            </a:r>
            <a:r>
              <a:rPr lang="hu-HU" sz="200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rvényes: 2021.09.06-ig</a:t>
            </a:r>
            <a:endParaRPr lang="hu-HU" sz="2800" strike="noStrike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hu-HU" sz="2000" i="1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2800">
              <a:spcBef>
                <a:spcPts val="1800"/>
              </a:spcBef>
              <a:buClr>
                <a:srgbClr val="000000"/>
              </a:buClr>
              <a:buSzPct val="75000"/>
            </a:pPr>
            <a:b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000" i="1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Deim Ágoston</a:t>
            </a:r>
            <a:br>
              <a:rPr lang="hu-HU" sz="2000" i="1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000" i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agoston@kockakepzo.hu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694CD34F-71BF-4E7C-BCE2-714B8DC30A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  <p:sp>
        <p:nvSpPr>
          <p:cNvPr id="2" name="Téglalap: lekerekített 1">
            <a:extLst>
              <a:ext uri="{FF2B5EF4-FFF2-40B4-BE49-F238E27FC236}">
                <a16:creationId xmlns:a16="http://schemas.microsoft.com/office/drawing/2014/main" id="{D91745CA-13D5-42CC-8B49-DBB2BBC26FD4}"/>
              </a:ext>
            </a:extLst>
          </p:cNvPr>
          <p:cNvSpPr/>
          <p:nvPr/>
        </p:nvSpPr>
        <p:spPr>
          <a:xfrm>
            <a:off x="614169" y="1921244"/>
            <a:ext cx="3660375" cy="1707614"/>
          </a:xfrm>
          <a:prstGeom prst="roundRect">
            <a:avLst/>
          </a:prstGeom>
          <a:noFill/>
          <a:ln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CDF4007E-7F53-45BE-A45D-7A304DD3A856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Otthon, édes otthon 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14580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Pandémia</a:t>
            </a:r>
          </a:p>
          <a:p>
            <a:pPr marL="984250" lvl="1" indent="-268288">
              <a:spcBef>
                <a:spcPts val="6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Minden iroda „hazaköltözött”</a:t>
            </a:r>
          </a:p>
          <a:p>
            <a:pPr marL="355600" indent="-247650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Távolról kell elérni a céges környezetünket</a:t>
            </a:r>
          </a:p>
          <a:p>
            <a:pPr marL="984250" lvl="1" indent="-268288">
              <a:spcBef>
                <a:spcPts val="6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Gyorsan</a:t>
            </a:r>
          </a:p>
          <a:p>
            <a:pPr marL="984250" lvl="1" indent="-268288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Biztonságosan → erős azonosítás </a:t>
            </a:r>
            <a:b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és bizalmasság a minimum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2A456363-976A-4FA1-BCFF-F666E6F7DE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5FADCB38-170D-4F53-88C6-B59CCDCE3877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Távoli elérések problémái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04000" y="1458000"/>
            <a:ext cx="9071640" cy="37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500"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„Munkahely” biztonsága</a:t>
            </a:r>
          </a:p>
          <a:p>
            <a:pPr marL="984250" lvl="1" indent="-268288">
              <a:spcBef>
                <a:spcPts val="8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Fizikai</a:t>
            </a:r>
          </a:p>
          <a:p>
            <a:pPr marL="984250" lvl="1" indent="-268288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Informatikai</a:t>
            </a:r>
          </a:p>
          <a:p>
            <a:pPr marL="355600" indent="-247650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Prioritásos probléma: felhasználói jelszavak és biztonságuk</a:t>
            </a:r>
          </a:p>
          <a:p>
            <a:pPr marL="984250" lvl="1" indent="-268288">
              <a:spcBef>
                <a:spcPts val="8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Gyakorlatilag mindenhol megtalálhatók</a:t>
            </a:r>
          </a:p>
          <a:p>
            <a:pPr marL="984250" lvl="1" indent="-268288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Pandémia előtt is probléma volt</a:t>
            </a:r>
          </a:p>
          <a:p>
            <a:pPr marL="984250" lvl="1" indent="-268288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Home </a:t>
            </a:r>
            <a:r>
              <a:rPr lang="hu-HU" sz="21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office</a:t>
            </a: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miatt felgyorsult az igény </a:t>
            </a:r>
            <a:b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 biztonságossá tételre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A7DF2BC-D866-4A4F-9974-0F70E4A975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471DAE99-71D2-431C-82E5-214A80525E51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Céges IT kihívások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04000" y="1458000"/>
            <a:ext cx="9071640" cy="36452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500" lnSpcReduction="10000"/>
          </a:bodyPr>
          <a:lstStyle/>
          <a:p>
            <a:pPr marL="355600" indent="-247650">
              <a:lnSpc>
                <a:spcPct val="11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VPN elérés legyen biztonságos</a:t>
            </a:r>
          </a:p>
          <a:p>
            <a:pPr marL="355600" indent="-247650">
              <a:lnSpc>
                <a:spcPct val="110000"/>
              </a:lnSpc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2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On-premise</a:t>
            </a: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és felhő alapú alkalmazások bárhonnan </a:t>
            </a:r>
            <a:b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legyenek elérhetők</a:t>
            </a:r>
          </a:p>
          <a:p>
            <a:pPr marL="355600" indent="-247650">
              <a:lnSpc>
                <a:spcPct val="110000"/>
              </a:lnSpc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Szabályozói nyomás: „ajánlások”, előírások</a:t>
            </a:r>
          </a:p>
          <a:p>
            <a:pPr marL="355600" indent="-247650">
              <a:lnSpc>
                <a:spcPct val="110000"/>
              </a:lnSpc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Jelszóvadászat, </a:t>
            </a:r>
            <a:r>
              <a:rPr lang="hu-HU" sz="22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social</a:t>
            </a: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22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engineering</a:t>
            </a: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22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phishing</a:t>
            </a:r>
            <a:r>
              <a:rPr lang="hu-HU" sz="22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felfutott</a:t>
            </a:r>
          </a:p>
          <a:p>
            <a:pPr marL="893763" lvl="1" indent="-266700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Sok kis iroda jött létre…</a:t>
            </a:r>
          </a:p>
          <a:p>
            <a:pPr marL="893763" lvl="1" indent="-266700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Kollégák azonosítása hiányos lehet</a:t>
            </a:r>
          </a:p>
          <a:p>
            <a:pPr marL="893763" lvl="1" indent="-266700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Szolgáltatók által kiadott jelszavak problémája, </a:t>
            </a:r>
            <a:b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túl segítőkész </a:t>
            </a:r>
            <a:r>
              <a:rPr lang="hu-HU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support</a:t>
            </a:r>
            <a:endParaRPr lang="hu-HU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93763" lvl="1" indent="-266700"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Eredmény: elbukott rendszerek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3026B116-5C47-4831-BF54-ACE247EA8D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F0D67322-90CC-42DA-B44A-F425A40F5A82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Jelszó szabályozási problémák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504000" y="1492836"/>
            <a:ext cx="8134903" cy="32097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355600" indent="-24765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Berögzült IBF/</a:t>
            </a: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auditor</a:t>
            </a: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szokások (a kőkorból):</a:t>
            </a:r>
          </a:p>
          <a:p>
            <a: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Gyakran változtassuk</a:t>
            </a:r>
          </a:p>
          <a:p>
            <a: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Legyen bonyolult</a:t>
            </a:r>
          </a:p>
          <a:p>
            <a:pPr marL="355600" indent="-247650">
              <a:lnSpc>
                <a:spcPct val="90000"/>
              </a:lnSpc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Felmerülő problémák</a:t>
            </a:r>
          </a:p>
          <a:p>
            <a: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Idegeled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a felhasználót, megkerüli</a:t>
            </a:r>
          </a:p>
          <a:p>
            <a:pPr marL="984250" lvl="1" indent="-269875">
              <a:lnSpc>
                <a:spcPct val="90000"/>
              </a:lnSpc>
              <a:spcBef>
                <a:spcPts val="9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 jelszó egy dolog, az alkalmazás </a:t>
            </a:r>
            <a:b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(biztonsága) egy másik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FB818C9B-8238-4964-AC6A-6B8AFE7779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2E4603F5-0274-4583-A509-9BA388E3C584}"/>
              </a:ext>
            </a:extLst>
          </p:cNvPr>
          <p:cNvSpPr/>
          <p:nvPr/>
        </p:nvSpPr>
        <p:spPr>
          <a:xfrm>
            <a:off x="0" y="0"/>
            <a:ext cx="9540000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ctr"/>
            <a:r>
              <a:rPr lang="hu-HU" dirty="0"/>
              <a:t>Végül úgyis itt kötsz ki….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A8BEE021-CA57-41BD-8D5F-B3ABADAE99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id="{6C75C808-D112-4F3C-8B33-5461CB3ABB2A}"/>
              </a:ext>
            </a:extLst>
          </p:cNvPr>
          <p:cNvSpPr/>
          <p:nvPr/>
        </p:nvSpPr>
        <p:spPr>
          <a:xfrm>
            <a:off x="3682821" y="3403681"/>
            <a:ext cx="615378" cy="22972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77E0FC05-FC18-4274-9943-2E52C67F47C5}"/>
              </a:ext>
            </a:extLst>
          </p:cNvPr>
          <p:cNvSpPr/>
          <p:nvPr/>
        </p:nvSpPr>
        <p:spPr>
          <a:xfrm>
            <a:off x="2003337" y="3368496"/>
            <a:ext cx="2346167" cy="30436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6F5C7885-627A-4A40-99D1-747254C4D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645" y="1465132"/>
            <a:ext cx="6834208" cy="32738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D88974D0-A489-43B4-BA99-523F92566356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Jelszó probléma megoldása</a:t>
            </a:r>
          </a:p>
        </p:txBody>
      </p:sp>
      <p:sp>
        <p:nvSpPr>
          <p:cNvPr id="54" name="TextShape 2"/>
          <p:cNvSpPr txBox="1"/>
          <p:nvPr/>
        </p:nvSpPr>
        <p:spPr>
          <a:xfrm>
            <a:off x="504000" y="14580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Második faktor használata</a:t>
            </a:r>
          </a:p>
          <a:p>
            <a:pPr marL="355600" indent="-247650"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Gyártói ajánlások is megváltoztak</a:t>
            </a:r>
          </a:p>
          <a:p>
            <a:pPr marL="981075" lvl="1" indent="-265113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Nem kell változtatni</a:t>
            </a:r>
          </a:p>
          <a:p>
            <a:pPr marL="981075" lvl="1" indent="-265113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 legyen feleslegesen bonyolult</a:t>
            </a:r>
          </a:p>
          <a:p>
            <a:pPr marL="981075" lvl="1" indent="-265113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 keverjék a céges és nem céges jelszavakat</a:t>
            </a:r>
          </a:p>
          <a:p>
            <a:pPr marL="981075" lvl="1" indent="-265113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b="1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Használj kettő vagy több faktort (2FA, MFA)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00D4FC54-D3D8-4411-8771-73A6EC116F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257229B5-D65F-4DA0-85B5-052DB2A68BA2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Megnövekedett igény</a:t>
            </a:r>
          </a:p>
        </p:txBody>
      </p:sp>
      <p:sp>
        <p:nvSpPr>
          <p:cNvPr id="56" name="TextShape 2"/>
          <p:cNvSpPr txBox="1"/>
          <p:nvPr/>
        </p:nvSpPr>
        <p:spPr>
          <a:xfrm>
            <a:off x="504000" y="14580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hu-HU" sz="24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2FA és MFA integráció</a:t>
            </a:r>
          </a:p>
          <a:p>
            <a:pPr marL="809625" lvl="1" indent="-273050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On-premise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alkalmazásokhoz</a:t>
            </a:r>
          </a:p>
          <a:p>
            <a:pPr marL="809625" lvl="1" indent="-273050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Felhő alapú rendszerekhez</a:t>
            </a:r>
          </a:p>
          <a:p>
            <a:pPr marL="809625" lvl="1" indent="-273050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Hibrid rendszerekben történő azonosításához</a:t>
            </a:r>
          </a:p>
          <a:p>
            <a:pPr marL="809625" lvl="1" indent="-273050">
              <a:lnSpc>
                <a:spcPct val="80000"/>
              </a:lnSpc>
              <a:spcBef>
                <a:spcPts val="12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Hálózati és lokális belépésekhez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5AE19B0F-CA40-4F99-B259-251EF75DA7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>
            <a:extLst>
              <a:ext uri="{FF2B5EF4-FFF2-40B4-BE49-F238E27FC236}">
                <a16:creationId xmlns:a16="http://schemas.microsoft.com/office/drawing/2014/main" id="{D74240FB-124D-4DB2-9ACF-326758270A46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TextShape 1"/>
          <p:cNvSpPr txBox="1"/>
          <p:nvPr/>
        </p:nvSpPr>
        <p:spPr>
          <a:xfrm>
            <a:off x="579600" y="428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defPPr>
              <a:defRPr lang="hu-HU"/>
            </a:defPPr>
            <a:lvl1pPr>
              <a:defRPr sz="3800" b="1" strike="noStrike" spc="-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hu-HU" dirty="0"/>
              <a:t>Több faktoros azonosítások </a:t>
            </a:r>
          </a:p>
        </p:txBody>
      </p:sp>
      <p:sp>
        <p:nvSpPr>
          <p:cNvPr id="58" name="TextShape 2"/>
          <p:cNvSpPr txBox="1"/>
          <p:nvPr/>
        </p:nvSpPr>
        <p:spPr>
          <a:xfrm>
            <a:off x="504000" y="14580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SMS </a:t>
            </a: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token</a:t>
            </a:r>
            <a:endParaRPr lang="hu-HU" sz="24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Applikáció/szoftver </a:t>
            </a: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token</a:t>
            </a: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(XY </a:t>
            </a: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Authenticator</a:t>
            </a: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Hardver </a:t>
            </a: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token</a:t>
            </a:r>
            <a:endParaRPr lang="hu-HU" sz="24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Biometrikus</a:t>
            </a:r>
            <a:endParaRPr lang="hu-HU" sz="24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Stb.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900DBC39-53A9-43F4-96AB-B090CDE023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333</Words>
  <Application>Microsoft Office PowerPoint</Application>
  <PresentationFormat>Egyéni</PresentationFormat>
  <Paragraphs>81</Paragraphs>
  <Slides>12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Arimo</vt:lpstr>
      <vt:lpstr>Calibri</vt:lpstr>
      <vt:lpstr>Symbol</vt:lpstr>
      <vt:lpstr>Times New Roman</vt:lpstr>
      <vt:lpstr>Wingdings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Ildi</dc:creator>
  <dc:description/>
  <cp:lastModifiedBy>Ildiko Kokai</cp:lastModifiedBy>
  <cp:revision>119</cp:revision>
  <dcterms:created xsi:type="dcterms:W3CDTF">2021-07-02T15:19:15Z</dcterms:created>
  <dcterms:modified xsi:type="dcterms:W3CDTF">2021-07-06T16:18:18Z</dcterms:modified>
  <dc:language>hu-HU</dc:language>
</cp:coreProperties>
</file>