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6"/>
  </p:sldMasterIdLst>
  <p:notesMasterIdLst>
    <p:notesMasterId r:id="rId52"/>
  </p:notesMasterIdLst>
  <p:handoutMasterIdLst>
    <p:handoutMasterId r:id="rId53"/>
  </p:handoutMasterIdLst>
  <p:sldIdLst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306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6" r:id="rId42"/>
    <p:sldId id="298" r:id="rId43"/>
    <p:sldId id="299" r:id="rId44"/>
    <p:sldId id="300" r:id="rId45"/>
    <p:sldId id="302" r:id="rId46"/>
    <p:sldId id="301" r:id="rId47"/>
    <p:sldId id="303" r:id="rId48"/>
    <p:sldId id="304" r:id="rId49"/>
    <p:sldId id="305" r:id="rId50"/>
    <p:sldId id="261" r:id="rId51"/>
  </p:sldIdLst>
  <p:sldSz cx="12192000" cy="6858000"/>
  <p:notesSz cx="6858000" cy="9144000"/>
  <p:embeddedFontLst>
    <p:embeddedFont>
      <p:font typeface="Ericsson Hilda" panose="00000500000000000000" pitchFamily="2" charset="0"/>
      <p:regular r:id="rId54"/>
      <p:bold r:id="rId55"/>
    </p:embeddedFont>
    <p:embeddedFont>
      <p:font typeface="Ericsson Hilda Light" panose="00000400000000000000" pitchFamily="2" charset="0"/>
      <p:regular r:id="rId56"/>
    </p:embeddedFont>
    <p:embeddedFont>
      <p:font typeface="Ericsson Technical Icons" panose="00000500000000000000" pitchFamily="2" charset="0"/>
      <p:regular r:id="rId57"/>
      <p:bold r:id="rId58"/>
      <p:italic r:id="rId59"/>
      <p:boldItalic r:id="rId60"/>
    </p:embeddedFont>
    <p:embeddedFont>
      <p:font typeface="Franklin Gothic Heavy" panose="020B0903020102020204" pitchFamily="34" charset="0"/>
      <p:regular r:id="rId61"/>
      <p:italic r:id="rId62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Vinkovits" initials="MV" lastIdx="1" clrIdx="0">
    <p:extLst>
      <p:ext uri="{19B8F6BF-5375-455C-9EA6-DF929625EA0E}">
        <p15:presenceInfo xmlns:p15="http://schemas.microsoft.com/office/powerpoint/2012/main" userId="S::mark.vinkovits@ericsson.com::79a1ccf0-34cc-4356-8fa0-a4c57ee7f9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0A"/>
    <a:srgbClr val="D50000"/>
    <a:srgbClr val="24242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EE1EA-DC47-4861-9554-282DA9E5BA3C}" v="3" dt="2020-10-12T08:25:05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86385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8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font" Target="fonts/font2.fntdata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font" Target="fonts/font3.fntdata"/><Relationship Id="rId64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3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font" Target="fonts/font6.fntdata"/><Relationship Id="rId67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font" Target="fonts/font1.fntdata"/><Relationship Id="rId6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9966BF-A434-4BC2-9969-A0AE8B068B9B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8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D1288D-6C72-4971-B895-27E90722A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GB" dirty="0"/>
            </a:br>
            <a:r>
              <a:rPr lang="en-US" dirty="0"/>
              <a:t>Ericsson Hilda 20pt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344A8F59-45F9-4DB1-BE65-BBF5C7D4E67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D76AC379-37ED-447F-84CF-99B2FA69454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08DADFB-44CC-4810-9193-0C9F586CE666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B544BE1F-FADE-4970-9FBF-2DAE5F836254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20F1184-2943-4F17-9C57-995EA200375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Black,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Black, Ericsson Hilda 20pt</a:t>
            </a:r>
            <a:endParaRPr lang="en-US"/>
          </a:p>
        </p:txBody>
      </p:sp>
      <p:sp>
        <p:nvSpPr>
          <p:cNvPr id="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AB1CD1C-AD0D-4C0E-8012-BDF9F1E4C38B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91F9C063-DD8D-4DA2-8360-B3B954EB51F4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280FD398-9480-44AE-B01C-23BDC7D4B6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GB" dirty="0"/>
            </a:br>
            <a:r>
              <a:rPr lang="en-US" dirty="0"/>
              <a:t>Ericsson Hilda Light 60pt, Ericsson Black, </a:t>
            </a:r>
            <a:br>
              <a:rPr lang="en-GB" dirty="0"/>
            </a:br>
            <a:r>
              <a:rPr lang="en-US" dirty="0"/>
              <a:t>max 4-lines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6D5DBE1-F5A0-4F54-BCB1-8A4278408056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876FD2B1-E7AD-41FE-8279-B1F69744F5B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4" name="FirstDividerHider">
            <a:extLst>
              <a:ext uri="{FF2B5EF4-FFF2-40B4-BE49-F238E27FC236}">
                <a16:creationId xmlns:a16="http://schemas.microsoft.com/office/drawing/2014/main" id="{EBCE69E9-15BF-463F-B5D4-3C1F6E9F6B5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48C4D05D-D224-4C64-845C-CEAA6F37E8A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3" name="FirstDividerHider">
            <a:extLst>
              <a:ext uri="{FF2B5EF4-FFF2-40B4-BE49-F238E27FC236}">
                <a16:creationId xmlns:a16="http://schemas.microsoft.com/office/drawing/2014/main" id="{1B42E3D4-F1BA-4FA4-8629-042A5D955B2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01C9B1CD-B590-4C8F-9CEF-6E6829559B6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CA0A38D4-B093-4CE6-9935-648A137BFE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6BFCB29-C939-4442-981C-DE6A97866D13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EB036F6A-0476-43D6-B7C0-6F3A30B5163C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CDFB9A14-FAD3-478A-957D-C7B532F6669C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4262351-4A54-4EAA-990E-D909E1CAD758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E57B7754-EE75-41FA-ACBA-00824EB6B698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6AD250A-4DBC-40DE-AFFC-E7624FE87538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28B6DA1-0170-4C5B-ABCB-83F1E4B0ECBB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6819528F-563B-4278-9029-30CF803AA3C0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DDC2944-9064-423F-8989-C84E9A8FA79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F93BC53-EE81-4467-94F1-401BB6631310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FBB8A25C-49EC-4A4A-9D1A-1D2A3FC5B8C9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8FE6F9E-68CB-4EDC-92EF-E3371EEA23D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64BC3BB-EB1F-4C03-845A-197D7CB3D7FF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BCC992D9-7A09-4C2A-95DD-BFB7F8ECAA31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0F60CD3-0F2D-42D6-B39D-C861213831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CEC097-FFF5-42B5-861E-569EAABCFE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6000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GB" dirty="0"/>
            </a:br>
            <a:r>
              <a:rPr lang="en-US" dirty="0"/>
              <a:t>Ericsson Hilda 20pt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DFBA61-B916-44BD-A1D9-F41D32B7BCB6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6563BB26-262C-4A93-9F57-7DDC91E39FED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FirstDividerHider">
            <a:extLst>
              <a:ext uri="{FF2B5EF4-FFF2-40B4-BE49-F238E27FC236}">
                <a16:creationId xmlns:a16="http://schemas.microsoft.com/office/drawing/2014/main" id="{27FCDB26-E6AD-44EC-BD53-56F02C5E322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E432ACF-022C-4E4D-A91E-50BCA41421CC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8A70A806-0842-4DC6-9137-6512EBCAB0E7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5B4E638F-9BC6-4741-A3D8-E259C93F0F0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A859F72-32B2-47EB-8CB5-BCF639CDADF5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B12623F1-5647-4E30-B2F8-1A15A85B2E36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4EDD5C80-CD72-4597-8F70-395B8174120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44063C93-764C-4AF4-85DB-307DE32BBD6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D26C3FEF-5991-46E9-8BE8-747863079A3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855A27C6-6BBE-491B-B53A-33806F04A910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5902C4D-6221-4E36-A2F9-055DD294206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F2C589A-70A9-4C1E-92FD-76B1E60A1A29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EA56AE62-49CE-41DF-823A-3063D3A52228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35C405-D694-4150-B4C4-0B84A1A5CA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Eri.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372D240-75C4-4747-BB0C-CDA1A95650A3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867C32ED-1BED-4127-82CF-1B26630B6BE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DD81FA4-E9EC-4B93-8FAA-8C7EE9DC027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D51E95B-B5A6-40B6-97CB-5F0FE563EB1D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C44D4830-9B09-4E52-B011-29589904AA7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FF233E17-CA98-40A3-BA47-478F1A44B29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137CA89-AFF7-46A6-A978-5D6CF4C2A39A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D1ACA79D-465A-48C7-9C54-77F019239EF2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7D53C9C0-925C-4E10-98AB-FC8F3B8CF044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32B04064-EA32-41F2-A9A9-9588CD182B0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6894424-A363-4771-BFDF-A3CD35CCD7D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84C4A2-9E83-4451-8F6C-F4FA7B70C7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GB" dirty="0"/>
            </a:br>
            <a:r>
              <a:rPr lang="en-US" dirty="0"/>
              <a:t>Ericsson Hilda Light 80pt, max 3-lines</a:t>
            </a:r>
            <a:endParaRPr lang="en-US"/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GB" dirty="0"/>
            </a:br>
            <a:r>
              <a:rPr lang="en-US" dirty="0"/>
              <a:t>Ericsson Black, Ericsson Hilda 20pt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3AD885ED-EA58-419A-BC0B-F06CF9659422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98DFA7EB-AEBF-40C4-BD29-4F984EE7884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3" name="FirstDividerHider">
            <a:extLst>
              <a:ext uri="{FF2B5EF4-FFF2-40B4-BE49-F238E27FC236}">
                <a16:creationId xmlns:a16="http://schemas.microsoft.com/office/drawing/2014/main" id="{417661C0-2F80-41FC-8827-508BB33F923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0E7BBCA-E768-4FD9-82EA-328297783367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FC45ECA3-E54C-4161-B842-C3486BE215E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A72F0A55-0A74-4EC8-A6C3-6ADA907353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5126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1D7684-BC36-44BA-9074-E0D05038847F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5AEEC58C-98E7-46B2-B30B-3656BD3EC6E3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1954EF9A-E11E-4334-BC30-2E9405F508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2305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27D3F0D-C903-4314-9038-82A30CA70290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81B0CC7B-B69D-407F-BD4F-16906A8D342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0B9F5F07-6E63-456E-AAB2-A105F6BE39D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421DB2A-3017-4E73-8332-6B8D884A5493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2115320B-4AEC-4560-89F8-1C5558468E2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A3A86C7D-7D12-4BF6-8892-EF043F36E2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240464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5A81C5-0588-4509-B7B9-9497297F88ED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828517FB-E189-41A3-AB61-DCF984FEC3F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54A68D25-E1D7-496F-BC83-0E0E9B8A021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7110DBD6-6D46-4DD8-A8B3-057C9D54869E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CABEA97C-68C1-4FF0-BE0B-B792D9655202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815D3F0-43E8-418F-A5E4-30F31668DC0E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AB2A9FE3-05D0-45BA-B7C3-5E2BE9DEC677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EDCD44CA-6216-40D7-A43C-C84DC0870CD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9C045C7B-9FCB-4BA5-A81A-B8D79CD7B5A8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7A387F2-835E-495C-A46F-E0BAED03A9A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07CDD62-B47C-43AB-8BA0-F875DF45681E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B478F6A4-90C7-4CCE-8595-A740E52AACA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18C6E5A5-2F53-43D5-8F46-313E672024E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2963A4D-3277-42A5-8919-305DE5AD9247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1AFEDA0B-BE95-45C2-AEFA-905396E4D6AB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E1242BA1-7F88-4EA2-ACA1-05CEF1F3A57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2554F4-437E-411D-B2B2-6A58D58580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49"/>
            <a:ext cx="8353426" cy="3456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GB" dirty="0"/>
            </a:br>
            <a:r>
              <a:rPr lang="en-US" dirty="0"/>
              <a:t>Ericsson Hilda Light 80pt, max 3-lines</a:t>
            </a:r>
            <a:endParaRPr lang="en-US"/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GB" dirty="0"/>
            </a:br>
            <a:r>
              <a:rPr lang="en-US" dirty="0"/>
              <a:t>Ericsson Black, Ericsson Hilda 20pt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66A1512-27D5-4CA8-94C5-10E56C30705D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29397E32-6A3F-4E9D-921A-72FA4D3F5659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30276571-778A-43C8-820D-4E055433343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90E51A04-17CA-40B9-A375-99BC695480E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5B2537ED-0985-4CA8-A865-C2C6DFCB18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2021-05-13  |  Public  |  Page </a:t>
            </a:r>
            <a:fld id="{FD20DDCB-6271-45D3-A1DC-53A76313492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6" name="FirstDividerHider">
            <a:extLst>
              <a:ext uri="{FF2B5EF4-FFF2-40B4-BE49-F238E27FC236}">
                <a16:creationId xmlns:a16="http://schemas.microsoft.com/office/drawing/2014/main" id="{440C0979-D90E-4CC1-9A55-E0FC60A3073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  <a:endParaRPr lang="en-US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F4D3A834-11EE-4BDF-A704-0BF0873EFBA3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526616D6-903A-494B-9F29-3B7F92141AEB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0BFCB65-C4A0-4777-AB6F-CDDDEBA7BAE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1D0608-0A57-43BF-AD18-8DFD8B5D249B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60825A44-E1E8-4A88-BDD3-228CAED091C5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1090122-906E-44AF-A054-14B12CB245F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A384A6-2ED7-4C73-9166-564C827C9CC4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6A379A3E-671C-4FE2-AF22-EBAEE7448B08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82C84FC9-A121-42A0-B02B-2C2E8358C2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8BB9017-2EBC-4916-882A-FAB5684DE9CF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4C20CA76-C667-4B3C-BB42-7B006F7A890A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F6A807-1479-4A4A-8685-DB8E37BEB19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15DEFEB-D8FB-411D-89D1-C457BD4FE531}"/>
              </a:ext>
            </a:extLst>
          </p:cNvPr>
          <p:cNvSpPr txBox="1"/>
          <p:nvPr userDrawn="1"/>
        </p:nvSpPr>
        <p:spPr>
          <a:xfrm>
            <a:off x="396000" y="6524625"/>
            <a:ext cx="156613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2021-05-13  |  Public  |  Page </a:t>
            </a:r>
            <a:fld id="{5B673F40-1F25-4F6D-B60F-1852359E3238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3E2F9C47-A316-4B0F-8C2E-D42B253351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pic>
        <p:nvPicPr>
          <p:cNvPr id="3" name="image" descr="{&quot;templafy&quot;:{&quot;id&quot;:&quot;624a1094-9d9d-41de-83f5-ed68b235849d&quot;}}" title="Form.LogoInsertion.Pplogoname">
            <a:extLst>
              <a:ext uri="{FF2B5EF4-FFF2-40B4-BE49-F238E27FC236}">
                <a16:creationId xmlns:a16="http://schemas.microsoft.com/office/drawing/2014/main" id="{4C790698-A48D-4972-A5EF-97DB073033E3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9" cy="4824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dirty="0"/>
              <a:t>6</a:t>
            </a:r>
            <a:endParaRPr lang="en-US"/>
          </a:p>
          <a:p>
            <a:pPr lvl="6"/>
            <a:r>
              <a:rPr lang="en-US" dirty="0"/>
              <a:t>7</a:t>
            </a:r>
            <a:endParaRPr lang="en-US"/>
          </a:p>
          <a:p>
            <a:pPr lvl="7"/>
            <a:r>
              <a:rPr lang="en-US" dirty="0"/>
              <a:t>8</a:t>
            </a:r>
            <a:endParaRPr lang="en-US"/>
          </a:p>
          <a:p>
            <a:pPr lvl="8"/>
            <a:r>
              <a:rPr lang="en-US" dirty="0"/>
              <a:t>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  <p:sldLayoutId id="2147483673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674" r:id="rId22"/>
    <p:sldLayoutId id="2147483706" r:id="rId23"/>
    <p:sldLayoutId id="2147483694" r:id="rId24"/>
    <p:sldLayoutId id="2147483682" r:id="rId25"/>
    <p:sldLayoutId id="2147483683" r:id="rId26"/>
    <p:sldLayoutId id="2147483684" r:id="rId27"/>
    <p:sldLayoutId id="2147483685" r:id="rId28"/>
    <p:sldLayoutId id="2147483675" r:id="rId29"/>
    <p:sldLayoutId id="2147483676" r:id="rId30"/>
    <p:sldLayoutId id="2147483686" r:id="rId31"/>
    <p:sldLayoutId id="2147483687" r:id="rId32"/>
    <p:sldLayoutId id="2147483688" r:id="rId33"/>
    <p:sldLayoutId id="2147483689" r:id="rId34"/>
    <p:sldLayoutId id="2147483696" r:id="rId35"/>
    <p:sldLayoutId id="2147483677" r:id="rId36"/>
    <p:sldLayoutId id="2147483678" r:id="rId37"/>
    <p:sldLayoutId id="2147483679" r:id="rId38"/>
    <p:sldLayoutId id="2147483680" r:id="rId39"/>
    <p:sldLayoutId id="2147483690" r:id="rId40"/>
    <p:sldLayoutId id="2147483681" r:id="rId41"/>
    <p:sldLayoutId id="2147483692" r:id="rId42"/>
    <p:sldLayoutId id="2147483704" r:id="rId43"/>
    <p:sldLayoutId id="2147483705" r:id="rId44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1800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36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2pPr>
      <a:lvl3pPr marL="54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72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4pPr>
      <a:lvl5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18.xml"/><Relationship Id="rId16" Type="http://schemas.openxmlformats.org/officeDocument/2006/relationships/image" Target="../media/image25.png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20.xml"/><Relationship Id="rId16" Type="http://schemas.openxmlformats.org/officeDocument/2006/relationships/image" Target="../media/image25.png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22.xml"/><Relationship Id="rId16" Type="http://schemas.openxmlformats.org/officeDocument/2006/relationships/image" Target="../media/image25.png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24.xml"/><Relationship Id="rId16" Type="http://schemas.openxmlformats.org/officeDocument/2006/relationships/image" Target="../media/image25.png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26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28.xml"/><Relationship Id="rId16" Type="http://schemas.openxmlformats.org/officeDocument/2006/relationships/image" Target="../media/image25.png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30.xml"/><Relationship Id="rId16" Type="http://schemas.openxmlformats.org/officeDocument/2006/relationships/image" Target="../media/image25.png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32.xml"/><Relationship Id="rId16" Type="http://schemas.openxmlformats.org/officeDocument/2006/relationships/image" Target="../media/image25.png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34.xml"/><Relationship Id="rId16" Type="http://schemas.openxmlformats.org/officeDocument/2006/relationships/image" Target="../media/image25.png"/><Relationship Id="rId1" Type="http://schemas.openxmlformats.org/officeDocument/2006/relationships/tags" Target="../tags/tag3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1.xml"/><Relationship Id="rId10" Type="http://schemas.openxmlformats.org/officeDocument/2006/relationships/tags" Target="../tags/tag10.xml"/><Relationship Id="rId19" Type="http://schemas.openxmlformats.org/officeDocument/2006/relationships/image" Target="../media/image9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36.xml"/><Relationship Id="rId16" Type="http://schemas.openxmlformats.org/officeDocument/2006/relationships/image" Target="../media/image25.png"/><Relationship Id="rId1" Type="http://schemas.openxmlformats.org/officeDocument/2006/relationships/tags" Target="../tags/tag35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38.xml"/><Relationship Id="rId16" Type="http://schemas.openxmlformats.org/officeDocument/2006/relationships/image" Target="../media/image25.png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40.xml"/><Relationship Id="rId16" Type="http://schemas.openxmlformats.org/officeDocument/2006/relationships/image" Target="../media/image25.png"/><Relationship Id="rId1" Type="http://schemas.openxmlformats.org/officeDocument/2006/relationships/tags" Target="../tags/tag39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42.xml"/><Relationship Id="rId16" Type="http://schemas.openxmlformats.org/officeDocument/2006/relationships/image" Target="../media/image25.png"/><Relationship Id="rId1" Type="http://schemas.openxmlformats.org/officeDocument/2006/relationships/tags" Target="../tags/tag41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hyperlink" Target="http://www.zdnet.com/article/coreos-delivers-container-security-with-clair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45.png"/><Relationship Id="rId3" Type="http://schemas.openxmlformats.org/officeDocument/2006/relationships/hyperlink" Target="https://pentestit.com/update-owasp-dependency-check-2-0-0/" TargetMode="External"/><Relationship Id="rId21" Type="http://schemas.openxmlformats.org/officeDocument/2006/relationships/image" Target="../media/image42.png"/><Relationship Id="rId7" Type="http://schemas.openxmlformats.org/officeDocument/2006/relationships/hyperlink" Target="https://github.com/dependabot" TargetMode="External"/><Relationship Id="rId12" Type="http://schemas.openxmlformats.org/officeDocument/2006/relationships/image" Target="../media/image37.jpg"/><Relationship Id="rId17" Type="http://schemas.openxmlformats.org/officeDocument/2006/relationships/image" Target="../media/image40.png"/><Relationship Id="rId25" Type="http://schemas.openxmlformats.org/officeDocument/2006/relationships/hyperlink" Target="https://www.freecodecamp.org/news/6-tools-you-can-use-to-check-for-vulnerabilities-in-node-js/" TargetMode="External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11" Type="http://schemas.openxmlformats.org/officeDocument/2006/relationships/hyperlink" Target="http://www.tomsquest.com/blog/2018/10/better-npm-ing/" TargetMode="External"/><Relationship Id="rId24" Type="http://schemas.openxmlformats.org/officeDocument/2006/relationships/image" Target="../media/image44.png"/><Relationship Id="rId5" Type="http://schemas.openxmlformats.org/officeDocument/2006/relationships/hyperlink" Target="https://www.finsmes.com/2018/03/snyk-secures-7m-in-series-a-funding.html" TargetMode="External"/><Relationship Id="rId15" Type="http://schemas.openxmlformats.org/officeDocument/2006/relationships/hyperlink" Target="http://www.finsmes.com/2017/06/whitesource-raises-10m-in-series-b-funding.html" TargetMode="External"/><Relationship Id="rId23" Type="http://schemas.openxmlformats.org/officeDocument/2006/relationships/image" Target="../media/image43.png"/><Relationship Id="rId10" Type="http://schemas.openxmlformats.org/officeDocument/2006/relationships/image" Target="../media/image36.png"/><Relationship Id="rId19" Type="http://schemas.openxmlformats.org/officeDocument/2006/relationships/hyperlink" Target="https://commons.wikimedia.org/wiki/File:Twistlock_Logo.png" TargetMode="External"/><Relationship Id="rId4" Type="http://schemas.openxmlformats.org/officeDocument/2006/relationships/image" Target="../media/image33.jpe"/><Relationship Id="rId9" Type="http://schemas.openxmlformats.org/officeDocument/2006/relationships/hyperlink" Target="http://www.silicon.de/41662793/synopsys-kauft-black-duck-fuer-565-millionen-dollar/" TargetMode="External"/><Relationship Id="rId14" Type="http://schemas.openxmlformats.org/officeDocument/2006/relationships/image" Target="../media/image38.jpg"/><Relationship Id="rId22" Type="http://schemas.openxmlformats.org/officeDocument/2006/relationships/hyperlink" Target="https://www.jfrog.com/confluence/display/XRAY/Installing+Xray" TargetMode="External"/><Relationship Id="rId27" Type="http://schemas.openxmlformats.org/officeDocument/2006/relationships/hyperlink" Target="https://hixonrails.com/ruby-on-rails-tutorials/ruby-on-rails-security-best-practices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44.xml"/><Relationship Id="rId16" Type="http://schemas.openxmlformats.org/officeDocument/2006/relationships/image" Target="../media/image25.png"/><Relationship Id="rId1" Type="http://schemas.openxmlformats.org/officeDocument/2006/relationships/tags" Target="../tags/tag4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46.xml"/><Relationship Id="rId16" Type="http://schemas.openxmlformats.org/officeDocument/2006/relationships/image" Target="../media/image25.png"/><Relationship Id="rId1" Type="http://schemas.openxmlformats.org/officeDocument/2006/relationships/tags" Target="../tags/tag45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pngall.com/steering-wheel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da_(electric_car)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itcoin.svg" TargetMode="External"/><Relationship Id="rId3" Type="http://schemas.openxmlformats.org/officeDocument/2006/relationships/hyperlink" Target="http://bitcoinist.com/bitpay-enables-trezor-support-copay-chrome-app/copay/" TargetMode="External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itcoin.svg" TargetMode="External"/><Relationship Id="rId3" Type="http://schemas.openxmlformats.org/officeDocument/2006/relationships/hyperlink" Target="http://bitcoinist.com/bitpay-enables-trezor-support-copay-chrome-app/copay/" TargetMode="External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hyperlink" Target="https://freesvg.org/13050086054807" TargetMode="External"/><Relationship Id="rId4" Type="http://schemas.openxmlformats.org/officeDocument/2006/relationships/image" Target="../media/image47.pn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Equifax_Logo.sv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hackplayers.com/2017/09/nuevo-exploit-critico-para-struts-cve-2017-9805.html" TargetMode="Externa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hyperlink" Target="https://en.wikipedia.org/wiki/File:Equifax_Logo.svg" TargetMode="External"/><Relationship Id="rId7" Type="http://schemas.microsoft.com/office/2007/relationships/hdphoto" Target="../media/hdphoto8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hyperlink" Target="https://www.hackplayers.com/2017/09/nuevo-exploit-critico-para-struts-cve-2017-9805.html" TargetMode="Externa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hyperlink" Target="http://www.publicdomainfiles.com/show_file.php?id=13528469417691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7.svg"/><Relationship Id="rId12" Type="http://schemas.openxmlformats.org/officeDocument/2006/relationships/hyperlink" Target="http://www.pngall.com/steering-wheel-png" TargetMode="External"/><Relationship Id="rId17" Type="http://schemas.microsoft.com/office/2007/relationships/hdphoto" Target="../media/hdphoto8.wdp"/><Relationship Id="rId2" Type="http://schemas.openxmlformats.org/officeDocument/2006/relationships/tags" Target="../tags/tag48.xml"/><Relationship Id="rId16" Type="http://schemas.openxmlformats.org/officeDocument/2006/relationships/image" Target="../media/image25.png"/><Relationship Id="rId1" Type="http://schemas.openxmlformats.org/officeDocument/2006/relationships/tags" Target="../tags/tag4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image" Target="../media/image26.svg"/><Relationship Id="rId15" Type="http://schemas.openxmlformats.org/officeDocument/2006/relationships/hyperlink" Target="https://pixabay.com/en/craftsmen-mechanic-helm-workers-1019836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s://freesvg.org/13050086054807" TargetMode="External"/><Relationship Id="rId14" Type="http://schemas.microsoft.com/office/2007/relationships/hdphoto" Target="../media/hdphoto7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8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Coda_(electric_car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image" Target="../media/image10.JPG"/><Relationship Id="rId7" Type="http://schemas.openxmlformats.org/officeDocument/2006/relationships/image" Target="../media/image15.png"/><Relationship Id="rId12" Type="http://schemas.openxmlformats.org/officeDocument/2006/relationships/hyperlink" Target="https://de.wiktionary.org/wiki/Elektrofilter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4.sv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hyperlink" Target="http://en.wikipedia.org/wiki/Coda_(electric_car)" TargetMode="External"/><Relationship Id="rId9" Type="http://schemas.openxmlformats.org/officeDocument/2006/relationships/hyperlink" Target="https://commons.wikimedia.org/wiki/File:Basket_clutch.png" TargetMode="External"/><Relationship Id="rId14" Type="http://schemas.openxmlformats.org/officeDocument/2006/relationships/hyperlink" Target="https://mytimeatportia.gamepedia.com/Category:Mining_Loo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da_(electric_car)" TargetMode="External"/><Relationship Id="rId7" Type="http://schemas.openxmlformats.org/officeDocument/2006/relationships/hyperlink" Target="https://freesvg.org/1305008605480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mytimeatportia.gamepedia.com/Category:Mining_Loot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hyperlink" Target="http://en.wikipedia.org/wiki/Coda_(electric_car)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Archivo:Car_brake_icon.svg" TargetMode="External"/><Relationship Id="rId11" Type="http://schemas.openxmlformats.org/officeDocument/2006/relationships/hyperlink" Target="http://www.pngall.com/engine-png/download/6404" TargetMode="External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hyperlink" Target="http://www.journal4research.org/Shocks/630253-Absorbers-Fit-for-2007-2008-2009-2010-2011-2012-Mazda-CX7-23L-25L/" TargetMode="External"/><Relationship Id="rId14" Type="http://schemas.openxmlformats.org/officeDocument/2006/relationships/hyperlink" Target="http://www.pngall.com/steering-wheel-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raftsmen-mechanic-helm-workers-1019836/" TargetMode="External"/><Relationship Id="rId3" Type="http://schemas.openxmlformats.org/officeDocument/2006/relationships/hyperlink" Target="http://en.wikipedia.org/wiki/Coda_(electric_car)" TargetMode="External"/><Relationship Id="rId7" Type="http://schemas.microsoft.com/office/2007/relationships/hdphoto" Target="../media/hdphoto7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da_(electric_car)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blicdomainfiles.com/show_file.php?id=13528469417691" TargetMode="External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2787E2-5763-454B-85CB-5DFD5EBA6C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D5CE7D-CCF0-44B0-843A-8D46859C4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3rd party library </a:t>
            </a:r>
            <a:r>
              <a:rPr lang="en-US" dirty="0" err="1"/>
              <a:t>kiválasztása</a:t>
            </a:r>
            <a:r>
              <a:rPr lang="en-US" dirty="0"/>
              <a:t>, </a:t>
            </a:r>
            <a:br>
              <a:rPr lang="hu-HU" dirty="0"/>
            </a:br>
            <a:r>
              <a:rPr lang="en-US" sz="4400" dirty="0" err="1"/>
              <a:t>azaz</a:t>
            </a:r>
            <a:r>
              <a:rPr lang="en-US" sz="4400" dirty="0"/>
              <a:t> </a:t>
            </a:r>
            <a:r>
              <a:rPr lang="en-US" sz="4400" dirty="0" err="1"/>
              <a:t>vennél</a:t>
            </a:r>
            <a:r>
              <a:rPr lang="en-US" sz="4400" dirty="0"/>
              <a:t>-e </a:t>
            </a:r>
            <a:r>
              <a:rPr lang="en-US" sz="4400" dirty="0" err="1"/>
              <a:t>használt</a:t>
            </a:r>
            <a:r>
              <a:rPr lang="en-US" sz="4400" dirty="0"/>
              <a:t> </a:t>
            </a:r>
            <a:r>
              <a:rPr lang="en-US" sz="4400" dirty="0" err="1"/>
              <a:t>autót</a:t>
            </a:r>
            <a:r>
              <a:rPr lang="en-US" sz="4400" dirty="0"/>
              <a:t> </a:t>
            </a:r>
            <a:r>
              <a:rPr lang="en-US" sz="4400" dirty="0" err="1"/>
              <a:t>vaktában</a:t>
            </a:r>
            <a:r>
              <a:rPr lang="en-US" sz="4400" dirty="0"/>
              <a:t>?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5717344-3B2F-41BA-9645-59B94201D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DE8B4-7BAB-4C18-A0E5-01D3A11D37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/>
              <a:t>Mark Vinkovits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EB691-17C6-4220-AA5E-2F3518AF8C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u-HU" dirty="0"/>
              <a:t>Ericsson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F70DC3-66C9-451C-917E-BA44956D1D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/>
              <a:t>2021-05-19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3074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Kocsi vásárlás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9877214" y="1816280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Folyamatos figyelés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0CD31-F0F0-44BF-B542-B901D70B4C23}"/>
              </a:ext>
            </a:extLst>
          </p:cNvPr>
          <p:cNvSpPr txBox="1"/>
          <p:nvPr/>
        </p:nvSpPr>
        <p:spPr>
          <a:xfrm>
            <a:off x="8004328" y="2411162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Szakértői átvizsgálás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B66BC-BAAD-48A2-A77C-0E4D18414EFA}"/>
              </a:ext>
            </a:extLst>
          </p:cNvPr>
          <p:cNvSpPr txBox="1"/>
          <p:nvPr/>
        </p:nvSpPr>
        <p:spPr>
          <a:xfrm>
            <a:off x="6650395" y="1974302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Vizsgálás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AB9A8-AF50-4AC6-91D7-026B5A86B11A}"/>
              </a:ext>
            </a:extLst>
          </p:cNvPr>
          <p:cNvSpPr txBox="1"/>
          <p:nvPr/>
        </p:nvSpPr>
        <p:spPr>
          <a:xfrm>
            <a:off x="4625713" y="2640423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6F8D0B-7771-4D5E-8280-43D3AFF03248}"/>
              </a:ext>
            </a:extLst>
          </p:cNvPr>
          <p:cNvSpPr txBox="1"/>
          <p:nvPr/>
        </p:nvSpPr>
        <p:spPr>
          <a:xfrm>
            <a:off x="2176413" y="4345597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Tipikus hibák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173CE-7214-4ACB-B214-549E9812C29B}"/>
              </a:ext>
            </a:extLst>
          </p:cNvPr>
          <p:cNvSpPr txBox="1"/>
          <p:nvPr/>
        </p:nvSpPr>
        <p:spPr>
          <a:xfrm>
            <a:off x="427186" y="2372614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Featurek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2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142048" y="2485748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485C2-0B60-4DF1-8D29-BE80AB7FAE21}"/>
              </a:ext>
            </a:extLst>
          </p:cNvPr>
          <p:cNvSpPr txBox="1"/>
          <p:nvPr/>
        </p:nvSpPr>
        <p:spPr>
          <a:xfrm>
            <a:off x="550414" y="1966923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Featurek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86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2176413" y="2486379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2176413" y="4811180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Tipikus hibák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80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4286012" y="2486379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4516541" y="1973369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9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4286012" y="2486379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4516541" y="1973369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787AC-01D1-498D-B5C1-8EAA6A78BE2C}"/>
              </a:ext>
            </a:extLst>
          </p:cNvPr>
          <p:cNvSpPr txBox="1"/>
          <p:nvPr/>
        </p:nvSpPr>
        <p:spPr>
          <a:xfrm>
            <a:off x="2421615" y="4935333"/>
            <a:ext cx="2746251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Aktív-e a projekt?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4D7E4-26E0-4550-87D2-D6708FDE108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64254" y="1171936"/>
            <a:ext cx="5976151" cy="1371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30329-667D-4F5B-A6D4-2C06C60160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" y="1171936"/>
            <a:ext cx="5976151" cy="13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4286012" y="2486379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4516541" y="1973369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787AC-01D1-498D-B5C1-8EAA6A78BE2C}"/>
              </a:ext>
            </a:extLst>
          </p:cNvPr>
          <p:cNvSpPr txBox="1"/>
          <p:nvPr/>
        </p:nvSpPr>
        <p:spPr>
          <a:xfrm>
            <a:off x="2421615" y="4942419"/>
            <a:ext cx="2746251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Aktív-e a projekt?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Használják-e nagy cégek?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08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4286012" y="2486379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4516541" y="1973369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787AC-01D1-498D-B5C1-8EAA6A78BE2C}"/>
              </a:ext>
            </a:extLst>
          </p:cNvPr>
          <p:cNvSpPr txBox="1"/>
          <p:nvPr/>
        </p:nvSpPr>
        <p:spPr>
          <a:xfrm>
            <a:off x="2421615" y="4935333"/>
            <a:ext cx="2746251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Aktív-e a projekt?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Használják-e nagy cégek?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Hogyan reagálnak </a:t>
            </a: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sérülékenységekre?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81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B9408-C950-4957-A67D-199D3591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189851"/>
            <a:ext cx="9907480" cy="5004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819B71-052D-4FEC-B872-D6F8504A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9" y="3954910"/>
            <a:ext cx="117062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5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4286012" y="2486379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4516541" y="1973369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787AC-01D1-498D-B5C1-8EAA6A78BE2C}"/>
              </a:ext>
            </a:extLst>
          </p:cNvPr>
          <p:cNvSpPr txBox="1"/>
          <p:nvPr/>
        </p:nvSpPr>
        <p:spPr>
          <a:xfrm>
            <a:off x="2717255" y="4901777"/>
            <a:ext cx="4793943" cy="1855433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Aktív-e a projekt?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Használják-e nagy cégek?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Hogyan reagálnak </a:t>
            </a: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sérülékenységekre?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Van-e külön csatorna </a:t>
            </a: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security</a:t>
            </a: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értesítésekre?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1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6362693" y="2441666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6629074" y="1984466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Vizsgálás</a:t>
            </a:r>
          </a:p>
        </p:txBody>
      </p:sp>
    </p:spTree>
    <p:extLst>
      <p:ext uri="{BB962C8B-B14F-4D97-AF65-F5344CB8AC3E}">
        <p14:creationId xmlns:p14="http://schemas.microsoft.com/office/powerpoint/2010/main" val="37235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D8C3AA-919B-4011-AF7B-7A7C3A6D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Vinkovits Márk</a:t>
            </a:r>
            <a:br>
              <a:rPr lang="hu-HU" dirty="0"/>
            </a:br>
            <a:r>
              <a:rPr lang="hu-HU" sz="3200" dirty="0" err="1"/>
              <a:t>Security</a:t>
            </a:r>
            <a:r>
              <a:rPr lang="hu-HU" sz="3200" dirty="0"/>
              <a:t> </a:t>
            </a:r>
            <a:r>
              <a:rPr lang="hu-HU" sz="3200" dirty="0" err="1"/>
              <a:t>Champion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IoT</a:t>
            </a:r>
            <a:r>
              <a:rPr lang="hu-HU" sz="3200" dirty="0"/>
              <a:t> - Ericsson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05BAE10-17FB-4EE7-B818-F724045AAB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42023" y="2919413"/>
            <a:ext cx="1801177" cy="180117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3A6F26-2C02-4E90-88E6-7D252D60D7CC}"/>
              </a:ext>
            </a:extLst>
          </p:cNvPr>
          <p:cNvSpPr/>
          <p:nvPr/>
        </p:nvSpPr>
        <p:spPr bwMode="auto">
          <a:xfrm>
            <a:off x="479424" y="2606040"/>
            <a:ext cx="4389756" cy="211455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hu-HU" dirty="0" err="1">
                <a:solidFill>
                  <a:schemeClr val="bg1"/>
                </a:solidFill>
                <a:latin typeface="+mn-lt"/>
              </a:rPr>
              <a:t>Security</a:t>
            </a:r>
            <a:r>
              <a:rPr lang="hu-HU" dirty="0">
                <a:solidFill>
                  <a:schemeClr val="bg1"/>
                </a:solidFill>
                <a:latin typeface="+mn-lt"/>
              </a:rPr>
              <a:t> Center</a:t>
            </a: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EC936D9-3564-4C40-AA2C-4B059CA138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065621" y="3079432"/>
            <a:ext cx="1481137" cy="148113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4023916-328B-4B57-A662-884423729D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082792" y="1434466"/>
            <a:ext cx="1294447" cy="129444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16972B2-92FE-42B8-BD78-7BB3027ADE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082791" y="2919413"/>
            <a:ext cx="1294447" cy="129444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B4917A35-ED94-4AC6-9D24-11FD54D7BDF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082790" y="4595813"/>
            <a:ext cx="1294447" cy="129444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A9DBBA2-1B0A-4AB6-96DC-928A59A7CE3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972552" y="1434466"/>
            <a:ext cx="1294447" cy="1294447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F691716-FA27-4F12-A63B-E82C6C00422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972551" y="2916557"/>
            <a:ext cx="1294447" cy="129444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1D768B5-2684-4480-A675-FAAD4BB316C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972552" y="4595812"/>
            <a:ext cx="1294447" cy="129444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E843EBFF-22D4-4C88-96FF-A4865B1E5D5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406042" y="2047398"/>
            <a:ext cx="893921" cy="8939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AE66B49-AD4A-4308-A662-E577EA5C9F8F}"/>
              </a:ext>
            </a:extLst>
          </p:cNvPr>
          <p:cNvSpPr txBox="1"/>
          <p:nvPr/>
        </p:nvSpPr>
        <p:spPr>
          <a:xfrm>
            <a:off x="6168392" y="2772729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1600" kern="1000" spc="-30" dirty="0" err="1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Security</a:t>
            </a:r>
            <a:r>
              <a:rPr lang="hu-HU" sz="1600" kern="1000" spc="-30" dirty="0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 Master</a:t>
            </a:r>
            <a:endParaRPr kumimoji="0" lang="en-US" sz="16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DCA27B2-B9BA-4CE4-B416-45CA2F12C6D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406042" y="3413281"/>
            <a:ext cx="893921" cy="89392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CB31911-8EE4-4C8A-9F45-08D370570084}"/>
              </a:ext>
            </a:extLst>
          </p:cNvPr>
          <p:cNvSpPr txBox="1"/>
          <p:nvPr/>
        </p:nvSpPr>
        <p:spPr>
          <a:xfrm>
            <a:off x="6168392" y="4138612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1600" kern="1000" spc="-30" dirty="0" err="1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Security</a:t>
            </a:r>
            <a:r>
              <a:rPr lang="hu-HU" sz="1600" kern="1000" spc="-30" dirty="0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 Master</a:t>
            </a:r>
            <a:endParaRPr kumimoji="0" lang="en-US" sz="16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DCE5308-89D0-493A-B4D0-4626E95B496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456997" y="5066345"/>
            <a:ext cx="893921" cy="89392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1E553F2-40B5-4799-9CCA-046C4B70AA32}"/>
              </a:ext>
            </a:extLst>
          </p:cNvPr>
          <p:cNvSpPr txBox="1"/>
          <p:nvPr/>
        </p:nvSpPr>
        <p:spPr>
          <a:xfrm>
            <a:off x="6219347" y="5791676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1600" kern="1000" spc="-30" dirty="0" err="1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Security</a:t>
            </a:r>
            <a:r>
              <a:rPr lang="hu-HU" sz="1600" kern="1000" spc="-30" dirty="0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 Master</a:t>
            </a:r>
            <a:endParaRPr kumimoji="0" lang="en-US" sz="16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B42D35B-242C-431B-A0C2-C7EF254D3FC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358191" y="2056448"/>
            <a:ext cx="893921" cy="89392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F204AA2-DE7D-4EC0-9D0E-36631A4BF949}"/>
              </a:ext>
            </a:extLst>
          </p:cNvPr>
          <p:cNvSpPr txBox="1"/>
          <p:nvPr/>
        </p:nvSpPr>
        <p:spPr>
          <a:xfrm>
            <a:off x="8120541" y="2781779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1600" kern="1000" spc="-30" dirty="0" err="1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Security</a:t>
            </a:r>
            <a:r>
              <a:rPr lang="hu-HU" sz="1600" kern="1000" spc="-30" dirty="0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 Master</a:t>
            </a:r>
            <a:endParaRPr kumimoji="0" lang="en-US" sz="16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718C573E-9E28-4602-A472-42155555A1E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348668" y="3378038"/>
            <a:ext cx="893921" cy="89392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E10109B-0C9C-4645-A6FB-201A2D1DAD85}"/>
              </a:ext>
            </a:extLst>
          </p:cNvPr>
          <p:cNvSpPr txBox="1"/>
          <p:nvPr/>
        </p:nvSpPr>
        <p:spPr>
          <a:xfrm>
            <a:off x="8111018" y="4103369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1600" kern="1000" spc="-30" dirty="0" err="1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Security</a:t>
            </a:r>
            <a:r>
              <a:rPr lang="hu-HU" sz="1600" kern="1000" spc="-30" dirty="0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 Master</a:t>
            </a:r>
            <a:endParaRPr kumimoji="0" lang="en-US" sz="16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80390E66-5A0C-4C8A-B5EF-FC48A1D5F9D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346759" y="5066345"/>
            <a:ext cx="893921" cy="89392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D388053-2302-4512-B7CB-597052A64E65}"/>
              </a:ext>
            </a:extLst>
          </p:cNvPr>
          <p:cNvSpPr txBox="1"/>
          <p:nvPr/>
        </p:nvSpPr>
        <p:spPr>
          <a:xfrm>
            <a:off x="8109109" y="5791676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1600" kern="1000" spc="-30" dirty="0" err="1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Security</a:t>
            </a:r>
            <a:r>
              <a:rPr lang="hu-HU" sz="1600" kern="1000" spc="-30" dirty="0">
                <a:solidFill>
                  <a:schemeClr val="bg1"/>
                </a:solidFill>
                <a:latin typeface="Ericsson Hilda"/>
                <a:ea typeface="+mn-ea"/>
                <a:cs typeface="+mn-cs"/>
              </a:rPr>
              <a:t> Master</a:t>
            </a:r>
            <a:endParaRPr kumimoji="0" lang="en-US" sz="16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BB52200-C37F-4C59-8F5C-CC56341AD593}"/>
              </a:ext>
            </a:extLst>
          </p:cNvPr>
          <p:cNvCxnSpPr>
            <a:stCxn id="23" idx="3"/>
            <a:endCxn id="39" idx="1"/>
          </p:cNvCxnSpPr>
          <p:nvPr/>
        </p:nvCxnSpPr>
        <p:spPr bwMode="auto">
          <a:xfrm>
            <a:off x="4546758" y="3820001"/>
            <a:ext cx="1910239" cy="1693305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452D16DC-A9A5-4506-9E08-0C9B5A6E0BF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9139" y="2120029"/>
            <a:ext cx="1910239" cy="1693305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B208B7-C4A7-4545-9F64-1DB9C2D900C8}"/>
              </a:ext>
            </a:extLst>
          </p:cNvPr>
          <p:cNvCxnSpPr>
            <a:cxnSpLocks/>
            <a:stCxn id="23" idx="3"/>
          </p:cNvCxnSpPr>
          <p:nvPr/>
        </p:nvCxnSpPr>
        <p:spPr bwMode="auto">
          <a:xfrm flipV="1">
            <a:off x="4546758" y="3806193"/>
            <a:ext cx="1549242" cy="138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25276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6362693" y="2441666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6629074" y="1984466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Vizsgálás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02F69-558F-4ECD-890C-D220193AD030}"/>
              </a:ext>
            </a:extLst>
          </p:cNvPr>
          <p:cNvSpPr txBox="1"/>
          <p:nvPr/>
        </p:nvSpPr>
        <p:spPr>
          <a:xfrm>
            <a:off x="1396742" y="1216293"/>
            <a:ext cx="4793943" cy="1855433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Megismert kényes témák manuális ellenőrzése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3027559-55CF-41C8-A4D6-99683E876CB7}"/>
              </a:ext>
            </a:extLst>
          </p:cNvPr>
          <p:cNvSpPr/>
          <p:nvPr/>
        </p:nvSpPr>
        <p:spPr bwMode="auto">
          <a:xfrm>
            <a:off x="2154670" y="2643794"/>
            <a:ext cx="1638292" cy="1921190"/>
          </a:xfrm>
          <a:prstGeom prst="arc">
            <a:avLst>
              <a:gd name="adj1" fmla="val 20213835"/>
              <a:gd name="adj2" fmla="val 11907351"/>
            </a:avLst>
          </a:prstGeom>
          <a:noFill/>
          <a:ln w="12700" cap="flat" cmpd="sng" algn="ctr">
            <a:solidFill>
              <a:srgbClr val="FF8C0A"/>
            </a:solidFill>
            <a:prstDash val="dash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1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6362693" y="2441666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6629074" y="1984466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Vizsgálás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02F69-558F-4ECD-890C-D220193AD030}"/>
              </a:ext>
            </a:extLst>
          </p:cNvPr>
          <p:cNvSpPr txBox="1"/>
          <p:nvPr/>
        </p:nvSpPr>
        <p:spPr>
          <a:xfrm>
            <a:off x="1396742" y="1216293"/>
            <a:ext cx="4793943" cy="1855433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Megismert kényes témák manuális ellenőrzése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Forráskód analízis 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toollal</a:t>
            </a:r>
            <a:endParaRPr lang="hu-HU" sz="2000" kern="1000" spc="-30" dirty="0">
              <a:solidFill>
                <a:schemeClr val="accent5">
                  <a:lumMod val="75000"/>
                </a:schemeClr>
              </a:solidFill>
              <a:latin typeface="Ericsson Hilda"/>
              <a:ea typeface="+mn-ea"/>
              <a:cs typeface="+mn-cs"/>
            </a:endParaRP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Malware</a:t>
            </a: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scan</a:t>
            </a:r>
            <a:endParaRPr lang="hu-HU" sz="2000" kern="1000" spc="-30" dirty="0">
              <a:solidFill>
                <a:schemeClr val="accent5">
                  <a:lumMod val="75000"/>
                </a:schemeClr>
              </a:solidFill>
              <a:latin typeface="Ericsson Hilda"/>
              <a:ea typeface="+mn-ea"/>
              <a:cs typeface="+mn-cs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3027559-55CF-41C8-A4D6-99683E876CB7}"/>
              </a:ext>
            </a:extLst>
          </p:cNvPr>
          <p:cNvSpPr/>
          <p:nvPr/>
        </p:nvSpPr>
        <p:spPr bwMode="auto">
          <a:xfrm>
            <a:off x="2154670" y="2643794"/>
            <a:ext cx="1638292" cy="1921190"/>
          </a:xfrm>
          <a:prstGeom prst="arc">
            <a:avLst>
              <a:gd name="adj1" fmla="val 20213835"/>
              <a:gd name="adj2" fmla="val 11907351"/>
            </a:avLst>
          </a:prstGeom>
          <a:noFill/>
          <a:ln w="12700" cap="flat" cmpd="sng" algn="ctr">
            <a:solidFill>
              <a:srgbClr val="FF8C0A"/>
            </a:solidFill>
            <a:prstDash val="dash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8477933" y="2323730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7850179" y="1698792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Központilag jóváhagyott szoftverek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3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10314738" y="2323730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9877214" y="1816280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Folyamatos figyelés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013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B96DD-AD54-4411-ACD3-AF64B874B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0757" y="3292855"/>
            <a:ext cx="4371975" cy="145732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4A675E-2B1C-4455-BCCF-5534B71E3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14849" y="2098506"/>
            <a:ext cx="1556857" cy="93411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42BA084-D4C5-4967-A4F1-F188B7A80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609905" y="592327"/>
            <a:ext cx="1457325" cy="1457325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C235DD0-AAF0-4829-A149-A296BEC87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46575" y="1609542"/>
            <a:ext cx="1556857" cy="1167643"/>
          </a:xfrm>
          <a:prstGeom prst="rect">
            <a:avLst/>
          </a:prstGeom>
        </p:spPr>
      </p:pic>
      <p:pic>
        <p:nvPicPr>
          <p:cNvPr id="13" name="Picture 12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906F4FFA-A4EC-441D-A872-5B6787EA5A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537956" y="3292855"/>
            <a:ext cx="2857899" cy="1905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5008E3-9754-4B5B-AD3D-0C2A341D001E}"/>
              </a:ext>
            </a:extLst>
          </p:cNvPr>
          <p:cNvSpPr txBox="1"/>
          <p:nvPr/>
        </p:nvSpPr>
        <p:spPr>
          <a:xfrm>
            <a:off x="3137483" y="4622334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1" i="0" u="none" strike="noStrike" kern="1000" cap="none" spc="-30" normalizeH="0" baseline="0" noProof="0" dirty="0">
                <a:ln>
                  <a:noFill/>
                </a:ln>
                <a:solidFill>
                  <a:srgbClr val="D50000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AUDIT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D50000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9BA88C-F4F0-491B-8F47-61DE6907D2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20516" y="650180"/>
            <a:ext cx="1830315" cy="579996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FF741DC9-D7E6-4328-A7A2-FE044DB27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318459" y="5198121"/>
            <a:ext cx="1117220" cy="11172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248E31-5819-4100-A54D-BE6D67AF41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724" y="5422703"/>
            <a:ext cx="1381125" cy="619125"/>
          </a:xfrm>
          <a:prstGeom prst="rect">
            <a:avLst/>
          </a:prstGeom>
        </p:spPr>
      </p:pic>
      <p:pic>
        <p:nvPicPr>
          <p:cNvPr id="23" name="Picture 22" descr="Text, logo&#10;&#10;Description automatically generated">
            <a:extLst>
              <a:ext uri="{FF2B5EF4-FFF2-40B4-BE49-F238E27FC236}">
                <a16:creationId xmlns:a16="http://schemas.microsoft.com/office/drawing/2014/main" id="{7736EB61-2218-4E0C-86AA-CBD66818C0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2915087" y="5536734"/>
            <a:ext cx="2778875" cy="8210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50FF54-4AB1-4631-8C13-8D1B3FB3A0C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14380" y="152217"/>
            <a:ext cx="2262689" cy="1457325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3CE4610-9505-4315-AF2F-5410BF5408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4233269" y="2218959"/>
            <a:ext cx="1158380" cy="11583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51C69C8-03E3-43AD-98AD-0272EDB61C2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11409" y="5423122"/>
            <a:ext cx="1133475" cy="361950"/>
          </a:xfrm>
          <a:prstGeom prst="rect">
            <a:avLst/>
          </a:prstGeom>
        </p:spPr>
      </p:pic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5346E3-F84D-4A78-AFD5-F03BF2CABD2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rcRect t="25891" b="58295"/>
          <a:stretch/>
        </p:blipFill>
        <p:spPr>
          <a:xfrm>
            <a:off x="5067230" y="380262"/>
            <a:ext cx="3055297" cy="299165"/>
          </a:xfrm>
          <a:prstGeom prst="rect">
            <a:avLst/>
          </a:prstGeom>
        </p:spPr>
      </p:pic>
      <p:pic>
        <p:nvPicPr>
          <p:cNvPr id="35" name="Picture 3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343507-0469-4EA8-8D9A-313DD32C7CE3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rcRect r="77164" b="66986"/>
          <a:stretch/>
        </p:blipFill>
        <p:spPr>
          <a:xfrm>
            <a:off x="9810583" y="2027716"/>
            <a:ext cx="1457325" cy="7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60AC64-FB74-4FAE-BCA4-9DFBB5709385}"/>
              </a:ext>
            </a:extLst>
          </p:cNvPr>
          <p:cNvSpPr/>
          <p:nvPr/>
        </p:nvSpPr>
        <p:spPr bwMode="auto">
          <a:xfrm>
            <a:off x="10314738" y="2323730"/>
            <a:ext cx="1656431" cy="22105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9877214" y="1816280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Folyamatos figyelés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08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9877214" y="1816280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Folyamatos figyelés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0CD31-F0F0-44BF-B542-B901D70B4C23}"/>
              </a:ext>
            </a:extLst>
          </p:cNvPr>
          <p:cNvSpPr txBox="1"/>
          <p:nvPr/>
        </p:nvSpPr>
        <p:spPr>
          <a:xfrm>
            <a:off x="7837861" y="2271659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Központilag jóváhagyott szoftverek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B66BC-BAAD-48A2-A77C-0E4D18414EFA}"/>
              </a:ext>
            </a:extLst>
          </p:cNvPr>
          <p:cNvSpPr txBox="1"/>
          <p:nvPr/>
        </p:nvSpPr>
        <p:spPr>
          <a:xfrm>
            <a:off x="6591317" y="1814459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Vizsgálás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AB9A8-AF50-4AC6-91D7-026B5A86B11A}"/>
              </a:ext>
            </a:extLst>
          </p:cNvPr>
          <p:cNvSpPr txBox="1"/>
          <p:nvPr/>
        </p:nvSpPr>
        <p:spPr>
          <a:xfrm>
            <a:off x="4625713" y="2640423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6F8D0B-7771-4D5E-8280-43D3AFF03248}"/>
              </a:ext>
            </a:extLst>
          </p:cNvPr>
          <p:cNvSpPr txBox="1"/>
          <p:nvPr/>
        </p:nvSpPr>
        <p:spPr>
          <a:xfrm>
            <a:off x="2176413" y="4345597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Tipikus hibák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173CE-7214-4ACB-B214-549E9812C29B}"/>
              </a:ext>
            </a:extLst>
          </p:cNvPr>
          <p:cNvSpPr txBox="1"/>
          <p:nvPr/>
        </p:nvSpPr>
        <p:spPr>
          <a:xfrm>
            <a:off x="427186" y="2372614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Featurek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490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FFED-58A6-4F64-A20E-0A811D43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SCrypt</a:t>
            </a:r>
            <a:r>
              <a:rPr lang="hu-HU" dirty="0"/>
              <a:t> </a:t>
            </a:r>
            <a:r>
              <a:rPr lang="hu-HU" dirty="0" err="1"/>
              <a:t>lib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40B56-58C5-4CCA-B658-4D3CD83A758E}"/>
              </a:ext>
            </a:extLst>
          </p:cNvPr>
          <p:cNvSpPr txBox="1"/>
          <p:nvPr/>
        </p:nvSpPr>
        <p:spPr>
          <a:xfrm>
            <a:off x="2187723" y="1593791"/>
            <a:ext cx="8353424" cy="585387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8C0A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				r				p</a:t>
            </a:r>
            <a:endParaRPr kumimoji="0" lang="en-US" sz="3200" b="0" i="0" u="none" strike="noStrike" kern="1000" cap="none" spc="-30" normalizeH="0" baseline="0" noProof="0" dirty="0" err="1">
              <a:ln>
                <a:noFill/>
              </a:ln>
              <a:solidFill>
                <a:srgbClr val="FF8C0A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8A4EB-B6B6-4AA6-BF56-332DFFBD122D}"/>
              </a:ext>
            </a:extLst>
          </p:cNvPr>
          <p:cNvSpPr txBox="1"/>
          <p:nvPr/>
        </p:nvSpPr>
        <p:spPr>
          <a:xfrm>
            <a:off x="1130996" y="2179178"/>
            <a:ext cx="8829230" cy="585387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6000" dirty="0">
                <a:solidFill>
                  <a:schemeClr val="bg1"/>
                </a:solidFill>
              </a:rPr>
              <a:t>32768 </a:t>
            </a:r>
            <a:r>
              <a:rPr lang="hu-HU" sz="6000" dirty="0">
                <a:solidFill>
                  <a:schemeClr val="bg1"/>
                </a:solidFill>
              </a:rPr>
              <a:t>	</a:t>
            </a:r>
            <a:r>
              <a:rPr kumimoji="0" lang="hu-HU" sz="6000" b="0" i="0" u="none" strike="noStrike" kern="10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	   	8				1</a:t>
            </a:r>
            <a:endParaRPr kumimoji="0" lang="en-US" sz="60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72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FFED-58A6-4F64-A20E-0A811D43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SCrypt</a:t>
            </a:r>
            <a:r>
              <a:rPr lang="hu-HU" dirty="0"/>
              <a:t> </a:t>
            </a:r>
            <a:r>
              <a:rPr lang="hu-HU" dirty="0" err="1"/>
              <a:t>lib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40B56-58C5-4CCA-B658-4D3CD83A758E}"/>
              </a:ext>
            </a:extLst>
          </p:cNvPr>
          <p:cNvSpPr txBox="1"/>
          <p:nvPr/>
        </p:nvSpPr>
        <p:spPr>
          <a:xfrm>
            <a:off x="2187723" y="1593791"/>
            <a:ext cx="8353424" cy="585387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8C0A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				r				p</a:t>
            </a:r>
            <a:endParaRPr kumimoji="0" lang="en-US" sz="3200" b="0" i="0" u="none" strike="noStrike" kern="1000" cap="none" spc="-30" normalizeH="0" baseline="0" noProof="0" dirty="0" err="1">
              <a:ln>
                <a:noFill/>
              </a:ln>
              <a:solidFill>
                <a:srgbClr val="FF8C0A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8A4EB-B6B6-4AA6-BF56-332DFFBD122D}"/>
              </a:ext>
            </a:extLst>
          </p:cNvPr>
          <p:cNvSpPr txBox="1"/>
          <p:nvPr/>
        </p:nvSpPr>
        <p:spPr>
          <a:xfrm>
            <a:off x="1130996" y="2179178"/>
            <a:ext cx="8829230" cy="585387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6000" dirty="0">
                <a:solidFill>
                  <a:schemeClr val="bg1"/>
                </a:solidFill>
              </a:rPr>
              <a:t>32768 </a:t>
            </a:r>
            <a:r>
              <a:rPr lang="hu-HU" sz="6000" dirty="0">
                <a:solidFill>
                  <a:schemeClr val="bg1"/>
                </a:solidFill>
              </a:rPr>
              <a:t>	</a:t>
            </a:r>
            <a:r>
              <a:rPr kumimoji="0" lang="hu-HU" sz="6000" b="0" i="0" u="none" strike="noStrike" kern="10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	   	8				1</a:t>
            </a:r>
            <a:endParaRPr kumimoji="0" lang="en-US" sz="60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15B5F-445D-4A0C-AB9D-30E6F3538786}"/>
              </a:ext>
            </a:extLst>
          </p:cNvPr>
          <p:cNvSpPr txBox="1"/>
          <p:nvPr/>
        </p:nvSpPr>
        <p:spPr>
          <a:xfrm>
            <a:off x="1278816" y="3254753"/>
            <a:ext cx="9945732" cy="585387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3200" b="0" i="0" u="none" strike="noStrike" kern="1000" cap="none" spc="-3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maxtime</a:t>
            </a: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(s)		</a:t>
            </a:r>
            <a:r>
              <a:rPr kumimoji="0" lang="hu-HU" sz="3200" b="0" i="0" u="none" strike="noStrike" kern="1000" cap="none" spc="-3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maxmem</a:t>
            </a: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(</a:t>
            </a:r>
            <a:r>
              <a:rPr kumimoji="0" lang="hu-HU" sz="3200" b="0" i="0" u="none" strike="noStrike" kern="1000" cap="none" spc="-3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bytes</a:t>
            </a: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)	</a:t>
            </a:r>
            <a:r>
              <a:rPr lang="hu-HU" sz="3200" kern="1000" spc="-30" dirty="0" err="1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maxmemfrac</a:t>
            </a:r>
            <a:r>
              <a:rPr lang="hu-HU" sz="32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(%)</a:t>
            </a:r>
            <a:endParaRPr kumimoji="0" lang="en-US" sz="32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992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FFED-58A6-4F64-A20E-0A811D43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SCrypt</a:t>
            </a:r>
            <a:r>
              <a:rPr lang="hu-HU" dirty="0"/>
              <a:t> </a:t>
            </a:r>
            <a:r>
              <a:rPr lang="hu-HU" dirty="0" err="1"/>
              <a:t>lib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40B56-58C5-4CCA-B658-4D3CD83A758E}"/>
              </a:ext>
            </a:extLst>
          </p:cNvPr>
          <p:cNvSpPr txBox="1"/>
          <p:nvPr/>
        </p:nvSpPr>
        <p:spPr>
          <a:xfrm>
            <a:off x="2187723" y="1593791"/>
            <a:ext cx="8353424" cy="585387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8C0A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				r				p</a:t>
            </a:r>
            <a:endParaRPr kumimoji="0" lang="en-US" sz="3200" b="0" i="0" u="none" strike="noStrike" kern="1000" cap="none" spc="-30" normalizeH="0" baseline="0" noProof="0" dirty="0" err="1">
              <a:ln>
                <a:noFill/>
              </a:ln>
              <a:solidFill>
                <a:srgbClr val="FF8C0A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8A4EB-B6B6-4AA6-BF56-332DFFBD122D}"/>
              </a:ext>
            </a:extLst>
          </p:cNvPr>
          <p:cNvSpPr txBox="1"/>
          <p:nvPr/>
        </p:nvSpPr>
        <p:spPr>
          <a:xfrm>
            <a:off x="1130996" y="2179178"/>
            <a:ext cx="8829230" cy="585387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6000" dirty="0">
                <a:solidFill>
                  <a:schemeClr val="bg1"/>
                </a:solidFill>
              </a:rPr>
              <a:t>32768 </a:t>
            </a:r>
            <a:r>
              <a:rPr lang="hu-HU" sz="6000" dirty="0">
                <a:solidFill>
                  <a:schemeClr val="bg1"/>
                </a:solidFill>
              </a:rPr>
              <a:t>	</a:t>
            </a:r>
            <a:r>
              <a:rPr kumimoji="0" lang="hu-HU" sz="6000" b="0" i="0" u="none" strike="noStrike" kern="10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	   	8				1</a:t>
            </a:r>
            <a:endParaRPr kumimoji="0" lang="en-US" sz="6000" b="0" i="0" u="none" strike="noStrike" kern="1000" cap="none" spc="-3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15B5F-445D-4A0C-AB9D-30E6F3538786}"/>
              </a:ext>
            </a:extLst>
          </p:cNvPr>
          <p:cNvSpPr txBox="1"/>
          <p:nvPr/>
        </p:nvSpPr>
        <p:spPr>
          <a:xfrm>
            <a:off x="1278816" y="3254753"/>
            <a:ext cx="9945732" cy="585387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3200" b="0" i="0" u="none" strike="noStrike" kern="1000" cap="none" spc="-3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maxtime</a:t>
            </a: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(s)		</a:t>
            </a:r>
            <a:r>
              <a:rPr kumimoji="0" lang="hu-HU" sz="3200" b="0" i="0" u="none" strike="noStrike" kern="1000" cap="none" spc="-3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maxmem</a:t>
            </a: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(</a:t>
            </a:r>
            <a:r>
              <a:rPr kumimoji="0" lang="hu-HU" sz="3200" b="0" i="0" u="none" strike="noStrike" kern="1000" cap="none" spc="-3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bytes</a:t>
            </a:r>
            <a:r>
              <a:rPr kumimoji="0" lang="hu-HU" sz="32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)	</a:t>
            </a:r>
            <a:r>
              <a:rPr lang="hu-HU" sz="3200" kern="1000" spc="-30" dirty="0" err="1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maxmemfrac</a:t>
            </a:r>
            <a:r>
              <a:rPr lang="hu-HU" sz="32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(%)</a:t>
            </a:r>
            <a:endParaRPr kumimoji="0" lang="en-US" sz="32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1DDBF68-502A-4558-9266-C2ED5F28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71546" y="4591127"/>
            <a:ext cx="1798479" cy="1876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5EFC1-8801-4486-9986-568775F2AE0E}"/>
              </a:ext>
            </a:extLst>
          </p:cNvPr>
          <p:cNvSpPr txBox="1"/>
          <p:nvPr/>
        </p:nvSpPr>
        <p:spPr>
          <a:xfrm>
            <a:off x="2187723" y="4171765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Vizsgálás</a:t>
            </a:r>
          </a:p>
        </p:txBody>
      </p:sp>
    </p:spTree>
    <p:extLst>
      <p:ext uri="{BB962C8B-B14F-4D97-AF65-F5344CB8AC3E}">
        <p14:creationId xmlns:p14="http://schemas.microsoft.com/office/powerpoint/2010/main" val="213305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EEE97-851A-4784-B6E4-1ED355DB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36" b="1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74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E847F72-9CA7-47C7-ADA6-90C503F6CD77}"/>
              </a:ext>
            </a:extLst>
          </p:cNvPr>
          <p:cNvSpPr/>
          <p:nvPr/>
        </p:nvSpPr>
        <p:spPr bwMode="auto">
          <a:xfrm>
            <a:off x="67112" y="4638973"/>
            <a:ext cx="8481270" cy="1828939"/>
          </a:xfrm>
          <a:prstGeom prst="wedgeRoundRectCallout">
            <a:avLst>
              <a:gd name="adj1" fmla="val -7974"/>
              <a:gd name="adj2" fmla="val -166382"/>
              <a:gd name="adj3" fmla="val 16667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5A9086C-BF5C-431F-93B5-AAFC63CA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9017" y="1383134"/>
            <a:ext cx="2348918" cy="1761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FF13C-AA6E-4468-BEBE-C8F0C05D9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30" y="4795420"/>
            <a:ext cx="8248650" cy="153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83D0F-4067-4A31-B6A0-D4E7B0C86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174" y="2092529"/>
            <a:ext cx="1343025" cy="34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23645-B598-4C7D-B724-5543607A5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46" y="648880"/>
            <a:ext cx="1370962" cy="391771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12AABE0-F46F-428A-9F70-76F9995B8D41}"/>
              </a:ext>
            </a:extLst>
          </p:cNvPr>
          <p:cNvSpPr/>
          <p:nvPr/>
        </p:nvSpPr>
        <p:spPr bwMode="auto">
          <a:xfrm>
            <a:off x="3956820" y="2092529"/>
            <a:ext cx="805343" cy="342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574F2F-A7BF-4FCC-BF47-9332B1C76864}"/>
              </a:ext>
            </a:extLst>
          </p:cNvPr>
          <p:cNvSpPr/>
          <p:nvPr/>
        </p:nvSpPr>
        <p:spPr bwMode="auto">
          <a:xfrm>
            <a:off x="5083728" y="1963024"/>
            <a:ext cx="1219580" cy="61239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8F1A4B0-69F3-4A57-B0BF-8206A2EAC876}"/>
              </a:ext>
            </a:extLst>
          </p:cNvPr>
          <p:cNvSpPr/>
          <p:nvPr/>
        </p:nvSpPr>
        <p:spPr bwMode="auto">
          <a:xfrm>
            <a:off x="6473491" y="2073479"/>
            <a:ext cx="805343" cy="342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9CFC0D-D4D2-43E3-B9F8-46FE966B2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432664" y="2698459"/>
            <a:ext cx="730541" cy="7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2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E847F72-9CA7-47C7-ADA6-90C503F6CD77}"/>
              </a:ext>
            </a:extLst>
          </p:cNvPr>
          <p:cNvSpPr/>
          <p:nvPr/>
        </p:nvSpPr>
        <p:spPr bwMode="auto">
          <a:xfrm>
            <a:off x="67112" y="4638973"/>
            <a:ext cx="8481270" cy="1828939"/>
          </a:xfrm>
          <a:prstGeom prst="wedgeRoundRectCallout">
            <a:avLst>
              <a:gd name="adj1" fmla="val -7974"/>
              <a:gd name="adj2" fmla="val -166382"/>
              <a:gd name="adj3" fmla="val 16667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5A9086C-BF5C-431F-93B5-AAFC63CA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9017" y="1383134"/>
            <a:ext cx="2348918" cy="1761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FF13C-AA6E-4468-BEBE-C8F0C05D9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30" y="4795420"/>
            <a:ext cx="8248650" cy="153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83D0F-4067-4A31-B6A0-D4E7B0C86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174" y="2092529"/>
            <a:ext cx="1343025" cy="34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23645-B598-4C7D-B724-5543607A5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46" y="648880"/>
            <a:ext cx="1370962" cy="391771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12AABE0-F46F-428A-9F70-76F9995B8D41}"/>
              </a:ext>
            </a:extLst>
          </p:cNvPr>
          <p:cNvSpPr/>
          <p:nvPr/>
        </p:nvSpPr>
        <p:spPr bwMode="auto">
          <a:xfrm>
            <a:off x="3956820" y="2092529"/>
            <a:ext cx="805343" cy="342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574F2F-A7BF-4FCC-BF47-9332B1C76864}"/>
              </a:ext>
            </a:extLst>
          </p:cNvPr>
          <p:cNvSpPr/>
          <p:nvPr/>
        </p:nvSpPr>
        <p:spPr bwMode="auto">
          <a:xfrm>
            <a:off x="5083728" y="1963024"/>
            <a:ext cx="1219580" cy="61239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8F1A4B0-69F3-4A57-B0BF-8206A2EAC876}"/>
              </a:ext>
            </a:extLst>
          </p:cNvPr>
          <p:cNvSpPr/>
          <p:nvPr/>
        </p:nvSpPr>
        <p:spPr bwMode="auto">
          <a:xfrm>
            <a:off x="6473491" y="2073479"/>
            <a:ext cx="805343" cy="342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9CFC0D-D4D2-43E3-B9F8-46FE966B2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432664" y="2698459"/>
            <a:ext cx="730541" cy="73054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1053210-AB57-4604-8D68-2F259BA62C5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0" y="0"/>
            <a:ext cx="2209337" cy="22093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C9481C-A9FF-4A91-BBF4-4C38F700A833}"/>
              </a:ext>
            </a:extLst>
          </p:cNvPr>
          <p:cNvSpPr txBox="1"/>
          <p:nvPr/>
        </p:nvSpPr>
        <p:spPr>
          <a:xfrm>
            <a:off x="606506" y="292847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39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37B5665-F87A-4750-94CE-92F064C0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728" y="244285"/>
            <a:ext cx="3475190" cy="68689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3233779-9640-4D51-8DBB-634E2F663DB7}"/>
              </a:ext>
            </a:extLst>
          </p:cNvPr>
          <p:cNvSpPr/>
          <p:nvPr/>
        </p:nvSpPr>
        <p:spPr bwMode="auto">
          <a:xfrm>
            <a:off x="3240948" y="1985045"/>
            <a:ext cx="947956" cy="4482867"/>
          </a:xfrm>
          <a:prstGeom prst="down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E6B2EA6D-D56C-4AD7-BF2E-9A17627CE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72437" y="1632706"/>
            <a:ext cx="1084977" cy="1084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68CE89-6B5A-4511-8FA3-559CC70A76BF}"/>
              </a:ext>
            </a:extLst>
          </p:cNvPr>
          <p:cNvSpPr txBox="1"/>
          <p:nvPr/>
        </p:nvSpPr>
        <p:spPr>
          <a:xfrm>
            <a:off x="4188904" y="2046215"/>
            <a:ext cx="171974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Sérülékenység bejelentése:</a:t>
            </a:r>
            <a:b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</a:b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2017.03.07.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1C682-684A-44EF-903B-DC5E0F99868E}"/>
              </a:ext>
            </a:extLst>
          </p:cNvPr>
          <p:cNvSpPr txBox="1"/>
          <p:nvPr/>
        </p:nvSpPr>
        <p:spPr>
          <a:xfrm>
            <a:off x="4188904" y="3203546"/>
            <a:ext cx="171974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PWND:</a:t>
            </a:r>
            <a:b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2017.05.13.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63325-8312-45A0-A7DA-3578B27E5F9B}"/>
              </a:ext>
            </a:extLst>
          </p:cNvPr>
          <p:cNvSpPr txBox="1"/>
          <p:nvPr/>
        </p:nvSpPr>
        <p:spPr>
          <a:xfrm>
            <a:off x="4188904" y="4835729"/>
            <a:ext cx="171974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Észrevették:</a:t>
            </a:r>
            <a:b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2017.07.29.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DCC05-FC38-4074-B778-079D0D0E7A32}"/>
              </a:ext>
            </a:extLst>
          </p:cNvPr>
          <p:cNvSpPr txBox="1"/>
          <p:nvPr/>
        </p:nvSpPr>
        <p:spPr>
          <a:xfrm>
            <a:off x="3049400" y="1361462"/>
            <a:ext cx="171974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 err="1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Apache</a:t>
            </a: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 </a:t>
            </a:r>
            <a:r>
              <a:rPr lang="hu-HU" sz="2000" kern="1000" spc="-30" dirty="0" err="1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Struts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864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37B5665-F87A-4750-94CE-92F064C0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728" y="244285"/>
            <a:ext cx="3475190" cy="68689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3233779-9640-4D51-8DBB-634E2F663DB7}"/>
              </a:ext>
            </a:extLst>
          </p:cNvPr>
          <p:cNvSpPr/>
          <p:nvPr/>
        </p:nvSpPr>
        <p:spPr bwMode="auto">
          <a:xfrm>
            <a:off x="3240948" y="1985045"/>
            <a:ext cx="947956" cy="4482867"/>
          </a:xfrm>
          <a:prstGeom prst="down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E6B2EA6D-D56C-4AD7-BF2E-9A17627CE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72437" y="1632706"/>
            <a:ext cx="1084977" cy="1084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68CE89-6B5A-4511-8FA3-559CC70A76BF}"/>
              </a:ext>
            </a:extLst>
          </p:cNvPr>
          <p:cNvSpPr txBox="1"/>
          <p:nvPr/>
        </p:nvSpPr>
        <p:spPr>
          <a:xfrm>
            <a:off x="4188904" y="2046215"/>
            <a:ext cx="171974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Sérülékenység bejelentése:</a:t>
            </a:r>
            <a:b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</a:b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2017.03.07.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1C682-684A-44EF-903B-DC5E0F99868E}"/>
              </a:ext>
            </a:extLst>
          </p:cNvPr>
          <p:cNvSpPr txBox="1"/>
          <p:nvPr/>
        </p:nvSpPr>
        <p:spPr>
          <a:xfrm>
            <a:off x="4188904" y="3203546"/>
            <a:ext cx="171974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PWND:</a:t>
            </a:r>
            <a:b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2017.05.13.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63325-8312-45A0-A7DA-3578B27E5F9B}"/>
              </a:ext>
            </a:extLst>
          </p:cNvPr>
          <p:cNvSpPr txBox="1"/>
          <p:nvPr/>
        </p:nvSpPr>
        <p:spPr>
          <a:xfrm>
            <a:off x="4188904" y="4835729"/>
            <a:ext cx="171974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Észrevették:</a:t>
            </a:r>
            <a:b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2017.07.29.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DCC05-FC38-4074-B778-079D0D0E7A32}"/>
              </a:ext>
            </a:extLst>
          </p:cNvPr>
          <p:cNvSpPr txBox="1"/>
          <p:nvPr/>
        </p:nvSpPr>
        <p:spPr>
          <a:xfrm>
            <a:off x="3049400" y="1361462"/>
            <a:ext cx="171974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 err="1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Apache</a:t>
            </a:r>
            <a:r>
              <a:rPr lang="hu-HU" sz="2000" kern="1000" spc="-30" dirty="0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 </a:t>
            </a:r>
            <a:r>
              <a:rPr lang="hu-HU" sz="2000" kern="1000" spc="-30" dirty="0" err="1">
                <a:solidFill>
                  <a:srgbClr val="FF0000"/>
                </a:solidFill>
                <a:latin typeface="Ericsson Hilda"/>
                <a:ea typeface="+mn-ea"/>
                <a:cs typeface="+mn-cs"/>
              </a:rPr>
              <a:t>Struts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0CD7653-276F-4768-9E4B-278F1DF587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95441" y="1324296"/>
            <a:ext cx="1612582" cy="1701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A40E1B-A688-420C-B776-291B71BAF1D9}"/>
              </a:ext>
            </a:extLst>
          </p:cNvPr>
          <p:cNvSpPr txBox="1"/>
          <p:nvPr/>
        </p:nvSpPr>
        <p:spPr>
          <a:xfrm>
            <a:off x="7698037" y="718306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Folyamatos figyelés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19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7BAC7E-2C4A-4E1B-B1D3-17AD9F8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3rd </a:t>
            </a:r>
            <a:r>
              <a:rPr lang="hu-HU" dirty="0" err="1"/>
              <a:t>party</a:t>
            </a:r>
            <a:r>
              <a:rPr lang="hu-HU" dirty="0"/>
              <a:t> </a:t>
            </a:r>
            <a:r>
              <a:rPr lang="hu-HU" dirty="0" err="1"/>
              <a:t>lib</a:t>
            </a:r>
            <a:r>
              <a:rPr lang="hu-HU" dirty="0"/>
              <a:t> választás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28BD0F-11FF-4CDC-9ACB-A1E5E86244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048" y="2854690"/>
            <a:ext cx="1473918" cy="1473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BD1AD2-8C98-4686-A6F0-937EDF6CD5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4927" y="2854690"/>
            <a:ext cx="1499402" cy="149940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DDEE480-A36A-4323-B241-C09740B7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290" y="2829814"/>
            <a:ext cx="1549153" cy="154915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AA51767-2F3D-4F46-8F8C-ECD529AF4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81404" y="3007865"/>
            <a:ext cx="1265712" cy="132074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4419A47-F966-4919-9716-DF9B37B13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86077" y="2730680"/>
            <a:ext cx="1648287" cy="1648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31B9120-8CD0-4C06-99B8-BC720A55A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90812" y="3021701"/>
            <a:ext cx="1104284" cy="11653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FE6B89-77E8-4C1A-8A39-20689F6E538A}"/>
              </a:ext>
            </a:extLst>
          </p:cNvPr>
          <p:cNvSpPr txBox="1"/>
          <p:nvPr/>
        </p:nvSpPr>
        <p:spPr>
          <a:xfrm>
            <a:off x="9877214" y="1816280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Folyamatos figyelés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0CD31-F0F0-44BF-B542-B901D70B4C23}"/>
              </a:ext>
            </a:extLst>
          </p:cNvPr>
          <p:cNvSpPr txBox="1"/>
          <p:nvPr/>
        </p:nvSpPr>
        <p:spPr>
          <a:xfrm>
            <a:off x="7837861" y="2271659"/>
            <a:ext cx="2800784" cy="9144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kern="1000" spc="-30" dirty="0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Központilag jóváhagyott szoftverek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B66BC-BAAD-48A2-A77C-0E4D18414EFA}"/>
              </a:ext>
            </a:extLst>
          </p:cNvPr>
          <p:cNvSpPr txBox="1"/>
          <p:nvPr/>
        </p:nvSpPr>
        <p:spPr>
          <a:xfrm>
            <a:off x="6591317" y="1814459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Vizsgálás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AB9A8-AF50-4AC6-91D7-026B5A86B11A}"/>
              </a:ext>
            </a:extLst>
          </p:cNvPr>
          <p:cNvSpPr txBox="1"/>
          <p:nvPr/>
        </p:nvSpPr>
        <p:spPr>
          <a:xfrm>
            <a:off x="4625713" y="2640423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Elősz</a:t>
            </a:r>
            <a:r>
              <a:rPr lang="hu-HU" sz="20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űrés</a:t>
            </a:r>
            <a:endParaRPr kumimoji="0" lang="hu-HU" sz="20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6F8D0B-7771-4D5E-8280-43D3AFF03248}"/>
              </a:ext>
            </a:extLst>
          </p:cNvPr>
          <p:cNvSpPr txBox="1"/>
          <p:nvPr/>
        </p:nvSpPr>
        <p:spPr>
          <a:xfrm>
            <a:off x="2176413" y="4345597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Tipikus hibák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173CE-7214-4ACB-B214-549E9812C29B}"/>
              </a:ext>
            </a:extLst>
          </p:cNvPr>
          <p:cNvSpPr txBox="1"/>
          <p:nvPr/>
        </p:nvSpPr>
        <p:spPr>
          <a:xfrm>
            <a:off x="427186" y="2372614"/>
            <a:ext cx="179847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000" b="0" i="0" u="none" strike="noStrike" kern="1000" cap="none" spc="-3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Featurek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36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ACF6484-8728-4980-A354-1BBA72653F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392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EEE97-851A-4784-B6E4-1ED355DB0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036" b="1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89876-D7D1-4CA2-B143-0BB492B02F87}"/>
              </a:ext>
            </a:extLst>
          </p:cNvPr>
          <p:cNvSpPr txBox="1"/>
          <p:nvPr/>
        </p:nvSpPr>
        <p:spPr>
          <a:xfrm>
            <a:off x="0" y="239697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Csomagtartó méret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098C3D-FD7C-46B4-BBC8-2070BCD52165}"/>
              </a:ext>
            </a:extLst>
          </p:cNvPr>
          <p:cNvCxnSpPr/>
          <p:nvPr/>
        </p:nvCxnSpPr>
        <p:spPr bwMode="auto">
          <a:xfrm>
            <a:off x="1012055" y="781235"/>
            <a:ext cx="0" cy="932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09657A0-D9FD-44AA-9B49-159464EA565F}"/>
              </a:ext>
            </a:extLst>
          </p:cNvPr>
          <p:cNvSpPr txBox="1"/>
          <p:nvPr/>
        </p:nvSpPr>
        <p:spPr>
          <a:xfrm>
            <a:off x="241176" y="5487880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Meghajtás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D8C7D2-C757-4EBF-9BFC-4AE9904DE75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1088" y="4367813"/>
            <a:ext cx="0" cy="101353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99A5C3-5944-4552-9565-564469A95B36}"/>
              </a:ext>
            </a:extLst>
          </p:cNvPr>
          <p:cNvSpPr txBox="1"/>
          <p:nvPr/>
        </p:nvSpPr>
        <p:spPr>
          <a:xfrm>
            <a:off x="8534400" y="1306497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Benzin/hibrid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726E92-11A8-4D04-A1A2-A13A6A9EFDE5}"/>
              </a:ext>
            </a:extLst>
          </p:cNvPr>
          <p:cNvCxnSpPr/>
          <p:nvPr/>
        </p:nvCxnSpPr>
        <p:spPr bwMode="auto">
          <a:xfrm>
            <a:off x="9546455" y="1848035"/>
            <a:ext cx="0" cy="932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DC7082-42DF-4D65-BD1F-A0A631B44502}"/>
              </a:ext>
            </a:extLst>
          </p:cNvPr>
          <p:cNvCxnSpPr/>
          <p:nvPr/>
        </p:nvCxnSpPr>
        <p:spPr bwMode="auto">
          <a:xfrm>
            <a:off x="443883" y="2780190"/>
            <a:ext cx="8167457" cy="20137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153FC4-6038-4791-870C-C22068A54CDF}"/>
              </a:ext>
            </a:extLst>
          </p:cNvPr>
          <p:cNvSpPr txBox="1"/>
          <p:nvPr/>
        </p:nvSpPr>
        <p:spPr>
          <a:xfrm>
            <a:off x="3545148" y="3163410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Hossz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B947B11-7B61-4D21-9057-62ACF77EDF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18710" y="-128207"/>
            <a:ext cx="1473918" cy="14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2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EEE97-851A-4784-B6E4-1ED355DB0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036" b="1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89876-D7D1-4CA2-B143-0BB492B02F87}"/>
              </a:ext>
            </a:extLst>
          </p:cNvPr>
          <p:cNvSpPr txBox="1"/>
          <p:nvPr/>
        </p:nvSpPr>
        <p:spPr>
          <a:xfrm>
            <a:off x="895166" y="1547678"/>
            <a:ext cx="3151572" cy="500844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Akku h</a:t>
            </a:r>
            <a:r>
              <a:rPr lang="hu-HU" sz="2800" kern="1000" spc="-30" dirty="0" err="1">
                <a:solidFill>
                  <a:schemeClr val="accent5">
                    <a:lumMod val="75000"/>
                  </a:schemeClr>
                </a:solidFill>
                <a:latin typeface="Ericsson Hilda"/>
                <a:ea typeface="+mn-ea"/>
                <a:cs typeface="+mn-cs"/>
              </a:rPr>
              <a:t>űtés</a:t>
            </a:r>
            <a:endParaRPr kumimoji="0" lang="hu-HU" sz="2800" b="0" i="0" u="none" strike="noStrike" kern="1000" cap="none" spc="-3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098C3D-FD7C-46B4-BBC8-2070BCD52165}"/>
              </a:ext>
            </a:extLst>
          </p:cNvPr>
          <p:cNvCxnSpPr/>
          <p:nvPr/>
        </p:nvCxnSpPr>
        <p:spPr bwMode="auto">
          <a:xfrm>
            <a:off x="2086252" y="2171335"/>
            <a:ext cx="0" cy="932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D8C7D2-C757-4EBF-9BFC-4AE9904DE75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60921" y="4830932"/>
            <a:ext cx="0" cy="101353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99A5C3-5944-4552-9565-564469A95B36}"/>
              </a:ext>
            </a:extLst>
          </p:cNvPr>
          <p:cNvSpPr txBox="1"/>
          <p:nvPr/>
        </p:nvSpPr>
        <p:spPr>
          <a:xfrm>
            <a:off x="5862221" y="1506984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Váltó hiba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726E92-11A8-4D04-A1A2-A13A6A9EFDE5}"/>
              </a:ext>
            </a:extLst>
          </p:cNvPr>
          <p:cNvCxnSpPr/>
          <p:nvPr/>
        </p:nvCxnSpPr>
        <p:spPr bwMode="auto">
          <a:xfrm>
            <a:off x="6874276" y="2048522"/>
            <a:ext cx="0" cy="932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153FC4-6038-4791-870C-C22068A54CDF}"/>
              </a:ext>
            </a:extLst>
          </p:cNvPr>
          <p:cNvSpPr txBox="1"/>
          <p:nvPr/>
        </p:nvSpPr>
        <p:spPr>
          <a:xfrm>
            <a:off x="2902260" y="5771966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Rozsdásodás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163678C-E55F-4EC2-ACA5-BBB89A5F64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85538" y="10"/>
            <a:ext cx="1499402" cy="1499402"/>
          </a:xfrm>
          <a:prstGeom prst="rect">
            <a:avLst/>
          </a:prstGeom>
        </p:spPr>
      </p:pic>
      <p:pic>
        <p:nvPicPr>
          <p:cNvPr id="6" name="Picture 5" descr="A picture containing gear, metalware, tool, power saw&#10;&#10;Description automatically generated">
            <a:extLst>
              <a:ext uri="{FF2B5EF4-FFF2-40B4-BE49-F238E27FC236}">
                <a16:creationId xmlns:a16="http://schemas.microsoft.com/office/drawing/2014/main" id="{77D16CA1-C549-4A02-AEAA-C48AE9F550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5772199" y="3032830"/>
            <a:ext cx="1524507" cy="978769"/>
          </a:xfrm>
          <a:prstGeom prst="rect">
            <a:avLst/>
          </a:prstGeom>
        </p:spPr>
      </p:pic>
      <p:pic>
        <p:nvPicPr>
          <p:cNvPr id="14" name="Picture 13" descr="A picture containing text, outdoor, blue&#10;&#10;Description automatically generated">
            <a:extLst>
              <a:ext uri="{FF2B5EF4-FFF2-40B4-BE49-F238E27FC236}">
                <a16:creationId xmlns:a16="http://schemas.microsoft.com/office/drawing/2014/main" id="{6DB63EA1-AAE3-49BE-B5B9-8F381F789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634503" y="3185284"/>
            <a:ext cx="903498" cy="673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685873-4DBA-4408-B9FE-43F15D6A9047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15053107">
            <a:off x="3201893" y="4270248"/>
            <a:ext cx="657317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4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EEE97-851A-4784-B6E4-1ED355DB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36" b="1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89876-D7D1-4CA2-B143-0BB492B02F87}"/>
              </a:ext>
            </a:extLst>
          </p:cNvPr>
          <p:cNvSpPr txBox="1"/>
          <p:nvPr/>
        </p:nvSpPr>
        <p:spPr>
          <a:xfrm>
            <a:off x="628836" y="1256935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Illesztés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098C3D-FD7C-46B4-BBC8-2070BCD52165}"/>
              </a:ext>
            </a:extLst>
          </p:cNvPr>
          <p:cNvCxnSpPr/>
          <p:nvPr/>
        </p:nvCxnSpPr>
        <p:spPr bwMode="auto">
          <a:xfrm>
            <a:off x="1269507" y="1811045"/>
            <a:ext cx="0" cy="932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D8C7D2-C757-4EBF-9BFC-4AE9904DE75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60921" y="4830932"/>
            <a:ext cx="0" cy="101353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99A5C3-5944-4552-9565-564469A95B36}"/>
              </a:ext>
            </a:extLst>
          </p:cNvPr>
          <p:cNvSpPr txBox="1"/>
          <p:nvPr/>
        </p:nvSpPr>
        <p:spPr>
          <a:xfrm>
            <a:off x="9981460" y="3710408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Sérülés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726E92-11A8-4D04-A1A2-A13A6A9EFDE5}"/>
              </a:ext>
            </a:extLst>
          </p:cNvPr>
          <p:cNvCxnSpPr/>
          <p:nvPr/>
        </p:nvCxnSpPr>
        <p:spPr bwMode="auto">
          <a:xfrm>
            <a:off x="10478610" y="4287174"/>
            <a:ext cx="0" cy="932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153FC4-6038-4791-870C-C22068A54CDF}"/>
              </a:ext>
            </a:extLst>
          </p:cNvPr>
          <p:cNvSpPr txBox="1"/>
          <p:nvPr/>
        </p:nvSpPr>
        <p:spPr>
          <a:xfrm>
            <a:off x="2902260" y="5771966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Rozsdásodás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435420-285C-4396-A734-78C55BB47C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5053107">
            <a:off x="3201893" y="4270248"/>
            <a:ext cx="657317" cy="714475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E0B3D2EB-BB41-4500-9F32-6AE42ACC201C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34629" y="3047260"/>
            <a:ext cx="1371600" cy="74572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C67F5C93-2735-41EA-A06C-389C30E2C86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807129" y="3022105"/>
            <a:ext cx="1371600" cy="74572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3A406C-292A-4FCC-950E-1F108AF2E96D}"/>
              </a:ext>
            </a:extLst>
          </p:cNvPr>
          <p:cNvCxnSpPr/>
          <p:nvPr/>
        </p:nvCxnSpPr>
        <p:spPr bwMode="auto">
          <a:xfrm flipV="1">
            <a:off x="9871969" y="5442012"/>
            <a:ext cx="435006" cy="10653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6B927D-1D4E-485F-BB57-8BEDC1823BCF}"/>
              </a:ext>
            </a:extLst>
          </p:cNvPr>
          <p:cNvCxnSpPr/>
          <p:nvPr/>
        </p:nvCxnSpPr>
        <p:spPr bwMode="auto">
          <a:xfrm flipV="1">
            <a:off x="10024369" y="5470120"/>
            <a:ext cx="435006" cy="10653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C69DD7-BB2B-44BF-93C1-EC39FDAA1D59}"/>
              </a:ext>
            </a:extLst>
          </p:cNvPr>
          <p:cNvCxnSpPr/>
          <p:nvPr/>
        </p:nvCxnSpPr>
        <p:spPr bwMode="auto">
          <a:xfrm flipV="1">
            <a:off x="10024369" y="5532266"/>
            <a:ext cx="435006" cy="10653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3F12F5-B24B-434E-BCF3-882F7E9CEFF8}"/>
              </a:ext>
            </a:extLst>
          </p:cNvPr>
          <p:cNvCxnSpPr/>
          <p:nvPr/>
        </p:nvCxnSpPr>
        <p:spPr bwMode="auto">
          <a:xfrm flipV="1">
            <a:off x="10024369" y="5594412"/>
            <a:ext cx="435006" cy="10653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E03A6E0-03DE-439A-9019-21A1ACBB72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84798" y="-169592"/>
            <a:ext cx="1549153" cy="15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EEE97-851A-4784-B6E4-1ED355DB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36" b="1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89876-D7D1-4CA2-B143-0BB492B02F87}"/>
              </a:ext>
            </a:extLst>
          </p:cNvPr>
          <p:cNvSpPr txBox="1"/>
          <p:nvPr/>
        </p:nvSpPr>
        <p:spPr>
          <a:xfrm>
            <a:off x="8731189" y="1693809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Motor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098C3D-FD7C-46B4-BBC8-2070BCD52165}"/>
              </a:ext>
            </a:extLst>
          </p:cNvPr>
          <p:cNvCxnSpPr/>
          <p:nvPr/>
        </p:nvCxnSpPr>
        <p:spPr bwMode="auto">
          <a:xfrm>
            <a:off x="9163235" y="2142131"/>
            <a:ext cx="0" cy="932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D8C7D2-C757-4EBF-9BFC-4AE9904DE75E}"/>
              </a:ext>
            </a:extLst>
          </p:cNvPr>
          <p:cNvCxnSpPr>
            <a:cxnSpLocks/>
          </p:cNvCxnSpPr>
          <p:nvPr/>
        </p:nvCxnSpPr>
        <p:spPr bwMode="auto">
          <a:xfrm flipV="1">
            <a:off x="1732625" y="3774024"/>
            <a:ext cx="0" cy="101353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99A5C3-5944-4552-9565-564469A95B36}"/>
              </a:ext>
            </a:extLst>
          </p:cNvPr>
          <p:cNvSpPr txBox="1"/>
          <p:nvPr/>
        </p:nvSpPr>
        <p:spPr>
          <a:xfrm>
            <a:off x="6609428" y="3366392"/>
            <a:ext cx="911436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Fék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726E92-11A8-4D04-A1A2-A13A6A9EFDE5}"/>
              </a:ext>
            </a:extLst>
          </p:cNvPr>
          <p:cNvCxnSpPr/>
          <p:nvPr/>
        </p:nvCxnSpPr>
        <p:spPr bwMode="auto">
          <a:xfrm>
            <a:off x="6897210" y="3908393"/>
            <a:ext cx="0" cy="932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153FC4-6038-4791-870C-C22068A54CDF}"/>
              </a:ext>
            </a:extLst>
          </p:cNvPr>
          <p:cNvSpPr txBox="1"/>
          <p:nvPr/>
        </p:nvSpPr>
        <p:spPr>
          <a:xfrm>
            <a:off x="1265806" y="4848221"/>
            <a:ext cx="3151572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800" b="0" i="0" u="none" strike="noStrike" kern="1000" cap="none" spc="-3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Futómű</a:t>
            </a:r>
            <a:endParaRPr kumimoji="0" lang="en-US" sz="2800" b="0" i="0" u="none" strike="noStrike" kern="1000" cap="none" spc="-30" normalizeH="0" baseline="0" noProof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7551934-30DD-42DF-BA27-DCB304DC58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F8C0A">
                <a:shade val="45000"/>
                <a:satMod val="135000"/>
              </a:srgb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721" r="89828">
                        <a14:foregroundMark x1="9233" y1="25000" x2="5164" y2="67000"/>
                        <a14:foregroundMark x1="5164" y1="67000" x2="6886" y2="75667"/>
                        <a14:foregroundMark x1="6886" y1="75667" x2="14085" y2="77833"/>
                        <a14:foregroundMark x1="1721" y1="60167" x2="2504" y2="38500"/>
                        <a14:foregroundMark x1="42880" y1="52295" x2="42410" y2="56167"/>
                        <a14:foregroundMark x1="44757" y1="36833" x2="43078" y2="50660"/>
                        <a14:foregroundMark x1="42410" y1="56167" x2="46322" y2="63500"/>
                        <a14:foregroundMark x1="46322" y1="63500" x2="54147" y2="65667"/>
                        <a14:foregroundMark x1="54147" y1="65667" x2="62285" y2="64333"/>
                        <a14:foregroundMark x1="62285" y1="64333" x2="66980" y2="57167"/>
                        <a14:foregroundMark x1="66980" y1="57167" x2="66197" y2="47000"/>
                        <a14:foregroundMark x1="66197" y1="47000" x2="62441" y2="37833"/>
                        <a14:foregroundMark x1="62441" y1="37833" x2="54540" y2="32465"/>
                        <a14:foregroundMark x1="51469" y1="31950" x2="45540" y2="32833"/>
                        <a14:foregroundMark x1="45540" y1="32833" x2="42567" y2="40500"/>
                        <a14:foregroundMark x1="37715" y1="35500" x2="39124" y2="55500"/>
                        <a14:foregroundMark x1="39124" y1="55500" x2="35211" y2="63000"/>
                        <a14:foregroundMark x1="35211" y1="63000" x2="28326" y2="57667"/>
                        <a14:foregroundMark x1="28326" y1="57667" x2="26761" y2="48500"/>
                        <a14:foregroundMark x1="26761" y1="48500" x2="30203" y2="40833"/>
                        <a14:foregroundMark x1="30203" y1="40833" x2="37246" y2="35667"/>
                        <a14:foregroundMark x1="37246" y1="35667" x2="40219" y2="35500"/>
                        <a14:foregroundMark x1="65102" y1="36667" x2="63537" y2="48833"/>
                        <a14:foregroundMark x1="63537" y1="48833" x2="65571" y2="57333"/>
                        <a14:foregroundMark x1="65571" y1="57333" x2="73239" y2="60667"/>
                        <a14:foregroundMark x1="73239" y1="60667" x2="78404" y2="54167"/>
                        <a14:foregroundMark x1="78404" y1="54167" x2="78560" y2="45667"/>
                        <a14:foregroundMark x1="78560" y1="45667" x2="73865" y2="37167"/>
                        <a14:foregroundMark x1="73865" y1="37167" x2="66980" y2="32833"/>
                        <a14:foregroundMark x1="66980" y1="32833" x2="64006" y2="33833"/>
                        <a14:foregroundMark x1="39750" y1="32000" x2="53365" y2="22167"/>
                        <a14:foregroundMark x1="53365" y1="22167" x2="61815" y2="23333"/>
                        <a14:foregroundMark x1="61815" y1="23333" x2="80438" y2="43833"/>
                        <a14:foregroundMark x1="80438" y1="43833" x2="80595" y2="53333"/>
                        <a14:foregroundMark x1="80595" y1="53333" x2="69640" y2="68333"/>
                        <a14:foregroundMark x1="69640" y1="68333" x2="55399" y2="77833"/>
                        <a14:foregroundMark x1="55399" y1="77833" x2="46166" y2="76167"/>
                        <a14:foregroundMark x1="46166" y1="76167" x2="29264" y2="60000"/>
                        <a14:backgroundMark x1="52582" y1="29167" x2="52582" y2="29167"/>
                        <a14:backgroundMark x1="55086" y1="45833" x2="55086" y2="45833"/>
                        <a14:backgroundMark x1="53052" y1="32333" x2="53052" y2="31333"/>
                        <a14:backgroundMark x1="51643" y1="31667" x2="54930" y2="31833"/>
                        <a14:backgroundMark x1="43192" y1="51333" x2="44444" y2="4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803118">
            <a:off x="5736255" y="5026922"/>
            <a:ext cx="1773620" cy="166537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5" name="Picture 14" descr="A picture containing pen&#10;&#10;Description automatically generated">
            <a:extLst>
              <a:ext uri="{FF2B5EF4-FFF2-40B4-BE49-F238E27FC236}">
                <a16:creationId xmlns:a16="http://schemas.microsoft.com/office/drawing/2014/main" id="{619F3133-291D-440C-B286-B481B3BAF74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0659822">
            <a:off x="1047942" y="3009904"/>
            <a:ext cx="1036023" cy="1036023"/>
          </a:xfrm>
          <a:prstGeom prst="rect">
            <a:avLst/>
          </a:prstGeom>
        </p:spPr>
      </p:pic>
      <p:pic>
        <p:nvPicPr>
          <p:cNvPr id="23" name="Picture 22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id="{B70C3EFC-83FE-4186-80D3-610D352DB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6740973" y="2777811"/>
            <a:ext cx="4220975" cy="245085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FCEF2CE5-EF5D-4856-A0C5-07BD23DAD15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826519" y="252340"/>
            <a:ext cx="1265712" cy="13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9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EEE97-851A-4784-B6E4-1ED355DB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36" b="1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BD16AA-4690-4A90-9C5D-1AA8052C1B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FF8C0A">
                <a:shade val="45000"/>
                <a:satMod val="135000"/>
              </a:srgb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75" b="79875" l="6750" r="95250">
                        <a14:foregroundMark x1="22250" y1="16250" x2="14083" y2="20375"/>
                        <a14:foregroundMark x1="7298" y1="27943" x2="4333" y2="31250"/>
                        <a14:foregroundMark x1="14083" y1="20375" x2="9355" y2="25648"/>
                        <a14:foregroundMark x1="4333" y1="31250" x2="3583" y2="43500"/>
                        <a14:foregroundMark x1="3583" y1="43500" x2="7583" y2="41000"/>
                        <a14:foregroundMark x1="7583" y1="41000" x2="11083" y2="44250"/>
                        <a14:foregroundMark x1="11083" y1="44250" x2="12833" y2="51750"/>
                        <a14:foregroundMark x1="12833" y1="51750" x2="15583" y2="56250"/>
                        <a14:foregroundMark x1="15583" y1="56250" x2="41333" y2="70750"/>
                        <a14:foregroundMark x1="41333" y1="70750" x2="45000" y2="66625"/>
                        <a14:foregroundMark x1="45000" y1="66625" x2="46833" y2="61375"/>
                        <a14:foregroundMark x1="46833" y1="61375" x2="50167" y2="57750"/>
                        <a14:foregroundMark x1="50167" y1="57750" x2="56083" y2="57875"/>
                        <a14:foregroundMark x1="56083" y1="57875" x2="59750" y2="62500"/>
                        <a14:foregroundMark x1="59750" y1="62500" x2="62583" y2="70500"/>
                        <a14:foregroundMark x1="62583" y1="70500" x2="66417" y2="76625"/>
                        <a14:foregroundMark x1="66417" y1="76625" x2="68417" y2="83375"/>
                        <a14:foregroundMark x1="68417" y1="83375" x2="74083" y2="84125"/>
                        <a14:foregroundMark x1="74083" y1="84125" x2="89917" y2="77125"/>
                        <a14:foregroundMark x1="89917" y1="77125" x2="93167" y2="73500"/>
                        <a14:foregroundMark x1="93167" y1="73500" x2="97167" y2="62625"/>
                        <a14:foregroundMark x1="97167" y1="62625" x2="96583" y2="54875"/>
                        <a14:foregroundMark x1="96583" y1="54875" x2="94833" y2="48625"/>
                        <a14:foregroundMark x1="94833" y1="48625" x2="91000" y2="50125"/>
                        <a14:foregroundMark x1="91000" y1="50125" x2="87417" y2="66000"/>
                        <a14:foregroundMark x1="87417" y1="66000" x2="83500" y2="73500"/>
                        <a14:foregroundMark x1="83500" y1="73500" x2="79667" y2="76625"/>
                        <a14:foregroundMark x1="79667" y1="76625" x2="68917" y2="72375"/>
                        <a14:foregroundMark x1="68917" y1="72375" x2="60500" y2="64875"/>
                        <a14:foregroundMark x1="60500" y1="64875" x2="60500" y2="64875"/>
                        <a14:foregroundMark x1="94750" y1="48000" x2="97083" y2="52750"/>
                        <a14:foregroundMark x1="97083" y1="52750" x2="97333" y2="64875"/>
                        <a14:foregroundMark x1="97333" y1="64875" x2="95333" y2="70250"/>
                        <a14:foregroundMark x1="95333" y1="70250" x2="95167" y2="51125"/>
                        <a14:foregroundMark x1="6667" y1="29000" x2="3667" y2="33250"/>
                        <a14:foregroundMark x1="3667" y1="33250" x2="4083" y2="45250"/>
                        <a14:foregroundMark x1="4083" y1="45250" x2="6750" y2="40625"/>
                        <a14:foregroundMark x1="6750" y1="40625" x2="7083" y2="30000"/>
                        <a14:foregroundMark x1="31938" y1="15719" x2="33000" y2="15750"/>
                        <a14:foregroundMark x1="24417" y1="15500" x2="30418" y2="15675"/>
                        <a14:foregroundMark x1="33000" y1="15750" x2="45417" y2="14750"/>
                        <a14:foregroundMark x1="45417" y1="14750" x2="49583" y2="15125"/>
                        <a14:foregroundMark x1="42393" y1="17282" x2="41667" y2="17500"/>
                        <a14:foregroundMark x1="49583" y1="15125" x2="46196" y2="16141"/>
                        <a14:foregroundMark x1="41667" y1="17500" x2="33000" y2="17125"/>
                        <a14:foregroundMark x1="33000" y1="17125" x2="31066" y2="15814"/>
                        <a14:foregroundMark x1="52250" y1="16250" x2="56417" y2="16750"/>
                        <a14:foregroundMark x1="62263" y1="22596" x2="70167" y2="30500"/>
                        <a14:foregroundMark x1="56417" y1="16750" x2="57340" y2="17673"/>
                        <a14:foregroundMark x1="70167" y1="30500" x2="72750" y2="35250"/>
                        <a14:foregroundMark x1="72750" y1="35250" x2="72917" y2="35250"/>
                        <a14:backgroundMark x1="7750" y1="26375" x2="13583" y2="18375"/>
                        <a14:backgroundMark x1="13583" y1="18375" x2="17333" y2="15000"/>
                        <a14:backgroundMark x1="17333" y1="15000" x2="13667" y2="12500"/>
                        <a14:backgroundMark x1="13667" y1="12500" x2="9583" y2="15000"/>
                        <a14:backgroundMark x1="9583" y1="15000" x2="7250" y2="20500"/>
                        <a14:backgroundMark x1="7250" y1="20500" x2="8167" y2="24875"/>
                        <a14:backgroundMark x1="31250" y1="13625" x2="39250" y2="12750"/>
                        <a14:backgroundMark x1="57917" y1="16625" x2="61667" y2="18750"/>
                        <a14:backgroundMark x1="61667" y1="18750" x2="63333" y2="21375"/>
                        <a14:backgroundMark x1="51333" y1="18250" x2="42917" y2="18500"/>
                        <a14:backgroundMark x1="42917" y1="18500" x2="43667" y2="24875"/>
                        <a14:backgroundMark x1="43667" y1="24875" x2="46667" y2="29750"/>
                        <a14:backgroundMark x1="46667" y1="29750" x2="45917" y2="24000"/>
                        <a14:backgroundMark x1="45917" y1="24000" x2="50583" y2="18375"/>
                        <a14:backgroundMark x1="27417" y1="22625" x2="25583" y2="27875"/>
                        <a14:backgroundMark x1="25583" y1="27875" x2="27500" y2="33375"/>
                        <a14:backgroundMark x1="27500" y1="33375" x2="31667" y2="33125"/>
                        <a14:backgroundMark x1="31667" y1="33125" x2="35167" y2="30250"/>
                        <a14:backgroundMark x1="35167" y1="30250" x2="34667" y2="23250"/>
                        <a14:backgroundMark x1="34667" y1="23250" x2="31000" y2="19750"/>
                        <a14:backgroundMark x1="31000" y1="19750" x2="28000" y2="23500"/>
                        <a14:backgroundMark x1="28000" y1="23500" x2="28000" y2="29625"/>
                        <a14:backgroundMark x1="28000" y1="29625" x2="31417" y2="25500"/>
                        <a14:backgroundMark x1="31417" y1="25500" x2="31917" y2="23875"/>
                        <a14:backgroundMark x1="22750" y1="20000" x2="18750" y2="20875"/>
                        <a14:backgroundMark x1="18750" y1="20875" x2="15917" y2="25875"/>
                        <a14:backgroundMark x1="15917" y1="25875" x2="18167" y2="30750"/>
                        <a14:backgroundMark x1="18167" y1="30750" x2="21083" y2="26250"/>
                        <a14:backgroundMark x1="21083" y1="26250" x2="18667" y2="24875"/>
                      </a14:backgroundRemoval>
                    </a14:imgEffect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36" b="11694"/>
          <a:stretch/>
        </p:blipFill>
        <p:spPr>
          <a:xfrm>
            <a:off x="20" y="-31458"/>
            <a:ext cx="12191980" cy="6857990"/>
          </a:xfrm>
          <a:prstGeom prst="rect">
            <a:avLst/>
          </a:prstGeom>
          <a:noFill/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0C626328-4943-4363-B200-16609E9F8E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750" y1="21875" x2="42500" y2="14844"/>
                        <a14:foregroundMark x1="42500" y1="14844" x2="50313" y2="12812"/>
                        <a14:foregroundMark x1="50313" y1="12812" x2="54531" y2="19688"/>
                        <a14:foregroundMark x1="54531" y1="19688" x2="54688" y2="20469"/>
                        <a14:foregroundMark x1="49375" y1="12188" x2="41563" y2="13594"/>
                        <a14:foregroundMark x1="41563" y1="13594" x2="41094" y2="14063"/>
                        <a14:foregroundMark x1="42813" y1="12344" x2="49688" y2="12969"/>
                        <a14:foregroundMark x1="49844" y1="12656" x2="41875" y2="12188"/>
                        <a14:foregroundMark x1="41875" y1="12188" x2="41250" y2="1281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555332" y="31468"/>
            <a:ext cx="1648287" cy="16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3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EEE97-851A-4784-B6E4-1ED355DB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36" b="1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EED6B78-8AF7-4456-8399-6A39973A28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07233" y="245937"/>
            <a:ext cx="1104284" cy="11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05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081da6.sv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821620.s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821620.s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821620.s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821620.s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821620.s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821620.sv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081da6.sv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081da6.sv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6f28ccb.sv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4d4663acb.s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081da6.s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081da6.s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081da6.s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081da6.s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mianv\AppData\Local\Temp\Templafy\PowerPointVsto\Assets\tempsvg609a510821620.svg"/>
</p:tagLst>
</file>

<file path=ppt/theme/theme1.xml><?xml version="1.0" encoding="utf-8"?>
<a:theme xmlns:a="http://schemas.openxmlformats.org/drawingml/2006/main" name="PresentationTemplate2017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l">
          <a:spcBef>
            <a:spcPts val="800"/>
          </a:spcBef>
          <a:buFont typeface="Ericsson Hilda" panose="00000500000000000000" pitchFamily="2" charset="0"/>
          <a:buChar char="●"/>
          <a:defRPr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180000" marR="0" indent="-18000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●"/>
          <a:tabLst/>
          <a:defRPr kumimoji="0" sz="2000" b="0" i="0" u="none" strike="noStrike" kern="1000" cap="none" spc="-30" normalizeH="0" baseline="0" noProof="0" dirty="0" err="1" smtClean="0">
            <a:ln>
              <a:noFill/>
            </a:ln>
            <a:solidFill>
              <a:srgbClr val="181818"/>
            </a:solidFill>
            <a:effectLst/>
            <a:uLnTx/>
            <a:uFillTx/>
            <a:latin typeface="Ericsson Hilda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61F604A9A64C9627B875CBEE0D49" ma:contentTypeVersion="15" ma:contentTypeDescription="Create a new document." ma:contentTypeScope="" ma:versionID="a479c757ef17ea2b01d6697cee2b70c6">
  <xsd:schema xmlns:xsd="http://www.w3.org/2001/XMLSchema" xmlns:xs="http://www.w3.org/2001/XMLSchema" xmlns:p="http://schemas.microsoft.com/office/2006/metadata/properties" xmlns:ns3="92e1255f-bb7b-4dc9-b051-584cc104eb44" xmlns:ns4="a6550eff-0fc9-443f-8e77-72cbcf778382" targetNamespace="http://schemas.microsoft.com/office/2006/metadata/properties" ma:root="true" ma:fieldsID="08df2d0f55032e4052d032aa8ec7ed1f" ns3:_="" ns4:_="">
    <xsd:import namespace="92e1255f-bb7b-4dc9-b051-584cc104eb44"/>
    <xsd:import namespace="a6550eff-0fc9-443f-8e77-72cbcf778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1255f-bb7b-4dc9-b051-584cc104eb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50eff-0fc9-443f-8e77-72cbcf778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260122995775075","enableDocumentContentUpdater":true,"version":"1.9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defaultValue":"1","hideIfNoUserInteractionRequired":false,"distinct":true,"required":false,"autoSelectFirstOption":false,"helpTexts":{"prefix":"","postfix":"If no external confidentiality class then please choose the blank value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If the document type differs from the default value, click on the X to delete and type/choose another type."},"spacing":{},"dataSource":"PowerPoint Document Type","type":"comboBox","name":"DocTypePresentation","label":"Document Type","fullyQualifiedName":"DocTypePresentation"},{"required":false,"placeholder":"","lines":0,"helpTexts":{"prefix":"","postfix":"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The language code will be appended to the Document No.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1Fj2FsUP9Q1QkmxQh9DfHw=="},{"name":"ConfidentialityClass","value":"cT/FOwTWaPknrhRlNMh4SQ=="},{"name":"ExternalConfidentialityLabel","value":"u2D/MG3wyuAQhkGvE2fPaA=="},{"name":"DocTypePresentation","value":"kge06G08aehIDhLImTG4m2PI7V8H7tNmjiQ7/5LngMA="},{"name":"LanguageCode","value":"5wlu7ZdPxHQj1W0w+yTNSg=="},{"name":"Date","value":"XW7zEwpz3GLEWlJEOA3xGQ=="},{"name":"TemplateType","value":"PxVEvJY8nE7m/hY9622Sng=="},{"name":"DocTitle","value":"PxVEvJY8nE7m/hY9622Sng=="},{"name":"TotalPageNo","value":"PxVEvJY8nE7m/hY9622Sng=="},{"name":"Prepared","value":"2vevTmvSH6DfOk5UrYfyVBu2m17J2L865I6/8oBA5YE="}]}]]></Templafy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260122995462646","enableDocumentContentUpdater":true,"version":"1.9"}]]></TemplafySlideTemplateConfiguration>
</file>

<file path=customXml/item7.xml><?xml version="1.0" encoding="utf-8"?>
<TemplafyTemplateConfiguration><![CDATA[{"elementsMetadata":[{"type":"shape","id":"624a1094-9d9d-41de-83f5-ed68b235849d","elementConfiguration":{"inheritDimensions":"inheritNone","height":"1.34 cm","binding":"Form.LogoInsertion.Pplogoname","disableUpdates":false,"type":"image"}}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],"templateName":"","templateDescription":"","enableDocumentContentUpdater":true,"version":"1.9"}]]></Templafy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260122995775076","enableDocumentContentUpdater":true,"version":"1.9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260122995618811","enableDocumentContentUpdater":true,"version":"1.9"}]]></TemplafySlideTemplateConfiguration>
</file>

<file path=customXml/itemProps1.xml><?xml version="1.0" encoding="utf-8"?>
<ds:datastoreItem xmlns:ds="http://schemas.openxmlformats.org/officeDocument/2006/customXml" ds:itemID="{822D38AD-8010-4CD3-BD6B-117CB8DF70A4}">
  <ds:schemaRefs/>
</ds:datastoreItem>
</file>

<file path=customXml/itemProps10.xml><?xml version="1.0" encoding="utf-8"?>
<ds:datastoreItem xmlns:ds="http://schemas.openxmlformats.org/officeDocument/2006/customXml" ds:itemID="{A2258578-4028-422E-A2BB-56A6BD230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1255f-bb7b-4dc9-b051-584cc104eb44"/>
    <ds:schemaRef ds:uri="a6550eff-0fc9-443f-8e77-72cbcf778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C09F197C-6A49-47D0-B877-F88807989676}">
  <ds:schemaRefs/>
</ds:datastoreItem>
</file>

<file path=customXml/itemProps12.xml><?xml version="1.0" encoding="utf-8"?>
<ds:datastoreItem xmlns:ds="http://schemas.openxmlformats.org/officeDocument/2006/customXml" ds:itemID="{03AF3FDC-ACD1-46F3-A43E-782322DF9816}">
  <ds:schemaRefs/>
</ds:datastoreItem>
</file>

<file path=customXml/itemProps13.xml><?xml version="1.0" encoding="utf-8"?>
<ds:datastoreItem xmlns:ds="http://schemas.openxmlformats.org/officeDocument/2006/customXml" ds:itemID="{B9AEDDE3-EA02-4A8F-B8F8-0606A0AA45FC}">
  <ds:schemaRefs/>
</ds:datastoreItem>
</file>

<file path=customXml/itemProps14.xml><?xml version="1.0" encoding="utf-8"?>
<ds:datastoreItem xmlns:ds="http://schemas.openxmlformats.org/officeDocument/2006/customXml" ds:itemID="{56F2EE69-0CCA-4F48-BE22-EC4A886C57A7}">
  <ds:schemaRefs>
    <ds:schemaRef ds:uri="http://schemas.microsoft.com/office/2006/documentManagement/types"/>
    <ds:schemaRef ds:uri="http://purl.org/dc/terms/"/>
    <ds:schemaRef ds:uri="92e1255f-bb7b-4dc9-b051-584cc104eb4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6550eff-0fc9-443f-8e77-72cbcf778382"/>
    <ds:schemaRef ds:uri="http://www.w3.org/XML/1998/namespace"/>
  </ds:schemaRefs>
</ds:datastoreItem>
</file>

<file path=customXml/itemProps15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2C3DF5-A179-4E2D-BD20-07044B39171F}">
  <ds:schemaRefs/>
</ds:datastoreItem>
</file>

<file path=customXml/itemProps3.xml><?xml version="1.0" encoding="utf-8"?>
<ds:datastoreItem xmlns:ds="http://schemas.openxmlformats.org/officeDocument/2006/customXml" ds:itemID="{847502A6-7CBE-43AF-BDF6-4D4423521D8C}">
  <ds:schemaRefs/>
</ds:datastoreItem>
</file>

<file path=customXml/itemProps4.xml><?xml version="1.0" encoding="utf-8"?>
<ds:datastoreItem xmlns:ds="http://schemas.openxmlformats.org/officeDocument/2006/customXml" ds:itemID="{58CC0B31-82B9-497A-9A2E-F3F72D0BBDAD}">
  <ds:schemaRefs/>
</ds:datastoreItem>
</file>

<file path=customXml/itemProps5.xml><?xml version="1.0" encoding="utf-8"?>
<ds:datastoreItem xmlns:ds="http://schemas.openxmlformats.org/officeDocument/2006/customXml" ds:itemID="{32BA7684-6BE4-4F73-B22E-30934AB379B8}">
  <ds:schemaRefs/>
</ds:datastoreItem>
</file>

<file path=customXml/itemProps6.xml><?xml version="1.0" encoding="utf-8"?>
<ds:datastoreItem xmlns:ds="http://schemas.openxmlformats.org/officeDocument/2006/customXml" ds:itemID="{72516535-7702-46AF-9B1F-8623A67A824E}">
  <ds:schemaRefs/>
</ds:datastoreItem>
</file>

<file path=customXml/itemProps7.xml><?xml version="1.0" encoding="utf-8"?>
<ds:datastoreItem xmlns:ds="http://schemas.openxmlformats.org/officeDocument/2006/customXml" ds:itemID="{07958A4E-FAB1-42E4-B6B5-29B01F63F87B}">
  <ds:schemaRefs/>
</ds:datastoreItem>
</file>

<file path=customXml/itemProps8.xml><?xml version="1.0" encoding="utf-8"?>
<ds:datastoreItem xmlns:ds="http://schemas.openxmlformats.org/officeDocument/2006/customXml" ds:itemID="{1CE36EA9-2186-4EB1-871A-8AE59C2A13BB}">
  <ds:schemaRefs/>
</ds:datastoreItem>
</file>

<file path=customXml/itemProps9.xml><?xml version="1.0" encoding="utf-8"?>
<ds:datastoreItem xmlns:ds="http://schemas.openxmlformats.org/officeDocument/2006/customXml" ds:itemID="{683FEB75-8CFA-449C-A6B1-B1E4A86A58A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340</TotalTime>
  <Words>368</Words>
  <Application>Microsoft Office PowerPoint</Application>
  <PresentationFormat>Widescreen</PresentationFormat>
  <Paragraphs>112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Franklin Gothic Heavy</vt:lpstr>
      <vt:lpstr>Ericsson Hilda</vt:lpstr>
      <vt:lpstr>Ericsson Technical Icons</vt:lpstr>
      <vt:lpstr>Ericsson Hilda Light</vt:lpstr>
      <vt:lpstr>PresentationTemplate2017</vt:lpstr>
      <vt:lpstr>3rd party library kiválasztása,  azaz vennél-e használt autót vaktában?</vt:lpstr>
      <vt:lpstr>Vinkovits Márk Security Champion for IoT - Ericsson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Kocsi vásárlás</vt:lpstr>
      <vt:lpstr>3rd party lib választás</vt:lpstr>
      <vt:lpstr>3rd party lib választás</vt:lpstr>
      <vt:lpstr>3rd party lib választás</vt:lpstr>
      <vt:lpstr>3rd party lib választás</vt:lpstr>
      <vt:lpstr>3rd party lib választás</vt:lpstr>
      <vt:lpstr>3rd party lib választás</vt:lpstr>
      <vt:lpstr>PowerPoint Presentation</vt:lpstr>
      <vt:lpstr>3rd party lib választás</vt:lpstr>
      <vt:lpstr>3rd party lib választás</vt:lpstr>
      <vt:lpstr>3rd party lib választás</vt:lpstr>
      <vt:lpstr>3rd party lib választás</vt:lpstr>
      <vt:lpstr>3rd party lib választás</vt:lpstr>
      <vt:lpstr>3rd party lib választás</vt:lpstr>
      <vt:lpstr>PowerPoint Presentation</vt:lpstr>
      <vt:lpstr>3rd party lib választás</vt:lpstr>
      <vt:lpstr>3rd party lib választás</vt:lpstr>
      <vt:lpstr>SCrypt lib</vt:lpstr>
      <vt:lpstr>SCrypt lib</vt:lpstr>
      <vt:lpstr>SCrypt lib</vt:lpstr>
      <vt:lpstr>PowerPoint Presentation</vt:lpstr>
      <vt:lpstr>PowerPoint Presentation</vt:lpstr>
      <vt:lpstr>PowerPoint Presentation</vt:lpstr>
      <vt:lpstr>PowerPoint Presentation</vt:lpstr>
      <vt:lpstr>3rd party lib választás</vt:lpstr>
      <vt:lpstr>PowerPoint Presentation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3rdpartymgmt</dc:title>
  <dc:creator>ERMIANV Mark Vinkovits</dc:creator>
  <cp:keywords/>
  <dc:description>Rev</dc:description>
  <cp:lastModifiedBy>Mark Vinkovits</cp:lastModifiedBy>
  <cp:revision>262</cp:revision>
  <dcterms:created xsi:type="dcterms:W3CDTF">2019-04-23T15:12:54Z</dcterms:created>
  <dcterms:modified xsi:type="dcterms:W3CDTF">2021-05-18T19:25:01Z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0x0101002C8661F604A9A64C9627B875CBEE0D49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2020-05-25T15:19:59.4129898Z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637037983894866703</vt:lpwstr>
  </property>
  <property fmtid="{D5CDD505-2E9C-101B-9397-08002B2CF9AE}" pid="11" name="TemplafyUserProfileId">
    <vt:lpwstr>637546744306095923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Open</vt:lpwstr>
  </property>
  <property fmtid="{D5CDD505-2E9C-101B-9397-08002B2CF9AE}" pid="15" name="ExtConf">
    <vt:lpwstr>Public</vt:lpwstr>
  </property>
  <property fmtid="{D5CDD505-2E9C-101B-9397-08002B2CF9AE}" pid="16" name="Prepared">
    <vt:lpwstr>ERMIANV Mark Vinkovits</vt:lpwstr>
  </property>
  <property fmtid="{D5CDD505-2E9C-101B-9397-08002B2CF9AE}" pid="17" name="ApprovedBy">
    <vt:lpwstr/>
  </property>
  <property fmtid="{D5CDD505-2E9C-101B-9397-08002B2CF9AE}" pid="18" name="DocNo">
    <vt:lpwstr> </vt:lpwstr>
  </property>
  <property fmtid="{D5CDD505-2E9C-101B-9397-08002B2CF9AE}" pid="19" name="Checked">
    <vt:lpwstr/>
  </property>
  <property fmtid="{D5CDD505-2E9C-101B-9397-08002B2CF9AE}" pid="20" name="Date">
    <vt:lpwstr>2021-05-13</vt:lpwstr>
  </property>
  <property fmtid="{D5CDD505-2E9C-101B-9397-08002B2CF9AE}" pid="21" name="Reference">
    <vt:lpwstr/>
  </property>
  <property fmtid="{D5CDD505-2E9C-101B-9397-08002B2CF9AE}" pid="22" name="Title">
    <vt:lpwstr>3rdpartymgmt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false</vt:lpwstr>
  </property>
  <property fmtid="{D5CDD505-2E9C-101B-9397-08002B2CF9AE}" pid="29" name="IsDocument">
    <vt:lpwstr>false</vt:lpwstr>
  </property>
  <property fmtid="{D5CDD505-2E9C-101B-9397-08002B2CF9AE}" pid="30" name="IsPresentation">
    <vt:lpwstr>true</vt:lpwstr>
  </property>
  <property fmtid="{D5CDD505-2E9C-101B-9397-08002B2CF9AE}" pid="31" name="PageNumberVisible">
    <vt:lpwstr>PageX</vt:lpwstr>
  </property>
  <property fmtid="{D5CDD505-2E9C-101B-9397-08002B2CF9AE}" pid="32" name="Revision">
    <vt:lpwstr/>
  </property>
  <property fmtid="{D5CDD505-2E9C-101B-9397-08002B2CF9AE}" pid="33" name="DocType">
    <vt:lpwstr>Workshop Presentation</vt:lpwstr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</Properties>
</file>