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7" r:id="rId1"/>
  </p:sldMasterIdLst>
  <p:notesMasterIdLst>
    <p:notesMasterId r:id="rId19"/>
  </p:notesMasterIdLst>
  <p:sldIdLst>
    <p:sldId id="523" r:id="rId2"/>
    <p:sldId id="257" r:id="rId3"/>
    <p:sldId id="528" r:id="rId4"/>
    <p:sldId id="584" r:id="rId5"/>
    <p:sldId id="587" r:id="rId6"/>
    <p:sldId id="583" r:id="rId7"/>
    <p:sldId id="586" r:id="rId8"/>
    <p:sldId id="585" r:id="rId9"/>
    <p:sldId id="590" r:id="rId10"/>
    <p:sldId id="591" r:id="rId11"/>
    <p:sldId id="592" r:id="rId12"/>
    <p:sldId id="593" r:id="rId13"/>
    <p:sldId id="524" r:id="rId14"/>
    <p:sldId id="595" r:id="rId15"/>
    <p:sldId id="594" r:id="rId16"/>
    <p:sldId id="459" r:id="rId17"/>
    <p:sldId id="463" r:id="rId1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in Stokes" initials="KS" lastIdx="2" clrIdx="0">
    <p:extLst/>
  </p:cmAuthor>
  <p:cmAuthor id="2" name="david groom" initials="dg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76"/>
    <a:srgbClr val="11BAB6"/>
    <a:srgbClr val="00A9C2"/>
    <a:srgbClr val="00BAC2"/>
    <a:srgbClr val="00A4ED"/>
    <a:srgbClr val="0155EF"/>
    <a:srgbClr val="ECEEEF"/>
    <a:srgbClr val="DCDEDF"/>
    <a:srgbClr val="DCDCDC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92" autoAdjust="0"/>
    <p:restoredTop sz="65823" autoAdjust="0"/>
  </p:normalViewPr>
  <p:slideViewPr>
    <p:cSldViewPr snapToGrid="0" showGuides="1">
      <p:cViewPr varScale="1">
        <p:scale>
          <a:sx n="76" d="100"/>
          <a:sy n="76" d="100"/>
        </p:scale>
        <p:origin x="130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7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9369722458214"/>
          <c:y val="3.7198061972983074E-2"/>
          <c:w val="0.77696680106454385"/>
          <c:h val="0.92560387605403383"/>
        </c:manualLayout>
      </c:layout>
      <c:doughnut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Munka1!$A$2:$A$3</c:f>
              <c:strCache>
                <c:ptCount val="2"/>
                <c:pt idx="0">
                  <c:v>1. negyedév</c:v>
                </c:pt>
                <c:pt idx="1">
                  <c:v>2. negyedév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Munka1!$A$2:$A$3</c:f>
              <c:strCache>
                <c:ptCount val="2"/>
                <c:pt idx="0">
                  <c:v>1. negyedév</c:v>
                </c:pt>
                <c:pt idx="1">
                  <c:v>2. negyedév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4137A-32A9-4E3E-80A1-313294284C1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6D5C-5EF9-4233-82C8-1D8C4F6E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0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42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24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4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8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4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2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5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D5C-5EF9-4233-82C8-1D8C4F6E2E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gradFill flip="none" rotWithShape="1">
          <a:gsLst>
            <a:gs pos="0">
              <a:schemeClr val="accent5">
                <a:lumMod val="100000"/>
              </a:schemeClr>
            </a:gs>
            <a:gs pos="37000">
              <a:schemeClr val="accent1"/>
            </a:gs>
            <a:gs pos="99000">
              <a:srgbClr val="0155E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87780" y="0"/>
            <a:ext cx="11920244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096" y="0"/>
            <a:ext cx="1220419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4000"/>
                </a:schemeClr>
              </a:gs>
              <a:gs pos="100000">
                <a:schemeClr val="accent1">
                  <a:lumMod val="100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950976" y="3078933"/>
            <a:ext cx="10314432" cy="1964978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Shape 48"/>
          <p:cNvSpPr>
            <a:spLocks noGrp="1"/>
          </p:cNvSpPr>
          <p:nvPr>
            <p:ph type="body" sz="quarter" idx="10" hasCustomPrompt="1"/>
          </p:nvPr>
        </p:nvSpPr>
        <p:spPr>
          <a:xfrm>
            <a:off x="951663" y="5071003"/>
            <a:ext cx="4270249" cy="1427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rPr lang="en-US" dirty="0" smtClean="0"/>
              <a:t>Speaker Name</a:t>
            </a:r>
            <a:endParaRPr dirty="0"/>
          </a:p>
          <a:p>
            <a:pPr lvl="1"/>
            <a:r>
              <a:rPr lang="en-US" dirty="0" smtClean="0"/>
              <a:t>Title/Company</a:t>
            </a:r>
            <a:endParaRPr dirty="0"/>
          </a:p>
          <a:p>
            <a:pPr lvl="2"/>
            <a:r>
              <a:rPr lang="en-US" dirty="0" smtClean="0"/>
              <a:t>Date</a:t>
            </a:r>
            <a:endParaRPr dirty="0"/>
          </a:p>
        </p:txBody>
      </p:sp>
      <p:grpSp>
        <p:nvGrpSpPr>
          <p:cNvPr id="10" name="Large Logo"/>
          <p:cNvGrpSpPr/>
          <p:nvPr/>
        </p:nvGrpSpPr>
        <p:grpSpPr>
          <a:xfrm>
            <a:off x="946986" y="1039758"/>
            <a:ext cx="2805821" cy="680014"/>
            <a:chOff x="5753494" y="2024196"/>
            <a:chExt cx="846681" cy="205200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793240" y="2024196"/>
              <a:ext cx="164530" cy="164530"/>
            </a:xfrm>
            <a:custGeom>
              <a:avLst/>
              <a:gdLst>
                <a:gd name="T0" fmla="*/ 178 w 178"/>
                <a:gd name="T1" fmla="*/ 0 h 178"/>
                <a:gd name="T2" fmla="*/ 178 w 178"/>
                <a:gd name="T3" fmla="*/ 178 h 178"/>
                <a:gd name="T4" fmla="*/ 135 w 178"/>
                <a:gd name="T5" fmla="*/ 178 h 178"/>
                <a:gd name="T6" fmla="*/ 135 w 178"/>
                <a:gd name="T7" fmla="*/ 43 h 178"/>
                <a:gd name="T8" fmla="*/ 0 w 178"/>
                <a:gd name="T9" fmla="*/ 43 h 178"/>
                <a:gd name="T10" fmla="*/ 0 w 178"/>
                <a:gd name="T11" fmla="*/ 0 h 178"/>
                <a:gd name="T12" fmla="*/ 178 w 17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178" y="0"/>
                  </a:moveTo>
                  <a:lnTo>
                    <a:pt x="178" y="178"/>
                  </a:lnTo>
                  <a:lnTo>
                    <a:pt x="135" y="178"/>
                  </a:lnTo>
                  <a:lnTo>
                    <a:pt x="13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753494" y="2063942"/>
              <a:ext cx="164530" cy="165454"/>
            </a:xfrm>
            <a:custGeom>
              <a:avLst/>
              <a:gdLst>
                <a:gd name="T0" fmla="*/ 178 w 178"/>
                <a:gd name="T1" fmla="*/ 135 h 179"/>
                <a:gd name="T2" fmla="*/ 178 w 178"/>
                <a:gd name="T3" fmla="*/ 179 h 179"/>
                <a:gd name="T4" fmla="*/ 0 w 178"/>
                <a:gd name="T5" fmla="*/ 179 h 179"/>
                <a:gd name="T6" fmla="*/ 0 w 178"/>
                <a:gd name="T7" fmla="*/ 0 h 179"/>
                <a:gd name="T8" fmla="*/ 43 w 178"/>
                <a:gd name="T9" fmla="*/ 0 h 179"/>
                <a:gd name="T10" fmla="*/ 43 w 178"/>
                <a:gd name="T11" fmla="*/ 135 h 179"/>
                <a:gd name="T12" fmla="*/ 178 w 178"/>
                <a:gd name="T13" fmla="*/ 1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178" y="135"/>
                  </a:moveTo>
                  <a:lnTo>
                    <a:pt x="17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5"/>
                  </a:lnTo>
                  <a:lnTo>
                    <a:pt x="178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005835" y="2024196"/>
              <a:ext cx="95206" cy="88735"/>
            </a:xfrm>
            <a:custGeom>
              <a:avLst/>
              <a:gdLst>
                <a:gd name="T0" fmla="*/ 103 w 103"/>
                <a:gd name="T1" fmla="*/ 96 h 96"/>
                <a:gd name="T2" fmla="*/ 103 w 103"/>
                <a:gd name="T3" fmla="*/ 0 h 96"/>
                <a:gd name="T4" fmla="*/ 85 w 103"/>
                <a:gd name="T5" fmla="*/ 0 h 96"/>
                <a:gd name="T6" fmla="*/ 52 w 103"/>
                <a:gd name="T7" fmla="*/ 48 h 96"/>
                <a:gd name="T8" fmla="*/ 19 w 103"/>
                <a:gd name="T9" fmla="*/ 0 h 96"/>
                <a:gd name="T10" fmla="*/ 0 w 103"/>
                <a:gd name="T11" fmla="*/ 0 h 96"/>
                <a:gd name="T12" fmla="*/ 0 w 103"/>
                <a:gd name="T13" fmla="*/ 96 h 96"/>
                <a:gd name="T14" fmla="*/ 19 w 103"/>
                <a:gd name="T15" fmla="*/ 96 h 96"/>
                <a:gd name="T16" fmla="*/ 19 w 103"/>
                <a:gd name="T17" fmla="*/ 33 h 96"/>
                <a:gd name="T18" fmla="*/ 46 w 103"/>
                <a:gd name="T19" fmla="*/ 73 h 96"/>
                <a:gd name="T20" fmla="*/ 57 w 103"/>
                <a:gd name="T21" fmla="*/ 73 h 96"/>
                <a:gd name="T22" fmla="*/ 84 w 103"/>
                <a:gd name="T23" fmla="*/ 33 h 96"/>
                <a:gd name="T24" fmla="*/ 84 w 103"/>
                <a:gd name="T25" fmla="*/ 96 h 96"/>
                <a:gd name="T26" fmla="*/ 103 w 103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6">
                  <a:moveTo>
                    <a:pt x="103" y="96"/>
                  </a:moveTo>
                  <a:lnTo>
                    <a:pt x="103" y="0"/>
                  </a:lnTo>
                  <a:lnTo>
                    <a:pt x="85" y="0"/>
                  </a:lnTo>
                  <a:lnTo>
                    <a:pt x="52" y="4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9" y="96"/>
                  </a:lnTo>
                  <a:lnTo>
                    <a:pt x="19" y="33"/>
                  </a:lnTo>
                  <a:lnTo>
                    <a:pt x="46" y="73"/>
                  </a:lnTo>
                  <a:lnTo>
                    <a:pt x="57" y="73"/>
                  </a:lnTo>
                  <a:lnTo>
                    <a:pt x="84" y="33"/>
                  </a:lnTo>
                  <a:lnTo>
                    <a:pt x="84" y="96"/>
                  </a:lnTo>
                  <a:lnTo>
                    <a:pt x="10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145407" y="2024196"/>
              <a:ext cx="16638" cy="88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207337" y="2024196"/>
              <a:ext cx="85962" cy="88735"/>
            </a:xfrm>
            <a:custGeom>
              <a:avLst/>
              <a:gdLst>
                <a:gd name="T0" fmla="*/ 193 w 193"/>
                <a:gd name="T1" fmla="*/ 178 h 198"/>
                <a:gd name="T2" fmla="*/ 193 w 193"/>
                <a:gd name="T3" fmla="*/ 134 h 198"/>
                <a:gd name="T4" fmla="*/ 154 w 193"/>
                <a:gd name="T5" fmla="*/ 134 h 198"/>
                <a:gd name="T6" fmla="*/ 154 w 193"/>
                <a:gd name="T7" fmla="*/ 160 h 198"/>
                <a:gd name="T8" fmla="*/ 37 w 193"/>
                <a:gd name="T9" fmla="*/ 160 h 198"/>
                <a:gd name="T10" fmla="*/ 37 w 193"/>
                <a:gd name="T11" fmla="*/ 38 h 198"/>
                <a:gd name="T12" fmla="*/ 154 w 193"/>
                <a:gd name="T13" fmla="*/ 38 h 198"/>
                <a:gd name="T14" fmla="*/ 154 w 193"/>
                <a:gd name="T15" fmla="*/ 64 h 198"/>
                <a:gd name="T16" fmla="*/ 193 w 193"/>
                <a:gd name="T17" fmla="*/ 64 h 198"/>
                <a:gd name="T18" fmla="*/ 193 w 193"/>
                <a:gd name="T19" fmla="*/ 20 h 198"/>
                <a:gd name="T20" fmla="*/ 173 w 193"/>
                <a:gd name="T21" fmla="*/ 0 h 198"/>
                <a:gd name="T22" fmla="*/ 18 w 193"/>
                <a:gd name="T23" fmla="*/ 0 h 198"/>
                <a:gd name="T24" fmla="*/ 0 w 193"/>
                <a:gd name="T25" fmla="*/ 20 h 198"/>
                <a:gd name="T26" fmla="*/ 0 w 193"/>
                <a:gd name="T27" fmla="*/ 178 h 198"/>
                <a:gd name="T28" fmla="*/ 18 w 193"/>
                <a:gd name="T29" fmla="*/ 198 h 198"/>
                <a:gd name="T30" fmla="*/ 174 w 193"/>
                <a:gd name="T31" fmla="*/ 198 h 198"/>
                <a:gd name="T32" fmla="*/ 193 w 193"/>
                <a:gd name="T33" fmla="*/ 178 h 198"/>
                <a:gd name="T34" fmla="*/ 193 w 193"/>
                <a:gd name="T35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8">
                  <a:moveTo>
                    <a:pt x="193" y="178"/>
                  </a:moveTo>
                  <a:lnTo>
                    <a:pt x="193" y="134"/>
                  </a:lnTo>
                  <a:lnTo>
                    <a:pt x="154" y="134"/>
                  </a:lnTo>
                  <a:lnTo>
                    <a:pt x="154" y="160"/>
                  </a:lnTo>
                  <a:lnTo>
                    <a:pt x="37" y="160"/>
                  </a:lnTo>
                  <a:lnTo>
                    <a:pt x="37" y="38"/>
                  </a:lnTo>
                  <a:lnTo>
                    <a:pt x="154" y="38"/>
                  </a:lnTo>
                  <a:lnTo>
                    <a:pt x="154" y="64"/>
                  </a:lnTo>
                  <a:lnTo>
                    <a:pt x="193" y="64"/>
                  </a:ln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78"/>
                  </a:cubicBezTo>
                  <a:lnTo>
                    <a:pt x="193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6337667" y="2024196"/>
              <a:ext cx="86886" cy="88735"/>
            </a:xfrm>
            <a:custGeom>
              <a:avLst/>
              <a:gdLst>
                <a:gd name="T0" fmla="*/ 195 w 195"/>
                <a:gd name="T1" fmla="*/ 200 h 200"/>
                <a:gd name="T2" fmla="*/ 136 w 195"/>
                <a:gd name="T3" fmla="*/ 120 h 200"/>
                <a:gd name="T4" fmla="*/ 175 w 195"/>
                <a:gd name="T5" fmla="*/ 120 h 200"/>
                <a:gd name="T6" fmla="*/ 195 w 195"/>
                <a:gd name="T7" fmla="*/ 100 h 200"/>
                <a:gd name="T8" fmla="*/ 195 w 195"/>
                <a:gd name="T9" fmla="*/ 20 h 200"/>
                <a:gd name="T10" fmla="*/ 175 w 195"/>
                <a:gd name="T11" fmla="*/ 0 h 200"/>
                <a:gd name="T12" fmla="*/ 0 w 195"/>
                <a:gd name="T13" fmla="*/ 0 h 200"/>
                <a:gd name="T14" fmla="*/ 0 w 195"/>
                <a:gd name="T15" fmla="*/ 199 h 200"/>
                <a:gd name="T16" fmla="*/ 39 w 195"/>
                <a:gd name="T17" fmla="*/ 199 h 200"/>
                <a:gd name="T18" fmla="*/ 39 w 195"/>
                <a:gd name="T19" fmla="*/ 119 h 200"/>
                <a:gd name="T20" fmla="*/ 87 w 195"/>
                <a:gd name="T21" fmla="*/ 119 h 200"/>
                <a:gd name="T22" fmla="*/ 145 w 195"/>
                <a:gd name="T23" fmla="*/ 199 h 200"/>
                <a:gd name="T24" fmla="*/ 195 w 195"/>
                <a:gd name="T25" fmla="*/ 199 h 200"/>
                <a:gd name="T26" fmla="*/ 195 w 195"/>
                <a:gd name="T27" fmla="*/ 200 h 200"/>
                <a:gd name="T28" fmla="*/ 39 w 195"/>
                <a:gd name="T29" fmla="*/ 40 h 200"/>
                <a:gd name="T30" fmla="*/ 156 w 195"/>
                <a:gd name="T31" fmla="*/ 40 h 200"/>
                <a:gd name="T32" fmla="*/ 156 w 195"/>
                <a:gd name="T33" fmla="*/ 82 h 200"/>
                <a:gd name="T34" fmla="*/ 39 w 195"/>
                <a:gd name="T35" fmla="*/ 82 h 200"/>
                <a:gd name="T36" fmla="*/ 39 w 195"/>
                <a:gd name="T37" fmla="*/ 40 h 200"/>
                <a:gd name="T38" fmla="*/ 39 w 195"/>
                <a:gd name="T39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200">
                  <a:moveTo>
                    <a:pt x="195" y="200"/>
                  </a:moveTo>
                  <a:lnTo>
                    <a:pt x="136" y="120"/>
                  </a:lnTo>
                  <a:lnTo>
                    <a:pt x="175" y="120"/>
                  </a:lnTo>
                  <a:cubicBezTo>
                    <a:pt x="185" y="120"/>
                    <a:pt x="195" y="112"/>
                    <a:pt x="195" y="100"/>
                  </a:cubicBezTo>
                  <a:lnTo>
                    <a:pt x="195" y="20"/>
                  </a:lnTo>
                  <a:cubicBezTo>
                    <a:pt x="195" y="8"/>
                    <a:pt x="187" y="0"/>
                    <a:pt x="175" y="0"/>
                  </a:cubicBezTo>
                  <a:lnTo>
                    <a:pt x="0" y="0"/>
                  </a:lnTo>
                  <a:lnTo>
                    <a:pt x="0" y="199"/>
                  </a:lnTo>
                  <a:lnTo>
                    <a:pt x="39" y="199"/>
                  </a:lnTo>
                  <a:lnTo>
                    <a:pt x="39" y="119"/>
                  </a:lnTo>
                  <a:lnTo>
                    <a:pt x="87" y="119"/>
                  </a:lnTo>
                  <a:lnTo>
                    <a:pt x="145" y="199"/>
                  </a:lnTo>
                  <a:lnTo>
                    <a:pt x="195" y="199"/>
                  </a:lnTo>
                  <a:lnTo>
                    <a:pt x="195" y="200"/>
                  </a:lnTo>
                  <a:close/>
                  <a:moveTo>
                    <a:pt x="39" y="40"/>
                  </a:moveTo>
                  <a:lnTo>
                    <a:pt x="156" y="40"/>
                  </a:lnTo>
                  <a:lnTo>
                    <a:pt x="156" y="82"/>
                  </a:lnTo>
                  <a:lnTo>
                    <a:pt x="39" y="82"/>
                  </a:lnTo>
                  <a:lnTo>
                    <a:pt x="39" y="40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468920" y="2024196"/>
              <a:ext cx="85962" cy="88735"/>
            </a:xfrm>
            <a:custGeom>
              <a:avLst/>
              <a:gdLst>
                <a:gd name="T0" fmla="*/ 194 w 194"/>
                <a:gd name="T1" fmla="*/ 178 h 198"/>
                <a:gd name="T2" fmla="*/ 194 w 194"/>
                <a:gd name="T3" fmla="*/ 20 h 198"/>
                <a:gd name="T4" fmla="*/ 174 w 194"/>
                <a:gd name="T5" fmla="*/ 0 h 198"/>
                <a:gd name="T6" fmla="*/ 18 w 194"/>
                <a:gd name="T7" fmla="*/ 0 h 198"/>
                <a:gd name="T8" fmla="*/ 0 w 194"/>
                <a:gd name="T9" fmla="*/ 20 h 198"/>
                <a:gd name="T10" fmla="*/ 0 w 194"/>
                <a:gd name="T11" fmla="*/ 178 h 198"/>
                <a:gd name="T12" fmla="*/ 18 w 194"/>
                <a:gd name="T13" fmla="*/ 198 h 198"/>
                <a:gd name="T14" fmla="*/ 176 w 194"/>
                <a:gd name="T15" fmla="*/ 198 h 198"/>
                <a:gd name="T16" fmla="*/ 194 w 194"/>
                <a:gd name="T17" fmla="*/ 178 h 198"/>
                <a:gd name="T18" fmla="*/ 194 w 194"/>
                <a:gd name="T19" fmla="*/ 178 h 198"/>
                <a:gd name="T20" fmla="*/ 38 w 194"/>
                <a:gd name="T21" fmla="*/ 38 h 198"/>
                <a:gd name="T22" fmla="*/ 156 w 194"/>
                <a:gd name="T23" fmla="*/ 38 h 198"/>
                <a:gd name="T24" fmla="*/ 156 w 194"/>
                <a:gd name="T25" fmla="*/ 160 h 198"/>
                <a:gd name="T26" fmla="*/ 38 w 194"/>
                <a:gd name="T27" fmla="*/ 160 h 198"/>
                <a:gd name="T28" fmla="*/ 38 w 194"/>
                <a:gd name="T29" fmla="*/ 38 h 198"/>
                <a:gd name="T30" fmla="*/ 38 w 194"/>
                <a:gd name="T31" fmla="*/ 3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98">
                  <a:moveTo>
                    <a:pt x="194" y="178"/>
                  </a:move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6" y="198"/>
                  </a:lnTo>
                  <a:cubicBezTo>
                    <a:pt x="186" y="198"/>
                    <a:pt x="194" y="190"/>
                    <a:pt x="194" y="178"/>
                  </a:cubicBezTo>
                  <a:lnTo>
                    <a:pt x="194" y="178"/>
                  </a:lnTo>
                  <a:close/>
                  <a:moveTo>
                    <a:pt x="38" y="38"/>
                  </a:moveTo>
                  <a:lnTo>
                    <a:pt x="156" y="38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005835" y="2140661"/>
              <a:ext cx="86886" cy="87811"/>
            </a:xfrm>
            <a:custGeom>
              <a:avLst/>
              <a:gdLst>
                <a:gd name="T0" fmla="*/ 94 w 94"/>
                <a:gd name="T1" fmla="*/ 19 h 95"/>
                <a:gd name="T2" fmla="*/ 94 w 94"/>
                <a:gd name="T3" fmla="*/ 0 h 95"/>
                <a:gd name="T4" fmla="*/ 0 w 94"/>
                <a:gd name="T5" fmla="*/ 0 h 95"/>
                <a:gd name="T6" fmla="*/ 0 w 94"/>
                <a:gd name="T7" fmla="*/ 95 h 95"/>
                <a:gd name="T8" fmla="*/ 19 w 94"/>
                <a:gd name="T9" fmla="*/ 95 h 95"/>
                <a:gd name="T10" fmla="*/ 19 w 94"/>
                <a:gd name="T11" fmla="*/ 57 h 95"/>
                <a:gd name="T12" fmla="*/ 75 w 94"/>
                <a:gd name="T13" fmla="*/ 57 h 95"/>
                <a:gd name="T14" fmla="*/ 75 w 94"/>
                <a:gd name="T15" fmla="*/ 38 h 95"/>
                <a:gd name="T16" fmla="*/ 19 w 94"/>
                <a:gd name="T17" fmla="*/ 38 h 95"/>
                <a:gd name="T18" fmla="*/ 19 w 94"/>
                <a:gd name="T19" fmla="*/ 19 h 95"/>
                <a:gd name="T20" fmla="*/ 94 w 94"/>
                <a:gd name="T21" fmla="*/ 1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95">
                  <a:moveTo>
                    <a:pt x="94" y="19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19" y="95"/>
                  </a:lnTo>
                  <a:lnTo>
                    <a:pt x="19" y="57"/>
                  </a:lnTo>
                  <a:lnTo>
                    <a:pt x="75" y="57"/>
                  </a:lnTo>
                  <a:lnTo>
                    <a:pt x="75" y="38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9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116753" y="2140661"/>
              <a:ext cx="85962" cy="87811"/>
            </a:xfrm>
            <a:custGeom>
              <a:avLst/>
              <a:gdLst>
                <a:gd name="T0" fmla="*/ 193 w 193"/>
                <a:gd name="T1" fmla="*/ 180 h 198"/>
                <a:gd name="T2" fmla="*/ 193 w 193"/>
                <a:gd name="T3" fmla="*/ 20 h 198"/>
                <a:gd name="T4" fmla="*/ 173 w 193"/>
                <a:gd name="T5" fmla="*/ 0 h 198"/>
                <a:gd name="T6" fmla="*/ 18 w 193"/>
                <a:gd name="T7" fmla="*/ 0 h 198"/>
                <a:gd name="T8" fmla="*/ 0 w 193"/>
                <a:gd name="T9" fmla="*/ 20 h 198"/>
                <a:gd name="T10" fmla="*/ 0 w 193"/>
                <a:gd name="T11" fmla="*/ 178 h 198"/>
                <a:gd name="T12" fmla="*/ 18 w 193"/>
                <a:gd name="T13" fmla="*/ 198 h 198"/>
                <a:gd name="T14" fmla="*/ 174 w 193"/>
                <a:gd name="T15" fmla="*/ 198 h 198"/>
                <a:gd name="T16" fmla="*/ 193 w 193"/>
                <a:gd name="T17" fmla="*/ 180 h 198"/>
                <a:gd name="T18" fmla="*/ 193 w 193"/>
                <a:gd name="T19" fmla="*/ 180 h 198"/>
                <a:gd name="T20" fmla="*/ 38 w 193"/>
                <a:gd name="T21" fmla="*/ 40 h 198"/>
                <a:gd name="T22" fmla="*/ 154 w 193"/>
                <a:gd name="T23" fmla="*/ 40 h 198"/>
                <a:gd name="T24" fmla="*/ 154 w 193"/>
                <a:gd name="T25" fmla="*/ 161 h 198"/>
                <a:gd name="T26" fmla="*/ 37 w 193"/>
                <a:gd name="T27" fmla="*/ 161 h 198"/>
                <a:gd name="T28" fmla="*/ 37 w 193"/>
                <a:gd name="T29" fmla="*/ 40 h 198"/>
                <a:gd name="T30" fmla="*/ 38 w 193"/>
                <a:gd name="T31" fmla="*/ 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198">
                  <a:moveTo>
                    <a:pt x="193" y="180"/>
                  </a:move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80"/>
                  </a:cubicBezTo>
                  <a:lnTo>
                    <a:pt x="193" y="180"/>
                  </a:lnTo>
                  <a:close/>
                  <a:moveTo>
                    <a:pt x="38" y="40"/>
                  </a:moveTo>
                  <a:lnTo>
                    <a:pt x="154" y="40"/>
                  </a:lnTo>
                  <a:lnTo>
                    <a:pt x="154" y="161"/>
                  </a:lnTo>
                  <a:lnTo>
                    <a:pt x="37" y="161"/>
                  </a:lnTo>
                  <a:lnTo>
                    <a:pt x="37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234142" y="2140661"/>
              <a:ext cx="85962" cy="88735"/>
            </a:xfrm>
            <a:custGeom>
              <a:avLst/>
              <a:gdLst>
                <a:gd name="T0" fmla="*/ 194 w 194"/>
                <a:gd name="T1" fmla="*/ 179 h 199"/>
                <a:gd name="T2" fmla="*/ 194 w 194"/>
                <a:gd name="T3" fmla="*/ 135 h 199"/>
                <a:gd name="T4" fmla="*/ 156 w 194"/>
                <a:gd name="T5" fmla="*/ 135 h 199"/>
                <a:gd name="T6" fmla="*/ 156 w 194"/>
                <a:gd name="T7" fmla="*/ 160 h 199"/>
                <a:gd name="T8" fmla="*/ 38 w 194"/>
                <a:gd name="T9" fmla="*/ 160 h 199"/>
                <a:gd name="T10" fmla="*/ 38 w 194"/>
                <a:gd name="T11" fmla="*/ 39 h 199"/>
                <a:gd name="T12" fmla="*/ 156 w 194"/>
                <a:gd name="T13" fmla="*/ 39 h 199"/>
                <a:gd name="T14" fmla="*/ 156 w 194"/>
                <a:gd name="T15" fmla="*/ 64 h 199"/>
                <a:gd name="T16" fmla="*/ 194 w 194"/>
                <a:gd name="T17" fmla="*/ 64 h 199"/>
                <a:gd name="T18" fmla="*/ 194 w 194"/>
                <a:gd name="T19" fmla="*/ 20 h 199"/>
                <a:gd name="T20" fmla="*/ 174 w 194"/>
                <a:gd name="T21" fmla="*/ 0 h 199"/>
                <a:gd name="T22" fmla="*/ 18 w 194"/>
                <a:gd name="T23" fmla="*/ 0 h 199"/>
                <a:gd name="T24" fmla="*/ 0 w 194"/>
                <a:gd name="T25" fmla="*/ 20 h 199"/>
                <a:gd name="T26" fmla="*/ 0 w 194"/>
                <a:gd name="T27" fmla="*/ 179 h 199"/>
                <a:gd name="T28" fmla="*/ 18 w 194"/>
                <a:gd name="T29" fmla="*/ 199 h 199"/>
                <a:gd name="T30" fmla="*/ 174 w 194"/>
                <a:gd name="T31" fmla="*/ 199 h 199"/>
                <a:gd name="T32" fmla="*/ 194 w 194"/>
                <a:gd name="T33" fmla="*/ 179 h 199"/>
                <a:gd name="T34" fmla="*/ 194 w 194"/>
                <a:gd name="T35" fmla="*/ 17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199">
                  <a:moveTo>
                    <a:pt x="194" y="179"/>
                  </a:moveTo>
                  <a:lnTo>
                    <a:pt x="194" y="135"/>
                  </a:lnTo>
                  <a:lnTo>
                    <a:pt x="156" y="135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9"/>
                  </a:lnTo>
                  <a:lnTo>
                    <a:pt x="156" y="39"/>
                  </a:lnTo>
                  <a:lnTo>
                    <a:pt x="156" y="64"/>
                  </a:lnTo>
                  <a:lnTo>
                    <a:pt x="194" y="64"/>
                  </a:ln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9"/>
                  </a:lnTo>
                  <a:cubicBezTo>
                    <a:pt x="0" y="189"/>
                    <a:pt x="8" y="199"/>
                    <a:pt x="18" y="199"/>
                  </a:cubicBezTo>
                  <a:lnTo>
                    <a:pt x="174" y="199"/>
                  </a:lnTo>
                  <a:cubicBezTo>
                    <a:pt x="185" y="197"/>
                    <a:pt x="194" y="189"/>
                    <a:pt x="194" y="179"/>
                  </a:cubicBezTo>
                  <a:lnTo>
                    <a:pt x="194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351532" y="2140661"/>
              <a:ext cx="85962" cy="87811"/>
            </a:xfrm>
            <a:custGeom>
              <a:avLst/>
              <a:gdLst>
                <a:gd name="T0" fmla="*/ 194 w 194"/>
                <a:gd name="T1" fmla="*/ 180 h 198"/>
                <a:gd name="T2" fmla="*/ 194 w 194"/>
                <a:gd name="T3" fmla="*/ 0 h 198"/>
                <a:gd name="T4" fmla="*/ 156 w 194"/>
                <a:gd name="T5" fmla="*/ 0 h 198"/>
                <a:gd name="T6" fmla="*/ 156 w 194"/>
                <a:gd name="T7" fmla="*/ 160 h 198"/>
                <a:gd name="T8" fmla="*/ 38 w 194"/>
                <a:gd name="T9" fmla="*/ 160 h 198"/>
                <a:gd name="T10" fmla="*/ 38 w 194"/>
                <a:gd name="T11" fmla="*/ 0 h 198"/>
                <a:gd name="T12" fmla="*/ 0 w 194"/>
                <a:gd name="T13" fmla="*/ 0 h 198"/>
                <a:gd name="T14" fmla="*/ 0 w 194"/>
                <a:gd name="T15" fmla="*/ 178 h 198"/>
                <a:gd name="T16" fmla="*/ 18 w 194"/>
                <a:gd name="T17" fmla="*/ 198 h 198"/>
                <a:gd name="T18" fmla="*/ 174 w 194"/>
                <a:gd name="T19" fmla="*/ 198 h 198"/>
                <a:gd name="T20" fmla="*/ 194 w 194"/>
                <a:gd name="T21" fmla="*/ 180 h 198"/>
                <a:gd name="T22" fmla="*/ 194 w 194"/>
                <a:gd name="T23" fmla="*/ 1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98">
                  <a:moveTo>
                    <a:pt x="194" y="180"/>
                  </a:moveTo>
                  <a:lnTo>
                    <a:pt x="194" y="0"/>
                  </a:lnTo>
                  <a:lnTo>
                    <a:pt x="156" y="0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6" y="198"/>
                    <a:pt x="194" y="190"/>
                    <a:pt x="194" y="180"/>
                  </a:cubicBezTo>
                  <a:lnTo>
                    <a:pt x="194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6467996" y="2140661"/>
              <a:ext cx="86886" cy="88735"/>
            </a:xfrm>
            <a:custGeom>
              <a:avLst/>
              <a:gdLst>
                <a:gd name="T0" fmla="*/ 196 w 196"/>
                <a:gd name="T1" fmla="*/ 179 h 200"/>
                <a:gd name="T2" fmla="*/ 196 w 196"/>
                <a:gd name="T3" fmla="*/ 100 h 200"/>
                <a:gd name="T4" fmla="*/ 176 w 196"/>
                <a:gd name="T5" fmla="*/ 80 h 200"/>
                <a:gd name="T6" fmla="*/ 40 w 196"/>
                <a:gd name="T7" fmla="*/ 80 h 200"/>
                <a:gd name="T8" fmla="*/ 40 w 196"/>
                <a:gd name="T9" fmla="*/ 39 h 200"/>
                <a:gd name="T10" fmla="*/ 158 w 196"/>
                <a:gd name="T11" fmla="*/ 39 h 200"/>
                <a:gd name="T12" fmla="*/ 158 w 196"/>
                <a:gd name="T13" fmla="*/ 60 h 200"/>
                <a:gd name="T14" fmla="*/ 196 w 196"/>
                <a:gd name="T15" fmla="*/ 60 h 200"/>
                <a:gd name="T16" fmla="*/ 196 w 196"/>
                <a:gd name="T17" fmla="*/ 20 h 200"/>
                <a:gd name="T18" fmla="*/ 176 w 196"/>
                <a:gd name="T19" fmla="*/ 0 h 200"/>
                <a:gd name="T20" fmla="*/ 20 w 196"/>
                <a:gd name="T21" fmla="*/ 0 h 200"/>
                <a:gd name="T22" fmla="*/ 2 w 196"/>
                <a:gd name="T23" fmla="*/ 20 h 200"/>
                <a:gd name="T24" fmla="*/ 2 w 196"/>
                <a:gd name="T25" fmla="*/ 99 h 200"/>
                <a:gd name="T26" fmla="*/ 20 w 196"/>
                <a:gd name="T27" fmla="*/ 119 h 200"/>
                <a:gd name="T28" fmla="*/ 156 w 196"/>
                <a:gd name="T29" fmla="*/ 119 h 200"/>
                <a:gd name="T30" fmla="*/ 156 w 196"/>
                <a:gd name="T31" fmla="*/ 160 h 200"/>
                <a:gd name="T32" fmla="*/ 39 w 196"/>
                <a:gd name="T33" fmla="*/ 160 h 200"/>
                <a:gd name="T34" fmla="*/ 39 w 196"/>
                <a:gd name="T35" fmla="*/ 140 h 200"/>
                <a:gd name="T36" fmla="*/ 0 w 196"/>
                <a:gd name="T37" fmla="*/ 140 h 200"/>
                <a:gd name="T38" fmla="*/ 0 w 196"/>
                <a:gd name="T39" fmla="*/ 180 h 200"/>
                <a:gd name="T40" fmla="*/ 19 w 196"/>
                <a:gd name="T41" fmla="*/ 200 h 200"/>
                <a:gd name="T42" fmla="*/ 175 w 196"/>
                <a:gd name="T43" fmla="*/ 200 h 200"/>
                <a:gd name="T44" fmla="*/ 196 w 196"/>
                <a:gd name="T45" fmla="*/ 179 h 200"/>
                <a:gd name="T46" fmla="*/ 196 w 196"/>
                <a:gd name="T4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200">
                  <a:moveTo>
                    <a:pt x="196" y="179"/>
                  </a:moveTo>
                  <a:lnTo>
                    <a:pt x="196" y="100"/>
                  </a:lnTo>
                  <a:cubicBezTo>
                    <a:pt x="196" y="89"/>
                    <a:pt x="188" y="80"/>
                    <a:pt x="176" y="80"/>
                  </a:cubicBezTo>
                  <a:lnTo>
                    <a:pt x="40" y="80"/>
                  </a:lnTo>
                  <a:lnTo>
                    <a:pt x="40" y="39"/>
                  </a:lnTo>
                  <a:lnTo>
                    <a:pt x="158" y="39"/>
                  </a:lnTo>
                  <a:lnTo>
                    <a:pt x="158" y="60"/>
                  </a:lnTo>
                  <a:lnTo>
                    <a:pt x="196" y="60"/>
                  </a:lnTo>
                  <a:lnTo>
                    <a:pt x="196" y="20"/>
                  </a:lnTo>
                  <a:cubicBezTo>
                    <a:pt x="196" y="8"/>
                    <a:pt x="188" y="0"/>
                    <a:pt x="176" y="0"/>
                  </a:cubicBezTo>
                  <a:lnTo>
                    <a:pt x="20" y="0"/>
                  </a:lnTo>
                  <a:cubicBezTo>
                    <a:pt x="10" y="0"/>
                    <a:pt x="2" y="8"/>
                    <a:pt x="2" y="20"/>
                  </a:cubicBezTo>
                  <a:lnTo>
                    <a:pt x="2" y="99"/>
                  </a:lnTo>
                  <a:cubicBezTo>
                    <a:pt x="2" y="109"/>
                    <a:pt x="10" y="119"/>
                    <a:pt x="20" y="119"/>
                  </a:cubicBezTo>
                  <a:lnTo>
                    <a:pt x="156" y="119"/>
                  </a:lnTo>
                  <a:lnTo>
                    <a:pt x="156" y="160"/>
                  </a:lnTo>
                  <a:lnTo>
                    <a:pt x="39" y="160"/>
                  </a:lnTo>
                  <a:lnTo>
                    <a:pt x="39" y="140"/>
                  </a:lnTo>
                  <a:lnTo>
                    <a:pt x="0" y="140"/>
                  </a:lnTo>
                  <a:lnTo>
                    <a:pt x="0" y="180"/>
                  </a:lnTo>
                  <a:cubicBezTo>
                    <a:pt x="0" y="191"/>
                    <a:pt x="8" y="200"/>
                    <a:pt x="19" y="200"/>
                  </a:cubicBezTo>
                  <a:lnTo>
                    <a:pt x="175" y="200"/>
                  </a:lnTo>
                  <a:cubicBezTo>
                    <a:pt x="188" y="197"/>
                    <a:pt x="196" y="189"/>
                    <a:pt x="196" y="179"/>
                  </a:cubicBezTo>
                  <a:lnTo>
                    <a:pt x="196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6567823" y="2025120"/>
              <a:ext cx="32352" cy="32352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3 h 72"/>
                <a:gd name="T12" fmla="*/ 2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3 h 72"/>
                <a:gd name="T20" fmla="*/ 45 w 72"/>
                <a:gd name="T21" fmla="*/ 59 h 72"/>
                <a:gd name="T22" fmla="*/ 36 w 72"/>
                <a:gd name="T23" fmla="*/ 39 h 72"/>
                <a:gd name="T24" fmla="*/ 28 w 72"/>
                <a:gd name="T25" fmla="*/ 39 h 72"/>
                <a:gd name="T26" fmla="*/ 28 w 72"/>
                <a:gd name="T27" fmla="*/ 59 h 72"/>
                <a:gd name="T28" fmla="*/ 22 w 72"/>
                <a:gd name="T29" fmla="*/ 59 h 72"/>
                <a:gd name="T30" fmla="*/ 22 w 72"/>
                <a:gd name="T31" fmla="*/ 14 h 72"/>
                <a:gd name="T32" fmla="*/ 36 w 72"/>
                <a:gd name="T33" fmla="*/ 14 h 72"/>
                <a:gd name="T34" fmla="*/ 50 w 72"/>
                <a:gd name="T35" fmla="*/ 27 h 72"/>
                <a:gd name="T36" fmla="*/ 41 w 72"/>
                <a:gd name="T37" fmla="*/ 39 h 72"/>
                <a:gd name="T38" fmla="*/ 50 w 72"/>
                <a:gd name="T39" fmla="*/ 59 h 72"/>
                <a:gd name="T40" fmla="*/ 45 w 72"/>
                <a:gd name="T41" fmla="*/ 59 h 72"/>
                <a:gd name="T42" fmla="*/ 28 w 72"/>
                <a:gd name="T43" fmla="*/ 34 h 72"/>
                <a:gd name="T44" fmla="*/ 36 w 72"/>
                <a:gd name="T45" fmla="*/ 34 h 72"/>
                <a:gd name="T46" fmla="*/ 45 w 72"/>
                <a:gd name="T47" fmla="*/ 26 h 72"/>
                <a:gd name="T48" fmla="*/ 36 w 72"/>
                <a:gd name="T49" fmla="*/ 18 h 72"/>
                <a:gd name="T50" fmla="*/ 29 w 72"/>
                <a:gd name="T51" fmla="*/ 18 h 72"/>
                <a:gd name="T52" fmla="*/ 29 w 72"/>
                <a:gd name="T53" fmla="*/ 34 h 72"/>
                <a:gd name="T54" fmla="*/ 28 w 72"/>
                <a:gd name="T55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3"/>
                  </a:moveTo>
                  <a:cubicBezTo>
                    <a:pt x="17" y="3"/>
                    <a:pt x="2" y="18"/>
                    <a:pt x="2" y="36"/>
                  </a:cubicBezTo>
                  <a:cubicBezTo>
                    <a:pt x="2" y="55"/>
                    <a:pt x="17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8"/>
                    <a:pt x="54" y="3"/>
                    <a:pt x="36" y="3"/>
                  </a:cubicBezTo>
                  <a:close/>
                  <a:moveTo>
                    <a:pt x="45" y="59"/>
                  </a:moveTo>
                  <a:lnTo>
                    <a:pt x="36" y="39"/>
                  </a:lnTo>
                  <a:lnTo>
                    <a:pt x="28" y="39"/>
                  </a:lnTo>
                  <a:lnTo>
                    <a:pt x="28" y="59"/>
                  </a:lnTo>
                  <a:lnTo>
                    <a:pt x="22" y="59"/>
                  </a:lnTo>
                  <a:lnTo>
                    <a:pt x="22" y="14"/>
                  </a:lnTo>
                  <a:lnTo>
                    <a:pt x="36" y="14"/>
                  </a:lnTo>
                  <a:cubicBezTo>
                    <a:pt x="46" y="14"/>
                    <a:pt x="50" y="18"/>
                    <a:pt x="50" y="27"/>
                  </a:cubicBezTo>
                  <a:cubicBezTo>
                    <a:pt x="50" y="34"/>
                    <a:pt x="48" y="38"/>
                    <a:pt x="41" y="39"/>
                  </a:cubicBezTo>
                  <a:lnTo>
                    <a:pt x="50" y="59"/>
                  </a:lnTo>
                  <a:lnTo>
                    <a:pt x="45" y="59"/>
                  </a:lnTo>
                  <a:close/>
                  <a:moveTo>
                    <a:pt x="28" y="34"/>
                  </a:moveTo>
                  <a:lnTo>
                    <a:pt x="36" y="34"/>
                  </a:lnTo>
                  <a:cubicBezTo>
                    <a:pt x="42" y="34"/>
                    <a:pt x="45" y="31"/>
                    <a:pt x="45" y="26"/>
                  </a:cubicBezTo>
                  <a:cubicBezTo>
                    <a:pt x="45" y="20"/>
                    <a:pt x="42" y="18"/>
                    <a:pt x="36" y="18"/>
                  </a:cubicBezTo>
                  <a:lnTo>
                    <a:pt x="29" y="18"/>
                  </a:lnTo>
                  <a:lnTo>
                    <a:pt x="29" y="34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Blue bar"/>
          <p:cNvSpPr/>
          <p:nvPr userDrawn="1"/>
        </p:nvSpPr>
        <p:spPr>
          <a:xfrm>
            <a:off x="944563" y="0"/>
            <a:ext cx="1799696" cy="15184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46786" y="429275"/>
            <a:ext cx="10311765" cy="6578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Title + Subtitle Only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950977" y="1087119"/>
            <a:ext cx="10307574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Subtitle text in Calibri (20pt)</a:t>
            </a: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9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5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50976" y="1736725"/>
            <a:ext cx="5029200" cy="44402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- avoid</a:t>
            </a:r>
          </a:p>
          <a:p>
            <a:pPr lvl="4"/>
            <a:r>
              <a:rPr lang="en-US" dirty="0" smtClean="0"/>
              <a:t>Fifth level - avoid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9350" y="1736725"/>
            <a:ext cx="5029200" cy="44402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- avoid</a:t>
            </a:r>
          </a:p>
          <a:p>
            <a:pPr lvl="4"/>
            <a:r>
              <a:rPr lang="en-US" dirty="0" smtClean="0"/>
              <a:t>Fifth level - avoid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"/>
          <p:cNvSpPr>
            <a:spLocks noGrp="1"/>
          </p:cNvSpPr>
          <p:nvPr>
            <p:ph type="title" hasCustomPrompt="1"/>
          </p:nvPr>
        </p:nvSpPr>
        <p:spPr>
          <a:xfrm>
            <a:off x="946786" y="4419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Two Columns—INFORM</a:t>
            </a:r>
            <a:endParaRPr lang="en-US" dirty="0"/>
          </a:p>
        </p:txBody>
      </p:sp>
      <p:sp>
        <p:nvSpPr>
          <p:cNvPr id="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74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 Subtitle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50976" y="1736725"/>
            <a:ext cx="5029200" cy="44402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- avoid</a:t>
            </a:r>
          </a:p>
          <a:p>
            <a:pPr lvl="4"/>
            <a:r>
              <a:rPr lang="en-US" dirty="0" smtClean="0"/>
              <a:t>Fifth level - avoid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9350" y="1736725"/>
            <a:ext cx="5029200" cy="44402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- avoid</a:t>
            </a:r>
          </a:p>
          <a:p>
            <a:pPr lvl="4"/>
            <a:r>
              <a:rPr lang="en-US" dirty="0" smtClean="0"/>
              <a:t>Fifth level - avoid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46786" y="429275"/>
            <a:ext cx="10311765" cy="657844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Two Column with Subtitle—INFORM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50977" y="1087119"/>
            <a:ext cx="10307574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Subtitle text in Calibri (20pt)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89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 Heading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6785" y="1736725"/>
            <a:ext cx="5029200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20 </a:t>
            </a:r>
            <a:r>
              <a:rPr lang="en-US" dirty="0" err="1" smtClean="0"/>
              <a:t>pt</a:t>
            </a:r>
            <a:r>
              <a:rPr lang="en-US" dirty="0" smtClean="0"/>
              <a:t> bold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50976" y="2224405"/>
            <a:ext cx="5029200" cy="39553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- avoid</a:t>
            </a:r>
          </a:p>
          <a:p>
            <a:pPr lvl="4"/>
            <a:r>
              <a:rPr lang="en-US" dirty="0" smtClean="0"/>
              <a:t>Fifth level - avoid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22441" y="1736724"/>
            <a:ext cx="5029200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20 </a:t>
            </a:r>
            <a:r>
              <a:rPr lang="en-US" dirty="0" err="1" smtClean="0"/>
              <a:t>pt</a:t>
            </a:r>
            <a:r>
              <a:rPr lang="en-US" dirty="0" smtClean="0"/>
              <a:t> bold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22441" y="2224405"/>
            <a:ext cx="5029200" cy="39553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- avoid</a:t>
            </a:r>
          </a:p>
          <a:p>
            <a:pPr lvl="4"/>
            <a:r>
              <a:rPr lang="en-US" dirty="0" smtClean="0"/>
              <a:t>Fifth level - avoid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"/>
          <p:cNvSpPr>
            <a:spLocks noGrp="1"/>
          </p:cNvSpPr>
          <p:nvPr>
            <p:ph type="title" hasCustomPrompt="1"/>
          </p:nvPr>
        </p:nvSpPr>
        <p:spPr>
          <a:xfrm>
            <a:off x="946786" y="4292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Two Columns with Headings—INFORM</a:t>
            </a:r>
            <a:endParaRPr lang="en-US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336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Subtitle and Heading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6785" y="1736725"/>
            <a:ext cx="5029200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20 </a:t>
            </a:r>
            <a:r>
              <a:rPr lang="en-US" dirty="0" err="1" smtClean="0"/>
              <a:t>pt</a:t>
            </a:r>
            <a:r>
              <a:rPr lang="en-US" dirty="0" smtClean="0"/>
              <a:t> bold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50976" y="2224405"/>
            <a:ext cx="5029200" cy="39553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- avoid</a:t>
            </a:r>
          </a:p>
          <a:p>
            <a:pPr lvl="4"/>
            <a:r>
              <a:rPr lang="en-US" dirty="0" smtClean="0"/>
              <a:t>Fifth level - avoid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22441" y="1736724"/>
            <a:ext cx="5029200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20 </a:t>
            </a:r>
            <a:r>
              <a:rPr lang="en-US" dirty="0" err="1" smtClean="0"/>
              <a:t>pt</a:t>
            </a:r>
            <a:r>
              <a:rPr lang="en-US" dirty="0" smtClean="0"/>
              <a:t> bold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22441" y="2224405"/>
            <a:ext cx="5029200" cy="39553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- avoid</a:t>
            </a:r>
          </a:p>
          <a:p>
            <a:pPr lvl="4"/>
            <a:r>
              <a:rPr lang="en-US" dirty="0" smtClean="0"/>
              <a:t>Fifth level - avoid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6786" y="429275"/>
            <a:ext cx="10311765" cy="657844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Two Column with Subtitle and Headings—INFORM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50977" y="1087119"/>
            <a:ext cx="10307574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Subtitle text in Calibri (20pt)</a:t>
            </a:r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061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6785" y="1736725"/>
            <a:ext cx="3268376" cy="4440239"/>
          </a:xfrm>
        </p:spPr>
        <p:txBody>
          <a:bodyPr/>
          <a:lstStyle>
            <a:lvl1pPr marL="228594" indent="-228594"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 baseline="0"/>
            </a:lvl4pPr>
            <a:lvl5pPr>
              <a:spcAft>
                <a:spcPts val="600"/>
              </a:spcAft>
              <a:defRPr sz="1400" baseline="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7035" y="1736725"/>
            <a:ext cx="3229804" cy="4440239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868712" y="1736725"/>
            <a:ext cx="3367536" cy="4440239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"/>
          <p:cNvSpPr>
            <a:spLocks noGrp="1"/>
          </p:cNvSpPr>
          <p:nvPr>
            <p:ph type="title" hasCustomPrompt="1"/>
          </p:nvPr>
        </p:nvSpPr>
        <p:spPr>
          <a:xfrm>
            <a:off x="946786" y="4292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Three Column—INFORM</a:t>
            </a:r>
            <a:endParaRPr lang="en-US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34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Subtitle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6785" y="1736725"/>
            <a:ext cx="3268376" cy="4440239"/>
          </a:xfrm>
        </p:spPr>
        <p:txBody>
          <a:bodyPr/>
          <a:lstStyle>
            <a:lvl1pPr marL="228594" indent="-228594"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7035" y="1736725"/>
            <a:ext cx="3229804" cy="4440239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868712" y="1736725"/>
            <a:ext cx="3367536" cy="4440239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6786" y="429275"/>
            <a:ext cx="10311765" cy="657844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Three Column with Subtitle—INFORM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087119"/>
            <a:ext cx="10307575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Subtitle text in Calibri (20pt)</a:t>
            </a:r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33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 Heading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6785" y="2205038"/>
            <a:ext cx="3268376" cy="3971926"/>
          </a:xfrm>
        </p:spPr>
        <p:txBody>
          <a:bodyPr/>
          <a:lstStyle>
            <a:lvl1pPr marL="228594" indent="-228594"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 baseline="0"/>
            </a:lvl4pPr>
            <a:lvl5pPr>
              <a:spcAft>
                <a:spcPts val="600"/>
              </a:spcAft>
              <a:defRPr sz="1400" baseline="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7035" y="2205038"/>
            <a:ext cx="3229804" cy="3971926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868712" y="2205038"/>
            <a:ext cx="3367536" cy="3971926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46785" y="1736725"/>
            <a:ext cx="3268376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20 </a:t>
            </a:r>
            <a:r>
              <a:rPr lang="en-US" dirty="0" err="1" smtClean="0"/>
              <a:t>pt</a:t>
            </a:r>
            <a:r>
              <a:rPr lang="en-US" dirty="0" smtClean="0"/>
              <a:t> bold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427035" y="1736724"/>
            <a:ext cx="3229804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20 </a:t>
            </a:r>
            <a:r>
              <a:rPr lang="en-US" dirty="0" err="1" smtClean="0"/>
              <a:t>pt</a:t>
            </a:r>
            <a:r>
              <a:rPr lang="en-US" dirty="0" smtClean="0"/>
              <a:t> bold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868712" y="1736725"/>
            <a:ext cx="3367536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20 </a:t>
            </a:r>
            <a:r>
              <a:rPr lang="en-US" dirty="0" err="1" smtClean="0"/>
              <a:t>pt</a:t>
            </a:r>
            <a:r>
              <a:rPr lang="en-US" dirty="0" smtClean="0"/>
              <a:t> bold</a:t>
            </a:r>
          </a:p>
        </p:txBody>
      </p:sp>
      <p:sp>
        <p:nvSpPr>
          <p:cNvPr id="14" name="Title Placeholder"/>
          <p:cNvSpPr>
            <a:spLocks noGrp="1"/>
          </p:cNvSpPr>
          <p:nvPr>
            <p:ph type="title" hasCustomPrompt="1"/>
          </p:nvPr>
        </p:nvSpPr>
        <p:spPr>
          <a:xfrm>
            <a:off x="946786" y="4292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Three Column with Headings—INFORM</a:t>
            </a:r>
            <a:endParaRPr lang="en-US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2651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Subtitle and Heading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6785" y="2205038"/>
            <a:ext cx="3268376" cy="3971926"/>
          </a:xfrm>
        </p:spPr>
        <p:txBody>
          <a:bodyPr/>
          <a:lstStyle>
            <a:lvl1pPr marL="228594" indent="-228594"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 baseline="0"/>
            </a:lvl4pPr>
            <a:lvl5pPr>
              <a:spcAft>
                <a:spcPts val="600"/>
              </a:spcAft>
              <a:defRPr sz="1400" baseline="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7035" y="2205038"/>
            <a:ext cx="3229804" cy="3971926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868712" y="2205038"/>
            <a:ext cx="3367536" cy="3971926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First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– avoid as too small</a:t>
            </a:r>
          </a:p>
          <a:p>
            <a:pPr lvl="3"/>
            <a:r>
              <a:rPr lang="en-US" dirty="0" smtClean="0"/>
              <a:t>Fourth – avoid as too small</a:t>
            </a:r>
          </a:p>
          <a:p>
            <a:pPr lvl="4"/>
            <a:r>
              <a:rPr lang="en-US" dirty="0" smtClean="0"/>
              <a:t>Fifth – avoid as too small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46785" y="1736725"/>
            <a:ext cx="3268376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20 </a:t>
            </a:r>
            <a:r>
              <a:rPr lang="en-US" dirty="0" err="1" smtClean="0"/>
              <a:t>pt</a:t>
            </a:r>
            <a:r>
              <a:rPr lang="en-US" dirty="0" smtClean="0"/>
              <a:t> bold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427035" y="1736724"/>
            <a:ext cx="3229804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20 </a:t>
            </a:r>
            <a:r>
              <a:rPr lang="en-US" dirty="0" err="1" smtClean="0"/>
              <a:t>pt</a:t>
            </a:r>
            <a:r>
              <a:rPr lang="en-US" dirty="0" smtClean="0"/>
              <a:t> bold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868712" y="1736725"/>
            <a:ext cx="3367536" cy="41719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20 </a:t>
            </a:r>
            <a:r>
              <a:rPr lang="en-US" dirty="0" err="1" smtClean="0"/>
              <a:t>pt</a:t>
            </a:r>
            <a:r>
              <a:rPr lang="en-US" dirty="0" smtClean="0"/>
              <a:t> bold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46786" y="429275"/>
            <a:ext cx="10311765" cy="657844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Three Column with Subtitle and Headings—INFORM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50976" y="1087119"/>
            <a:ext cx="10307575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Subtitle text in Calibri (20pt)</a:t>
            </a:r>
          </a:p>
        </p:txBody>
      </p:sp>
      <p:sp>
        <p:nvSpPr>
          <p:cNvPr id="1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024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 Subtitle">
    <p:bg>
      <p:bgPr>
        <a:gradFill flip="none" rotWithShape="1">
          <a:gsLst>
            <a:gs pos="0">
              <a:schemeClr val="accent5">
                <a:lumMod val="100000"/>
              </a:schemeClr>
            </a:gs>
            <a:gs pos="37000">
              <a:schemeClr val="accent1"/>
            </a:gs>
            <a:gs pos="99000">
              <a:srgbClr val="0155E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87780" y="0"/>
            <a:ext cx="11920244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096" y="0"/>
            <a:ext cx="1220419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0000"/>
                  <a:lumOff val="20000"/>
                  <a:alpha val="34000"/>
                </a:schemeClr>
              </a:gs>
              <a:gs pos="100000">
                <a:schemeClr val="accent1">
                  <a:lumMod val="100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950976" y="2446511"/>
            <a:ext cx="10314432" cy="1964978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Shape 48"/>
          <p:cNvSpPr>
            <a:spLocks noGrp="1"/>
          </p:cNvSpPr>
          <p:nvPr>
            <p:ph type="body" sz="quarter" idx="10" hasCustomPrompt="1"/>
          </p:nvPr>
        </p:nvSpPr>
        <p:spPr>
          <a:xfrm>
            <a:off x="951663" y="5071003"/>
            <a:ext cx="4270249" cy="1427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rPr lang="en-US" dirty="0" smtClean="0"/>
              <a:t>Speaker Name</a:t>
            </a:r>
            <a:endParaRPr dirty="0"/>
          </a:p>
          <a:p>
            <a:pPr lvl="1"/>
            <a:r>
              <a:rPr lang="en-US" dirty="0" smtClean="0"/>
              <a:t>Title/Company</a:t>
            </a:r>
            <a:endParaRPr dirty="0"/>
          </a:p>
          <a:p>
            <a:pPr lvl="2"/>
            <a:r>
              <a:rPr lang="en-US" dirty="0" smtClean="0"/>
              <a:t>Date</a:t>
            </a:r>
            <a:endParaRPr dirty="0"/>
          </a:p>
        </p:txBody>
      </p:sp>
      <p:grpSp>
        <p:nvGrpSpPr>
          <p:cNvPr id="10" name="Large Logo"/>
          <p:cNvGrpSpPr/>
          <p:nvPr/>
        </p:nvGrpSpPr>
        <p:grpSpPr>
          <a:xfrm>
            <a:off x="946986" y="1039758"/>
            <a:ext cx="2805821" cy="680014"/>
            <a:chOff x="5753494" y="2024196"/>
            <a:chExt cx="846681" cy="205200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793240" y="2024196"/>
              <a:ext cx="164530" cy="164530"/>
            </a:xfrm>
            <a:custGeom>
              <a:avLst/>
              <a:gdLst>
                <a:gd name="T0" fmla="*/ 178 w 178"/>
                <a:gd name="T1" fmla="*/ 0 h 178"/>
                <a:gd name="T2" fmla="*/ 178 w 178"/>
                <a:gd name="T3" fmla="*/ 178 h 178"/>
                <a:gd name="T4" fmla="*/ 135 w 178"/>
                <a:gd name="T5" fmla="*/ 178 h 178"/>
                <a:gd name="T6" fmla="*/ 135 w 178"/>
                <a:gd name="T7" fmla="*/ 43 h 178"/>
                <a:gd name="T8" fmla="*/ 0 w 178"/>
                <a:gd name="T9" fmla="*/ 43 h 178"/>
                <a:gd name="T10" fmla="*/ 0 w 178"/>
                <a:gd name="T11" fmla="*/ 0 h 178"/>
                <a:gd name="T12" fmla="*/ 178 w 17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178" y="0"/>
                  </a:moveTo>
                  <a:lnTo>
                    <a:pt x="178" y="178"/>
                  </a:lnTo>
                  <a:lnTo>
                    <a:pt x="135" y="178"/>
                  </a:lnTo>
                  <a:lnTo>
                    <a:pt x="13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753494" y="2063942"/>
              <a:ext cx="164530" cy="165454"/>
            </a:xfrm>
            <a:custGeom>
              <a:avLst/>
              <a:gdLst>
                <a:gd name="T0" fmla="*/ 178 w 178"/>
                <a:gd name="T1" fmla="*/ 135 h 179"/>
                <a:gd name="T2" fmla="*/ 178 w 178"/>
                <a:gd name="T3" fmla="*/ 179 h 179"/>
                <a:gd name="T4" fmla="*/ 0 w 178"/>
                <a:gd name="T5" fmla="*/ 179 h 179"/>
                <a:gd name="T6" fmla="*/ 0 w 178"/>
                <a:gd name="T7" fmla="*/ 0 h 179"/>
                <a:gd name="T8" fmla="*/ 43 w 178"/>
                <a:gd name="T9" fmla="*/ 0 h 179"/>
                <a:gd name="T10" fmla="*/ 43 w 178"/>
                <a:gd name="T11" fmla="*/ 135 h 179"/>
                <a:gd name="T12" fmla="*/ 178 w 178"/>
                <a:gd name="T13" fmla="*/ 1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178" y="135"/>
                  </a:moveTo>
                  <a:lnTo>
                    <a:pt x="17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5"/>
                  </a:lnTo>
                  <a:lnTo>
                    <a:pt x="178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005835" y="2024196"/>
              <a:ext cx="95206" cy="88735"/>
            </a:xfrm>
            <a:custGeom>
              <a:avLst/>
              <a:gdLst>
                <a:gd name="T0" fmla="*/ 103 w 103"/>
                <a:gd name="T1" fmla="*/ 96 h 96"/>
                <a:gd name="T2" fmla="*/ 103 w 103"/>
                <a:gd name="T3" fmla="*/ 0 h 96"/>
                <a:gd name="T4" fmla="*/ 85 w 103"/>
                <a:gd name="T5" fmla="*/ 0 h 96"/>
                <a:gd name="T6" fmla="*/ 52 w 103"/>
                <a:gd name="T7" fmla="*/ 48 h 96"/>
                <a:gd name="T8" fmla="*/ 19 w 103"/>
                <a:gd name="T9" fmla="*/ 0 h 96"/>
                <a:gd name="T10" fmla="*/ 0 w 103"/>
                <a:gd name="T11" fmla="*/ 0 h 96"/>
                <a:gd name="T12" fmla="*/ 0 w 103"/>
                <a:gd name="T13" fmla="*/ 96 h 96"/>
                <a:gd name="T14" fmla="*/ 19 w 103"/>
                <a:gd name="T15" fmla="*/ 96 h 96"/>
                <a:gd name="T16" fmla="*/ 19 w 103"/>
                <a:gd name="T17" fmla="*/ 33 h 96"/>
                <a:gd name="T18" fmla="*/ 46 w 103"/>
                <a:gd name="T19" fmla="*/ 73 h 96"/>
                <a:gd name="T20" fmla="*/ 57 w 103"/>
                <a:gd name="T21" fmla="*/ 73 h 96"/>
                <a:gd name="T22" fmla="*/ 84 w 103"/>
                <a:gd name="T23" fmla="*/ 33 h 96"/>
                <a:gd name="T24" fmla="*/ 84 w 103"/>
                <a:gd name="T25" fmla="*/ 96 h 96"/>
                <a:gd name="T26" fmla="*/ 103 w 103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6">
                  <a:moveTo>
                    <a:pt x="103" y="96"/>
                  </a:moveTo>
                  <a:lnTo>
                    <a:pt x="103" y="0"/>
                  </a:lnTo>
                  <a:lnTo>
                    <a:pt x="85" y="0"/>
                  </a:lnTo>
                  <a:lnTo>
                    <a:pt x="52" y="4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9" y="96"/>
                  </a:lnTo>
                  <a:lnTo>
                    <a:pt x="19" y="33"/>
                  </a:lnTo>
                  <a:lnTo>
                    <a:pt x="46" y="73"/>
                  </a:lnTo>
                  <a:lnTo>
                    <a:pt x="57" y="73"/>
                  </a:lnTo>
                  <a:lnTo>
                    <a:pt x="84" y="33"/>
                  </a:lnTo>
                  <a:lnTo>
                    <a:pt x="84" y="96"/>
                  </a:lnTo>
                  <a:lnTo>
                    <a:pt x="10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145407" y="2024196"/>
              <a:ext cx="16638" cy="88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207337" y="2024196"/>
              <a:ext cx="85962" cy="88735"/>
            </a:xfrm>
            <a:custGeom>
              <a:avLst/>
              <a:gdLst>
                <a:gd name="T0" fmla="*/ 193 w 193"/>
                <a:gd name="T1" fmla="*/ 178 h 198"/>
                <a:gd name="T2" fmla="*/ 193 w 193"/>
                <a:gd name="T3" fmla="*/ 134 h 198"/>
                <a:gd name="T4" fmla="*/ 154 w 193"/>
                <a:gd name="T5" fmla="*/ 134 h 198"/>
                <a:gd name="T6" fmla="*/ 154 w 193"/>
                <a:gd name="T7" fmla="*/ 160 h 198"/>
                <a:gd name="T8" fmla="*/ 37 w 193"/>
                <a:gd name="T9" fmla="*/ 160 h 198"/>
                <a:gd name="T10" fmla="*/ 37 w 193"/>
                <a:gd name="T11" fmla="*/ 38 h 198"/>
                <a:gd name="T12" fmla="*/ 154 w 193"/>
                <a:gd name="T13" fmla="*/ 38 h 198"/>
                <a:gd name="T14" fmla="*/ 154 w 193"/>
                <a:gd name="T15" fmla="*/ 64 h 198"/>
                <a:gd name="T16" fmla="*/ 193 w 193"/>
                <a:gd name="T17" fmla="*/ 64 h 198"/>
                <a:gd name="T18" fmla="*/ 193 w 193"/>
                <a:gd name="T19" fmla="*/ 20 h 198"/>
                <a:gd name="T20" fmla="*/ 173 w 193"/>
                <a:gd name="T21" fmla="*/ 0 h 198"/>
                <a:gd name="T22" fmla="*/ 18 w 193"/>
                <a:gd name="T23" fmla="*/ 0 h 198"/>
                <a:gd name="T24" fmla="*/ 0 w 193"/>
                <a:gd name="T25" fmla="*/ 20 h 198"/>
                <a:gd name="T26" fmla="*/ 0 w 193"/>
                <a:gd name="T27" fmla="*/ 178 h 198"/>
                <a:gd name="T28" fmla="*/ 18 w 193"/>
                <a:gd name="T29" fmla="*/ 198 h 198"/>
                <a:gd name="T30" fmla="*/ 174 w 193"/>
                <a:gd name="T31" fmla="*/ 198 h 198"/>
                <a:gd name="T32" fmla="*/ 193 w 193"/>
                <a:gd name="T33" fmla="*/ 178 h 198"/>
                <a:gd name="T34" fmla="*/ 193 w 193"/>
                <a:gd name="T35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8">
                  <a:moveTo>
                    <a:pt x="193" y="178"/>
                  </a:moveTo>
                  <a:lnTo>
                    <a:pt x="193" y="134"/>
                  </a:lnTo>
                  <a:lnTo>
                    <a:pt x="154" y="134"/>
                  </a:lnTo>
                  <a:lnTo>
                    <a:pt x="154" y="160"/>
                  </a:lnTo>
                  <a:lnTo>
                    <a:pt x="37" y="160"/>
                  </a:lnTo>
                  <a:lnTo>
                    <a:pt x="37" y="38"/>
                  </a:lnTo>
                  <a:lnTo>
                    <a:pt x="154" y="38"/>
                  </a:lnTo>
                  <a:lnTo>
                    <a:pt x="154" y="64"/>
                  </a:lnTo>
                  <a:lnTo>
                    <a:pt x="193" y="64"/>
                  </a:ln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78"/>
                  </a:cubicBezTo>
                  <a:lnTo>
                    <a:pt x="193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6337667" y="2024196"/>
              <a:ext cx="86886" cy="88735"/>
            </a:xfrm>
            <a:custGeom>
              <a:avLst/>
              <a:gdLst>
                <a:gd name="T0" fmla="*/ 195 w 195"/>
                <a:gd name="T1" fmla="*/ 200 h 200"/>
                <a:gd name="T2" fmla="*/ 136 w 195"/>
                <a:gd name="T3" fmla="*/ 120 h 200"/>
                <a:gd name="T4" fmla="*/ 175 w 195"/>
                <a:gd name="T5" fmla="*/ 120 h 200"/>
                <a:gd name="T6" fmla="*/ 195 w 195"/>
                <a:gd name="T7" fmla="*/ 100 h 200"/>
                <a:gd name="T8" fmla="*/ 195 w 195"/>
                <a:gd name="T9" fmla="*/ 20 h 200"/>
                <a:gd name="T10" fmla="*/ 175 w 195"/>
                <a:gd name="T11" fmla="*/ 0 h 200"/>
                <a:gd name="T12" fmla="*/ 0 w 195"/>
                <a:gd name="T13" fmla="*/ 0 h 200"/>
                <a:gd name="T14" fmla="*/ 0 w 195"/>
                <a:gd name="T15" fmla="*/ 199 h 200"/>
                <a:gd name="T16" fmla="*/ 39 w 195"/>
                <a:gd name="T17" fmla="*/ 199 h 200"/>
                <a:gd name="T18" fmla="*/ 39 w 195"/>
                <a:gd name="T19" fmla="*/ 119 h 200"/>
                <a:gd name="T20" fmla="*/ 87 w 195"/>
                <a:gd name="T21" fmla="*/ 119 h 200"/>
                <a:gd name="T22" fmla="*/ 145 w 195"/>
                <a:gd name="T23" fmla="*/ 199 h 200"/>
                <a:gd name="T24" fmla="*/ 195 w 195"/>
                <a:gd name="T25" fmla="*/ 199 h 200"/>
                <a:gd name="T26" fmla="*/ 195 w 195"/>
                <a:gd name="T27" fmla="*/ 200 h 200"/>
                <a:gd name="T28" fmla="*/ 39 w 195"/>
                <a:gd name="T29" fmla="*/ 40 h 200"/>
                <a:gd name="T30" fmla="*/ 156 w 195"/>
                <a:gd name="T31" fmla="*/ 40 h 200"/>
                <a:gd name="T32" fmla="*/ 156 w 195"/>
                <a:gd name="T33" fmla="*/ 82 h 200"/>
                <a:gd name="T34" fmla="*/ 39 w 195"/>
                <a:gd name="T35" fmla="*/ 82 h 200"/>
                <a:gd name="T36" fmla="*/ 39 w 195"/>
                <a:gd name="T37" fmla="*/ 40 h 200"/>
                <a:gd name="T38" fmla="*/ 39 w 195"/>
                <a:gd name="T39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200">
                  <a:moveTo>
                    <a:pt x="195" y="200"/>
                  </a:moveTo>
                  <a:lnTo>
                    <a:pt x="136" y="120"/>
                  </a:lnTo>
                  <a:lnTo>
                    <a:pt x="175" y="120"/>
                  </a:lnTo>
                  <a:cubicBezTo>
                    <a:pt x="185" y="120"/>
                    <a:pt x="195" y="112"/>
                    <a:pt x="195" y="100"/>
                  </a:cubicBezTo>
                  <a:lnTo>
                    <a:pt x="195" y="20"/>
                  </a:lnTo>
                  <a:cubicBezTo>
                    <a:pt x="195" y="8"/>
                    <a:pt x="187" y="0"/>
                    <a:pt x="175" y="0"/>
                  </a:cubicBezTo>
                  <a:lnTo>
                    <a:pt x="0" y="0"/>
                  </a:lnTo>
                  <a:lnTo>
                    <a:pt x="0" y="199"/>
                  </a:lnTo>
                  <a:lnTo>
                    <a:pt x="39" y="199"/>
                  </a:lnTo>
                  <a:lnTo>
                    <a:pt x="39" y="119"/>
                  </a:lnTo>
                  <a:lnTo>
                    <a:pt x="87" y="119"/>
                  </a:lnTo>
                  <a:lnTo>
                    <a:pt x="145" y="199"/>
                  </a:lnTo>
                  <a:lnTo>
                    <a:pt x="195" y="199"/>
                  </a:lnTo>
                  <a:lnTo>
                    <a:pt x="195" y="200"/>
                  </a:lnTo>
                  <a:close/>
                  <a:moveTo>
                    <a:pt x="39" y="40"/>
                  </a:moveTo>
                  <a:lnTo>
                    <a:pt x="156" y="40"/>
                  </a:lnTo>
                  <a:lnTo>
                    <a:pt x="156" y="82"/>
                  </a:lnTo>
                  <a:lnTo>
                    <a:pt x="39" y="82"/>
                  </a:lnTo>
                  <a:lnTo>
                    <a:pt x="39" y="40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468920" y="2024196"/>
              <a:ext cx="85962" cy="88735"/>
            </a:xfrm>
            <a:custGeom>
              <a:avLst/>
              <a:gdLst>
                <a:gd name="T0" fmla="*/ 194 w 194"/>
                <a:gd name="T1" fmla="*/ 178 h 198"/>
                <a:gd name="T2" fmla="*/ 194 w 194"/>
                <a:gd name="T3" fmla="*/ 20 h 198"/>
                <a:gd name="T4" fmla="*/ 174 w 194"/>
                <a:gd name="T5" fmla="*/ 0 h 198"/>
                <a:gd name="T6" fmla="*/ 18 w 194"/>
                <a:gd name="T7" fmla="*/ 0 h 198"/>
                <a:gd name="T8" fmla="*/ 0 w 194"/>
                <a:gd name="T9" fmla="*/ 20 h 198"/>
                <a:gd name="T10" fmla="*/ 0 w 194"/>
                <a:gd name="T11" fmla="*/ 178 h 198"/>
                <a:gd name="T12" fmla="*/ 18 w 194"/>
                <a:gd name="T13" fmla="*/ 198 h 198"/>
                <a:gd name="T14" fmla="*/ 176 w 194"/>
                <a:gd name="T15" fmla="*/ 198 h 198"/>
                <a:gd name="T16" fmla="*/ 194 w 194"/>
                <a:gd name="T17" fmla="*/ 178 h 198"/>
                <a:gd name="T18" fmla="*/ 194 w 194"/>
                <a:gd name="T19" fmla="*/ 178 h 198"/>
                <a:gd name="T20" fmla="*/ 38 w 194"/>
                <a:gd name="T21" fmla="*/ 38 h 198"/>
                <a:gd name="T22" fmla="*/ 156 w 194"/>
                <a:gd name="T23" fmla="*/ 38 h 198"/>
                <a:gd name="T24" fmla="*/ 156 w 194"/>
                <a:gd name="T25" fmla="*/ 160 h 198"/>
                <a:gd name="T26" fmla="*/ 38 w 194"/>
                <a:gd name="T27" fmla="*/ 160 h 198"/>
                <a:gd name="T28" fmla="*/ 38 w 194"/>
                <a:gd name="T29" fmla="*/ 38 h 198"/>
                <a:gd name="T30" fmla="*/ 38 w 194"/>
                <a:gd name="T31" fmla="*/ 3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98">
                  <a:moveTo>
                    <a:pt x="194" y="178"/>
                  </a:move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6" y="198"/>
                  </a:lnTo>
                  <a:cubicBezTo>
                    <a:pt x="186" y="198"/>
                    <a:pt x="194" y="190"/>
                    <a:pt x="194" y="178"/>
                  </a:cubicBezTo>
                  <a:lnTo>
                    <a:pt x="194" y="178"/>
                  </a:lnTo>
                  <a:close/>
                  <a:moveTo>
                    <a:pt x="38" y="38"/>
                  </a:moveTo>
                  <a:lnTo>
                    <a:pt x="156" y="38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005835" y="2140661"/>
              <a:ext cx="86886" cy="87811"/>
            </a:xfrm>
            <a:custGeom>
              <a:avLst/>
              <a:gdLst>
                <a:gd name="T0" fmla="*/ 94 w 94"/>
                <a:gd name="T1" fmla="*/ 19 h 95"/>
                <a:gd name="T2" fmla="*/ 94 w 94"/>
                <a:gd name="T3" fmla="*/ 0 h 95"/>
                <a:gd name="T4" fmla="*/ 0 w 94"/>
                <a:gd name="T5" fmla="*/ 0 h 95"/>
                <a:gd name="T6" fmla="*/ 0 w 94"/>
                <a:gd name="T7" fmla="*/ 95 h 95"/>
                <a:gd name="T8" fmla="*/ 19 w 94"/>
                <a:gd name="T9" fmla="*/ 95 h 95"/>
                <a:gd name="T10" fmla="*/ 19 w 94"/>
                <a:gd name="T11" fmla="*/ 57 h 95"/>
                <a:gd name="T12" fmla="*/ 75 w 94"/>
                <a:gd name="T13" fmla="*/ 57 h 95"/>
                <a:gd name="T14" fmla="*/ 75 w 94"/>
                <a:gd name="T15" fmla="*/ 38 h 95"/>
                <a:gd name="T16" fmla="*/ 19 w 94"/>
                <a:gd name="T17" fmla="*/ 38 h 95"/>
                <a:gd name="T18" fmla="*/ 19 w 94"/>
                <a:gd name="T19" fmla="*/ 19 h 95"/>
                <a:gd name="T20" fmla="*/ 94 w 94"/>
                <a:gd name="T21" fmla="*/ 1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95">
                  <a:moveTo>
                    <a:pt x="94" y="19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19" y="95"/>
                  </a:lnTo>
                  <a:lnTo>
                    <a:pt x="19" y="57"/>
                  </a:lnTo>
                  <a:lnTo>
                    <a:pt x="75" y="57"/>
                  </a:lnTo>
                  <a:lnTo>
                    <a:pt x="75" y="38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9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116753" y="2140661"/>
              <a:ext cx="85962" cy="87811"/>
            </a:xfrm>
            <a:custGeom>
              <a:avLst/>
              <a:gdLst>
                <a:gd name="T0" fmla="*/ 193 w 193"/>
                <a:gd name="T1" fmla="*/ 180 h 198"/>
                <a:gd name="T2" fmla="*/ 193 w 193"/>
                <a:gd name="T3" fmla="*/ 20 h 198"/>
                <a:gd name="T4" fmla="*/ 173 w 193"/>
                <a:gd name="T5" fmla="*/ 0 h 198"/>
                <a:gd name="T6" fmla="*/ 18 w 193"/>
                <a:gd name="T7" fmla="*/ 0 h 198"/>
                <a:gd name="T8" fmla="*/ 0 w 193"/>
                <a:gd name="T9" fmla="*/ 20 h 198"/>
                <a:gd name="T10" fmla="*/ 0 w 193"/>
                <a:gd name="T11" fmla="*/ 178 h 198"/>
                <a:gd name="T12" fmla="*/ 18 w 193"/>
                <a:gd name="T13" fmla="*/ 198 h 198"/>
                <a:gd name="T14" fmla="*/ 174 w 193"/>
                <a:gd name="T15" fmla="*/ 198 h 198"/>
                <a:gd name="T16" fmla="*/ 193 w 193"/>
                <a:gd name="T17" fmla="*/ 180 h 198"/>
                <a:gd name="T18" fmla="*/ 193 w 193"/>
                <a:gd name="T19" fmla="*/ 180 h 198"/>
                <a:gd name="T20" fmla="*/ 38 w 193"/>
                <a:gd name="T21" fmla="*/ 40 h 198"/>
                <a:gd name="T22" fmla="*/ 154 w 193"/>
                <a:gd name="T23" fmla="*/ 40 h 198"/>
                <a:gd name="T24" fmla="*/ 154 w 193"/>
                <a:gd name="T25" fmla="*/ 161 h 198"/>
                <a:gd name="T26" fmla="*/ 37 w 193"/>
                <a:gd name="T27" fmla="*/ 161 h 198"/>
                <a:gd name="T28" fmla="*/ 37 w 193"/>
                <a:gd name="T29" fmla="*/ 40 h 198"/>
                <a:gd name="T30" fmla="*/ 38 w 193"/>
                <a:gd name="T31" fmla="*/ 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198">
                  <a:moveTo>
                    <a:pt x="193" y="180"/>
                  </a:move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80"/>
                  </a:cubicBezTo>
                  <a:lnTo>
                    <a:pt x="193" y="180"/>
                  </a:lnTo>
                  <a:close/>
                  <a:moveTo>
                    <a:pt x="38" y="40"/>
                  </a:moveTo>
                  <a:lnTo>
                    <a:pt x="154" y="40"/>
                  </a:lnTo>
                  <a:lnTo>
                    <a:pt x="154" y="161"/>
                  </a:lnTo>
                  <a:lnTo>
                    <a:pt x="37" y="161"/>
                  </a:lnTo>
                  <a:lnTo>
                    <a:pt x="37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234142" y="2140661"/>
              <a:ext cx="85962" cy="88735"/>
            </a:xfrm>
            <a:custGeom>
              <a:avLst/>
              <a:gdLst>
                <a:gd name="T0" fmla="*/ 194 w 194"/>
                <a:gd name="T1" fmla="*/ 179 h 199"/>
                <a:gd name="T2" fmla="*/ 194 w 194"/>
                <a:gd name="T3" fmla="*/ 135 h 199"/>
                <a:gd name="T4" fmla="*/ 156 w 194"/>
                <a:gd name="T5" fmla="*/ 135 h 199"/>
                <a:gd name="T6" fmla="*/ 156 w 194"/>
                <a:gd name="T7" fmla="*/ 160 h 199"/>
                <a:gd name="T8" fmla="*/ 38 w 194"/>
                <a:gd name="T9" fmla="*/ 160 h 199"/>
                <a:gd name="T10" fmla="*/ 38 w 194"/>
                <a:gd name="T11" fmla="*/ 39 h 199"/>
                <a:gd name="T12" fmla="*/ 156 w 194"/>
                <a:gd name="T13" fmla="*/ 39 h 199"/>
                <a:gd name="T14" fmla="*/ 156 w 194"/>
                <a:gd name="T15" fmla="*/ 64 h 199"/>
                <a:gd name="T16" fmla="*/ 194 w 194"/>
                <a:gd name="T17" fmla="*/ 64 h 199"/>
                <a:gd name="T18" fmla="*/ 194 w 194"/>
                <a:gd name="T19" fmla="*/ 20 h 199"/>
                <a:gd name="T20" fmla="*/ 174 w 194"/>
                <a:gd name="T21" fmla="*/ 0 h 199"/>
                <a:gd name="T22" fmla="*/ 18 w 194"/>
                <a:gd name="T23" fmla="*/ 0 h 199"/>
                <a:gd name="T24" fmla="*/ 0 w 194"/>
                <a:gd name="T25" fmla="*/ 20 h 199"/>
                <a:gd name="T26" fmla="*/ 0 w 194"/>
                <a:gd name="T27" fmla="*/ 179 h 199"/>
                <a:gd name="T28" fmla="*/ 18 w 194"/>
                <a:gd name="T29" fmla="*/ 199 h 199"/>
                <a:gd name="T30" fmla="*/ 174 w 194"/>
                <a:gd name="T31" fmla="*/ 199 h 199"/>
                <a:gd name="T32" fmla="*/ 194 w 194"/>
                <a:gd name="T33" fmla="*/ 179 h 199"/>
                <a:gd name="T34" fmla="*/ 194 w 194"/>
                <a:gd name="T35" fmla="*/ 17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199">
                  <a:moveTo>
                    <a:pt x="194" y="179"/>
                  </a:moveTo>
                  <a:lnTo>
                    <a:pt x="194" y="135"/>
                  </a:lnTo>
                  <a:lnTo>
                    <a:pt x="156" y="135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9"/>
                  </a:lnTo>
                  <a:lnTo>
                    <a:pt x="156" y="39"/>
                  </a:lnTo>
                  <a:lnTo>
                    <a:pt x="156" y="64"/>
                  </a:lnTo>
                  <a:lnTo>
                    <a:pt x="194" y="64"/>
                  </a:ln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9"/>
                  </a:lnTo>
                  <a:cubicBezTo>
                    <a:pt x="0" y="189"/>
                    <a:pt x="8" y="199"/>
                    <a:pt x="18" y="199"/>
                  </a:cubicBezTo>
                  <a:lnTo>
                    <a:pt x="174" y="199"/>
                  </a:lnTo>
                  <a:cubicBezTo>
                    <a:pt x="185" y="197"/>
                    <a:pt x="194" y="189"/>
                    <a:pt x="194" y="179"/>
                  </a:cubicBezTo>
                  <a:lnTo>
                    <a:pt x="194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351532" y="2140661"/>
              <a:ext cx="85962" cy="87811"/>
            </a:xfrm>
            <a:custGeom>
              <a:avLst/>
              <a:gdLst>
                <a:gd name="T0" fmla="*/ 194 w 194"/>
                <a:gd name="T1" fmla="*/ 180 h 198"/>
                <a:gd name="T2" fmla="*/ 194 w 194"/>
                <a:gd name="T3" fmla="*/ 0 h 198"/>
                <a:gd name="T4" fmla="*/ 156 w 194"/>
                <a:gd name="T5" fmla="*/ 0 h 198"/>
                <a:gd name="T6" fmla="*/ 156 w 194"/>
                <a:gd name="T7" fmla="*/ 160 h 198"/>
                <a:gd name="T8" fmla="*/ 38 w 194"/>
                <a:gd name="T9" fmla="*/ 160 h 198"/>
                <a:gd name="T10" fmla="*/ 38 w 194"/>
                <a:gd name="T11" fmla="*/ 0 h 198"/>
                <a:gd name="T12" fmla="*/ 0 w 194"/>
                <a:gd name="T13" fmla="*/ 0 h 198"/>
                <a:gd name="T14" fmla="*/ 0 w 194"/>
                <a:gd name="T15" fmla="*/ 178 h 198"/>
                <a:gd name="T16" fmla="*/ 18 w 194"/>
                <a:gd name="T17" fmla="*/ 198 h 198"/>
                <a:gd name="T18" fmla="*/ 174 w 194"/>
                <a:gd name="T19" fmla="*/ 198 h 198"/>
                <a:gd name="T20" fmla="*/ 194 w 194"/>
                <a:gd name="T21" fmla="*/ 180 h 198"/>
                <a:gd name="T22" fmla="*/ 194 w 194"/>
                <a:gd name="T23" fmla="*/ 1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98">
                  <a:moveTo>
                    <a:pt x="194" y="180"/>
                  </a:moveTo>
                  <a:lnTo>
                    <a:pt x="194" y="0"/>
                  </a:lnTo>
                  <a:lnTo>
                    <a:pt x="156" y="0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6" y="198"/>
                    <a:pt x="194" y="190"/>
                    <a:pt x="194" y="180"/>
                  </a:cubicBezTo>
                  <a:lnTo>
                    <a:pt x="194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6467996" y="2140661"/>
              <a:ext cx="86886" cy="88735"/>
            </a:xfrm>
            <a:custGeom>
              <a:avLst/>
              <a:gdLst>
                <a:gd name="T0" fmla="*/ 196 w 196"/>
                <a:gd name="T1" fmla="*/ 179 h 200"/>
                <a:gd name="T2" fmla="*/ 196 w 196"/>
                <a:gd name="T3" fmla="*/ 100 h 200"/>
                <a:gd name="T4" fmla="*/ 176 w 196"/>
                <a:gd name="T5" fmla="*/ 80 h 200"/>
                <a:gd name="T6" fmla="*/ 40 w 196"/>
                <a:gd name="T7" fmla="*/ 80 h 200"/>
                <a:gd name="T8" fmla="*/ 40 w 196"/>
                <a:gd name="T9" fmla="*/ 39 h 200"/>
                <a:gd name="T10" fmla="*/ 158 w 196"/>
                <a:gd name="T11" fmla="*/ 39 h 200"/>
                <a:gd name="T12" fmla="*/ 158 w 196"/>
                <a:gd name="T13" fmla="*/ 60 h 200"/>
                <a:gd name="T14" fmla="*/ 196 w 196"/>
                <a:gd name="T15" fmla="*/ 60 h 200"/>
                <a:gd name="T16" fmla="*/ 196 w 196"/>
                <a:gd name="T17" fmla="*/ 20 h 200"/>
                <a:gd name="T18" fmla="*/ 176 w 196"/>
                <a:gd name="T19" fmla="*/ 0 h 200"/>
                <a:gd name="T20" fmla="*/ 20 w 196"/>
                <a:gd name="T21" fmla="*/ 0 h 200"/>
                <a:gd name="T22" fmla="*/ 2 w 196"/>
                <a:gd name="T23" fmla="*/ 20 h 200"/>
                <a:gd name="T24" fmla="*/ 2 w 196"/>
                <a:gd name="T25" fmla="*/ 99 h 200"/>
                <a:gd name="T26" fmla="*/ 20 w 196"/>
                <a:gd name="T27" fmla="*/ 119 h 200"/>
                <a:gd name="T28" fmla="*/ 156 w 196"/>
                <a:gd name="T29" fmla="*/ 119 h 200"/>
                <a:gd name="T30" fmla="*/ 156 w 196"/>
                <a:gd name="T31" fmla="*/ 160 h 200"/>
                <a:gd name="T32" fmla="*/ 39 w 196"/>
                <a:gd name="T33" fmla="*/ 160 h 200"/>
                <a:gd name="T34" fmla="*/ 39 w 196"/>
                <a:gd name="T35" fmla="*/ 140 h 200"/>
                <a:gd name="T36" fmla="*/ 0 w 196"/>
                <a:gd name="T37" fmla="*/ 140 h 200"/>
                <a:gd name="T38" fmla="*/ 0 w 196"/>
                <a:gd name="T39" fmla="*/ 180 h 200"/>
                <a:gd name="T40" fmla="*/ 19 w 196"/>
                <a:gd name="T41" fmla="*/ 200 h 200"/>
                <a:gd name="T42" fmla="*/ 175 w 196"/>
                <a:gd name="T43" fmla="*/ 200 h 200"/>
                <a:gd name="T44" fmla="*/ 196 w 196"/>
                <a:gd name="T45" fmla="*/ 179 h 200"/>
                <a:gd name="T46" fmla="*/ 196 w 196"/>
                <a:gd name="T4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200">
                  <a:moveTo>
                    <a:pt x="196" y="179"/>
                  </a:moveTo>
                  <a:lnTo>
                    <a:pt x="196" y="100"/>
                  </a:lnTo>
                  <a:cubicBezTo>
                    <a:pt x="196" y="89"/>
                    <a:pt x="188" y="80"/>
                    <a:pt x="176" y="80"/>
                  </a:cubicBezTo>
                  <a:lnTo>
                    <a:pt x="40" y="80"/>
                  </a:lnTo>
                  <a:lnTo>
                    <a:pt x="40" y="39"/>
                  </a:lnTo>
                  <a:lnTo>
                    <a:pt x="158" y="39"/>
                  </a:lnTo>
                  <a:lnTo>
                    <a:pt x="158" y="60"/>
                  </a:lnTo>
                  <a:lnTo>
                    <a:pt x="196" y="60"/>
                  </a:lnTo>
                  <a:lnTo>
                    <a:pt x="196" y="20"/>
                  </a:lnTo>
                  <a:cubicBezTo>
                    <a:pt x="196" y="8"/>
                    <a:pt x="188" y="0"/>
                    <a:pt x="176" y="0"/>
                  </a:cubicBezTo>
                  <a:lnTo>
                    <a:pt x="20" y="0"/>
                  </a:lnTo>
                  <a:cubicBezTo>
                    <a:pt x="10" y="0"/>
                    <a:pt x="2" y="8"/>
                    <a:pt x="2" y="20"/>
                  </a:cubicBezTo>
                  <a:lnTo>
                    <a:pt x="2" y="99"/>
                  </a:lnTo>
                  <a:cubicBezTo>
                    <a:pt x="2" y="109"/>
                    <a:pt x="10" y="119"/>
                    <a:pt x="20" y="119"/>
                  </a:cubicBezTo>
                  <a:lnTo>
                    <a:pt x="156" y="119"/>
                  </a:lnTo>
                  <a:lnTo>
                    <a:pt x="156" y="160"/>
                  </a:lnTo>
                  <a:lnTo>
                    <a:pt x="39" y="160"/>
                  </a:lnTo>
                  <a:lnTo>
                    <a:pt x="39" y="140"/>
                  </a:lnTo>
                  <a:lnTo>
                    <a:pt x="0" y="140"/>
                  </a:lnTo>
                  <a:lnTo>
                    <a:pt x="0" y="180"/>
                  </a:lnTo>
                  <a:cubicBezTo>
                    <a:pt x="0" y="191"/>
                    <a:pt x="8" y="200"/>
                    <a:pt x="19" y="200"/>
                  </a:cubicBezTo>
                  <a:lnTo>
                    <a:pt x="175" y="200"/>
                  </a:lnTo>
                  <a:cubicBezTo>
                    <a:pt x="188" y="197"/>
                    <a:pt x="196" y="189"/>
                    <a:pt x="196" y="179"/>
                  </a:cubicBezTo>
                  <a:lnTo>
                    <a:pt x="196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6567823" y="2025120"/>
              <a:ext cx="32352" cy="32352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3 h 72"/>
                <a:gd name="T12" fmla="*/ 2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3 h 72"/>
                <a:gd name="T20" fmla="*/ 45 w 72"/>
                <a:gd name="T21" fmla="*/ 59 h 72"/>
                <a:gd name="T22" fmla="*/ 36 w 72"/>
                <a:gd name="T23" fmla="*/ 39 h 72"/>
                <a:gd name="T24" fmla="*/ 28 w 72"/>
                <a:gd name="T25" fmla="*/ 39 h 72"/>
                <a:gd name="T26" fmla="*/ 28 w 72"/>
                <a:gd name="T27" fmla="*/ 59 h 72"/>
                <a:gd name="T28" fmla="*/ 22 w 72"/>
                <a:gd name="T29" fmla="*/ 59 h 72"/>
                <a:gd name="T30" fmla="*/ 22 w 72"/>
                <a:gd name="T31" fmla="*/ 14 h 72"/>
                <a:gd name="T32" fmla="*/ 36 w 72"/>
                <a:gd name="T33" fmla="*/ 14 h 72"/>
                <a:gd name="T34" fmla="*/ 50 w 72"/>
                <a:gd name="T35" fmla="*/ 27 h 72"/>
                <a:gd name="T36" fmla="*/ 41 w 72"/>
                <a:gd name="T37" fmla="*/ 39 h 72"/>
                <a:gd name="T38" fmla="*/ 50 w 72"/>
                <a:gd name="T39" fmla="*/ 59 h 72"/>
                <a:gd name="T40" fmla="*/ 45 w 72"/>
                <a:gd name="T41" fmla="*/ 59 h 72"/>
                <a:gd name="T42" fmla="*/ 28 w 72"/>
                <a:gd name="T43" fmla="*/ 34 h 72"/>
                <a:gd name="T44" fmla="*/ 36 w 72"/>
                <a:gd name="T45" fmla="*/ 34 h 72"/>
                <a:gd name="T46" fmla="*/ 45 w 72"/>
                <a:gd name="T47" fmla="*/ 26 h 72"/>
                <a:gd name="T48" fmla="*/ 36 w 72"/>
                <a:gd name="T49" fmla="*/ 18 h 72"/>
                <a:gd name="T50" fmla="*/ 29 w 72"/>
                <a:gd name="T51" fmla="*/ 18 h 72"/>
                <a:gd name="T52" fmla="*/ 29 w 72"/>
                <a:gd name="T53" fmla="*/ 34 h 72"/>
                <a:gd name="T54" fmla="*/ 28 w 72"/>
                <a:gd name="T55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3"/>
                  </a:moveTo>
                  <a:cubicBezTo>
                    <a:pt x="17" y="3"/>
                    <a:pt x="2" y="18"/>
                    <a:pt x="2" y="36"/>
                  </a:cubicBezTo>
                  <a:cubicBezTo>
                    <a:pt x="2" y="55"/>
                    <a:pt x="17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8"/>
                    <a:pt x="54" y="3"/>
                    <a:pt x="36" y="3"/>
                  </a:cubicBezTo>
                  <a:close/>
                  <a:moveTo>
                    <a:pt x="45" y="59"/>
                  </a:moveTo>
                  <a:lnTo>
                    <a:pt x="36" y="39"/>
                  </a:lnTo>
                  <a:lnTo>
                    <a:pt x="28" y="39"/>
                  </a:lnTo>
                  <a:lnTo>
                    <a:pt x="28" y="59"/>
                  </a:lnTo>
                  <a:lnTo>
                    <a:pt x="22" y="59"/>
                  </a:lnTo>
                  <a:lnTo>
                    <a:pt x="22" y="14"/>
                  </a:lnTo>
                  <a:lnTo>
                    <a:pt x="36" y="14"/>
                  </a:lnTo>
                  <a:cubicBezTo>
                    <a:pt x="46" y="14"/>
                    <a:pt x="50" y="18"/>
                    <a:pt x="50" y="27"/>
                  </a:cubicBezTo>
                  <a:cubicBezTo>
                    <a:pt x="50" y="34"/>
                    <a:pt x="48" y="38"/>
                    <a:pt x="41" y="39"/>
                  </a:cubicBezTo>
                  <a:lnTo>
                    <a:pt x="50" y="59"/>
                  </a:lnTo>
                  <a:lnTo>
                    <a:pt x="45" y="59"/>
                  </a:lnTo>
                  <a:close/>
                  <a:moveTo>
                    <a:pt x="28" y="34"/>
                  </a:moveTo>
                  <a:lnTo>
                    <a:pt x="36" y="34"/>
                  </a:lnTo>
                  <a:cubicBezTo>
                    <a:pt x="42" y="34"/>
                    <a:pt x="45" y="31"/>
                    <a:pt x="45" y="26"/>
                  </a:cubicBezTo>
                  <a:cubicBezTo>
                    <a:pt x="45" y="20"/>
                    <a:pt x="42" y="18"/>
                    <a:pt x="36" y="18"/>
                  </a:cubicBezTo>
                  <a:lnTo>
                    <a:pt x="29" y="18"/>
                  </a:lnTo>
                  <a:lnTo>
                    <a:pt x="29" y="34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Blue bar"/>
          <p:cNvSpPr/>
          <p:nvPr userDrawn="1"/>
        </p:nvSpPr>
        <p:spPr>
          <a:xfrm>
            <a:off x="944563" y="0"/>
            <a:ext cx="1799696" cy="15184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50913" y="4411489"/>
            <a:ext cx="10314495" cy="51205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 bwMode="ltGray">
          <a:xfrm>
            <a:off x="946786" y="1736726"/>
            <a:ext cx="6286795" cy="4443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7404101" y="1736724"/>
            <a:ext cx="3854450" cy="4443413"/>
          </a:xfrm>
        </p:spPr>
        <p:txBody>
          <a:bodyPr/>
          <a:lstStyle>
            <a:lvl1pPr marL="0" indent="0">
              <a:spcAft>
                <a:spcPts val="600"/>
              </a:spcAft>
              <a:buFont typeface="Wingdings" panose="05000000000000000000" pitchFamily="2" charset="2"/>
              <a:buNone/>
              <a:defRPr sz="2400"/>
            </a:lvl1pPr>
            <a:lvl2pPr marL="346075" indent="0">
              <a:spcAft>
                <a:spcPts val="600"/>
              </a:spcAft>
              <a:buNone/>
              <a:defRPr sz="1800"/>
            </a:lvl2pPr>
            <a:lvl3pPr marL="574675" indent="0">
              <a:spcAft>
                <a:spcPts val="600"/>
              </a:spcAft>
              <a:buNone/>
              <a:defRPr sz="1600"/>
            </a:lvl3pPr>
            <a:lvl4pPr marL="744538" indent="0">
              <a:spcAft>
                <a:spcPts val="600"/>
              </a:spcAft>
              <a:buNone/>
              <a:defRPr sz="1600"/>
            </a:lvl4pPr>
            <a:lvl5pPr marL="922337" indent="0"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First level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– avoid as too small</a:t>
            </a:r>
          </a:p>
          <a:p>
            <a:pPr lvl="4"/>
            <a:r>
              <a:rPr lang="en-US" dirty="0" smtClean="0"/>
              <a:t>Fifth level – avoid as too small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"/>
          <p:cNvSpPr>
            <a:spLocks noGrp="1"/>
          </p:cNvSpPr>
          <p:nvPr>
            <p:ph type="title" hasCustomPrompt="1"/>
          </p:nvPr>
        </p:nvSpPr>
        <p:spPr>
          <a:xfrm>
            <a:off x="946786" y="4292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Image Left</a:t>
            </a:r>
            <a:endParaRPr lang="en-US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50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 bwMode="ltGray">
          <a:xfrm>
            <a:off x="946786" y="1736726"/>
            <a:ext cx="6286795" cy="4443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7404101" y="1736724"/>
            <a:ext cx="3854450" cy="4443413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24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First level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– avoid as too small</a:t>
            </a:r>
          </a:p>
          <a:p>
            <a:pPr lvl="4"/>
            <a:r>
              <a:rPr lang="en-US" dirty="0" smtClean="0"/>
              <a:t>Fifth level – avoid as too small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"/>
          <p:cNvSpPr>
            <a:spLocks noGrp="1"/>
          </p:cNvSpPr>
          <p:nvPr>
            <p:ph type="title" hasCustomPrompt="1"/>
          </p:nvPr>
        </p:nvSpPr>
        <p:spPr>
          <a:xfrm>
            <a:off x="946786" y="4292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Image Left with Bullets</a:t>
            </a:r>
            <a:endParaRPr lang="en-US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25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with Bullets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 bwMode="ltGray">
          <a:xfrm>
            <a:off x="946786" y="1736726"/>
            <a:ext cx="6286795" cy="4443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7404101" y="1736724"/>
            <a:ext cx="3854450" cy="4443413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– avoid as too small</a:t>
            </a:r>
          </a:p>
          <a:p>
            <a:pPr lvl="4"/>
            <a:r>
              <a:rPr lang="en-US" dirty="0" smtClean="0"/>
              <a:t>Fifth level – avoid as too small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"/>
          <p:cNvSpPr>
            <a:spLocks noGrp="1"/>
          </p:cNvSpPr>
          <p:nvPr>
            <p:ph type="title" hasCustomPrompt="1"/>
          </p:nvPr>
        </p:nvSpPr>
        <p:spPr>
          <a:xfrm>
            <a:off x="946786" y="4292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Image Left with Bullets—INFORM</a:t>
            </a:r>
            <a:endParaRPr lang="en-US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5113360" y="1736725"/>
            <a:ext cx="6145191" cy="444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Image Right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946786" y="1736725"/>
            <a:ext cx="3955414" cy="444341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/>
            </a:lvl1pPr>
            <a:lvl2pPr marL="346075" indent="0">
              <a:spcAft>
                <a:spcPts val="1200"/>
              </a:spcAft>
              <a:buNone/>
              <a:defRPr sz="1800"/>
            </a:lvl2pPr>
            <a:lvl3pPr marL="574675" indent="0">
              <a:spcAft>
                <a:spcPts val="1200"/>
              </a:spcAft>
              <a:buNone/>
              <a:defRPr sz="1600"/>
            </a:lvl3pPr>
            <a:lvl4pPr marL="744538" indent="0">
              <a:spcAft>
                <a:spcPts val="1200"/>
              </a:spcAft>
              <a:buNone/>
              <a:defRPr sz="1600"/>
            </a:lvl4pPr>
            <a:lvl5pPr marL="922337" indent="0"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 smtClean="0"/>
              <a:t>First level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– avoid as too small</a:t>
            </a:r>
          </a:p>
          <a:p>
            <a:pPr lvl="4"/>
            <a:r>
              <a:rPr lang="en-US" dirty="0" smtClean="0"/>
              <a:t>Fifth level – avoid as too small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9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5113360" y="1736725"/>
            <a:ext cx="6145191" cy="444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Image Right with Bullets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946786" y="1736725"/>
            <a:ext cx="3955414" cy="4443413"/>
          </a:xfrm>
        </p:spPr>
        <p:txBody>
          <a:bodyPr/>
          <a:lstStyle>
            <a:lvl1pPr>
              <a:spcAft>
                <a:spcPts val="1200"/>
              </a:spcAft>
              <a:defRPr sz="24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en-US" dirty="0" smtClean="0"/>
              <a:t>First level 24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– avoid as too small</a:t>
            </a:r>
          </a:p>
          <a:p>
            <a:pPr lvl="4"/>
            <a:r>
              <a:rPr lang="en-US" dirty="0" smtClean="0"/>
              <a:t>Fifth level – avoid as too small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1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with Bullets—INFOR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5113360" y="1736725"/>
            <a:ext cx="6145191" cy="444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Image Right with Bullets—INFORM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946786" y="1736725"/>
            <a:ext cx="3955414" cy="4443413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– avoid as too small</a:t>
            </a:r>
          </a:p>
          <a:p>
            <a:pPr lvl="4"/>
            <a:r>
              <a:rPr lang="en-US" dirty="0" smtClean="0"/>
              <a:t>Fifth level – avoid as too small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69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-Scree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7750" y="1987091"/>
            <a:ext cx="4383499" cy="39363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Half Screen Image Right 36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 bwMode="ltGray">
          <a:xfrm>
            <a:off x="6191251" y="1"/>
            <a:ext cx="600075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6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-Scree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9250" y="1951465"/>
            <a:ext cx="4383499" cy="3936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Half Screen Image </a:t>
            </a:r>
            <a:br>
              <a:rPr lang="en-US" dirty="0" smtClean="0"/>
            </a:br>
            <a:r>
              <a:rPr lang="en-US" dirty="0" smtClean="0"/>
              <a:t>Left 36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 bwMode="ltGray">
          <a:xfrm>
            <a:off x="1" y="1"/>
            <a:ext cx="6000752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78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41400" y="0"/>
            <a:ext cx="180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4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 w Mark">
    <p:bg>
      <p:bgPr>
        <a:gradFill>
          <a:gsLst>
            <a:gs pos="0">
              <a:srgbClr val="1DBDFF"/>
            </a:gs>
            <a:gs pos="47000">
              <a:srgbClr val="188DFF"/>
            </a:gs>
            <a:gs pos="100000">
              <a:srgbClr val="752FB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PT Backdrop-01.png"/>
          <p:cNvPicPr>
            <a:picLocks noChangeAspect="1"/>
          </p:cNvPicPr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7" name="white bar" descr="Rectangle 59"/>
          <p:cNvSpPr/>
          <p:nvPr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1823" y="4240362"/>
            <a:ext cx="869950" cy="869950"/>
            <a:chOff x="3513138" y="642938"/>
            <a:chExt cx="869950" cy="869950"/>
          </a:xfrm>
          <a:solidFill>
            <a:schemeClr val="bg1"/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51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gradFill flip="none" rotWithShape="1">
          <a:gsLst>
            <a:gs pos="40000">
              <a:schemeClr val="accent1">
                <a:lumMod val="100000"/>
              </a:schemeClr>
            </a:gs>
            <a:gs pos="0">
              <a:schemeClr val="accent5"/>
            </a:gs>
            <a:gs pos="100000">
              <a:srgbClr val="0155E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87780" y="0"/>
            <a:ext cx="11916181" cy="685800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flipV="1">
            <a:off x="-12191" y="-1"/>
            <a:ext cx="12204191" cy="6858001"/>
          </a:xfrm>
          <a:prstGeom prst="rect">
            <a:avLst/>
          </a:prstGeom>
          <a:gradFill flip="none" rotWithShape="1">
            <a:gsLst>
              <a:gs pos="14000">
                <a:schemeClr val="accent1">
                  <a:lumMod val="80000"/>
                  <a:lumOff val="20000"/>
                  <a:alpha val="10000"/>
                </a:schemeClr>
              </a:gs>
              <a:gs pos="100000">
                <a:schemeClr val="accent1">
                  <a:lumMod val="100000"/>
                  <a:alpha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950976" y="341105"/>
            <a:ext cx="10314432" cy="1964978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Shape 48"/>
          <p:cNvSpPr>
            <a:spLocks noGrp="1"/>
          </p:cNvSpPr>
          <p:nvPr>
            <p:ph type="body" sz="quarter" idx="10" hasCustomPrompt="1"/>
          </p:nvPr>
        </p:nvSpPr>
        <p:spPr>
          <a:xfrm>
            <a:off x="951663" y="2333175"/>
            <a:ext cx="4270249" cy="1427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rPr lang="en-US" dirty="0" smtClean="0"/>
              <a:t>Speaker Name</a:t>
            </a:r>
            <a:endParaRPr dirty="0"/>
          </a:p>
          <a:p>
            <a:pPr lvl="1"/>
            <a:r>
              <a:rPr lang="en-US" dirty="0" smtClean="0"/>
              <a:t>Title/Company</a:t>
            </a:r>
            <a:endParaRPr dirty="0"/>
          </a:p>
          <a:p>
            <a:pPr lvl="2"/>
            <a:r>
              <a:rPr lang="en-US" dirty="0" smtClean="0"/>
              <a:t>Date</a:t>
            </a:r>
            <a:endParaRPr dirty="0"/>
          </a:p>
        </p:txBody>
      </p:sp>
      <p:grpSp>
        <p:nvGrpSpPr>
          <p:cNvPr id="10" name="Large Logo"/>
          <p:cNvGrpSpPr/>
          <p:nvPr/>
        </p:nvGrpSpPr>
        <p:grpSpPr>
          <a:xfrm>
            <a:off x="946986" y="5176329"/>
            <a:ext cx="2805821" cy="680014"/>
            <a:chOff x="5753494" y="2024196"/>
            <a:chExt cx="846681" cy="205200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793240" y="2024196"/>
              <a:ext cx="164530" cy="164530"/>
            </a:xfrm>
            <a:custGeom>
              <a:avLst/>
              <a:gdLst>
                <a:gd name="T0" fmla="*/ 178 w 178"/>
                <a:gd name="T1" fmla="*/ 0 h 178"/>
                <a:gd name="T2" fmla="*/ 178 w 178"/>
                <a:gd name="T3" fmla="*/ 178 h 178"/>
                <a:gd name="T4" fmla="*/ 135 w 178"/>
                <a:gd name="T5" fmla="*/ 178 h 178"/>
                <a:gd name="T6" fmla="*/ 135 w 178"/>
                <a:gd name="T7" fmla="*/ 43 h 178"/>
                <a:gd name="T8" fmla="*/ 0 w 178"/>
                <a:gd name="T9" fmla="*/ 43 h 178"/>
                <a:gd name="T10" fmla="*/ 0 w 178"/>
                <a:gd name="T11" fmla="*/ 0 h 178"/>
                <a:gd name="T12" fmla="*/ 178 w 17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178" y="0"/>
                  </a:moveTo>
                  <a:lnTo>
                    <a:pt x="178" y="178"/>
                  </a:lnTo>
                  <a:lnTo>
                    <a:pt x="135" y="178"/>
                  </a:lnTo>
                  <a:lnTo>
                    <a:pt x="13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753494" y="2063942"/>
              <a:ext cx="164530" cy="165454"/>
            </a:xfrm>
            <a:custGeom>
              <a:avLst/>
              <a:gdLst>
                <a:gd name="T0" fmla="*/ 178 w 178"/>
                <a:gd name="T1" fmla="*/ 135 h 179"/>
                <a:gd name="T2" fmla="*/ 178 w 178"/>
                <a:gd name="T3" fmla="*/ 179 h 179"/>
                <a:gd name="T4" fmla="*/ 0 w 178"/>
                <a:gd name="T5" fmla="*/ 179 h 179"/>
                <a:gd name="T6" fmla="*/ 0 w 178"/>
                <a:gd name="T7" fmla="*/ 0 h 179"/>
                <a:gd name="T8" fmla="*/ 43 w 178"/>
                <a:gd name="T9" fmla="*/ 0 h 179"/>
                <a:gd name="T10" fmla="*/ 43 w 178"/>
                <a:gd name="T11" fmla="*/ 135 h 179"/>
                <a:gd name="T12" fmla="*/ 178 w 178"/>
                <a:gd name="T13" fmla="*/ 1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178" y="135"/>
                  </a:moveTo>
                  <a:lnTo>
                    <a:pt x="17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5"/>
                  </a:lnTo>
                  <a:lnTo>
                    <a:pt x="178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005835" y="2024196"/>
              <a:ext cx="95206" cy="88735"/>
            </a:xfrm>
            <a:custGeom>
              <a:avLst/>
              <a:gdLst>
                <a:gd name="T0" fmla="*/ 103 w 103"/>
                <a:gd name="T1" fmla="*/ 96 h 96"/>
                <a:gd name="T2" fmla="*/ 103 w 103"/>
                <a:gd name="T3" fmla="*/ 0 h 96"/>
                <a:gd name="T4" fmla="*/ 85 w 103"/>
                <a:gd name="T5" fmla="*/ 0 h 96"/>
                <a:gd name="T6" fmla="*/ 52 w 103"/>
                <a:gd name="T7" fmla="*/ 48 h 96"/>
                <a:gd name="T8" fmla="*/ 19 w 103"/>
                <a:gd name="T9" fmla="*/ 0 h 96"/>
                <a:gd name="T10" fmla="*/ 0 w 103"/>
                <a:gd name="T11" fmla="*/ 0 h 96"/>
                <a:gd name="T12" fmla="*/ 0 w 103"/>
                <a:gd name="T13" fmla="*/ 96 h 96"/>
                <a:gd name="T14" fmla="*/ 19 w 103"/>
                <a:gd name="T15" fmla="*/ 96 h 96"/>
                <a:gd name="T16" fmla="*/ 19 w 103"/>
                <a:gd name="T17" fmla="*/ 33 h 96"/>
                <a:gd name="T18" fmla="*/ 46 w 103"/>
                <a:gd name="T19" fmla="*/ 73 h 96"/>
                <a:gd name="T20" fmla="*/ 57 w 103"/>
                <a:gd name="T21" fmla="*/ 73 h 96"/>
                <a:gd name="T22" fmla="*/ 84 w 103"/>
                <a:gd name="T23" fmla="*/ 33 h 96"/>
                <a:gd name="T24" fmla="*/ 84 w 103"/>
                <a:gd name="T25" fmla="*/ 96 h 96"/>
                <a:gd name="T26" fmla="*/ 103 w 103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6">
                  <a:moveTo>
                    <a:pt x="103" y="96"/>
                  </a:moveTo>
                  <a:lnTo>
                    <a:pt x="103" y="0"/>
                  </a:lnTo>
                  <a:lnTo>
                    <a:pt x="85" y="0"/>
                  </a:lnTo>
                  <a:lnTo>
                    <a:pt x="52" y="4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9" y="96"/>
                  </a:lnTo>
                  <a:lnTo>
                    <a:pt x="19" y="33"/>
                  </a:lnTo>
                  <a:lnTo>
                    <a:pt x="46" y="73"/>
                  </a:lnTo>
                  <a:lnTo>
                    <a:pt x="57" y="73"/>
                  </a:lnTo>
                  <a:lnTo>
                    <a:pt x="84" y="33"/>
                  </a:lnTo>
                  <a:lnTo>
                    <a:pt x="84" y="96"/>
                  </a:lnTo>
                  <a:lnTo>
                    <a:pt x="10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145407" y="2024196"/>
              <a:ext cx="16638" cy="88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207337" y="2024196"/>
              <a:ext cx="85962" cy="88735"/>
            </a:xfrm>
            <a:custGeom>
              <a:avLst/>
              <a:gdLst>
                <a:gd name="T0" fmla="*/ 193 w 193"/>
                <a:gd name="T1" fmla="*/ 178 h 198"/>
                <a:gd name="T2" fmla="*/ 193 w 193"/>
                <a:gd name="T3" fmla="*/ 134 h 198"/>
                <a:gd name="T4" fmla="*/ 154 w 193"/>
                <a:gd name="T5" fmla="*/ 134 h 198"/>
                <a:gd name="T6" fmla="*/ 154 w 193"/>
                <a:gd name="T7" fmla="*/ 160 h 198"/>
                <a:gd name="T8" fmla="*/ 37 w 193"/>
                <a:gd name="T9" fmla="*/ 160 h 198"/>
                <a:gd name="T10" fmla="*/ 37 w 193"/>
                <a:gd name="T11" fmla="*/ 38 h 198"/>
                <a:gd name="T12" fmla="*/ 154 w 193"/>
                <a:gd name="T13" fmla="*/ 38 h 198"/>
                <a:gd name="T14" fmla="*/ 154 w 193"/>
                <a:gd name="T15" fmla="*/ 64 h 198"/>
                <a:gd name="T16" fmla="*/ 193 w 193"/>
                <a:gd name="T17" fmla="*/ 64 h 198"/>
                <a:gd name="T18" fmla="*/ 193 w 193"/>
                <a:gd name="T19" fmla="*/ 20 h 198"/>
                <a:gd name="T20" fmla="*/ 173 w 193"/>
                <a:gd name="T21" fmla="*/ 0 h 198"/>
                <a:gd name="T22" fmla="*/ 18 w 193"/>
                <a:gd name="T23" fmla="*/ 0 h 198"/>
                <a:gd name="T24" fmla="*/ 0 w 193"/>
                <a:gd name="T25" fmla="*/ 20 h 198"/>
                <a:gd name="T26" fmla="*/ 0 w 193"/>
                <a:gd name="T27" fmla="*/ 178 h 198"/>
                <a:gd name="T28" fmla="*/ 18 w 193"/>
                <a:gd name="T29" fmla="*/ 198 h 198"/>
                <a:gd name="T30" fmla="*/ 174 w 193"/>
                <a:gd name="T31" fmla="*/ 198 h 198"/>
                <a:gd name="T32" fmla="*/ 193 w 193"/>
                <a:gd name="T33" fmla="*/ 178 h 198"/>
                <a:gd name="T34" fmla="*/ 193 w 193"/>
                <a:gd name="T35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8">
                  <a:moveTo>
                    <a:pt x="193" y="178"/>
                  </a:moveTo>
                  <a:lnTo>
                    <a:pt x="193" y="134"/>
                  </a:lnTo>
                  <a:lnTo>
                    <a:pt x="154" y="134"/>
                  </a:lnTo>
                  <a:lnTo>
                    <a:pt x="154" y="160"/>
                  </a:lnTo>
                  <a:lnTo>
                    <a:pt x="37" y="160"/>
                  </a:lnTo>
                  <a:lnTo>
                    <a:pt x="37" y="38"/>
                  </a:lnTo>
                  <a:lnTo>
                    <a:pt x="154" y="38"/>
                  </a:lnTo>
                  <a:lnTo>
                    <a:pt x="154" y="64"/>
                  </a:lnTo>
                  <a:lnTo>
                    <a:pt x="193" y="64"/>
                  </a:ln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78"/>
                  </a:cubicBezTo>
                  <a:lnTo>
                    <a:pt x="193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6337667" y="2024196"/>
              <a:ext cx="86886" cy="88735"/>
            </a:xfrm>
            <a:custGeom>
              <a:avLst/>
              <a:gdLst>
                <a:gd name="T0" fmla="*/ 195 w 195"/>
                <a:gd name="T1" fmla="*/ 200 h 200"/>
                <a:gd name="T2" fmla="*/ 136 w 195"/>
                <a:gd name="T3" fmla="*/ 120 h 200"/>
                <a:gd name="T4" fmla="*/ 175 w 195"/>
                <a:gd name="T5" fmla="*/ 120 h 200"/>
                <a:gd name="T6" fmla="*/ 195 w 195"/>
                <a:gd name="T7" fmla="*/ 100 h 200"/>
                <a:gd name="T8" fmla="*/ 195 w 195"/>
                <a:gd name="T9" fmla="*/ 20 h 200"/>
                <a:gd name="T10" fmla="*/ 175 w 195"/>
                <a:gd name="T11" fmla="*/ 0 h 200"/>
                <a:gd name="T12" fmla="*/ 0 w 195"/>
                <a:gd name="T13" fmla="*/ 0 h 200"/>
                <a:gd name="T14" fmla="*/ 0 w 195"/>
                <a:gd name="T15" fmla="*/ 199 h 200"/>
                <a:gd name="T16" fmla="*/ 39 w 195"/>
                <a:gd name="T17" fmla="*/ 199 h 200"/>
                <a:gd name="T18" fmla="*/ 39 w 195"/>
                <a:gd name="T19" fmla="*/ 119 h 200"/>
                <a:gd name="T20" fmla="*/ 87 w 195"/>
                <a:gd name="T21" fmla="*/ 119 h 200"/>
                <a:gd name="T22" fmla="*/ 145 w 195"/>
                <a:gd name="T23" fmla="*/ 199 h 200"/>
                <a:gd name="T24" fmla="*/ 195 w 195"/>
                <a:gd name="T25" fmla="*/ 199 h 200"/>
                <a:gd name="T26" fmla="*/ 195 w 195"/>
                <a:gd name="T27" fmla="*/ 200 h 200"/>
                <a:gd name="T28" fmla="*/ 39 w 195"/>
                <a:gd name="T29" fmla="*/ 40 h 200"/>
                <a:gd name="T30" fmla="*/ 156 w 195"/>
                <a:gd name="T31" fmla="*/ 40 h 200"/>
                <a:gd name="T32" fmla="*/ 156 w 195"/>
                <a:gd name="T33" fmla="*/ 82 h 200"/>
                <a:gd name="T34" fmla="*/ 39 w 195"/>
                <a:gd name="T35" fmla="*/ 82 h 200"/>
                <a:gd name="T36" fmla="*/ 39 w 195"/>
                <a:gd name="T37" fmla="*/ 40 h 200"/>
                <a:gd name="T38" fmla="*/ 39 w 195"/>
                <a:gd name="T39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200">
                  <a:moveTo>
                    <a:pt x="195" y="200"/>
                  </a:moveTo>
                  <a:lnTo>
                    <a:pt x="136" y="120"/>
                  </a:lnTo>
                  <a:lnTo>
                    <a:pt x="175" y="120"/>
                  </a:lnTo>
                  <a:cubicBezTo>
                    <a:pt x="185" y="120"/>
                    <a:pt x="195" y="112"/>
                    <a:pt x="195" y="100"/>
                  </a:cubicBezTo>
                  <a:lnTo>
                    <a:pt x="195" y="20"/>
                  </a:lnTo>
                  <a:cubicBezTo>
                    <a:pt x="195" y="8"/>
                    <a:pt x="187" y="0"/>
                    <a:pt x="175" y="0"/>
                  </a:cubicBezTo>
                  <a:lnTo>
                    <a:pt x="0" y="0"/>
                  </a:lnTo>
                  <a:lnTo>
                    <a:pt x="0" y="199"/>
                  </a:lnTo>
                  <a:lnTo>
                    <a:pt x="39" y="199"/>
                  </a:lnTo>
                  <a:lnTo>
                    <a:pt x="39" y="119"/>
                  </a:lnTo>
                  <a:lnTo>
                    <a:pt x="87" y="119"/>
                  </a:lnTo>
                  <a:lnTo>
                    <a:pt x="145" y="199"/>
                  </a:lnTo>
                  <a:lnTo>
                    <a:pt x="195" y="199"/>
                  </a:lnTo>
                  <a:lnTo>
                    <a:pt x="195" y="200"/>
                  </a:lnTo>
                  <a:close/>
                  <a:moveTo>
                    <a:pt x="39" y="40"/>
                  </a:moveTo>
                  <a:lnTo>
                    <a:pt x="156" y="40"/>
                  </a:lnTo>
                  <a:lnTo>
                    <a:pt x="156" y="82"/>
                  </a:lnTo>
                  <a:lnTo>
                    <a:pt x="39" y="82"/>
                  </a:lnTo>
                  <a:lnTo>
                    <a:pt x="39" y="40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468920" y="2024196"/>
              <a:ext cx="85962" cy="88735"/>
            </a:xfrm>
            <a:custGeom>
              <a:avLst/>
              <a:gdLst>
                <a:gd name="T0" fmla="*/ 194 w 194"/>
                <a:gd name="T1" fmla="*/ 178 h 198"/>
                <a:gd name="T2" fmla="*/ 194 w 194"/>
                <a:gd name="T3" fmla="*/ 20 h 198"/>
                <a:gd name="T4" fmla="*/ 174 w 194"/>
                <a:gd name="T5" fmla="*/ 0 h 198"/>
                <a:gd name="T6" fmla="*/ 18 w 194"/>
                <a:gd name="T7" fmla="*/ 0 h 198"/>
                <a:gd name="T8" fmla="*/ 0 w 194"/>
                <a:gd name="T9" fmla="*/ 20 h 198"/>
                <a:gd name="T10" fmla="*/ 0 w 194"/>
                <a:gd name="T11" fmla="*/ 178 h 198"/>
                <a:gd name="T12" fmla="*/ 18 w 194"/>
                <a:gd name="T13" fmla="*/ 198 h 198"/>
                <a:gd name="T14" fmla="*/ 176 w 194"/>
                <a:gd name="T15" fmla="*/ 198 h 198"/>
                <a:gd name="T16" fmla="*/ 194 w 194"/>
                <a:gd name="T17" fmla="*/ 178 h 198"/>
                <a:gd name="T18" fmla="*/ 194 w 194"/>
                <a:gd name="T19" fmla="*/ 178 h 198"/>
                <a:gd name="T20" fmla="*/ 38 w 194"/>
                <a:gd name="T21" fmla="*/ 38 h 198"/>
                <a:gd name="T22" fmla="*/ 156 w 194"/>
                <a:gd name="T23" fmla="*/ 38 h 198"/>
                <a:gd name="T24" fmla="*/ 156 w 194"/>
                <a:gd name="T25" fmla="*/ 160 h 198"/>
                <a:gd name="T26" fmla="*/ 38 w 194"/>
                <a:gd name="T27" fmla="*/ 160 h 198"/>
                <a:gd name="T28" fmla="*/ 38 w 194"/>
                <a:gd name="T29" fmla="*/ 38 h 198"/>
                <a:gd name="T30" fmla="*/ 38 w 194"/>
                <a:gd name="T31" fmla="*/ 3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98">
                  <a:moveTo>
                    <a:pt x="194" y="178"/>
                  </a:move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6" y="198"/>
                  </a:lnTo>
                  <a:cubicBezTo>
                    <a:pt x="186" y="198"/>
                    <a:pt x="194" y="190"/>
                    <a:pt x="194" y="178"/>
                  </a:cubicBezTo>
                  <a:lnTo>
                    <a:pt x="194" y="178"/>
                  </a:lnTo>
                  <a:close/>
                  <a:moveTo>
                    <a:pt x="38" y="38"/>
                  </a:moveTo>
                  <a:lnTo>
                    <a:pt x="156" y="38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005835" y="2140661"/>
              <a:ext cx="86886" cy="87811"/>
            </a:xfrm>
            <a:custGeom>
              <a:avLst/>
              <a:gdLst>
                <a:gd name="T0" fmla="*/ 94 w 94"/>
                <a:gd name="T1" fmla="*/ 19 h 95"/>
                <a:gd name="T2" fmla="*/ 94 w 94"/>
                <a:gd name="T3" fmla="*/ 0 h 95"/>
                <a:gd name="T4" fmla="*/ 0 w 94"/>
                <a:gd name="T5" fmla="*/ 0 h 95"/>
                <a:gd name="T6" fmla="*/ 0 w 94"/>
                <a:gd name="T7" fmla="*/ 95 h 95"/>
                <a:gd name="T8" fmla="*/ 19 w 94"/>
                <a:gd name="T9" fmla="*/ 95 h 95"/>
                <a:gd name="T10" fmla="*/ 19 w 94"/>
                <a:gd name="T11" fmla="*/ 57 h 95"/>
                <a:gd name="T12" fmla="*/ 75 w 94"/>
                <a:gd name="T13" fmla="*/ 57 h 95"/>
                <a:gd name="T14" fmla="*/ 75 w 94"/>
                <a:gd name="T15" fmla="*/ 38 h 95"/>
                <a:gd name="T16" fmla="*/ 19 w 94"/>
                <a:gd name="T17" fmla="*/ 38 h 95"/>
                <a:gd name="T18" fmla="*/ 19 w 94"/>
                <a:gd name="T19" fmla="*/ 19 h 95"/>
                <a:gd name="T20" fmla="*/ 94 w 94"/>
                <a:gd name="T21" fmla="*/ 1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95">
                  <a:moveTo>
                    <a:pt x="94" y="19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19" y="95"/>
                  </a:lnTo>
                  <a:lnTo>
                    <a:pt x="19" y="57"/>
                  </a:lnTo>
                  <a:lnTo>
                    <a:pt x="75" y="57"/>
                  </a:lnTo>
                  <a:lnTo>
                    <a:pt x="75" y="38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9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116753" y="2140661"/>
              <a:ext cx="85962" cy="87811"/>
            </a:xfrm>
            <a:custGeom>
              <a:avLst/>
              <a:gdLst>
                <a:gd name="T0" fmla="*/ 193 w 193"/>
                <a:gd name="T1" fmla="*/ 180 h 198"/>
                <a:gd name="T2" fmla="*/ 193 w 193"/>
                <a:gd name="T3" fmla="*/ 20 h 198"/>
                <a:gd name="T4" fmla="*/ 173 w 193"/>
                <a:gd name="T5" fmla="*/ 0 h 198"/>
                <a:gd name="T6" fmla="*/ 18 w 193"/>
                <a:gd name="T7" fmla="*/ 0 h 198"/>
                <a:gd name="T8" fmla="*/ 0 w 193"/>
                <a:gd name="T9" fmla="*/ 20 h 198"/>
                <a:gd name="T10" fmla="*/ 0 w 193"/>
                <a:gd name="T11" fmla="*/ 178 h 198"/>
                <a:gd name="T12" fmla="*/ 18 w 193"/>
                <a:gd name="T13" fmla="*/ 198 h 198"/>
                <a:gd name="T14" fmla="*/ 174 w 193"/>
                <a:gd name="T15" fmla="*/ 198 h 198"/>
                <a:gd name="T16" fmla="*/ 193 w 193"/>
                <a:gd name="T17" fmla="*/ 180 h 198"/>
                <a:gd name="T18" fmla="*/ 193 w 193"/>
                <a:gd name="T19" fmla="*/ 180 h 198"/>
                <a:gd name="T20" fmla="*/ 38 w 193"/>
                <a:gd name="T21" fmla="*/ 40 h 198"/>
                <a:gd name="T22" fmla="*/ 154 w 193"/>
                <a:gd name="T23" fmla="*/ 40 h 198"/>
                <a:gd name="T24" fmla="*/ 154 w 193"/>
                <a:gd name="T25" fmla="*/ 161 h 198"/>
                <a:gd name="T26" fmla="*/ 37 w 193"/>
                <a:gd name="T27" fmla="*/ 161 h 198"/>
                <a:gd name="T28" fmla="*/ 37 w 193"/>
                <a:gd name="T29" fmla="*/ 40 h 198"/>
                <a:gd name="T30" fmla="*/ 38 w 193"/>
                <a:gd name="T31" fmla="*/ 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198">
                  <a:moveTo>
                    <a:pt x="193" y="180"/>
                  </a:move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80"/>
                  </a:cubicBezTo>
                  <a:lnTo>
                    <a:pt x="193" y="180"/>
                  </a:lnTo>
                  <a:close/>
                  <a:moveTo>
                    <a:pt x="38" y="40"/>
                  </a:moveTo>
                  <a:lnTo>
                    <a:pt x="154" y="40"/>
                  </a:lnTo>
                  <a:lnTo>
                    <a:pt x="154" y="161"/>
                  </a:lnTo>
                  <a:lnTo>
                    <a:pt x="37" y="161"/>
                  </a:lnTo>
                  <a:lnTo>
                    <a:pt x="37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234142" y="2140661"/>
              <a:ext cx="85962" cy="88735"/>
            </a:xfrm>
            <a:custGeom>
              <a:avLst/>
              <a:gdLst>
                <a:gd name="T0" fmla="*/ 194 w 194"/>
                <a:gd name="T1" fmla="*/ 179 h 199"/>
                <a:gd name="T2" fmla="*/ 194 w 194"/>
                <a:gd name="T3" fmla="*/ 135 h 199"/>
                <a:gd name="T4" fmla="*/ 156 w 194"/>
                <a:gd name="T5" fmla="*/ 135 h 199"/>
                <a:gd name="T6" fmla="*/ 156 w 194"/>
                <a:gd name="T7" fmla="*/ 160 h 199"/>
                <a:gd name="T8" fmla="*/ 38 w 194"/>
                <a:gd name="T9" fmla="*/ 160 h 199"/>
                <a:gd name="T10" fmla="*/ 38 w 194"/>
                <a:gd name="T11" fmla="*/ 39 h 199"/>
                <a:gd name="T12" fmla="*/ 156 w 194"/>
                <a:gd name="T13" fmla="*/ 39 h 199"/>
                <a:gd name="T14" fmla="*/ 156 w 194"/>
                <a:gd name="T15" fmla="*/ 64 h 199"/>
                <a:gd name="T16" fmla="*/ 194 w 194"/>
                <a:gd name="T17" fmla="*/ 64 h 199"/>
                <a:gd name="T18" fmla="*/ 194 w 194"/>
                <a:gd name="T19" fmla="*/ 20 h 199"/>
                <a:gd name="T20" fmla="*/ 174 w 194"/>
                <a:gd name="T21" fmla="*/ 0 h 199"/>
                <a:gd name="T22" fmla="*/ 18 w 194"/>
                <a:gd name="T23" fmla="*/ 0 h 199"/>
                <a:gd name="T24" fmla="*/ 0 w 194"/>
                <a:gd name="T25" fmla="*/ 20 h 199"/>
                <a:gd name="T26" fmla="*/ 0 w 194"/>
                <a:gd name="T27" fmla="*/ 179 h 199"/>
                <a:gd name="T28" fmla="*/ 18 w 194"/>
                <a:gd name="T29" fmla="*/ 199 h 199"/>
                <a:gd name="T30" fmla="*/ 174 w 194"/>
                <a:gd name="T31" fmla="*/ 199 h 199"/>
                <a:gd name="T32" fmla="*/ 194 w 194"/>
                <a:gd name="T33" fmla="*/ 179 h 199"/>
                <a:gd name="T34" fmla="*/ 194 w 194"/>
                <a:gd name="T35" fmla="*/ 17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199">
                  <a:moveTo>
                    <a:pt x="194" y="179"/>
                  </a:moveTo>
                  <a:lnTo>
                    <a:pt x="194" y="135"/>
                  </a:lnTo>
                  <a:lnTo>
                    <a:pt x="156" y="135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9"/>
                  </a:lnTo>
                  <a:lnTo>
                    <a:pt x="156" y="39"/>
                  </a:lnTo>
                  <a:lnTo>
                    <a:pt x="156" y="64"/>
                  </a:lnTo>
                  <a:lnTo>
                    <a:pt x="194" y="64"/>
                  </a:ln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9"/>
                  </a:lnTo>
                  <a:cubicBezTo>
                    <a:pt x="0" y="189"/>
                    <a:pt x="8" y="199"/>
                    <a:pt x="18" y="199"/>
                  </a:cubicBezTo>
                  <a:lnTo>
                    <a:pt x="174" y="199"/>
                  </a:lnTo>
                  <a:cubicBezTo>
                    <a:pt x="185" y="197"/>
                    <a:pt x="194" y="189"/>
                    <a:pt x="194" y="179"/>
                  </a:cubicBezTo>
                  <a:lnTo>
                    <a:pt x="194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351532" y="2140661"/>
              <a:ext cx="85962" cy="87811"/>
            </a:xfrm>
            <a:custGeom>
              <a:avLst/>
              <a:gdLst>
                <a:gd name="T0" fmla="*/ 194 w 194"/>
                <a:gd name="T1" fmla="*/ 180 h 198"/>
                <a:gd name="T2" fmla="*/ 194 w 194"/>
                <a:gd name="T3" fmla="*/ 0 h 198"/>
                <a:gd name="T4" fmla="*/ 156 w 194"/>
                <a:gd name="T5" fmla="*/ 0 h 198"/>
                <a:gd name="T6" fmla="*/ 156 w 194"/>
                <a:gd name="T7" fmla="*/ 160 h 198"/>
                <a:gd name="T8" fmla="*/ 38 w 194"/>
                <a:gd name="T9" fmla="*/ 160 h 198"/>
                <a:gd name="T10" fmla="*/ 38 w 194"/>
                <a:gd name="T11" fmla="*/ 0 h 198"/>
                <a:gd name="T12" fmla="*/ 0 w 194"/>
                <a:gd name="T13" fmla="*/ 0 h 198"/>
                <a:gd name="T14" fmla="*/ 0 w 194"/>
                <a:gd name="T15" fmla="*/ 178 h 198"/>
                <a:gd name="T16" fmla="*/ 18 w 194"/>
                <a:gd name="T17" fmla="*/ 198 h 198"/>
                <a:gd name="T18" fmla="*/ 174 w 194"/>
                <a:gd name="T19" fmla="*/ 198 h 198"/>
                <a:gd name="T20" fmla="*/ 194 w 194"/>
                <a:gd name="T21" fmla="*/ 180 h 198"/>
                <a:gd name="T22" fmla="*/ 194 w 194"/>
                <a:gd name="T23" fmla="*/ 1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98">
                  <a:moveTo>
                    <a:pt x="194" y="180"/>
                  </a:moveTo>
                  <a:lnTo>
                    <a:pt x="194" y="0"/>
                  </a:lnTo>
                  <a:lnTo>
                    <a:pt x="156" y="0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6" y="198"/>
                    <a:pt x="194" y="190"/>
                    <a:pt x="194" y="180"/>
                  </a:cubicBezTo>
                  <a:lnTo>
                    <a:pt x="194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6467996" y="2140661"/>
              <a:ext cx="86886" cy="88735"/>
            </a:xfrm>
            <a:custGeom>
              <a:avLst/>
              <a:gdLst>
                <a:gd name="T0" fmla="*/ 196 w 196"/>
                <a:gd name="T1" fmla="*/ 179 h 200"/>
                <a:gd name="T2" fmla="*/ 196 w 196"/>
                <a:gd name="T3" fmla="*/ 100 h 200"/>
                <a:gd name="T4" fmla="*/ 176 w 196"/>
                <a:gd name="T5" fmla="*/ 80 h 200"/>
                <a:gd name="T6" fmla="*/ 40 w 196"/>
                <a:gd name="T7" fmla="*/ 80 h 200"/>
                <a:gd name="T8" fmla="*/ 40 w 196"/>
                <a:gd name="T9" fmla="*/ 39 h 200"/>
                <a:gd name="T10" fmla="*/ 158 w 196"/>
                <a:gd name="T11" fmla="*/ 39 h 200"/>
                <a:gd name="T12" fmla="*/ 158 w 196"/>
                <a:gd name="T13" fmla="*/ 60 h 200"/>
                <a:gd name="T14" fmla="*/ 196 w 196"/>
                <a:gd name="T15" fmla="*/ 60 h 200"/>
                <a:gd name="T16" fmla="*/ 196 w 196"/>
                <a:gd name="T17" fmla="*/ 20 h 200"/>
                <a:gd name="T18" fmla="*/ 176 w 196"/>
                <a:gd name="T19" fmla="*/ 0 h 200"/>
                <a:gd name="T20" fmla="*/ 20 w 196"/>
                <a:gd name="T21" fmla="*/ 0 h 200"/>
                <a:gd name="T22" fmla="*/ 2 w 196"/>
                <a:gd name="T23" fmla="*/ 20 h 200"/>
                <a:gd name="T24" fmla="*/ 2 w 196"/>
                <a:gd name="T25" fmla="*/ 99 h 200"/>
                <a:gd name="T26" fmla="*/ 20 w 196"/>
                <a:gd name="T27" fmla="*/ 119 h 200"/>
                <a:gd name="T28" fmla="*/ 156 w 196"/>
                <a:gd name="T29" fmla="*/ 119 h 200"/>
                <a:gd name="T30" fmla="*/ 156 w 196"/>
                <a:gd name="T31" fmla="*/ 160 h 200"/>
                <a:gd name="T32" fmla="*/ 39 w 196"/>
                <a:gd name="T33" fmla="*/ 160 h 200"/>
                <a:gd name="T34" fmla="*/ 39 w 196"/>
                <a:gd name="T35" fmla="*/ 140 h 200"/>
                <a:gd name="T36" fmla="*/ 0 w 196"/>
                <a:gd name="T37" fmla="*/ 140 h 200"/>
                <a:gd name="T38" fmla="*/ 0 w 196"/>
                <a:gd name="T39" fmla="*/ 180 h 200"/>
                <a:gd name="T40" fmla="*/ 19 w 196"/>
                <a:gd name="T41" fmla="*/ 200 h 200"/>
                <a:gd name="T42" fmla="*/ 175 w 196"/>
                <a:gd name="T43" fmla="*/ 200 h 200"/>
                <a:gd name="T44" fmla="*/ 196 w 196"/>
                <a:gd name="T45" fmla="*/ 179 h 200"/>
                <a:gd name="T46" fmla="*/ 196 w 196"/>
                <a:gd name="T4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200">
                  <a:moveTo>
                    <a:pt x="196" y="179"/>
                  </a:moveTo>
                  <a:lnTo>
                    <a:pt x="196" y="100"/>
                  </a:lnTo>
                  <a:cubicBezTo>
                    <a:pt x="196" y="89"/>
                    <a:pt x="188" y="80"/>
                    <a:pt x="176" y="80"/>
                  </a:cubicBezTo>
                  <a:lnTo>
                    <a:pt x="40" y="80"/>
                  </a:lnTo>
                  <a:lnTo>
                    <a:pt x="40" y="39"/>
                  </a:lnTo>
                  <a:lnTo>
                    <a:pt x="158" y="39"/>
                  </a:lnTo>
                  <a:lnTo>
                    <a:pt x="158" y="60"/>
                  </a:lnTo>
                  <a:lnTo>
                    <a:pt x="196" y="60"/>
                  </a:lnTo>
                  <a:lnTo>
                    <a:pt x="196" y="20"/>
                  </a:lnTo>
                  <a:cubicBezTo>
                    <a:pt x="196" y="8"/>
                    <a:pt x="188" y="0"/>
                    <a:pt x="176" y="0"/>
                  </a:cubicBezTo>
                  <a:lnTo>
                    <a:pt x="20" y="0"/>
                  </a:lnTo>
                  <a:cubicBezTo>
                    <a:pt x="10" y="0"/>
                    <a:pt x="2" y="8"/>
                    <a:pt x="2" y="20"/>
                  </a:cubicBezTo>
                  <a:lnTo>
                    <a:pt x="2" y="99"/>
                  </a:lnTo>
                  <a:cubicBezTo>
                    <a:pt x="2" y="109"/>
                    <a:pt x="10" y="119"/>
                    <a:pt x="20" y="119"/>
                  </a:cubicBezTo>
                  <a:lnTo>
                    <a:pt x="156" y="119"/>
                  </a:lnTo>
                  <a:lnTo>
                    <a:pt x="156" y="160"/>
                  </a:lnTo>
                  <a:lnTo>
                    <a:pt x="39" y="160"/>
                  </a:lnTo>
                  <a:lnTo>
                    <a:pt x="39" y="140"/>
                  </a:lnTo>
                  <a:lnTo>
                    <a:pt x="0" y="140"/>
                  </a:lnTo>
                  <a:lnTo>
                    <a:pt x="0" y="180"/>
                  </a:lnTo>
                  <a:cubicBezTo>
                    <a:pt x="0" y="191"/>
                    <a:pt x="8" y="200"/>
                    <a:pt x="19" y="200"/>
                  </a:cubicBezTo>
                  <a:lnTo>
                    <a:pt x="175" y="200"/>
                  </a:lnTo>
                  <a:cubicBezTo>
                    <a:pt x="188" y="197"/>
                    <a:pt x="196" y="189"/>
                    <a:pt x="196" y="179"/>
                  </a:cubicBezTo>
                  <a:lnTo>
                    <a:pt x="196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6567823" y="2025120"/>
              <a:ext cx="32352" cy="32352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3 h 72"/>
                <a:gd name="T12" fmla="*/ 2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3 h 72"/>
                <a:gd name="T20" fmla="*/ 45 w 72"/>
                <a:gd name="T21" fmla="*/ 59 h 72"/>
                <a:gd name="T22" fmla="*/ 36 w 72"/>
                <a:gd name="T23" fmla="*/ 39 h 72"/>
                <a:gd name="T24" fmla="*/ 28 w 72"/>
                <a:gd name="T25" fmla="*/ 39 h 72"/>
                <a:gd name="T26" fmla="*/ 28 w 72"/>
                <a:gd name="T27" fmla="*/ 59 h 72"/>
                <a:gd name="T28" fmla="*/ 22 w 72"/>
                <a:gd name="T29" fmla="*/ 59 h 72"/>
                <a:gd name="T30" fmla="*/ 22 w 72"/>
                <a:gd name="T31" fmla="*/ 14 h 72"/>
                <a:gd name="T32" fmla="*/ 36 w 72"/>
                <a:gd name="T33" fmla="*/ 14 h 72"/>
                <a:gd name="T34" fmla="*/ 50 w 72"/>
                <a:gd name="T35" fmla="*/ 27 h 72"/>
                <a:gd name="T36" fmla="*/ 41 w 72"/>
                <a:gd name="T37" fmla="*/ 39 h 72"/>
                <a:gd name="T38" fmla="*/ 50 w 72"/>
                <a:gd name="T39" fmla="*/ 59 h 72"/>
                <a:gd name="T40" fmla="*/ 45 w 72"/>
                <a:gd name="T41" fmla="*/ 59 h 72"/>
                <a:gd name="T42" fmla="*/ 28 w 72"/>
                <a:gd name="T43" fmla="*/ 34 h 72"/>
                <a:gd name="T44" fmla="*/ 36 w 72"/>
                <a:gd name="T45" fmla="*/ 34 h 72"/>
                <a:gd name="T46" fmla="*/ 45 w 72"/>
                <a:gd name="T47" fmla="*/ 26 h 72"/>
                <a:gd name="T48" fmla="*/ 36 w 72"/>
                <a:gd name="T49" fmla="*/ 18 h 72"/>
                <a:gd name="T50" fmla="*/ 29 w 72"/>
                <a:gd name="T51" fmla="*/ 18 h 72"/>
                <a:gd name="T52" fmla="*/ 29 w 72"/>
                <a:gd name="T53" fmla="*/ 34 h 72"/>
                <a:gd name="T54" fmla="*/ 28 w 72"/>
                <a:gd name="T55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3"/>
                  </a:moveTo>
                  <a:cubicBezTo>
                    <a:pt x="17" y="3"/>
                    <a:pt x="2" y="18"/>
                    <a:pt x="2" y="36"/>
                  </a:cubicBezTo>
                  <a:cubicBezTo>
                    <a:pt x="2" y="55"/>
                    <a:pt x="17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8"/>
                    <a:pt x="54" y="3"/>
                    <a:pt x="36" y="3"/>
                  </a:cubicBezTo>
                  <a:close/>
                  <a:moveTo>
                    <a:pt x="45" y="59"/>
                  </a:moveTo>
                  <a:lnTo>
                    <a:pt x="36" y="39"/>
                  </a:lnTo>
                  <a:lnTo>
                    <a:pt x="28" y="39"/>
                  </a:lnTo>
                  <a:lnTo>
                    <a:pt x="28" y="59"/>
                  </a:lnTo>
                  <a:lnTo>
                    <a:pt x="22" y="59"/>
                  </a:lnTo>
                  <a:lnTo>
                    <a:pt x="22" y="14"/>
                  </a:lnTo>
                  <a:lnTo>
                    <a:pt x="36" y="14"/>
                  </a:lnTo>
                  <a:cubicBezTo>
                    <a:pt x="46" y="14"/>
                    <a:pt x="50" y="18"/>
                    <a:pt x="50" y="27"/>
                  </a:cubicBezTo>
                  <a:cubicBezTo>
                    <a:pt x="50" y="34"/>
                    <a:pt x="48" y="38"/>
                    <a:pt x="41" y="39"/>
                  </a:cubicBezTo>
                  <a:lnTo>
                    <a:pt x="50" y="59"/>
                  </a:lnTo>
                  <a:lnTo>
                    <a:pt x="45" y="59"/>
                  </a:lnTo>
                  <a:close/>
                  <a:moveTo>
                    <a:pt x="28" y="34"/>
                  </a:moveTo>
                  <a:lnTo>
                    <a:pt x="36" y="34"/>
                  </a:lnTo>
                  <a:cubicBezTo>
                    <a:pt x="42" y="34"/>
                    <a:pt x="45" y="31"/>
                    <a:pt x="45" y="26"/>
                  </a:cubicBezTo>
                  <a:cubicBezTo>
                    <a:pt x="45" y="20"/>
                    <a:pt x="42" y="18"/>
                    <a:pt x="36" y="18"/>
                  </a:cubicBezTo>
                  <a:lnTo>
                    <a:pt x="29" y="18"/>
                  </a:lnTo>
                  <a:lnTo>
                    <a:pt x="29" y="34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Blue bar"/>
          <p:cNvSpPr/>
          <p:nvPr userDrawn="1"/>
        </p:nvSpPr>
        <p:spPr>
          <a:xfrm>
            <a:off x="944563" y="0"/>
            <a:ext cx="1799696" cy="15184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Break w Mark">
    <p:bg>
      <p:bgPr>
        <a:gradFill>
          <a:gsLst>
            <a:gs pos="0">
              <a:srgbClr val="2694FF"/>
            </a:gs>
            <a:gs pos="42000">
              <a:srgbClr val="0A88FF"/>
            </a:gs>
            <a:gs pos="100000">
              <a:srgbClr val="0155E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PT Backdrop-01.png"/>
          <p:cNvPicPr>
            <a:picLocks noChangeAspect="1"/>
          </p:cNvPicPr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/>
          <p:cNvGrpSpPr/>
          <p:nvPr/>
        </p:nvGrpSpPr>
        <p:grpSpPr>
          <a:xfrm>
            <a:off x="943753" y="4240362"/>
            <a:ext cx="869950" cy="869950"/>
            <a:chOff x="3513138" y="642938"/>
            <a:chExt cx="869950" cy="869950"/>
          </a:xfrm>
          <a:solidFill>
            <a:schemeClr val="bg1"/>
          </a:solidFill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943753" y="4408637"/>
            <a:ext cx="698500" cy="701675"/>
          </a:xfrm>
          <a:custGeom>
            <a:avLst/>
            <a:gdLst>
              <a:gd name="T0" fmla="*/ 0 w 440"/>
              <a:gd name="T1" fmla="*/ 442 h 442"/>
              <a:gd name="T2" fmla="*/ 0 w 440"/>
              <a:gd name="T3" fmla="*/ 0 h 442"/>
              <a:gd name="T4" fmla="*/ 106 w 440"/>
              <a:gd name="T5" fmla="*/ 0 h 442"/>
              <a:gd name="T6" fmla="*/ 106 w 440"/>
              <a:gd name="T7" fmla="*/ 334 h 442"/>
              <a:gd name="T8" fmla="*/ 440 w 440"/>
              <a:gd name="T9" fmla="*/ 334 h 442"/>
              <a:gd name="T10" fmla="*/ 440 w 440"/>
              <a:gd name="T11" fmla="*/ 442 h 442"/>
              <a:gd name="T12" fmla="*/ 0 w 440"/>
              <a:gd name="T13" fmla="*/ 442 h 442"/>
              <a:gd name="T14" fmla="*/ 0 w 440"/>
              <a:gd name="T15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0" h="442">
                <a:moveTo>
                  <a:pt x="0" y="442"/>
                </a:moveTo>
                <a:lnTo>
                  <a:pt x="0" y="0"/>
                </a:lnTo>
                <a:lnTo>
                  <a:pt x="106" y="0"/>
                </a:lnTo>
                <a:lnTo>
                  <a:pt x="106" y="334"/>
                </a:lnTo>
                <a:lnTo>
                  <a:pt x="440" y="334"/>
                </a:lnTo>
                <a:lnTo>
                  <a:pt x="440" y="442"/>
                </a:lnTo>
                <a:lnTo>
                  <a:pt x="0" y="442"/>
                </a:lnTo>
                <a:lnTo>
                  <a:pt x="0" y="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943753" y="4408637"/>
            <a:ext cx="698500" cy="701675"/>
          </a:xfrm>
          <a:custGeom>
            <a:avLst/>
            <a:gdLst>
              <a:gd name="T0" fmla="*/ 0 w 440"/>
              <a:gd name="T1" fmla="*/ 442 h 442"/>
              <a:gd name="T2" fmla="*/ 0 w 440"/>
              <a:gd name="T3" fmla="*/ 0 h 442"/>
              <a:gd name="T4" fmla="*/ 106 w 440"/>
              <a:gd name="T5" fmla="*/ 0 h 442"/>
              <a:gd name="T6" fmla="*/ 106 w 440"/>
              <a:gd name="T7" fmla="*/ 334 h 442"/>
              <a:gd name="T8" fmla="*/ 440 w 440"/>
              <a:gd name="T9" fmla="*/ 334 h 442"/>
              <a:gd name="T10" fmla="*/ 440 w 440"/>
              <a:gd name="T11" fmla="*/ 442 h 442"/>
              <a:gd name="T12" fmla="*/ 0 w 440"/>
              <a:gd name="T13" fmla="*/ 442 h 442"/>
              <a:gd name="T14" fmla="*/ 0 w 440"/>
              <a:gd name="T15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0" h="442">
                <a:moveTo>
                  <a:pt x="0" y="442"/>
                </a:moveTo>
                <a:lnTo>
                  <a:pt x="0" y="0"/>
                </a:lnTo>
                <a:lnTo>
                  <a:pt x="106" y="0"/>
                </a:lnTo>
                <a:lnTo>
                  <a:pt x="106" y="334"/>
                </a:lnTo>
                <a:lnTo>
                  <a:pt x="440" y="334"/>
                </a:lnTo>
                <a:lnTo>
                  <a:pt x="440" y="442"/>
                </a:lnTo>
                <a:lnTo>
                  <a:pt x="0" y="442"/>
                </a:lnTo>
                <a:lnTo>
                  <a:pt x="0" y="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53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Break w Mark">
    <p:bg>
      <p:bg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 Backdrop-01.png"/>
          <p:cNvPicPr>
            <a:picLocks noChangeAspect="1"/>
          </p:cNvPicPr>
          <p:nvPr/>
        </p:nvPicPr>
        <p:blipFill>
          <a:blip r:embed="rId2">
            <a:alphaModFix amt="3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56453" y="4240362"/>
            <a:ext cx="869950" cy="869950"/>
            <a:chOff x="3513138" y="642938"/>
            <a:chExt cx="869950" cy="869950"/>
          </a:xfrm>
          <a:solidFill>
            <a:schemeClr val="bg1"/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Break w Mark">
    <p:bg>
      <p:bgPr>
        <a:gradFill>
          <a:gsLst>
            <a:gs pos="0">
              <a:srgbClr val="8230B7"/>
            </a:gs>
            <a:gs pos="100000">
              <a:srgbClr val="4C248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 Backdrop-01.png"/>
          <p:cNvPicPr>
            <a:picLocks noChangeAspect="1"/>
          </p:cNvPicPr>
          <p:nvPr/>
        </p:nvPicPr>
        <p:blipFill>
          <a:blip r:embed="rId2">
            <a:alphaModFix amt="3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56453" y="4240362"/>
            <a:ext cx="869950" cy="869950"/>
            <a:chOff x="3513138" y="642938"/>
            <a:chExt cx="869950" cy="869950"/>
          </a:xfrm>
          <a:solidFill>
            <a:schemeClr val="bg1"/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134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ction Break w Mark">
    <p:bg>
      <p:bgPr>
        <a:gradFill>
          <a:gsLst>
            <a:gs pos="0">
              <a:schemeClr val="accent4">
                <a:alpha val="90000"/>
              </a:schemeClr>
            </a:gs>
            <a:gs pos="100000">
              <a:schemeClr val="accent4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 Backdrop-01.png"/>
          <p:cNvPicPr>
            <a:picLocks noChangeAspect="1"/>
          </p:cNvPicPr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56453" y="4240362"/>
            <a:ext cx="869950" cy="869950"/>
            <a:chOff x="3513138" y="642938"/>
            <a:chExt cx="869950" cy="869950"/>
          </a:xfrm>
          <a:solidFill>
            <a:schemeClr val="bg1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88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Section Break w Mark">
    <p:bg>
      <p:bgPr>
        <a:gradFill>
          <a:gsLst>
            <a:gs pos="0">
              <a:schemeClr val="accent5"/>
            </a:gs>
            <a:gs pos="100000">
              <a:srgbClr val="00A4E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 Backdrop-01.png"/>
          <p:cNvPicPr>
            <a:picLocks noChangeAspect="1"/>
          </p:cNvPicPr>
          <p:nvPr/>
        </p:nvPicPr>
        <p:blipFill>
          <a:blip r:embed="rId2">
            <a:alphaModFix amt="7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56453" y="4240362"/>
            <a:ext cx="869950" cy="869950"/>
            <a:chOff x="3513138" y="642938"/>
            <a:chExt cx="869950" cy="869950"/>
          </a:xfrm>
          <a:solidFill>
            <a:schemeClr val="bg1"/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Section Break w Mark">
    <p:bg>
      <p:bgPr>
        <a:gradFill>
          <a:gsLst>
            <a:gs pos="0">
              <a:schemeClr val="accent6"/>
            </a:gs>
            <a:gs pos="100000">
              <a:srgbClr val="11BAB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 Backdrop-01.png"/>
          <p:cNvPicPr>
            <a:picLocks noChangeAspect="1"/>
          </p:cNvPicPr>
          <p:nvPr/>
        </p:nvPicPr>
        <p:blipFill>
          <a:blip r:embed="rId2">
            <a:alphaModFix amt="7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56453" y="4240362"/>
            <a:ext cx="869950" cy="869950"/>
            <a:chOff x="3513138" y="642938"/>
            <a:chExt cx="869950" cy="869950"/>
          </a:xfrm>
          <a:solidFill>
            <a:schemeClr val="bg1"/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 w Numbers">
    <p:bg>
      <p:bgPr>
        <a:gradFill>
          <a:gsLst>
            <a:gs pos="0">
              <a:srgbClr val="1DBDFF"/>
            </a:gs>
            <a:gs pos="47000">
              <a:srgbClr val="188DFF"/>
            </a:gs>
            <a:gs pos="100000">
              <a:srgbClr val="752FB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PT Backdrop-01.png"/>
          <p:cNvPicPr>
            <a:picLocks noChangeAspect="1"/>
          </p:cNvPicPr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white bar" descr="Rectangle 59"/>
          <p:cNvSpPr/>
          <p:nvPr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1823" y="4240362"/>
            <a:ext cx="869950" cy="869950"/>
            <a:chOff x="3513138" y="642938"/>
            <a:chExt cx="869950" cy="869950"/>
          </a:xfrm>
          <a:solidFill>
            <a:schemeClr val="bg1">
              <a:alpha val="5000"/>
            </a:schemeClr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3767138"/>
            <a:ext cx="1085204" cy="1874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Break w Numbers">
    <p:bg>
      <p:bgPr>
        <a:gradFill>
          <a:gsLst>
            <a:gs pos="0">
              <a:srgbClr val="2694FF"/>
            </a:gs>
            <a:gs pos="42000">
              <a:srgbClr val="0A88FF"/>
            </a:gs>
            <a:gs pos="100000">
              <a:srgbClr val="0155E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PT Backdrop-01.png"/>
          <p:cNvPicPr>
            <a:picLocks noChangeAspect="1"/>
          </p:cNvPicPr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/>
          <p:cNvGrpSpPr/>
          <p:nvPr/>
        </p:nvGrpSpPr>
        <p:grpSpPr>
          <a:xfrm>
            <a:off x="943753" y="4240362"/>
            <a:ext cx="869950" cy="869950"/>
            <a:chOff x="3513138" y="642938"/>
            <a:chExt cx="869950" cy="869950"/>
          </a:xfrm>
          <a:solidFill>
            <a:schemeClr val="bg1">
              <a:alpha val="5000"/>
            </a:schemeClr>
          </a:solidFill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20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3767138"/>
            <a:ext cx="1085204" cy="1874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Break w Numbers">
    <p:bg>
      <p:bg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 Backdrop-01.png"/>
          <p:cNvPicPr>
            <a:picLocks noChangeAspect="1"/>
          </p:cNvPicPr>
          <p:nvPr/>
        </p:nvPicPr>
        <p:blipFill>
          <a:blip r:embed="rId2">
            <a:alphaModFix amt="3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56453" y="4240362"/>
            <a:ext cx="869950" cy="869950"/>
            <a:chOff x="3513138" y="642938"/>
            <a:chExt cx="869950" cy="869950"/>
          </a:xfrm>
          <a:solidFill>
            <a:schemeClr val="bg1">
              <a:alpha val="3000"/>
            </a:schemeClr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3767138"/>
            <a:ext cx="1085204" cy="1874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Break w Numbers">
    <p:bg>
      <p:bgPr>
        <a:gradFill>
          <a:gsLst>
            <a:gs pos="0">
              <a:srgbClr val="8230B7"/>
            </a:gs>
            <a:gs pos="100000">
              <a:srgbClr val="4C248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 Backdrop-01.png"/>
          <p:cNvPicPr>
            <a:picLocks noChangeAspect="1"/>
          </p:cNvPicPr>
          <p:nvPr/>
        </p:nvPicPr>
        <p:blipFill>
          <a:blip r:embed="rId2">
            <a:alphaModFix amt="3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56453" y="4240362"/>
            <a:ext cx="869950" cy="869950"/>
            <a:chOff x="3513138" y="642938"/>
            <a:chExt cx="869950" cy="869950"/>
          </a:xfrm>
          <a:solidFill>
            <a:schemeClr val="bg1">
              <a:alpha val="3000"/>
            </a:schemeClr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3767138"/>
            <a:ext cx="1085204" cy="1874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gradFill>
          <a:gsLst>
            <a:gs pos="0">
              <a:srgbClr val="1DBDFF"/>
            </a:gs>
            <a:gs pos="32000">
              <a:srgbClr val="1A8CFF"/>
            </a:gs>
            <a:gs pos="100000">
              <a:srgbClr val="752FB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80465" y="0"/>
            <a:ext cx="11916181" cy="685800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flipV="1">
            <a:off x="-12191" y="-1"/>
            <a:ext cx="12204191" cy="6858001"/>
          </a:xfrm>
          <a:prstGeom prst="rect">
            <a:avLst/>
          </a:prstGeom>
          <a:gradFill flip="none" rotWithShape="1">
            <a:gsLst>
              <a:gs pos="14000">
                <a:schemeClr val="accent1">
                  <a:lumMod val="80000"/>
                  <a:lumOff val="20000"/>
                  <a:alpha val="10000"/>
                </a:schemeClr>
              </a:gs>
              <a:gs pos="100000">
                <a:schemeClr val="accent1">
                  <a:lumMod val="100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950976" y="341105"/>
            <a:ext cx="10314432" cy="1964978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Shape 48"/>
          <p:cNvSpPr>
            <a:spLocks noGrp="1"/>
          </p:cNvSpPr>
          <p:nvPr>
            <p:ph type="body" sz="quarter" idx="10" hasCustomPrompt="1"/>
          </p:nvPr>
        </p:nvSpPr>
        <p:spPr>
          <a:xfrm>
            <a:off x="951663" y="2333175"/>
            <a:ext cx="4270249" cy="14274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rPr lang="en-US" dirty="0" smtClean="0"/>
              <a:t>Speaker Name</a:t>
            </a:r>
            <a:endParaRPr dirty="0"/>
          </a:p>
          <a:p>
            <a:pPr lvl="1"/>
            <a:r>
              <a:rPr lang="en-US" dirty="0" smtClean="0"/>
              <a:t>Title/Company</a:t>
            </a:r>
            <a:endParaRPr dirty="0"/>
          </a:p>
          <a:p>
            <a:pPr lvl="2"/>
            <a:r>
              <a:rPr lang="en-US" dirty="0" smtClean="0"/>
              <a:t>Date</a:t>
            </a:r>
            <a:endParaRPr dirty="0"/>
          </a:p>
        </p:txBody>
      </p:sp>
      <p:grpSp>
        <p:nvGrpSpPr>
          <p:cNvPr id="10" name="Large Logo"/>
          <p:cNvGrpSpPr/>
          <p:nvPr/>
        </p:nvGrpSpPr>
        <p:grpSpPr>
          <a:xfrm>
            <a:off x="946986" y="5176329"/>
            <a:ext cx="2805821" cy="680014"/>
            <a:chOff x="5753494" y="2024196"/>
            <a:chExt cx="846681" cy="205200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793240" y="2024196"/>
              <a:ext cx="164530" cy="164530"/>
            </a:xfrm>
            <a:custGeom>
              <a:avLst/>
              <a:gdLst>
                <a:gd name="T0" fmla="*/ 178 w 178"/>
                <a:gd name="T1" fmla="*/ 0 h 178"/>
                <a:gd name="T2" fmla="*/ 178 w 178"/>
                <a:gd name="T3" fmla="*/ 178 h 178"/>
                <a:gd name="T4" fmla="*/ 135 w 178"/>
                <a:gd name="T5" fmla="*/ 178 h 178"/>
                <a:gd name="T6" fmla="*/ 135 w 178"/>
                <a:gd name="T7" fmla="*/ 43 h 178"/>
                <a:gd name="T8" fmla="*/ 0 w 178"/>
                <a:gd name="T9" fmla="*/ 43 h 178"/>
                <a:gd name="T10" fmla="*/ 0 w 178"/>
                <a:gd name="T11" fmla="*/ 0 h 178"/>
                <a:gd name="T12" fmla="*/ 178 w 17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178" y="0"/>
                  </a:moveTo>
                  <a:lnTo>
                    <a:pt x="178" y="178"/>
                  </a:lnTo>
                  <a:lnTo>
                    <a:pt x="135" y="178"/>
                  </a:lnTo>
                  <a:lnTo>
                    <a:pt x="13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753494" y="2063942"/>
              <a:ext cx="164530" cy="165454"/>
            </a:xfrm>
            <a:custGeom>
              <a:avLst/>
              <a:gdLst>
                <a:gd name="T0" fmla="*/ 178 w 178"/>
                <a:gd name="T1" fmla="*/ 135 h 179"/>
                <a:gd name="T2" fmla="*/ 178 w 178"/>
                <a:gd name="T3" fmla="*/ 179 h 179"/>
                <a:gd name="T4" fmla="*/ 0 w 178"/>
                <a:gd name="T5" fmla="*/ 179 h 179"/>
                <a:gd name="T6" fmla="*/ 0 w 178"/>
                <a:gd name="T7" fmla="*/ 0 h 179"/>
                <a:gd name="T8" fmla="*/ 43 w 178"/>
                <a:gd name="T9" fmla="*/ 0 h 179"/>
                <a:gd name="T10" fmla="*/ 43 w 178"/>
                <a:gd name="T11" fmla="*/ 135 h 179"/>
                <a:gd name="T12" fmla="*/ 178 w 178"/>
                <a:gd name="T13" fmla="*/ 1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178" y="135"/>
                  </a:moveTo>
                  <a:lnTo>
                    <a:pt x="17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5"/>
                  </a:lnTo>
                  <a:lnTo>
                    <a:pt x="178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005835" y="2024196"/>
              <a:ext cx="95206" cy="88735"/>
            </a:xfrm>
            <a:custGeom>
              <a:avLst/>
              <a:gdLst>
                <a:gd name="T0" fmla="*/ 103 w 103"/>
                <a:gd name="T1" fmla="*/ 96 h 96"/>
                <a:gd name="T2" fmla="*/ 103 w 103"/>
                <a:gd name="T3" fmla="*/ 0 h 96"/>
                <a:gd name="T4" fmla="*/ 85 w 103"/>
                <a:gd name="T5" fmla="*/ 0 h 96"/>
                <a:gd name="T6" fmla="*/ 52 w 103"/>
                <a:gd name="T7" fmla="*/ 48 h 96"/>
                <a:gd name="T8" fmla="*/ 19 w 103"/>
                <a:gd name="T9" fmla="*/ 0 h 96"/>
                <a:gd name="T10" fmla="*/ 0 w 103"/>
                <a:gd name="T11" fmla="*/ 0 h 96"/>
                <a:gd name="T12" fmla="*/ 0 w 103"/>
                <a:gd name="T13" fmla="*/ 96 h 96"/>
                <a:gd name="T14" fmla="*/ 19 w 103"/>
                <a:gd name="T15" fmla="*/ 96 h 96"/>
                <a:gd name="T16" fmla="*/ 19 w 103"/>
                <a:gd name="T17" fmla="*/ 33 h 96"/>
                <a:gd name="T18" fmla="*/ 46 w 103"/>
                <a:gd name="T19" fmla="*/ 73 h 96"/>
                <a:gd name="T20" fmla="*/ 57 w 103"/>
                <a:gd name="T21" fmla="*/ 73 h 96"/>
                <a:gd name="T22" fmla="*/ 84 w 103"/>
                <a:gd name="T23" fmla="*/ 33 h 96"/>
                <a:gd name="T24" fmla="*/ 84 w 103"/>
                <a:gd name="T25" fmla="*/ 96 h 96"/>
                <a:gd name="T26" fmla="*/ 103 w 103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6">
                  <a:moveTo>
                    <a:pt x="103" y="96"/>
                  </a:moveTo>
                  <a:lnTo>
                    <a:pt x="103" y="0"/>
                  </a:lnTo>
                  <a:lnTo>
                    <a:pt x="85" y="0"/>
                  </a:lnTo>
                  <a:lnTo>
                    <a:pt x="52" y="4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9" y="96"/>
                  </a:lnTo>
                  <a:lnTo>
                    <a:pt x="19" y="33"/>
                  </a:lnTo>
                  <a:lnTo>
                    <a:pt x="46" y="73"/>
                  </a:lnTo>
                  <a:lnTo>
                    <a:pt x="57" y="73"/>
                  </a:lnTo>
                  <a:lnTo>
                    <a:pt x="84" y="33"/>
                  </a:lnTo>
                  <a:lnTo>
                    <a:pt x="84" y="96"/>
                  </a:lnTo>
                  <a:lnTo>
                    <a:pt x="10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145407" y="2024196"/>
              <a:ext cx="16638" cy="88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207337" y="2024196"/>
              <a:ext cx="85962" cy="88735"/>
            </a:xfrm>
            <a:custGeom>
              <a:avLst/>
              <a:gdLst>
                <a:gd name="T0" fmla="*/ 193 w 193"/>
                <a:gd name="T1" fmla="*/ 178 h 198"/>
                <a:gd name="T2" fmla="*/ 193 w 193"/>
                <a:gd name="T3" fmla="*/ 134 h 198"/>
                <a:gd name="T4" fmla="*/ 154 w 193"/>
                <a:gd name="T5" fmla="*/ 134 h 198"/>
                <a:gd name="T6" fmla="*/ 154 w 193"/>
                <a:gd name="T7" fmla="*/ 160 h 198"/>
                <a:gd name="T8" fmla="*/ 37 w 193"/>
                <a:gd name="T9" fmla="*/ 160 h 198"/>
                <a:gd name="T10" fmla="*/ 37 w 193"/>
                <a:gd name="T11" fmla="*/ 38 h 198"/>
                <a:gd name="T12" fmla="*/ 154 w 193"/>
                <a:gd name="T13" fmla="*/ 38 h 198"/>
                <a:gd name="T14" fmla="*/ 154 w 193"/>
                <a:gd name="T15" fmla="*/ 64 h 198"/>
                <a:gd name="T16" fmla="*/ 193 w 193"/>
                <a:gd name="T17" fmla="*/ 64 h 198"/>
                <a:gd name="T18" fmla="*/ 193 w 193"/>
                <a:gd name="T19" fmla="*/ 20 h 198"/>
                <a:gd name="T20" fmla="*/ 173 w 193"/>
                <a:gd name="T21" fmla="*/ 0 h 198"/>
                <a:gd name="T22" fmla="*/ 18 w 193"/>
                <a:gd name="T23" fmla="*/ 0 h 198"/>
                <a:gd name="T24" fmla="*/ 0 w 193"/>
                <a:gd name="T25" fmla="*/ 20 h 198"/>
                <a:gd name="T26" fmla="*/ 0 w 193"/>
                <a:gd name="T27" fmla="*/ 178 h 198"/>
                <a:gd name="T28" fmla="*/ 18 w 193"/>
                <a:gd name="T29" fmla="*/ 198 h 198"/>
                <a:gd name="T30" fmla="*/ 174 w 193"/>
                <a:gd name="T31" fmla="*/ 198 h 198"/>
                <a:gd name="T32" fmla="*/ 193 w 193"/>
                <a:gd name="T33" fmla="*/ 178 h 198"/>
                <a:gd name="T34" fmla="*/ 193 w 193"/>
                <a:gd name="T35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8">
                  <a:moveTo>
                    <a:pt x="193" y="178"/>
                  </a:moveTo>
                  <a:lnTo>
                    <a:pt x="193" y="134"/>
                  </a:lnTo>
                  <a:lnTo>
                    <a:pt x="154" y="134"/>
                  </a:lnTo>
                  <a:lnTo>
                    <a:pt x="154" y="160"/>
                  </a:lnTo>
                  <a:lnTo>
                    <a:pt x="37" y="160"/>
                  </a:lnTo>
                  <a:lnTo>
                    <a:pt x="37" y="38"/>
                  </a:lnTo>
                  <a:lnTo>
                    <a:pt x="154" y="38"/>
                  </a:lnTo>
                  <a:lnTo>
                    <a:pt x="154" y="64"/>
                  </a:lnTo>
                  <a:lnTo>
                    <a:pt x="193" y="64"/>
                  </a:ln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78"/>
                  </a:cubicBezTo>
                  <a:lnTo>
                    <a:pt x="193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6337667" y="2024196"/>
              <a:ext cx="86886" cy="88735"/>
            </a:xfrm>
            <a:custGeom>
              <a:avLst/>
              <a:gdLst>
                <a:gd name="T0" fmla="*/ 195 w 195"/>
                <a:gd name="T1" fmla="*/ 200 h 200"/>
                <a:gd name="T2" fmla="*/ 136 w 195"/>
                <a:gd name="T3" fmla="*/ 120 h 200"/>
                <a:gd name="T4" fmla="*/ 175 w 195"/>
                <a:gd name="T5" fmla="*/ 120 h 200"/>
                <a:gd name="T6" fmla="*/ 195 w 195"/>
                <a:gd name="T7" fmla="*/ 100 h 200"/>
                <a:gd name="T8" fmla="*/ 195 w 195"/>
                <a:gd name="T9" fmla="*/ 20 h 200"/>
                <a:gd name="T10" fmla="*/ 175 w 195"/>
                <a:gd name="T11" fmla="*/ 0 h 200"/>
                <a:gd name="T12" fmla="*/ 0 w 195"/>
                <a:gd name="T13" fmla="*/ 0 h 200"/>
                <a:gd name="T14" fmla="*/ 0 w 195"/>
                <a:gd name="T15" fmla="*/ 199 h 200"/>
                <a:gd name="T16" fmla="*/ 39 w 195"/>
                <a:gd name="T17" fmla="*/ 199 h 200"/>
                <a:gd name="T18" fmla="*/ 39 w 195"/>
                <a:gd name="T19" fmla="*/ 119 h 200"/>
                <a:gd name="T20" fmla="*/ 87 w 195"/>
                <a:gd name="T21" fmla="*/ 119 h 200"/>
                <a:gd name="T22" fmla="*/ 145 w 195"/>
                <a:gd name="T23" fmla="*/ 199 h 200"/>
                <a:gd name="T24" fmla="*/ 195 w 195"/>
                <a:gd name="T25" fmla="*/ 199 h 200"/>
                <a:gd name="T26" fmla="*/ 195 w 195"/>
                <a:gd name="T27" fmla="*/ 200 h 200"/>
                <a:gd name="T28" fmla="*/ 39 w 195"/>
                <a:gd name="T29" fmla="*/ 40 h 200"/>
                <a:gd name="T30" fmla="*/ 156 w 195"/>
                <a:gd name="T31" fmla="*/ 40 h 200"/>
                <a:gd name="T32" fmla="*/ 156 w 195"/>
                <a:gd name="T33" fmla="*/ 82 h 200"/>
                <a:gd name="T34" fmla="*/ 39 w 195"/>
                <a:gd name="T35" fmla="*/ 82 h 200"/>
                <a:gd name="T36" fmla="*/ 39 w 195"/>
                <a:gd name="T37" fmla="*/ 40 h 200"/>
                <a:gd name="T38" fmla="*/ 39 w 195"/>
                <a:gd name="T39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200">
                  <a:moveTo>
                    <a:pt x="195" y="200"/>
                  </a:moveTo>
                  <a:lnTo>
                    <a:pt x="136" y="120"/>
                  </a:lnTo>
                  <a:lnTo>
                    <a:pt x="175" y="120"/>
                  </a:lnTo>
                  <a:cubicBezTo>
                    <a:pt x="185" y="120"/>
                    <a:pt x="195" y="112"/>
                    <a:pt x="195" y="100"/>
                  </a:cubicBezTo>
                  <a:lnTo>
                    <a:pt x="195" y="20"/>
                  </a:lnTo>
                  <a:cubicBezTo>
                    <a:pt x="195" y="8"/>
                    <a:pt x="187" y="0"/>
                    <a:pt x="175" y="0"/>
                  </a:cubicBezTo>
                  <a:lnTo>
                    <a:pt x="0" y="0"/>
                  </a:lnTo>
                  <a:lnTo>
                    <a:pt x="0" y="199"/>
                  </a:lnTo>
                  <a:lnTo>
                    <a:pt x="39" y="199"/>
                  </a:lnTo>
                  <a:lnTo>
                    <a:pt x="39" y="119"/>
                  </a:lnTo>
                  <a:lnTo>
                    <a:pt x="87" y="119"/>
                  </a:lnTo>
                  <a:lnTo>
                    <a:pt x="145" y="199"/>
                  </a:lnTo>
                  <a:lnTo>
                    <a:pt x="195" y="199"/>
                  </a:lnTo>
                  <a:lnTo>
                    <a:pt x="195" y="200"/>
                  </a:lnTo>
                  <a:close/>
                  <a:moveTo>
                    <a:pt x="39" y="40"/>
                  </a:moveTo>
                  <a:lnTo>
                    <a:pt x="156" y="40"/>
                  </a:lnTo>
                  <a:lnTo>
                    <a:pt x="156" y="82"/>
                  </a:lnTo>
                  <a:lnTo>
                    <a:pt x="39" y="82"/>
                  </a:lnTo>
                  <a:lnTo>
                    <a:pt x="39" y="40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468920" y="2024196"/>
              <a:ext cx="85962" cy="88735"/>
            </a:xfrm>
            <a:custGeom>
              <a:avLst/>
              <a:gdLst>
                <a:gd name="T0" fmla="*/ 194 w 194"/>
                <a:gd name="T1" fmla="*/ 178 h 198"/>
                <a:gd name="T2" fmla="*/ 194 w 194"/>
                <a:gd name="T3" fmla="*/ 20 h 198"/>
                <a:gd name="T4" fmla="*/ 174 w 194"/>
                <a:gd name="T5" fmla="*/ 0 h 198"/>
                <a:gd name="T6" fmla="*/ 18 w 194"/>
                <a:gd name="T7" fmla="*/ 0 h 198"/>
                <a:gd name="T8" fmla="*/ 0 w 194"/>
                <a:gd name="T9" fmla="*/ 20 h 198"/>
                <a:gd name="T10" fmla="*/ 0 w 194"/>
                <a:gd name="T11" fmla="*/ 178 h 198"/>
                <a:gd name="T12" fmla="*/ 18 w 194"/>
                <a:gd name="T13" fmla="*/ 198 h 198"/>
                <a:gd name="T14" fmla="*/ 176 w 194"/>
                <a:gd name="T15" fmla="*/ 198 h 198"/>
                <a:gd name="T16" fmla="*/ 194 w 194"/>
                <a:gd name="T17" fmla="*/ 178 h 198"/>
                <a:gd name="T18" fmla="*/ 194 w 194"/>
                <a:gd name="T19" fmla="*/ 178 h 198"/>
                <a:gd name="T20" fmla="*/ 38 w 194"/>
                <a:gd name="T21" fmla="*/ 38 h 198"/>
                <a:gd name="T22" fmla="*/ 156 w 194"/>
                <a:gd name="T23" fmla="*/ 38 h 198"/>
                <a:gd name="T24" fmla="*/ 156 w 194"/>
                <a:gd name="T25" fmla="*/ 160 h 198"/>
                <a:gd name="T26" fmla="*/ 38 w 194"/>
                <a:gd name="T27" fmla="*/ 160 h 198"/>
                <a:gd name="T28" fmla="*/ 38 w 194"/>
                <a:gd name="T29" fmla="*/ 38 h 198"/>
                <a:gd name="T30" fmla="*/ 38 w 194"/>
                <a:gd name="T31" fmla="*/ 3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98">
                  <a:moveTo>
                    <a:pt x="194" y="178"/>
                  </a:move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6" y="198"/>
                  </a:lnTo>
                  <a:cubicBezTo>
                    <a:pt x="186" y="198"/>
                    <a:pt x="194" y="190"/>
                    <a:pt x="194" y="178"/>
                  </a:cubicBezTo>
                  <a:lnTo>
                    <a:pt x="194" y="178"/>
                  </a:lnTo>
                  <a:close/>
                  <a:moveTo>
                    <a:pt x="38" y="38"/>
                  </a:moveTo>
                  <a:lnTo>
                    <a:pt x="156" y="38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005835" y="2140661"/>
              <a:ext cx="86886" cy="87811"/>
            </a:xfrm>
            <a:custGeom>
              <a:avLst/>
              <a:gdLst>
                <a:gd name="T0" fmla="*/ 94 w 94"/>
                <a:gd name="T1" fmla="*/ 19 h 95"/>
                <a:gd name="T2" fmla="*/ 94 w 94"/>
                <a:gd name="T3" fmla="*/ 0 h 95"/>
                <a:gd name="T4" fmla="*/ 0 w 94"/>
                <a:gd name="T5" fmla="*/ 0 h 95"/>
                <a:gd name="T6" fmla="*/ 0 w 94"/>
                <a:gd name="T7" fmla="*/ 95 h 95"/>
                <a:gd name="T8" fmla="*/ 19 w 94"/>
                <a:gd name="T9" fmla="*/ 95 h 95"/>
                <a:gd name="T10" fmla="*/ 19 w 94"/>
                <a:gd name="T11" fmla="*/ 57 h 95"/>
                <a:gd name="T12" fmla="*/ 75 w 94"/>
                <a:gd name="T13" fmla="*/ 57 h 95"/>
                <a:gd name="T14" fmla="*/ 75 w 94"/>
                <a:gd name="T15" fmla="*/ 38 h 95"/>
                <a:gd name="T16" fmla="*/ 19 w 94"/>
                <a:gd name="T17" fmla="*/ 38 h 95"/>
                <a:gd name="T18" fmla="*/ 19 w 94"/>
                <a:gd name="T19" fmla="*/ 19 h 95"/>
                <a:gd name="T20" fmla="*/ 94 w 94"/>
                <a:gd name="T21" fmla="*/ 1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95">
                  <a:moveTo>
                    <a:pt x="94" y="19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19" y="95"/>
                  </a:lnTo>
                  <a:lnTo>
                    <a:pt x="19" y="57"/>
                  </a:lnTo>
                  <a:lnTo>
                    <a:pt x="75" y="57"/>
                  </a:lnTo>
                  <a:lnTo>
                    <a:pt x="75" y="38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9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116753" y="2140661"/>
              <a:ext cx="85962" cy="87811"/>
            </a:xfrm>
            <a:custGeom>
              <a:avLst/>
              <a:gdLst>
                <a:gd name="T0" fmla="*/ 193 w 193"/>
                <a:gd name="T1" fmla="*/ 180 h 198"/>
                <a:gd name="T2" fmla="*/ 193 w 193"/>
                <a:gd name="T3" fmla="*/ 20 h 198"/>
                <a:gd name="T4" fmla="*/ 173 w 193"/>
                <a:gd name="T5" fmla="*/ 0 h 198"/>
                <a:gd name="T6" fmla="*/ 18 w 193"/>
                <a:gd name="T7" fmla="*/ 0 h 198"/>
                <a:gd name="T8" fmla="*/ 0 w 193"/>
                <a:gd name="T9" fmla="*/ 20 h 198"/>
                <a:gd name="T10" fmla="*/ 0 w 193"/>
                <a:gd name="T11" fmla="*/ 178 h 198"/>
                <a:gd name="T12" fmla="*/ 18 w 193"/>
                <a:gd name="T13" fmla="*/ 198 h 198"/>
                <a:gd name="T14" fmla="*/ 174 w 193"/>
                <a:gd name="T15" fmla="*/ 198 h 198"/>
                <a:gd name="T16" fmla="*/ 193 w 193"/>
                <a:gd name="T17" fmla="*/ 180 h 198"/>
                <a:gd name="T18" fmla="*/ 193 w 193"/>
                <a:gd name="T19" fmla="*/ 180 h 198"/>
                <a:gd name="T20" fmla="*/ 38 w 193"/>
                <a:gd name="T21" fmla="*/ 40 h 198"/>
                <a:gd name="T22" fmla="*/ 154 w 193"/>
                <a:gd name="T23" fmla="*/ 40 h 198"/>
                <a:gd name="T24" fmla="*/ 154 w 193"/>
                <a:gd name="T25" fmla="*/ 161 h 198"/>
                <a:gd name="T26" fmla="*/ 37 w 193"/>
                <a:gd name="T27" fmla="*/ 161 h 198"/>
                <a:gd name="T28" fmla="*/ 37 w 193"/>
                <a:gd name="T29" fmla="*/ 40 h 198"/>
                <a:gd name="T30" fmla="*/ 38 w 193"/>
                <a:gd name="T31" fmla="*/ 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198">
                  <a:moveTo>
                    <a:pt x="193" y="180"/>
                  </a:move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80"/>
                  </a:cubicBezTo>
                  <a:lnTo>
                    <a:pt x="193" y="180"/>
                  </a:lnTo>
                  <a:close/>
                  <a:moveTo>
                    <a:pt x="38" y="40"/>
                  </a:moveTo>
                  <a:lnTo>
                    <a:pt x="154" y="40"/>
                  </a:lnTo>
                  <a:lnTo>
                    <a:pt x="154" y="161"/>
                  </a:lnTo>
                  <a:lnTo>
                    <a:pt x="37" y="161"/>
                  </a:lnTo>
                  <a:lnTo>
                    <a:pt x="37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234142" y="2140661"/>
              <a:ext cx="85962" cy="88735"/>
            </a:xfrm>
            <a:custGeom>
              <a:avLst/>
              <a:gdLst>
                <a:gd name="T0" fmla="*/ 194 w 194"/>
                <a:gd name="T1" fmla="*/ 179 h 199"/>
                <a:gd name="T2" fmla="*/ 194 w 194"/>
                <a:gd name="T3" fmla="*/ 135 h 199"/>
                <a:gd name="T4" fmla="*/ 156 w 194"/>
                <a:gd name="T5" fmla="*/ 135 h 199"/>
                <a:gd name="T6" fmla="*/ 156 w 194"/>
                <a:gd name="T7" fmla="*/ 160 h 199"/>
                <a:gd name="T8" fmla="*/ 38 w 194"/>
                <a:gd name="T9" fmla="*/ 160 h 199"/>
                <a:gd name="T10" fmla="*/ 38 w 194"/>
                <a:gd name="T11" fmla="*/ 39 h 199"/>
                <a:gd name="T12" fmla="*/ 156 w 194"/>
                <a:gd name="T13" fmla="*/ 39 h 199"/>
                <a:gd name="T14" fmla="*/ 156 w 194"/>
                <a:gd name="T15" fmla="*/ 64 h 199"/>
                <a:gd name="T16" fmla="*/ 194 w 194"/>
                <a:gd name="T17" fmla="*/ 64 h 199"/>
                <a:gd name="T18" fmla="*/ 194 w 194"/>
                <a:gd name="T19" fmla="*/ 20 h 199"/>
                <a:gd name="T20" fmla="*/ 174 w 194"/>
                <a:gd name="T21" fmla="*/ 0 h 199"/>
                <a:gd name="T22" fmla="*/ 18 w 194"/>
                <a:gd name="T23" fmla="*/ 0 h 199"/>
                <a:gd name="T24" fmla="*/ 0 w 194"/>
                <a:gd name="T25" fmla="*/ 20 h 199"/>
                <a:gd name="T26" fmla="*/ 0 w 194"/>
                <a:gd name="T27" fmla="*/ 179 h 199"/>
                <a:gd name="T28" fmla="*/ 18 w 194"/>
                <a:gd name="T29" fmla="*/ 199 h 199"/>
                <a:gd name="T30" fmla="*/ 174 w 194"/>
                <a:gd name="T31" fmla="*/ 199 h 199"/>
                <a:gd name="T32" fmla="*/ 194 w 194"/>
                <a:gd name="T33" fmla="*/ 179 h 199"/>
                <a:gd name="T34" fmla="*/ 194 w 194"/>
                <a:gd name="T35" fmla="*/ 17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199">
                  <a:moveTo>
                    <a:pt x="194" y="179"/>
                  </a:moveTo>
                  <a:lnTo>
                    <a:pt x="194" y="135"/>
                  </a:lnTo>
                  <a:lnTo>
                    <a:pt x="156" y="135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9"/>
                  </a:lnTo>
                  <a:lnTo>
                    <a:pt x="156" y="39"/>
                  </a:lnTo>
                  <a:lnTo>
                    <a:pt x="156" y="64"/>
                  </a:lnTo>
                  <a:lnTo>
                    <a:pt x="194" y="64"/>
                  </a:ln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9"/>
                  </a:lnTo>
                  <a:cubicBezTo>
                    <a:pt x="0" y="189"/>
                    <a:pt x="8" y="199"/>
                    <a:pt x="18" y="199"/>
                  </a:cubicBezTo>
                  <a:lnTo>
                    <a:pt x="174" y="199"/>
                  </a:lnTo>
                  <a:cubicBezTo>
                    <a:pt x="185" y="197"/>
                    <a:pt x="194" y="189"/>
                    <a:pt x="194" y="179"/>
                  </a:cubicBezTo>
                  <a:lnTo>
                    <a:pt x="194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351532" y="2140661"/>
              <a:ext cx="85962" cy="87811"/>
            </a:xfrm>
            <a:custGeom>
              <a:avLst/>
              <a:gdLst>
                <a:gd name="T0" fmla="*/ 194 w 194"/>
                <a:gd name="T1" fmla="*/ 180 h 198"/>
                <a:gd name="T2" fmla="*/ 194 w 194"/>
                <a:gd name="T3" fmla="*/ 0 h 198"/>
                <a:gd name="T4" fmla="*/ 156 w 194"/>
                <a:gd name="T5" fmla="*/ 0 h 198"/>
                <a:gd name="T6" fmla="*/ 156 w 194"/>
                <a:gd name="T7" fmla="*/ 160 h 198"/>
                <a:gd name="T8" fmla="*/ 38 w 194"/>
                <a:gd name="T9" fmla="*/ 160 h 198"/>
                <a:gd name="T10" fmla="*/ 38 w 194"/>
                <a:gd name="T11" fmla="*/ 0 h 198"/>
                <a:gd name="T12" fmla="*/ 0 w 194"/>
                <a:gd name="T13" fmla="*/ 0 h 198"/>
                <a:gd name="T14" fmla="*/ 0 w 194"/>
                <a:gd name="T15" fmla="*/ 178 h 198"/>
                <a:gd name="T16" fmla="*/ 18 w 194"/>
                <a:gd name="T17" fmla="*/ 198 h 198"/>
                <a:gd name="T18" fmla="*/ 174 w 194"/>
                <a:gd name="T19" fmla="*/ 198 h 198"/>
                <a:gd name="T20" fmla="*/ 194 w 194"/>
                <a:gd name="T21" fmla="*/ 180 h 198"/>
                <a:gd name="T22" fmla="*/ 194 w 194"/>
                <a:gd name="T23" fmla="*/ 1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98">
                  <a:moveTo>
                    <a:pt x="194" y="180"/>
                  </a:moveTo>
                  <a:lnTo>
                    <a:pt x="194" y="0"/>
                  </a:lnTo>
                  <a:lnTo>
                    <a:pt x="156" y="0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6" y="198"/>
                    <a:pt x="194" y="190"/>
                    <a:pt x="194" y="180"/>
                  </a:cubicBezTo>
                  <a:lnTo>
                    <a:pt x="194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6467996" y="2140661"/>
              <a:ext cx="86886" cy="88735"/>
            </a:xfrm>
            <a:custGeom>
              <a:avLst/>
              <a:gdLst>
                <a:gd name="T0" fmla="*/ 196 w 196"/>
                <a:gd name="T1" fmla="*/ 179 h 200"/>
                <a:gd name="T2" fmla="*/ 196 w 196"/>
                <a:gd name="T3" fmla="*/ 100 h 200"/>
                <a:gd name="T4" fmla="*/ 176 w 196"/>
                <a:gd name="T5" fmla="*/ 80 h 200"/>
                <a:gd name="T6" fmla="*/ 40 w 196"/>
                <a:gd name="T7" fmla="*/ 80 h 200"/>
                <a:gd name="T8" fmla="*/ 40 w 196"/>
                <a:gd name="T9" fmla="*/ 39 h 200"/>
                <a:gd name="T10" fmla="*/ 158 w 196"/>
                <a:gd name="T11" fmla="*/ 39 h 200"/>
                <a:gd name="T12" fmla="*/ 158 w 196"/>
                <a:gd name="T13" fmla="*/ 60 h 200"/>
                <a:gd name="T14" fmla="*/ 196 w 196"/>
                <a:gd name="T15" fmla="*/ 60 h 200"/>
                <a:gd name="T16" fmla="*/ 196 w 196"/>
                <a:gd name="T17" fmla="*/ 20 h 200"/>
                <a:gd name="T18" fmla="*/ 176 w 196"/>
                <a:gd name="T19" fmla="*/ 0 h 200"/>
                <a:gd name="T20" fmla="*/ 20 w 196"/>
                <a:gd name="T21" fmla="*/ 0 h 200"/>
                <a:gd name="T22" fmla="*/ 2 w 196"/>
                <a:gd name="T23" fmla="*/ 20 h 200"/>
                <a:gd name="T24" fmla="*/ 2 w 196"/>
                <a:gd name="T25" fmla="*/ 99 h 200"/>
                <a:gd name="T26" fmla="*/ 20 w 196"/>
                <a:gd name="T27" fmla="*/ 119 h 200"/>
                <a:gd name="T28" fmla="*/ 156 w 196"/>
                <a:gd name="T29" fmla="*/ 119 h 200"/>
                <a:gd name="T30" fmla="*/ 156 w 196"/>
                <a:gd name="T31" fmla="*/ 160 h 200"/>
                <a:gd name="T32" fmla="*/ 39 w 196"/>
                <a:gd name="T33" fmla="*/ 160 h 200"/>
                <a:gd name="T34" fmla="*/ 39 w 196"/>
                <a:gd name="T35" fmla="*/ 140 h 200"/>
                <a:gd name="T36" fmla="*/ 0 w 196"/>
                <a:gd name="T37" fmla="*/ 140 h 200"/>
                <a:gd name="T38" fmla="*/ 0 w 196"/>
                <a:gd name="T39" fmla="*/ 180 h 200"/>
                <a:gd name="T40" fmla="*/ 19 w 196"/>
                <a:gd name="T41" fmla="*/ 200 h 200"/>
                <a:gd name="T42" fmla="*/ 175 w 196"/>
                <a:gd name="T43" fmla="*/ 200 h 200"/>
                <a:gd name="T44" fmla="*/ 196 w 196"/>
                <a:gd name="T45" fmla="*/ 179 h 200"/>
                <a:gd name="T46" fmla="*/ 196 w 196"/>
                <a:gd name="T4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200">
                  <a:moveTo>
                    <a:pt x="196" y="179"/>
                  </a:moveTo>
                  <a:lnTo>
                    <a:pt x="196" y="100"/>
                  </a:lnTo>
                  <a:cubicBezTo>
                    <a:pt x="196" y="89"/>
                    <a:pt x="188" y="80"/>
                    <a:pt x="176" y="80"/>
                  </a:cubicBezTo>
                  <a:lnTo>
                    <a:pt x="40" y="80"/>
                  </a:lnTo>
                  <a:lnTo>
                    <a:pt x="40" y="39"/>
                  </a:lnTo>
                  <a:lnTo>
                    <a:pt x="158" y="39"/>
                  </a:lnTo>
                  <a:lnTo>
                    <a:pt x="158" y="60"/>
                  </a:lnTo>
                  <a:lnTo>
                    <a:pt x="196" y="60"/>
                  </a:lnTo>
                  <a:lnTo>
                    <a:pt x="196" y="20"/>
                  </a:lnTo>
                  <a:cubicBezTo>
                    <a:pt x="196" y="8"/>
                    <a:pt x="188" y="0"/>
                    <a:pt x="176" y="0"/>
                  </a:cubicBezTo>
                  <a:lnTo>
                    <a:pt x="20" y="0"/>
                  </a:lnTo>
                  <a:cubicBezTo>
                    <a:pt x="10" y="0"/>
                    <a:pt x="2" y="8"/>
                    <a:pt x="2" y="20"/>
                  </a:cubicBezTo>
                  <a:lnTo>
                    <a:pt x="2" y="99"/>
                  </a:lnTo>
                  <a:cubicBezTo>
                    <a:pt x="2" y="109"/>
                    <a:pt x="10" y="119"/>
                    <a:pt x="20" y="119"/>
                  </a:cubicBezTo>
                  <a:lnTo>
                    <a:pt x="156" y="119"/>
                  </a:lnTo>
                  <a:lnTo>
                    <a:pt x="156" y="160"/>
                  </a:lnTo>
                  <a:lnTo>
                    <a:pt x="39" y="160"/>
                  </a:lnTo>
                  <a:lnTo>
                    <a:pt x="39" y="140"/>
                  </a:lnTo>
                  <a:lnTo>
                    <a:pt x="0" y="140"/>
                  </a:lnTo>
                  <a:lnTo>
                    <a:pt x="0" y="180"/>
                  </a:lnTo>
                  <a:cubicBezTo>
                    <a:pt x="0" y="191"/>
                    <a:pt x="8" y="200"/>
                    <a:pt x="19" y="200"/>
                  </a:cubicBezTo>
                  <a:lnTo>
                    <a:pt x="175" y="200"/>
                  </a:lnTo>
                  <a:cubicBezTo>
                    <a:pt x="188" y="197"/>
                    <a:pt x="196" y="189"/>
                    <a:pt x="196" y="179"/>
                  </a:cubicBezTo>
                  <a:lnTo>
                    <a:pt x="196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6567823" y="2025120"/>
              <a:ext cx="32352" cy="32352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3 h 72"/>
                <a:gd name="T12" fmla="*/ 2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3 h 72"/>
                <a:gd name="T20" fmla="*/ 45 w 72"/>
                <a:gd name="T21" fmla="*/ 59 h 72"/>
                <a:gd name="T22" fmla="*/ 36 w 72"/>
                <a:gd name="T23" fmla="*/ 39 h 72"/>
                <a:gd name="T24" fmla="*/ 28 w 72"/>
                <a:gd name="T25" fmla="*/ 39 h 72"/>
                <a:gd name="T26" fmla="*/ 28 w 72"/>
                <a:gd name="T27" fmla="*/ 59 h 72"/>
                <a:gd name="T28" fmla="*/ 22 w 72"/>
                <a:gd name="T29" fmla="*/ 59 h 72"/>
                <a:gd name="T30" fmla="*/ 22 w 72"/>
                <a:gd name="T31" fmla="*/ 14 h 72"/>
                <a:gd name="T32" fmla="*/ 36 w 72"/>
                <a:gd name="T33" fmla="*/ 14 h 72"/>
                <a:gd name="T34" fmla="*/ 50 w 72"/>
                <a:gd name="T35" fmla="*/ 27 h 72"/>
                <a:gd name="T36" fmla="*/ 41 w 72"/>
                <a:gd name="T37" fmla="*/ 39 h 72"/>
                <a:gd name="T38" fmla="*/ 50 w 72"/>
                <a:gd name="T39" fmla="*/ 59 h 72"/>
                <a:gd name="T40" fmla="*/ 45 w 72"/>
                <a:gd name="T41" fmla="*/ 59 h 72"/>
                <a:gd name="T42" fmla="*/ 28 w 72"/>
                <a:gd name="T43" fmla="*/ 34 h 72"/>
                <a:gd name="T44" fmla="*/ 36 w 72"/>
                <a:gd name="T45" fmla="*/ 34 h 72"/>
                <a:gd name="T46" fmla="*/ 45 w 72"/>
                <a:gd name="T47" fmla="*/ 26 h 72"/>
                <a:gd name="T48" fmla="*/ 36 w 72"/>
                <a:gd name="T49" fmla="*/ 18 h 72"/>
                <a:gd name="T50" fmla="*/ 29 w 72"/>
                <a:gd name="T51" fmla="*/ 18 h 72"/>
                <a:gd name="T52" fmla="*/ 29 w 72"/>
                <a:gd name="T53" fmla="*/ 34 h 72"/>
                <a:gd name="T54" fmla="*/ 28 w 72"/>
                <a:gd name="T55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3"/>
                  </a:moveTo>
                  <a:cubicBezTo>
                    <a:pt x="17" y="3"/>
                    <a:pt x="2" y="18"/>
                    <a:pt x="2" y="36"/>
                  </a:cubicBezTo>
                  <a:cubicBezTo>
                    <a:pt x="2" y="55"/>
                    <a:pt x="17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8"/>
                    <a:pt x="54" y="3"/>
                    <a:pt x="36" y="3"/>
                  </a:cubicBezTo>
                  <a:close/>
                  <a:moveTo>
                    <a:pt x="45" y="59"/>
                  </a:moveTo>
                  <a:lnTo>
                    <a:pt x="36" y="39"/>
                  </a:lnTo>
                  <a:lnTo>
                    <a:pt x="28" y="39"/>
                  </a:lnTo>
                  <a:lnTo>
                    <a:pt x="28" y="59"/>
                  </a:lnTo>
                  <a:lnTo>
                    <a:pt x="22" y="59"/>
                  </a:lnTo>
                  <a:lnTo>
                    <a:pt x="22" y="14"/>
                  </a:lnTo>
                  <a:lnTo>
                    <a:pt x="36" y="14"/>
                  </a:lnTo>
                  <a:cubicBezTo>
                    <a:pt x="46" y="14"/>
                    <a:pt x="50" y="18"/>
                    <a:pt x="50" y="27"/>
                  </a:cubicBezTo>
                  <a:cubicBezTo>
                    <a:pt x="50" y="34"/>
                    <a:pt x="48" y="38"/>
                    <a:pt x="41" y="39"/>
                  </a:cubicBezTo>
                  <a:lnTo>
                    <a:pt x="50" y="59"/>
                  </a:lnTo>
                  <a:lnTo>
                    <a:pt x="45" y="59"/>
                  </a:lnTo>
                  <a:close/>
                  <a:moveTo>
                    <a:pt x="28" y="34"/>
                  </a:moveTo>
                  <a:lnTo>
                    <a:pt x="36" y="34"/>
                  </a:lnTo>
                  <a:cubicBezTo>
                    <a:pt x="42" y="34"/>
                    <a:pt x="45" y="31"/>
                    <a:pt x="45" y="26"/>
                  </a:cubicBezTo>
                  <a:cubicBezTo>
                    <a:pt x="45" y="20"/>
                    <a:pt x="42" y="18"/>
                    <a:pt x="36" y="18"/>
                  </a:cubicBezTo>
                  <a:lnTo>
                    <a:pt x="29" y="18"/>
                  </a:lnTo>
                  <a:lnTo>
                    <a:pt x="29" y="34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Blue bar"/>
          <p:cNvSpPr/>
          <p:nvPr userDrawn="1"/>
        </p:nvSpPr>
        <p:spPr>
          <a:xfrm>
            <a:off x="944563" y="0"/>
            <a:ext cx="1799696" cy="15184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Break w Numbers">
    <p:bg>
      <p:bgPr>
        <a:gradFill>
          <a:gsLst>
            <a:gs pos="0">
              <a:schemeClr val="accent4">
                <a:alpha val="90000"/>
              </a:schemeClr>
            </a:gs>
            <a:gs pos="100000">
              <a:schemeClr val="accent4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 Backdrop-01.png"/>
          <p:cNvPicPr>
            <a:picLocks noChangeAspect="1"/>
          </p:cNvPicPr>
          <p:nvPr/>
        </p:nvPicPr>
        <p:blipFill>
          <a:blip r:embed="rId2">
            <a:alphaModFix amt="5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56453" y="4240362"/>
            <a:ext cx="869950" cy="869950"/>
            <a:chOff x="3513138" y="642938"/>
            <a:chExt cx="869950" cy="869950"/>
          </a:xfrm>
          <a:solidFill>
            <a:schemeClr val="bg1">
              <a:alpha val="5000"/>
            </a:schemeClr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3767138"/>
            <a:ext cx="1085204" cy="1874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Break w Numbers">
    <p:bg>
      <p:bgPr>
        <a:gradFill>
          <a:gsLst>
            <a:gs pos="0">
              <a:schemeClr val="accent5"/>
            </a:gs>
            <a:gs pos="100000">
              <a:srgbClr val="00A4E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 Backdrop-01.png"/>
          <p:cNvPicPr>
            <a:picLocks noChangeAspect="1"/>
          </p:cNvPicPr>
          <p:nvPr/>
        </p:nvPicPr>
        <p:blipFill>
          <a:blip r:embed="rId2">
            <a:alphaModFix amt="7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56453" y="4240362"/>
            <a:ext cx="869950" cy="869950"/>
            <a:chOff x="3513138" y="642938"/>
            <a:chExt cx="869950" cy="869950"/>
          </a:xfrm>
          <a:solidFill>
            <a:schemeClr val="bg1">
              <a:alpha val="5000"/>
            </a:schemeClr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3767138"/>
            <a:ext cx="1085204" cy="1874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Break w Numbers">
    <p:bg>
      <p:bgPr>
        <a:gradFill>
          <a:gsLst>
            <a:gs pos="0">
              <a:schemeClr val="accent6"/>
            </a:gs>
            <a:gs pos="100000">
              <a:srgbClr val="11BAB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 Backdrop-01.png"/>
          <p:cNvPicPr>
            <a:picLocks noChangeAspect="1"/>
          </p:cNvPicPr>
          <p:nvPr/>
        </p:nvPicPr>
        <p:blipFill>
          <a:blip r:embed="rId2">
            <a:alphaModFix amt="7000"/>
            <a:extLst/>
          </a:blip>
          <a:stretch>
            <a:fillRect/>
          </a:stretch>
        </p:blipFill>
        <p:spPr>
          <a:xfrm>
            <a:off x="-10241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48840" y="3767327"/>
            <a:ext cx="9109710" cy="1874520"/>
          </a:xfrm>
        </p:spPr>
        <p:txBody>
          <a:bodyPr lIns="91440" tIns="45720" rIns="91440" bIns="4572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56453" y="4240362"/>
            <a:ext cx="869950" cy="869950"/>
            <a:chOff x="3513138" y="642938"/>
            <a:chExt cx="869950" cy="869950"/>
          </a:xfrm>
          <a:solidFill>
            <a:schemeClr val="bg1">
              <a:alpha val="5000"/>
            </a:schemeClr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513138" y="811213"/>
              <a:ext cx="698500" cy="70167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0 h 442"/>
                <a:gd name="T4" fmla="*/ 106 w 440"/>
                <a:gd name="T5" fmla="*/ 0 h 442"/>
                <a:gd name="T6" fmla="*/ 106 w 440"/>
                <a:gd name="T7" fmla="*/ 334 h 442"/>
                <a:gd name="T8" fmla="*/ 440 w 440"/>
                <a:gd name="T9" fmla="*/ 334 h 442"/>
                <a:gd name="T10" fmla="*/ 440 w 440"/>
                <a:gd name="T11" fmla="*/ 442 h 442"/>
                <a:gd name="T12" fmla="*/ 0 w 440"/>
                <a:gd name="T13" fmla="*/ 442 h 442"/>
                <a:gd name="T14" fmla="*/ 0 w 440"/>
                <a:gd name="T15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42">
                  <a:moveTo>
                    <a:pt x="0" y="44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334"/>
                  </a:lnTo>
                  <a:lnTo>
                    <a:pt x="440" y="334"/>
                  </a:lnTo>
                  <a:lnTo>
                    <a:pt x="440" y="442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81413" y="642938"/>
              <a:ext cx="701675" cy="698500"/>
            </a:xfrm>
            <a:custGeom>
              <a:avLst/>
              <a:gdLst>
                <a:gd name="T0" fmla="*/ 0 w 442"/>
                <a:gd name="T1" fmla="*/ 106 h 440"/>
                <a:gd name="T2" fmla="*/ 0 w 442"/>
                <a:gd name="T3" fmla="*/ 0 h 440"/>
                <a:gd name="T4" fmla="*/ 442 w 442"/>
                <a:gd name="T5" fmla="*/ 0 h 440"/>
                <a:gd name="T6" fmla="*/ 442 w 442"/>
                <a:gd name="T7" fmla="*/ 440 h 440"/>
                <a:gd name="T8" fmla="*/ 334 w 442"/>
                <a:gd name="T9" fmla="*/ 440 h 440"/>
                <a:gd name="T10" fmla="*/ 334 w 442"/>
                <a:gd name="T11" fmla="*/ 106 h 440"/>
                <a:gd name="T12" fmla="*/ 0 w 442"/>
                <a:gd name="T13" fmla="*/ 106 h 440"/>
                <a:gd name="T14" fmla="*/ 0 w 442"/>
                <a:gd name="T15" fmla="*/ 1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40">
                  <a:moveTo>
                    <a:pt x="0" y="106"/>
                  </a:moveTo>
                  <a:lnTo>
                    <a:pt x="0" y="0"/>
                  </a:lnTo>
                  <a:lnTo>
                    <a:pt x="442" y="0"/>
                  </a:lnTo>
                  <a:lnTo>
                    <a:pt x="442" y="440"/>
                  </a:lnTo>
                  <a:lnTo>
                    <a:pt x="334" y="440"/>
                  </a:lnTo>
                  <a:lnTo>
                    <a:pt x="334" y="10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3767138"/>
            <a:ext cx="1085204" cy="1874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Color">
    <p:bg>
      <p:bgPr>
        <a:gradFill>
          <a:gsLst>
            <a:gs pos="0">
              <a:srgbClr val="1DBDFF"/>
            </a:gs>
            <a:gs pos="47000">
              <a:srgbClr val="188DFF"/>
            </a:gs>
            <a:gs pos="100000">
              <a:srgbClr val="752FB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hite bar" descr="Rectangle 59"/>
          <p:cNvSpPr/>
          <p:nvPr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Color">
    <p:bg>
      <p:bgPr>
        <a:gradFill>
          <a:gsLst>
            <a:gs pos="0">
              <a:srgbClr val="2694FF"/>
            </a:gs>
            <a:gs pos="42000">
              <a:srgbClr val="0A88FF"/>
            </a:gs>
            <a:gs pos="100000">
              <a:srgbClr val="0155E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Color">
    <p:bg>
      <p:bg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Color">
    <p:bg>
      <p:bgPr>
        <a:gradFill>
          <a:gsLst>
            <a:gs pos="0">
              <a:srgbClr val="8230B7"/>
            </a:gs>
            <a:gs pos="100000">
              <a:srgbClr val="4C248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Color">
    <p:bg>
      <p:bgPr>
        <a:gradFill>
          <a:gsLst>
            <a:gs pos="23000">
              <a:srgbClr val="B81592"/>
            </a:gs>
            <a:gs pos="0">
              <a:schemeClr val="accent4">
                <a:alpha val="90000"/>
              </a:schemeClr>
            </a:gs>
            <a:gs pos="100000">
              <a:schemeClr val="accent4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 Color">
    <p:bg>
      <p:bgPr>
        <a:gradFill>
          <a:gsLst>
            <a:gs pos="0">
              <a:schemeClr val="accent5"/>
            </a:gs>
            <a:gs pos="100000">
              <a:srgbClr val="00A4ED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_Color">
    <p:bg>
      <p:bgPr>
        <a:gradFill>
          <a:gsLst>
            <a:gs pos="0">
              <a:schemeClr val="accent6"/>
            </a:gs>
            <a:gs pos="100000">
              <a:srgbClr val="11BAB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SzPct val="80000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 28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4"/>
            <a:r>
              <a:rPr lang="en-US" dirty="0" smtClean="0"/>
              <a:t>Fifth level – avoid as too small</a:t>
            </a:r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"/>
          <p:cNvSpPr>
            <a:spLocks noGrp="1"/>
          </p:cNvSpPr>
          <p:nvPr>
            <p:ph type="title" hasCustomPrompt="1"/>
          </p:nvPr>
        </p:nvSpPr>
        <p:spPr>
          <a:xfrm>
            <a:off x="946786" y="4292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and Content</a:t>
            </a:r>
            <a:endParaRPr lang="en-US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29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Gray">
    <p:bg>
      <p:bgPr>
        <a:gradFill>
          <a:gsLst>
            <a:gs pos="0">
              <a:schemeClr val="bg2">
                <a:lumMod val="95000"/>
                <a:lumOff val="5000"/>
              </a:schemeClr>
            </a:gs>
            <a:gs pos="100000">
              <a:schemeClr val="bg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ar" descr="Rectangle 59"/>
          <p:cNvSpPr/>
          <p:nvPr userDrawn="1"/>
        </p:nvSpPr>
        <p:spPr>
          <a:xfrm>
            <a:off x="946405" y="0"/>
            <a:ext cx="1799696" cy="151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bg>
      <p:bgPr>
        <a:gradFill flip="none" rotWithShape="1">
          <a:gsLst>
            <a:gs pos="0">
              <a:schemeClr val="accent5"/>
            </a:gs>
            <a:gs pos="47000">
              <a:schemeClr val="accent1">
                <a:lumMod val="90000"/>
                <a:lumOff val="10000"/>
              </a:schemeClr>
            </a:gs>
            <a:gs pos="100000">
              <a:schemeClr val="accent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63703" y="2986727"/>
            <a:ext cx="3649746" cy="884546"/>
            <a:chOff x="5753494" y="2024196"/>
            <a:chExt cx="846681" cy="20520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793240" y="2024196"/>
              <a:ext cx="164530" cy="164530"/>
            </a:xfrm>
            <a:custGeom>
              <a:avLst/>
              <a:gdLst>
                <a:gd name="T0" fmla="*/ 178 w 178"/>
                <a:gd name="T1" fmla="*/ 0 h 178"/>
                <a:gd name="T2" fmla="*/ 178 w 178"/>
                <a:gd name="T3" fmla="*/ 178 h 178"/>
                <a:gd name="T4" fmla="*/ 135 w 178"/>
                <a:gd name="T5" fmla="*/ 178 h 178"/>
                <a:gd name="T6" fmla="*/ 135 w 178"/>
                <a:gd name="T7" fmla="*/ 43 h 178"/>
                <a:gd name="T8" fmla="*/ 0 w 178"/>
                <a:gd name="T9" fmla="*/ 43 h 178"/>
                <a:gd name="T10" fmla="*/ 0 w 178"/>
                <a:gd name="T11" fmla="*/ 0 h 178"/>
                <a:gd name="T12" fmla="*/ 178 w 17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178" y="0"/>
                  </a:moveTo>
                  <a:lnTo>
                    <a:pt x="178" y="178"/>
                  </a:lnTo>
                  <a:lnTo>
                    <a:pt x="135" y="178"/>
                  </a:lnTo>
                  <a:lnTo>
                    <a:pt x="13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753494" y="2063942"/>
              <a:ext cx="164530" cy="165454"/>
            </a:xfrm>
            <a:custGeom>
              <a:avLst/>
              <a:gdLst>
                <a:gd name="T0" fmla="*/ 178 w 178"/>
                <a:gd name="T1" fmla="*/ 135 h 179"/>
                <a:gd name="T2" fmla="*/ 178 w 178"/>
                <a:gd name="T3" fmla="*/ 179 h 179"/>
                <a:gd name="T4" fmla="*/ 0 w 178"/>
                <a:gd name="T5" fmla="*/ 179 h 179"/>
                <a:gd name="T6" fmla="*/ 0 w 178"/>
                <a:gd name="T7" fmla="*/ 0 h 179"/>
                <a:gd name="T8" fmla="*/ 43 w 178"/>
                <a:gd name="T9" fmla="*/ 0 h 179"/>
                <a:gd name="T10" fmla="*/ 43 w 178"/>
                <a:gd name="T11" fmla="*/ 135 h 179"/>
                <a:gd name="T12" fmla="*/ 178 w 178"/>
                <a:gd name="T13" fmla="*/ 1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178" y="135"/>
                  </a:moveTo>
                  <a:lnTo>
                    <a:pt x="17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5"/>
                  </a:lnTo>
                  <a:lnTo>
                    <a:pt x="178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6005835" y="2024196"/>
              <a:ext cx="95206" cy="88735"/>
            </a:xfrm>
            <a:custGeom>
              <a:avLst/>
              <a:gdLst>
                <a:gd name="T0" fmla="*/ 103 w 103"/>
                <a:gd name="T1" fmla="*/ 96 h 96"/>
                <a:gd name="T2" fmla="*/ 103 w 103"/>
                <a:gd name="T3" fmla="*/ 0 h 96"/>
                <a:gd name="T4" fmla="*/ 85 w 103"/>
                <a:gd name="T5" fmla="*/ 0 h 96"/>
                <a:gd name="T6" fmla="*/ 52 w 103"/>
                <a:gd name="T7" fmla="*/ 48 h 96"/>
                <a:gd name="T8" fmla="*/ 19 w 103"/>
                <a:gd name="T9" fmla="*/ 0 h 96"/>
                <a:gd name="T10" fmla="*/ 0 w 103"/>
                <a:gd name="T11" fmla="*/ 0 h 96"/>
                <a:gd name="T12" fmla="*/ 0 w 103"/>
                <a:gd name="T13" fmla="*/ 96 h 96"/>
                <a:gd name="T14" fmla="*/ 19 w 103"/>
                <a:gd name="T15" fmla="*/ 96 h 96"/>
                <a:gd name="T16" fmla="*/ 19 w 103"/>
                <a:gd name="T17" fmla="*/ 33 h 96"/>
                <a:gd name="T18" fmla="*/ 46 w 103"/>
                <a:gd name="T19" fmla="*/ 73 h 96"/>
                <a:gd name="T20" fmla="*/ 57 w 103"/>
                <a:gd name="T21" fmla="*/ 73 h 96"/>
                <a:gd name="T22" fmla="*/ 84 w 103"/>
                <a:gd name="T23" fmla="*/ 33 h 96"/>
                <a:gd name="T24" fmla="*/ 84 w 103"/>
                <a:gd name="T25" fmla="*/ 96 h 96"/>
                <a:gd name="T26" fmla="*/ 103 w 103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6">
                  <a:moveTo>
                    <a:pt x="103" y="96"/>
                  </a:moveTo>
                  <a:lnTo>
                    <a:pt x="103" y="0"/>
                  </a:lnTo>
                  <a:lnTo>
                    <a:pt x="85" y="0"/>
                  </a:lnTo>
                  <a:lnTo>
                    <a:pt x="52" y="4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9" y="96"/>
                  </a:lnTo>
                  <a:lnTo>
                    <a:pt x="19" y="33"/>
                  </a:lnTo>
                  <a:lnTo>
                    <a:pt x="46" y="73"/>
                  </a:lnTo>
                  <a:lnTo>
                    <a:pt x="57" y="73"/>
                  </a:lnTo>
                  <a:lnTo>
                    <a:pt x="84" y="33"/>
                  </a:lnTo>
                  <a:lnTo>
                    <a:pt x="84" y="96"/>
                  </a:lnTo>
                  <a:lnTo>
                    <a:pt x="10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145407" y="2024196"/>
              <a:ext cx="16638" cy="88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6207337" y="2024196"/>
              <a:ext cx="85962" cy="88735"/>
            </a:xfrm>
            <a:custGeom>
              <a:avLst/>
              <a:gdLst>
                <a:gd name="T0" fmla="*/ 193 w 193"/>
                <a:gd name="T1" fmla="*/ 178 h 198"/>
                <a:gd name="T2" fmla="*/ 193 w 193"/>
                <a:gd name="T3" fmla="*/ 134 h 198"/>
                <a:gd name="T4" fmla="*/ 154 w 193"/>
                <a:gd name="T5" fmla="*/ 134 h 198"/>
                <a:gd name="T6" fmla="*/ 154 w 193"/>
                <a:gd name="T7" fmla="*/ 160 h 198"/>
                <a:gd name="T8" fmla="*/ 37 w 193"/>
                <a:gd name="T9" fmla="*/ 160 h 198"/>
                <a:gd name="T10" fmla="*/ 37 w 193"/>
                <a:gd name="T11" fmla="*/ 38 h 198"/>
                <a:gd name="T12" fmla="*/ 154 w 193"/>
                <a:gd name="T13" fmla="*/ 38 h 198"/>
                <a:gd name="T14" fmla="*/ 154 w 193"/>
                <a:gd name="T15" fmla="*/ 64 h 198"/>
                <a:gd name="T16" fmla="*/ 193 w 193"/>
                <a:gd name="T17" fmla="*/ 64 h 198"/>
                <a:gd name="T18" fmla="*/ 193 w 193"/>
                <a:gd name="T19" fmla="*/ 20 h 198"/>
                <a:gd name="T20" fmla="*/ 173 w 193"/>
                <a:gd name="T21" fmla="*/ 0 h 198"/>
                <a:gd name="T22" fmla="*/ 18 w 193"/>
                <a:gd name="T23" fmla="*/ 0 h 198"/>
                <a:gd name="T24" fmla="*/ 0 w 193"/>
                <a:gd name="T25" fmla="*/ 20 h 198"/>
                <a:gd name="T26" fmla="*/ 0 w 193"/>
                <a:gd name="T27" fmla="*/ 178 h 198"/>
                <a:gd name="T28" fmla="*/ 18 w 193"/>
                <a:gd name="T29" fmla="*/ 198 h 198"/>
                <a:gd name="T30" fmla="*/ 174 w 193"/>
                <a:gd name="T31" fmla="*/ 198 h 198"/>
                <a:gd name="T32" fmla="*/ 193 w 193"/>
                <a:gd name="T33" fmla="*/ 178 h 198"/>
                <a:gd name="T34" fmla="*/ 193 w 193"/>
                <a:gd name="T35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8">
                  <a:moveTo>
                    <a:pt x="193" y="178"/>
                  </a:moveTo>
                  <a:lnTo>
                    <a:pt x="193" y="134"/>
                  </a:lnTo>
                  <a:lnTo>
                    <a:pt x="154" y="134"/>
                  </a:lnTo>
                  <a:lnTo>
                    <a:pt x="154" y="160"/>
                  </a:lnTo>
                  <a:lnTo>
                    <a:pt x="37" y="160"/>
                  </a:lnTo>
                  <a:lnTo>
                    <a:pt x="37" y="38"/>
                  </a:lnTo>
                  <a:lnTo>
                    <a:pt x="154" y="38"/>
                  </a:lnTo>
                  <a:lnTo>
                    <a:pt x="154" y="64"/>
                  </a:lnTo>
                  <a:lnTo>
                    <a:pt x="193" y="64"/>
                  </a:ln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78"/>
                  </a:cubicBezTo>
                  <a:lnTo>
                    <a:pt x="193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6337667" y="2024196"/>
              <a:ext cx="86886" cy="88735"/>
            </a:xfrm>
            <a:custGeom>
              <a:avLst/>
              <a:gdLst>
                <a:gd name="T0" fmla="*/ 195 w 195"/>
                <a:gd name="T1" fmla="*/ 200 h 200"/>
                <a:gd name="T2" fmla="*/ 136 w 195"/>
                <a:gd name="T3" fmla="*/ 120 h 200"/>
                <a:gd name="T4" fmla="*/ 175 w 195"/>
                <a:gd name="T5" fmla="*/ 120 h 200"/>
                <a:gd name="T6" fmla="*/ 195 w 195"/>
                <a:gd name="T7" fmla="*/ 100 h 200"/>
                <a:gd name="T8" fmla="*/ 195 w 195"/>
                <a:gd name="T9" fmla="*/ 20 h 200"/>
                <a:gd name="T10" fmla="*/ 175 w 195"/>
                <a:gd name="T11" fmla="*/ 0 h 200"/>
                <a:gd name="T12" fmla="*/ 0 w 195"/>
                <a:gd name="T13" fmla="*/ 0 h 200"/>
                <a:gd name="T14" fmla="*/ 0 w 195"/>
                <a:gd name="T15" fmla="*/ 199 h 200"/>
                <a:gd name="T16" fmla="*/ 39 w 195"/>
                <a:gd name="T17" fmla="*/ 199 h 200"/>
                <a:gd name="T18" fmla="*/ 39 w 195"/>
                <a:gd name="T19" fmla="*/ 119 h 200"/>
                <a:gd name="T20" fmla="*/ 87 w 195"/>
                <a:gd name="T21" fmla="*/ 119 h 200"/>
                <a:gd name="T22" fmla="*/ 145 w 195"/>
                <a:gd name="T23" fmla="*/ 199 h 200"/>
                <a:gd name="T24" fmla="*/ 195 w 195"/>
                <a:gd name="T25" fmla="*/ 199 h 200"/>
                <a:gd name="T26" fmla="*/ 195 w 195"/>
                <a:gd name="T27" fmla="*/ 200 h 200"/>
                <a:gd name="T28" fmla="*/ 39 w 195"/>
                <a:gd name="T29" fmla="*/ 40 h 200"/>
                <a:gd name="T30" fmla="*/ 156 w 195"/>
                <a:gd name="T31" fmla="*/ 40 h 200"/>
                <a:gd name="T32" fmla="*/ 156 w 195"/>
                <a:gd name="T33" fmla="*/ 82 h 200"/>
                <a:gd name="T34" fmla="*/ 39 w 195"/>
                <a:gd name="T35" fmla="*/ 82 h 200"/>
                <a:gd name="T36" fmla="*/ 39 w 195"/>
                <a:gd name="T37" fmla="*/ 40 h 200"/>
                <a:gd name="T38" fmla="*/ 39 w 195"/>
                <a:gd name="T39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200">
                  <a:moveTo>
                    <a:pt x="195" y="200"/>
                  </a:moveTo>
                  <a:lnTo>
                    <a:pt x="136" y="120"/>
                  </a:lnTo>
                  <a:lnTo>
                    <a:pt x="175" y="120"/>
                  </a:lnTo>
                  <a:cubicBezTo>
                    <a:pt x="185" y="120"/>
                    <a:pt x="195" y="112"/>
                    <a:pt x="195" y="100"/>
                  </a:cubicBezTo>
                  <a:lnTo>
                    <a:pt x="195" y="20"/>
                  </a:lnTo>
                  <a:cubicBezTo>
                    <a:pt x="195" y="8"/>
                    <a:pt x="187" y="0"/>
                    <a:pt x="175" y="0"/>
                  </a:cubicBezTo>
                  <a:lnTo>
                    <a:pt x="0" y="0"/>
                  </a:lnTo>
                  <a:lnTo>
                    <a:pt x="0" y="199"/>
                  </a:lnTo>
                  <a:lnTo>
                    <a:pt x="39" y="199"/>
                  </a:lnTo>
                  <a:lnTo>
                    <a:pt x="39" y="119"/>
                  </a:lnTo>
                  <a:lnTo>
                    <a:pt x="87" y="119"/>
                  </a:lnTo>
                  <a:lnTo>
                    <a:pt x="145" y="199"/>
                  </a:lnTo>
                  <a:lnTo>
                    <a:pt x="195" y="199"/>
                  </a:lnTo>
                  <a:lnTo>
                    <a:pt x="195" y="200"/>
                  </a:lnTo>
                  <a:close/>
                  <a:moveTo>
                    <a:pt x="39" y="40"/>
                  </a:moveTo>
                  <a:lnTo>
                    <a:pt x="156" y="40"/>
                  </a:lnTo>
                  <a:lnTo>
                    <a:pt x="156" y="82"/>
                  </a:lnTo>
                  <a:lnTo>
                    <a:pt x="39" y="82"/>
                  </a:lnTo>
                  <a:lnTo>
                    <a:pt x="39" y="40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6468920" y="2024196"/>
              <a:ext cx="85962" cy="88735"/>
            </a:xfrm>
            <a:custGeom>
              <a:avLst/>
              <a:gdLst>
                <a:gd name="T0" fmla="*/ 194 w 194"/>
                <a:gd name="T1" fmla="*/ 178 h 198"/>
                <a:gd name="T2" fmla="*/ 194 w 194"/>
                <a:gd name="T3" fmla="*/ 20 h 198"/>
                <a:gd name="T4" fmla="*/ 174 w 194"/>
                <a:gd name="T5" fmla="*/ 0 h 198"/>
                <a:gd name="T6" fmla="*/ 18 w 194"/>
                <a:gd name="T7" fmla="*/ 0 h 198"/>
                <a:gd name="T8" fmla="*/ 0 w 194"/>
                <a:gd name="T9" fmla="*/ 20 h 198"/>
                <a:gd name="T10" fmla="*/ 0 w 194"/>
                <a:gd name="T11" fmla="*/ 178 h 198"/>
                <a:gd name="T12" fmla="*/ 18 w 194"/>
                <a:gd name="T13" fmla="*/ 198 h 198"/>
                <a:gd name="T14" fmla="*/ 176 w 194"/>
                <a:gd name="T15" fmla="*/ 198 h 198"/>
                <a:gd name="T16" fmla="*/ 194 w 194"/>
                <a:gd name="T17" fmla="*/ 178 h 198"/>
                <a:gd name="T18" fmla="*/ 194 w 194"/>
                <a:gd name="T19" fmla="*/ 178 h 198"/>
                <a:gd name="T20" fmla="*/ 38 w 194"/>
                <a:gd name="T21" fmla="*/ 38 h 198"/>
                <a:gd name="T22" fmla="*/ 156 w 194"/>
                <a:gd name="T23" fmla="*/ 38 h 198"/>
                <a:gd name="T24" fmla="*/ 156 w 194"/>
                <a:gd name="T25" fmla="*/ 160 h 198"/>
                <a:gd name="T26" fmla="*/ 38 w 194"/>
                <a:gd name="T27" fmla="*/ 160 h 198"/>
                <a:gd name="T28" fmla="*/ 38 w 194"/>
                <a:gd name="T29" fmla="*/ 38 h 198"/>
                <a:gd name="T30" fmla="*/ 38 w 194"/>
                <a:gd name="T31" fmla="*/ 3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98">
                  <a:moveTo>
                    <a:pt x="194" y="178"/>
                  </a:move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6" y="198"/>
                  </a:lnTo>
                  <a:cubicBezTo>
                    <a:pt x="186" y="198"/>
                    <a:pt x="194" y="190"/>
                    <a:pt x="194" y="178"/>
                  </a:cubicBezTo>
                  <a:lnTo>
                    <a:pt x="194" y="178"/>
                  </a:lnTo>
                  <a:close/>
                  <a:moveTo>
                    <a:pt x="38" y="38"/>
                  </a:moveTo>
                  <a:lnTo>
                    <a:pt x="156" y="38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6005835" y="2140661"/>
              <a:ext cx="86886" cy="87811"/>
            </a:xfrm>
            <a:custGeom>
              <a:avLst/>
              <a:gdLst>
                <a:gd name="T0" fmla="*/ 94 w 94"/>
                <a:gd name="T1" fmla="*/ 19 h 95"/>
                <a:gd name="T2" fmla="*/ 94 w 94"/>
                <a:gd name="T3" fmla="*/ 0 h 95"/>
                <a:gd name="T4" fmla="*/ 0 w 94"/>
                <a:gd name="T5" fmla="*/ 0 h 95"/>
                <a:gd name="T6" fmla="*/ 0 w 94"/>
                <a:gd name="T7" fmla="*/ 95 h 95"/>
                <a:gd name="T8" fmla="*/ 19 w 94"/>
                <a:gd name="T9" fmla="*/ 95 h 95"/>
                <a:gd name="T10" fmla="*/ 19 w 94"/>
                <a:gd name="T11" fmla="*/ 57 h 95"/>
                <a:gd name="T12" fmla="*/ 75 w 94"/>
                <a:gd name="T13" fmla="*/ 57 h 95"/>
                <a:gd name="T14" fmla="*/ 75 w 94"/>
                <a:gd name="T15" fmla="*/ 38 h 95"/>
                <a:gd name="T16" fmla="*/ 19 w 94"/>
                <a:gd name="T17" fmla="*/ 38 h 95"/>
                <a:gd name="T18" fmla="*/ 19 w 94"/>
                <a:gd name="T19" fmla="*/ 19 h 95"/>
                <a:gd name="T20" fmla="*/ 94 w 94"/>
                <a:gd name="T21" fmla="*/ 1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95">
                  <a:moveTo>
                    <a:pt x="94" y="19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19" y="95"/>
                  </a:lnTo>
                  <a:lnTo>
                    <a:pt x="19" y="57"/>
                  </a:lnTo>
                  <a:lnTo>
                    <a:pt x="75" y="57"/>
                  </a:lnTo>
                  <a:lnTo>
                    <a:pt x="75" y="38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9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6116753" y="2140661"/>
              <a:ext cx="85962" cy="87811"/>
            </a:xfrm>
            <a:custGeom>
              <a:avLst/>
              <a:gdLst>
                <a:gd name="T0" fmla="*/ 193 w 193"/>
                <a:gd name="T1" fmla="*/ 180 h 198"/>
                <a:gd name="T2" fmla="*/ 193 w 193"/>
                <a:gd name="T3" fmla="*/ 20 h 198"/>
                <a:gd name="T4" fmla="*/ 173 w 193"/>
                <a:gd name="T5" fmla="*/ 0 h 198"/>
                <a:gd name="T6" fmla="*/ 18 w 193"/>
                <a:gd name="T7" fmla="*/ 0 h 198"/>
                <a:gd name="T8" fmla="*/ 0 w 193"/>
                <a:gd name="T9" fmla="*/ 20 h 198"/>
                <a:gd name="T10" fmla="*/ 0 w 193"/>
                <a:gd name="T11" fmla="*/ 178 h 198"/>
                <a:gd name="T12" fmla="*/ 18 w 193"/>
                <a:gd name="T13" fmla="*/ 198 h 198"/>
                <a:gd name="T14" fmla="*/ 174 w 193"/>
                <a:gd name="T15" fmla="*/ 198 h 198"/>
                <a:gd name="T16" fmla="*/ 193 w 193"/>
                <a:gd name="T17" fmla="*/ 180 h 198"/>
                <a:gd name="T18" fmla="*/ 193 w 193"/>
                <a:gd name="T19" fmla="*/ 180 h 198"/>
                <a:gd name="T20" fmla="*/ 38 w 193"/>
                <a:gd name="T21" fmla="*/ 40 h 198"/>
                <a:gd name="T22" fmla="*/ 154 w 193"/>
                <a:gd name="T23" fmla="*/ 40 h 198"/>
                <a:gd name="T24" fmla="*/ 154 w 193"/>
                <a:gd name="T25" fmla="*/ 161 h 198"/>
                <a:gd name="T26" fmla="*/ 37 w 193"/>
                <a:gd name="T27" fmla="*/ 161 h 198"/>
                <a:gd name="T28" fmla="*/ 37 w 193"/>
                <a:gd name="T29" fmla="*/ 40 h 198"/>
                <a:gd name="T30" fmla="*/ 38 w 193"/>
                <a:gd name="T31" fmla="*/ 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198">
                  <a:moveTo>
                    <a:pt x="193" y="180"/>
                  </a:move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80"/>
                  </a:cubicBezTo>
                  <a:lnTo>
                    <a:pt x="193" y="180"/>
                  </a:lnTo>
                  <a:close/>
                  <a:moveTo>
                    <a:pt x="38" y="40"/>
                  </a:moveTo>
                  <a:lnTo>
                    <a:pt x="154" y="40"/>
                  </a:lnTo>
                  <a:lnTo>
                    <a:pt x="154" y="161"/>
                  </a:lnTo>
                  <a:lnTo>
                    <a:pt x="37" y="161"/>
                  </a:lnTo>
                  <a:lnTo>
                    <a:pt x="37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6234142" y="2140661"/>
              <a:ext cx="85962" cy="88735"/>
            </a:xfrm>
            <a:custGeom>
              <a:avLst/>
              <a:gdLst>
                <a:gd name="T0" fmla="*/ 194 w 194"/>
                <a:gd name="T1" fmla="*/ 179 h 199"/>
                <a:gd name="T2" fmla="*/ 194 w 194"/>
                <a:gd name="T3" fmla="*/ 135 h 199"/>
                <a:gd name="T4" fmla="*/ 156 w 194"/>
                <a:gd name="T5" fmla="*/ 135 h 199"/>
                <a:gd name="T6" fmla="*/ 156 w 194"/>
                <a:gd name="T7" fmla="*/ 160 h 199"/>
                <a:gd name="T8" fmla="*/ 38 w 194"/>
                <a:gd name="T9" fmla="*/ 160 h 199"/>
                <a:gd name="T10" fmla="*/ 38 w 194"/>
                <a:gd name="T11" fmla="*/ 39 h 199"/>
                <a:gd name="T12" fmla="*/ 156 w 194"/>
                <a:gd name="T13" fmla="*/ 39 h 199"/>
                <a:gd name="T14" fmla="*/ 156 w 194"/>
                <a:gd name="T15" fmla="*/ 64 h 199"/>
                <a:gd name="T16" fmla="*/ 194 w 194"/>
                <a:gd name="T17" fmla="*/ 64 h 199"/>
                <a:gd name="T18" fmla="*/ 194 w 194"/>
                <a:gd name="T19" fmla="*/ 20 h 199"/>
                <a:gd name="T20" fmla="*/ 174 w 194"/>
                <a:gd name="T21" fmla="*/ 0 h 199"/>
                <a:gd name="T22" fmla="*/ 18 w 194"/>
                <a:gd name="T23" fmla="*/ 0 h 199"/>
                <a:gd name="T24" fmla="*/ 0 w 194"/>
                <a:gd name="T25" fmla="*/ 20 h 199"/>
                <a:gd name="T26" fmla="*/ 0 w 194"/>
                <a:gd name="T27" fmla="*/ 179 h 199"/>
                <a:gd name="T28" fmla="*/ 18 w 194"/>
                <a:gd name="T29" fmla="*/ 199 h 199"/>
                <a:gd name="T30" fmla="*/ 174 w 194"/>
                <a:gd name="T31" fmla="*/ 199 h 199"/>
                <a:gd name="T32" fmla="*/ 194 w 194"/>
                <a:gd name="T33" fmla="*/ 179 h 199"/>
                <a:gd name="T34" fmla="*/ 194 w 194"/>
                <a:gd name="T35" fmla="*/ 17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199">
                  <a:moveTo>
                    <a:pt x="194" y="179"/>
                  </a:moveTo>
                  <a:lnTo>
                    <a:pt x="194" y="135"/>
                  </a:lnTo>
                  <a:lnTo>
                    <a:pt x="156" y="135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9"/>
                  </a:lnTo>
                  <a:lnTo>
                    <a:pt x="156" y="39"/>
                  </a:lnTo>
                  <a:lnTo>
                    <a:pt x="156" y="64"/>
                  </a:lnTo>
                  <a:lnTo>
                    <a:pt x="194" y="64"/>
                  </a:ln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9"/>
                  </a:lnTo>
                  <a:cubicBezTo>
                    <a:pt x="0" y="189"/>
                    <a:pt x="8" y="199"/>
                    <a:pt x="18" y="199"/>
                  </a:cubicBezTo>
                  <a:lnTo>
                    <a:pt x="174" y="199"/>
                  </a:lnTo>
                  <a:cubicBezTo>
                    <a:pt x="185" y="197"/>
                    <a:pt x="194" y="189"/>
                    <a:pt x="194" y="179"/>
                  </a:cubicBezTo>
                  <a:lnTo>
                    <a:pt x="194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351532" y="2140661"/>
              <a:ext cx="85962" cy="87811"/>
            </a:xfrm>
            <a:custGeom>
              <a:avLst/>
              <a:gdLst>
                <a:gd name="T0" fmla="*/ 194 w 194"/>
                <a:gd name="T1" fmla="*/ 180 h 198"/>
                <a:gd name="T2" fmla="*/ 194 w 194"/>
                <a:gd name="T3" fmla="*/ 0 h 198"/>
                <a:gd name="T4" fmla="*/ 156 w 194"/>
                <a:gd name="T5" fmla="*/ 0 h 198"/>
                <a:gd name="T6" fmla="*/ 156 w 194"/>
                <a:gd name="T7" fmla="*/ 160 h 198"/>
                <a:gd name="T8" fmla="*/ 38 w 194"/>
                <a:gd name="T9" fmla="*/ 160 h 198"/>
                <a:gd name="T10" fmla="*/ 38 w 194"/>
                <a:gd name="T11" fmla="*/ 0 h 198"/>
                <a:gd name="T12" fmla="*/ 0 w 194"/>
                <a:gd name="T13" fmla="*/ 0 h 198"/>
                <a:gd name="T14" fmla="*/ 0 w 194"/>
                <a:gd name="T15" fmla="*/ 178 h 198"/>
                <a:gd name="T16" fmla="*/ 18 w 194"/>
                <a:gd name="T17" fmla="*/ 198 h 198"/>
                <a:gd name="T18" fmla="*/ 174 w 194"/>
                <a:gd name="T19" fmla="*/ 198 h 198"/>
                <a:gd name="T20" fmla="*/ 194 w 194"/>
                <a:gd name="T21" fmla="*/ 180 h 198"/>
                <a:gd name="T22" fmla="*/ 194 w 194"/>
                <a:gd name="T23" fmla="*/ 1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98">
                  <a:moveTo>
                    <a:pt x="194" y="180"/>
                  </a:moveTo>
                  <a:lnTo>
                    <a:pt x="194" y="0"/>
                  </a:lnTo>
                  <a:lnTo>
                    <a:pt x="156" y="0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6" y="198"/>
                    <a:pt x="194" y="190"/>
                    <a:pt x="194" y="180"/>
                  </a:cubicBezTo>
                  <a:lnTo>
                    <a:pt x="194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467996" y="2140661"/>
              <a:ext cx="86886" cy="88735"/>
            </a:xfrm>
            <a:custGeom>
              <a:avLst/>
              <a:gdLst>
                <a:gd name="T0" fmla="*/ 196 w 196"/>
                <a:gd name="T1" fmla="*/ 179 h 200"/>
                <a:gd name="T2" fmla="*/ 196 w 196"/>
                <a:gd name="T3" fmla="*/ 100 h 200"/>
                <a:gd name="T4" fmla="*/ 176 w 196"/>
                <a:gd name="T5" fmla="*/ 80 h 200"/>
                <a:gd name="T6" fmla="*/ 40 w 196"/>
                <a:gd name="T7" fmla="*/ 80 h 200"/>
                <a:gd name="T8" fmla="*/ 40 w 196"/>
                <a:gd name="T9" fmla="*/ 39 h 200"/>
                <a:gd name="T10" fmla="*/ 158 w 196"/>
                <a:gd name="T11" fmla="*/ 39 h 200"/>
                <a:gd name="T12" fmla="*/ 158 w 196"/>
                <a:gd name="T13" fmla="*/ 60 h 200"/>
                <a:gd name="T14" fmla="*/ 196 w 196"/>
                <a:gd name="T15" fmla="*/ 60 h 200"/>
                <a:gd name="T16" fmla="*/ 196 w 196"/>
                <a:gd name="T17" fmla="*/ 20 h 200"/>
                <a:gd name="T18" fmla="*/ 176 w 196"/>
                <a:gd name="T19" fmla="*/ 0 h 200"/>
                <a:gd name="T20" fmla="*/ 20 w 196"/>
                <a:gd name="T21" fmla="*/ 0 h 200"/>
                <a:gd name="T22" fmla="*/ 2 w 196"/>
                <a:gd name="T23" fmla="*/ 20 h 200"/>
                <a:gd name="T24" fmla="*/ 2 w 196"/>
                <a:gd name="T25" fmla="*/ 99 h 200"/>
                <a:gd name="T26" fmla="*/ 20 w 196"/>
                <a:gd name="T27" fmla="*/ 119 h 200"/>
                <a:gd name="T28" fmla="*/ 156 w 196"/>
                <a:gd name="T29" fmla="*/ 119 h 200"/>
                <a:gd name="T30" fmla="*/ 156 w 196"/>
                <a:gd name="T31" fmla="*/ 160 h 200"/>
                <a:gd name="T32" fmla="*/ 39 w 196"/>
                <a:gd name="T33" fmla="*/ 160 h 200"/>
                <a:gd name="T34" fmla="*/ 39 w 196"/>
                <a:gd name="T35" fmla="*/ 140 h 200"/>
                <a:gd name="T36" fmla="*/ 0 w 196"/>
                <a:gd name="T37" fmla="*/ 140 h 200"/>
                <a:gd name="T38" fmla="*/ 0 w 196"/>
                <a:gd name="T39" fmla="*/ 180 h 200"/>
                <a:gd name="T40" fmla="*/ 19 w 196"/>
                <a:gd name="T41" fmla="*/ 200 h 200"/>
                <a:gd name="T42" fmla="*/ 175 w 196"/>
                <a:gd name="T43" fmla="*/ 200 h 200"/>
                <a:gd name="T44" fmla="*/ 196 w 196"/>
                <a:gd name="T45" fmla="*/ 179 h 200"/>
                <a:gd name="T46" fmla="*/ 196 w 196"/>
                <a:gd name="T4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200">
                  <a:moveTo>
                    <a:pt x="196" y="179"/>
                  </a:moveTo>
                  <a:lnTo>
                    <a:pt x="196" y="100"/>
                  </a:lnTo>
                  <a:cubicBezTo>
                    <a:pt x="196" y="89"/>
                    <a:pt x="188" y="80"/>
                    <a:pt x="176" y="80"/>
                  </a:cubicBezTo>
                  <a:lnTo>
                    <a:pt x="40" y="80"/>
                  </a:lnTo>
                  <a:lnTo>
                    <a:pt x="40" y="39"/>
                  </a:lnTo>
                  <a:lnTo>
                    <a:pt x="158" y="39"/>
                  </a:lnTo>
                  <a:lnTo>
                    <a:pt x="158" y="60"/>
                  </a:lnTo>
                  <a:lnTo>
                    <a:pt x="196" y="60"/>
                  </a:lnTo>
                  <a:lnTo>
                    <a:pt x="196" y="20"/>
                  </a:lnTo>
                  <a:cubicBezTo>
                    <a:pt x="196" y="8"/>
                    <a:pt x="188" y="0"/>
                    <a:pt x="176" y="0"/>
                  </a:cubicBezTo>
                  <a:lnTo>
                    <a:pt x="20" y="0"/>
                  </a:lnTo>
                  <a:cubicBezTo>
                    <a:pt x="10" y="0"/>
                    <a:pt x="2" y="8"/>
                    <a:pt x="2" y="20"/>
                  </a:cubicBezTo>
                  <a:lnTo>
                    <a:pt x="2" y="99"/>
                  </a:lnTo>
                  <a:cubicBezTo>
                    <a:pt x="2" y="109"/>
                    <a:pt x="10" y="119"/>
                    <a:pt x="20" y="119"/>
                  </a:cubicBezTo>
                  <a:lnTo>
                    <a:pt x="156" y="119"/>
                  </a:lnTo>
                  <a:lnTo>
                    <a:pt x="156" y="160"/>
                  </a:lnTo>
                  <a:lnTo>
                    <a:pt x="39" y="160"/>
                  </a:lnTo>
                  <a:lnTo>
                    <a:pt x="39" y="140"/>
                  </a:lnTo>
                  <a:lnTo>
                    <a:pt x="0" y="140"/>
                  </a:lnTo>
                  <a:lnTo>
                    <a:pt x="0" y="180"/>
                  </a:lnTo>
                  <a:cubicBezTo>
                    <a:pt x="0" y="191"/>
                    <a:pt x="8" y="200"/>
                    <a:pt x="19" y="200"/>
                  </a:cubicBezTo>
                  <a:lnTo>
                    <a:pt x="175" y="200"/>
                  </a:lnTo>
                  <a:cubicBezTo>
                    <a:pt x="188" y="197"/>
                    <a:pt x="196" y="189"/>
                    <a:pt x="196" y="179"/>
                  </a:cubicBezTo>
                  <a:lnTo>
                    <a:pt x="196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567823" y="2025120"/>
              <a:ext cx="32352" cy="32352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3 h 72"/>
                <a:gd name="T12" fmla="*/ 2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3 h 72"/>
                <a:gd name="T20" fmla="*/ 45 w 72"/>
                <a:gd name="T21" fmla="*/ 59 h 72"/>
                <a:gd name="T22" fmla="*/ 36 w 72"/>
                <a:gd name="T23" fmla="*/ 39 h 72"/>
                <a:gd name="T24" fmla="*/ 28 w 72"/>
                <a:gd name="T25" fmla="*/ 39 h 72"/>
                <a:gd name="T26" fmla="*/ 28 w 72"/>
                <a:gd name="T27" fmla="*/ 59 h 72"/>
                <a:gd name="T28" fmla="*/ 22 w 72"/>
                <a:gd name="T29" fmla="*/ 59 h 72"/>
                <a:gd name="T30" fmla="*/ 22 w 72"/>
                <a:gd name="T31" fmla="*/ 14 h 72"/>
                <a:gd name="T32" fmla="*/ 36 w 72"/>
                <a:gd name="T33" fmla="*/ 14 h 72"/>
                <a:gd name="T34" fmla="*/ 50 w 72"/>
                <a:gd name="T35" fmla="*/ 27 h 72"/>
                <a:gd name="T36" fmla="*/ 41 w 72"/>
                <a:gd name="T37" fmla="*/ 39 h 72"/>
                <a:gd name="T38" fmla="*/ 50 w 72"/>
                <a:gd name="T39" fmla="*/ 59 h 72"/>
                <a:gd name="T40" fmla="*/ 45 w 72"/>
                <a:gd name="T41" fmla="*/ 59 h 72"/>
                <a:gd name="T42" fmla="*/ 28 w 72"/>
                <a:gd name="T43" fmla="*/ 34 h 72"/>
                <a:gd name="T44" fmla="*/ 36 w 72"/>
                <a:gd name="T45" fmla="*/ 34 h 72"/>
                <a:gd name="T46" fmla="*/ 45 w 72"/>
                <a:gd name="T47" fmla="*/ 26 h 72"/>
                <a:gd name="T48" fmla="*/ 36 w 72"/>
                <a:gd name="T49" fmla="*/ 18 h 72"/>
                <a:gd name="T50" fmla="*/ 29 w 72"/>
                <a:gd name="T51" fmla="*/ 18 h 72"/>
                <a:gd name="T52" fmla="*/ 29 w 72"/>
                <a:gd name="T53" fmla="*/ 34 h 72"/>
                <a:gd name="T54" fmla="*/ 28 w 72"/>
                <a:gd name="T55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3"/>
                  </a:moveTo>
                  <a:cubicBezTo>
                    <a:pt x="17" y="3"/>
                    <a:pt x="2" y="18"/>
                    <a:pt x="2" y="36"/>
                  </a:cubicBezTo>
                  <a:cubicBezTo>
                    <a:pt x="2" y="55"/>
                    <a:pt x="17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8"/>
                    <a:pt x="54" y="3"/>
                    <a:pt x="36" y="3"/>
                  </a:cubicBezTo>
                  <a:close/>
                  <a:moveTo>
                    <a:pt x="45" y="59"/>
                  </a:moveTo>
                  <a:lnTo>
                    <a:pt x="36" y="39"/>
                  </a:lnTo>
                  <a:lnTo>
                    <a:pt x="28" y="39"/>
                  </a:lnTo>
                  <a:lnTo>
                    <a:pt x="28" y="59"/>
                  </a:lnTo>
                  <a:lnTo>
                    <a:pt x="22" y="59"/>
                  </a:lnTo>
                  <a:lnTo>
                    <a:pt x="22" y="14"/>
                  </a:lnTo>
                  <a:lnTo>
                    <a:pt x="36" y="14"/>
                  </a:lnTo>
                  <a:cubicBezTo>
                    <a:pt x="46" y="14"/>
                    <a:pt x="50" y="18"/>
                    <a:pt x="50" y="27"/>
                  </a:cubicBezTo>
                  <a:cubicBezTo>
                    <a:pt x="50" y="34"/>
                    <a:pt x="48" y="38"/>
                    <a:pt x="41" y="39"/>
                  </a:cubicBezTo>
                  <a:lnTo>
                    <a:pt x="50" y="59"/>
                  </a:lnTo>
                  <a:lnTo>
                    <a:pt x="45" y="59"/>
                  </a:lnTo>
                  <a:close/>
                  <a:moveTo>
                    <a:pt x="28" y="34"/>
                  </a:moveTo>
                  <a:lnTo>
                    <a:pt x="36" y="34"/>
                  </a:lnTo>
                  <a:cubicBezTo>
                    <a:pt x="42" y="34"/>
                    <a:pt x="45" y="31"/>
                    <a:pt x="45" y="26"/>
                  </a:cubicBezTo>
                  <a:cubicBezTo>
                    <a:pt x="45" y="20"/>
                    <a:pt x="42" y="18"/>
                    <a:pt x="36" y="18"/>
                  </a:cubicBezTo>
                  <a:lnTo>
                    <a:pt x="29" y="18"/>
                  </a:lnTo>
                  <a:lnTo>
                    <a:pt x="29" y="34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4463703" y="2986727"/>
            <a:ext cx="3649746" cy="884546"/>
            <a:chOff x="5753494" y="2024196"/>
            <a:chExt cx="846681" cy="205200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5793240" y="2024196"/>
              <a:ext cx="164530" cy="164530"/>
            </a:xfrm>
            <a:custGeom>
              <a:avLst/>
              <a:gdLst>
                <a:gd name="T0" fmla="*/ 178 w 178"/>
                <a:gd name="T1" fmla="*/ 0 h 178"/>
                <a:gd name="T2" fmla="*/ 178 w 178"/>
                <a:gd name="T3" fmla="*/ 178 h 178"/>
                <a:gd name="T4" fmla="*/ 135 w 178"/>
                <a:gd name="T5" fmla="*/ 178 h 178"/>
                <a:gd name="T6" fmla="*/ 135 w 178"/>
                <a:gd name="T7" fmla="*/ 43 h 178"/>
                <a:gd name="T8" fmla="*/ 0 w 178"/>
                <a:gd name="T9" fmla="*/ 43 h 178"/>
                <a:gd name="T10" fmla="*/ 0 w 178"/>
                <a:gd name="T11" fmla="*/ 0 h 178"/>
                <a:gd name="T12" fmla="*/ 178 w 17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178" y="0"/>
                  </a:moveTo>
                  <a:lnTo>
                    <a:pt x="178" y="178"/>
                  </a:lnTo>
                  <a:lnTo>
                    <a:pt x="135" y="178"/>
                  </a:lnTo>
                  <a:lnTo>
                    <a:pt x="13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5753494" y="2063942"/>
              <a:ext cx="164530" cy="165454"/>
            </a:xfrm>
            <a:custGeom>
              <a:avLst/>
              <a:gdLst>
                <a:gd name="T0" fmla="*/ 178 w 178"/>
                <a:gd name="T1" fmla="*/ 135 h 179"/>
                <a:gd name="T2" fmla="*/ 178 w 178"/>
                <a:gd name="T3" fmla="*/ 179 h 179"/>
                <a:gd name="T4" fmla="*/ 0 w 178"/>
                <a:gd name="T5" fmla="*/ 179 h 179"/>
                <a:gd name="T6" fmla="*/ 0 w 178"/>
                <a:gd name="T7" fmla="*/ 0 h 179"/>
                <a:gd name="T8" fmla="*/ 43 w 178"/>
                <a:gd name="T9" fmla="*/ 0 h 179"/>
                <a:gd name="T10" fmla="*/ 43 w 178"/>
                <a:gd name="T11" fmla="*/ 135 h 179"/>
                <a:gd name="T12" fmla="*/ 178 w 178"/>
                <a:gd name="T13" fmla="*/ 1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178" y="135"/>
                  </a:moveTo>
                  <a:lnTo>
                    <a:pt x="17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5"/>
                  </a:lnTo>
                  <a:lnTo>
                    <a:pt x="178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6005835" y="2024196"/>
              <a:ext cx="95206" cy="88735"/>
            </a:xfrm>
            <a:custGeom>
              <a:avLst/>
              <a:gdLst>
                <a:gd name="T0" fmla="*/ 103 w 103"/>
                <a:gd name="T1" fmla="*/ 96 h 96"/>
                <a:gd name="T2" fmla="*/ 103 w 103"/>
                <a:gd name="T3" fmla="*/ 0 h 96"/>
                <a:gd name="T4" fmla="*/ 85 w 103"/>
                <a:gd name="T5" fmla="*/ 0 h 96"/>
                <a:gd name="T6" fmla="*/ 52 w 103"/>
                <a:gd name="T7" fmla="*/ 48 h 96"/>
                <a:gd name="T8" fmla="*/ 19 w 103"/>
                <a:gd name="T9" fmla="*/ 0 h 96"/>
                <a:gd name="T10" fmla="*/ 0 w 103"/>
                <a:gd name="T11" fmla="*/ 0 h 96"/>
                <a:gd name="T12" fmla="*/ 0 w 103"/>
                <a:gd name="T13" fmla="*/ 96 h 96"/>
                <a:gd name="T14" fmla="*/ 19 w 103"/>
                <a:gd name="T15" fmla="*/ 96 h 96"/>
                <a:gd name="T16" fmla="*/ 19 w 103"/>
                <a:gd name="T17" fmla="*/ 33 h 96"/>
                <a:gd name="T18" fmla="*/ 46 w 103"/>
                <a:gd name="T19" fmla="*/ 73 h 96"/>
                <a:gd name="T20" fmla="*/ 57 w 103"/>
                <a:gd name="T21" fmla="*/ 73 h 96"/>
                <a:gd name="T22" fmla="*/ 84 w 103"/>
                <a:gd name="T23" fmla="*/ 33 h 96"/>
                <a:gd name="T24" fmla="*/ 84 w 103"/>
                <a:gd name="T25" fmla="*/ 96 h 96"/>
                <a:gd name="T26" fmla="*/ 103 w 103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6">
                  <a:moveTo>
                    <a:pt x="103" y="96"/>
                  </a:moveTo>
                  <a:lnTo>
                    <a:pt x="103" y="0"/>
                  </a:lnTo>
                  <a:lnTo>
                    <a:pt x="85" y="0"/>
                  </a:lnTo>
                  <a:lnTo>
                    <a:pt x="52" y="4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9" y="96"/>
                  </a:lnTo>
                  <a:lnTo>
                    <a:pt x="19" y="33"/>
                  </a:lnTo>
                  <a:lnTo>
                    <a:pt x="46" y="73"/>
                  </a:lnTo>
                  <a:lnTo>
                    <a:pt x="57" y="73"/>
                  </a:lnTo>
                  <a:lnTo>
                    <a:pt x="84" y="33"/>
                  </a:lnTo>
                  <a:lnTo>
                    <a:pt x="84" y="96"/>
                  </a:lnTo>
                  <a:lnTo>
                    <a:pt x="10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6145407" y="2024196"/>
              <a:ext cx="16638" cy="88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6207337" y="2024196"/>
              <a:ext cx="85962" cy="88735"/>
            </a:xfrm>
            <a:custGeom>
              <a:avLst/>
              <a:gdLst>
                <a:gd name="T0" fmla="*/ 193 w 193"/>
                <a:gd name="T1" fmla="*/ 178 h 198"/>
                <a:gd name="T2" fmla="*/ 193 w 193"/>
                <a:gd name="T3" fmla="*/ 134 h 198"/>
                <a:gd name="T4" fmla="*/ 154 w 193"/>
                <a:gd name="T5" fmla="*/ 134 h 198"/>
                <a:gd name="T6" fmla="*/ 154 w 193"/>
                <a:gd name="T7" fmla="*/ 160 h 198"/>
                <a:gd name="T8" fmla="*/ 37 w 193"/>
                <a:gd name="T9" fmla="*/ 160 h 198"/>
                <a:gd name="T10" fmla="*/ 37 w 193"/>
                <a:gd name="T11" fmla="*/ 38 h 198"/>
                <a:gd name="T12" fmla="*/ 154 w 193"/>
                <a:gd name="T13" fmla="*/ 38 h 198"/>
                <a:gd name="T14" fmla="*/ 154 w 193"/>
                <a:gd name="T15" fmla="*/ 64 h 198"/>
                <a:gd name="T16" fmla="*/ 193 w 193"/>
                <a:gd name="T17" fmla="*/ 64 h 198"/>
                <a:gd name="T18" fmla="*/ 193 w 193"/>
                <a:gd name="T19" fmla="*/ 20 h 198"/>
                <a:gd name="T20" fmla="*/ 173 w 193"/>
                <a:gd name="T21" fmla="*/ 0 h 198"/>
                <a:gd name="T22" fmla="*/ 18 w 193"/>
                <a:gd name="T23" fmla="*/ 0 h 198"/>
                <a:gd name="T24" fmla="*/ 0 w 193"/>
                <a:gd name="T25" fmla="*/ 20 h 198"/>
                <a:gd name="T26" fmla="*/ 0 w 193"/>
                <a:gd name="T27" fmla="*/ 178 h 198"/>
                <a:gd name="T28" fmla="*/ 18 w 193"/>
                <a:gd name="T29" fmla="*/ 198 h 198"/>
                <a:gd name="T30" fmla="*/ 174 w 193"/>
                <a:gd name="T31" fmla="*/ 198 h 198"/>
                <a:gd name="T32" fmla="*/ 193 w 193"/>
                <a:gd name="T33" fmla="*/ 178 h 198"/>
                <a:gd name="T34" fmla="*/ 193 w 193"/>
                <a:gd name="T35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8">
                  <a:moveTo>
                    <a:pt x="193" y="178"/>
                  </a:moveTo>
                  <a:lnTo>
                    <a:pt x="193" y="134"/>
                  </a:lnTo>
                  <a:lnTo>
                    <a:pt x="154" y="134"/>
                  </a:lnTo>
                  <a:lnTo>
                    <a:pt x="154" y="160"/>
                  </a:lnTo>
                  <a:lnTo>
                    <a:pt x="37" y="160"/>
                  </a:lnTo>
                  <a:lnTo>
                    <a:pt x="37" y="38"/>
                  </a:lnTo>
                  <a:lnTo>
                    <a:pt x="154" y="38"/>
                  </a:lnTo>
                  <a:lnTo>
                    <a:pt x="154" y="64"/>
                  </a:lnTo>
                  <a:lnTo>
                    <a:pt x="193" y="64"/>
                  </a:ln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78"/>
                  </a:cubicBezTo>
                  <a:lnTo>
                    <a:pt x="193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6337667" y="2024196"/>
              <a:ext cx="86886" cy="88735"/>
            </a:xfrm>
            <a:custGeom>
              <a:avLst/>
              <a:gdLst>
                <a:gd name="T0" fmla="*/ 195 w 195"/>
                <a:gd name="T1" fmla="*/ 200 h 200"/>
                <a:gd name="T2" fmla="*/ 136 w 195"/>
                <a:gd name="T3" fmla="*/ 120 h 200"/>
                <a:gd name="T4" fmla="*/ 175 w 195"/>
                <a:gd name="T5" fmla="*/ 120 h 200"/>
                <a:gd name="T6" fmla="*/ 195 w 195"/>
                <a:gd name="T7" fmla="*/ 100 h 200"/>
                <a:gd name="T8" fmla="*/ 195 w 195"/>
                <a:gd name="T9" fmla="*/ 20 h 200"/>
                <a:gd name="T10" fmla="*/ 175 w 195"/>
                <a:gd name="T11" fmla="*/ 0 h 200"/>
                <a:gd name="T12" fmla="*/ 0 w 195"/>
                <a:gd name="T13" fmla="*/ 0 h 200"/>
                <a:gd name="T14" fmla="*/ 0 w 195"/>
                <a:gd name="T15" fmla="*/ 199 h 200"/>
                <a:gd name="T16" fmla="*/ 39 w 195"/>
                <a:gd name="T17" fmla="*/ 199 h 200"/>
                <a:gd name="T18" fmla="*/ 39 w 195"/>
                <a:gd name="T19" fmla="*/ 119 h 200"/>
                <a:gd name="T20" fmla="*/ 87 w 195"/>
                <a:gd name="T21" fmla="*/ 119 h 200"/>
                <a:gd name="T22" fmla="*/ 145 w 195"/>
                <a:gd name="T23" fmla="*/ 199 h 200"/>
                <a:gd name="T24" fmla="*/ 195 w 195"/>
                <a:gd name="T25" fmla="*/ 199 h 200"/>
                <a:gd name="T26" fmla="*/ 195 w 195"/>
                <a:gd name="T27" fmla="*/ 200 h 200"/>
                <a:gd name="T28" fmla="*/ 39 w 195"/>
                <a:gd name="T29" fmla="*/ 40 h 200"/>
                <a:gd name="T30" fmla="*/ 156 w 195"/>
                <a:gd name="T31" fmla="*/ 40 h 200"/>
                <a:gd name="T32" fmla="*/ 156 w 195"/>
                <a:gd name="T33" fmla="*/ 82 h 200"/>
                <a:gd name="T34" fmla="*/ 39 w 195"/>
                <a:gd name="T35" fmla="*/ 82 h 200"/>
                <a:gd name="T36" fmla="*/ 39 w 195"/>
                <a:gd name="T37" fmla="*/ 40 h 200"/>
                <a:gd name="T38" fmla="*/ 39 w 195"/>
                <a:gd name="T39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200">
                  <a:moveTo>
                    <a:pt x="195" y="200"/>
                  </a:moveTo>
                  <a:lnTo>
                    <a:pt x="136" y="120"/>
                  </a:lnTo>
                  <a:lnTo>
                    <a:pt x="175" y="120"/>
                  </a:lnTo>
                  <a:cubicBezTo>
                    <a:pt x="185" y="120"/>
                    <a:pt x="195" y="112"/>
                    <a:pt x="195" y="100"/>
                  </a:cubicBezTo>
                  <a:lnTo>
                    <a:pt x="195" y="20"/>
                  </a:lnTo>
                  <a:cubicBezTo>
                    <a:pt x="195" y="8"/>
                    <a:pt x="187" y="0"/>
                    <a:pt x="175" y="0"/>
                  </a:cubicBezTo>
                  <a:lnTo>
                    <a:pt x="0" y="0"/>
                  </a:lnTo>
                  <a:lnTo>
                    <a:pt x="0" y="199"/>
                  </a:lnTo>
                  <a:lnTo>
                    <a:pt x="39" y="199"/>
                  </a:lnTo>
                  <a:lnTo>
                    <a:pt x="39" y="119"/>
                  </a:lnTo>
                  <a:lnTo>
                    <a:pt x="87" y="119"/>
                  </a:lnTo>
                  <a:lnTo>
                    <a:pt x="145" y="199"/>
                  </a:lnTo>
                  <a:lnTo>
                    <a:pt x="195" y="199"/>
                  </a:lnTo>
                  <a:lnTo>
                    <a:pt x="195" y="200"/>
                  </a:lnTo>
                  <a:close/>
                  <a:moveTo>
                    <a:pt x="39" y="40"/>
                  </a:moveTo>
                  <a:lnTo>
                    <a:pt x="156" y="40"/>
                  </a:lnTo>
                  <a:lnTo>
                    <a:pt x="156" y="82"/>
                  </a:lnTo>
                  <a:lnTo>
                    <a:pt x="39" y="82"/>
                  </a:lnTo>
                  <a:lnTo>
                    <a:pt x="39" y="40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6468920" y="2024196"/>
              <a:ext cx="85962" cy="88735"/>
            </a:xfrm>
            <a:custGeom>
              <a:avLst/>
              <a:gdLst>
                <a:gd name="T0" fmla="*/ 194 w 194"/>
                <a:gd name="T1" fmla="*/ 178 h 198"/>
                <a:gd name="T2" fmla="*/ 194 w 194"/>
                <a:gd name="T3" fmla="*/ 20 h 198"/>
                <a:gd name="T4" fmla="*/ 174 w 194"/>
                <a:gd name="T5" fmla="*/ 0 h 198"/>
                <a:gd name="T6" fmla="*/ 18 w 194"/>
                <a:gd name="T7" fmla="*/ 0 h 198"/>
                <a:gd name="T8" fmla="*/ 0 w 194"/>
                <a:gd name="T9" fmla="*/ 20 h 198"/>
                <a:gd name="T10" fmla="*/ 0 w 194"/>
                <a:gd name="T11" fmla="*/ 178 h 198"/>
                <a:gd name="T12" fmla="*/ 18 w 194"/>
                <a:gd name="T13" fmla="*/ 198 h 198"/>
                <a:gd name="T14" fmla="*/ 176 w 194"/>
                <a:gd name="T15" fmla="*/ 198 h 198"/>
                <a:gd name="T16" fmla="*/ 194 w 194"/>
                <a:gd name="T17" fmla="*/ 178 h 198"/>
                <a:gd name="T18" fmla="*/ 194 w 194"/>
                <a:gd name="T19" fmla="*/ 178 h 198"/>
                <a:gd name="T20" fmla="*/ 38 w 194"/>
                <a:gd name="T21" fmla="*/ 38 h 198"/>
                <a:gd name="T22" fmla="*/ 156 w 194"/>
                <a:gd name="T23" fmla="*/ 38 h 198"/>
                <a:gd name="T24" fmla="*/ 156 w 194"/>
                <a:gd name="T25" fmla="*/ 160 h 198"/>
                <a:gd name="T26" fmla="*/ 38 w 194"/>
                <a:gd name="T27" fmla="*/ 160 h 198"/>
                <a:gd name="T28" fmla="*/ 38 w 194"/>
                <a:gd name="T29" fmla="*/ 38 h 198"/>
                <a:gd name="T30" fmla="*/ 38 w 194"/>
                <a:gd name="T31" fmla="*/ 3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98">
                  <a:moveTo>
                    <a:pt x="194" y="178"/>
                  </a:move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6" y="198"/>
                  </a:lnTo>
                  <a:cubicBezTo>
                    <a:pt x="186" y="198"/>
                    <a:pt x="194" y="190"/>
                    <a:pt x="194" y="178"/>
                  </a:cubicBezTo>
                  <a:lnTo>
                    <a:pt x="194" y="178"/>
                  </a:lnTo>
                  <a:close/>
                  <a:moveTo>
                    <a:pt x="38" y="38"/>
                  </a:moveTo>
                  <a:lnTo>
                    <a:pt x="156" y="38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6005835" y="2140661"/>
              <a:ext cx="86886" cy="87811"/>
            </a:xfrm>
            <a:custGeom>
              <a:avLst/>
              <a:gdLst>
                <a:gd name="T0" fmla="*/ 94 w 94"/>
                <a:gd name="T1" fmla="*/ 19 h 95"/>
                <a:gd name="T2" fmla="*/ 94 w 94"/>
                <a:gd name="T3" fmla="*/ 0 h 95"/>
                <a:gd name="T4" fmla="*/ 0 w 94"/>
                <a:gd name="T5" fmla="*/ 0 h 95"/>
                <a:gd name="T6" fmla="*/ 0 w 94"/>
                <a:gd name="T7" fmla="*/ 95 h 95"/>
                <a:gd name="T8" fmla="*/ 19 w 94"/>
                <a:gd name="T9" fmla="*/ 95 h 95"/>
                <a:gd name="T10" fmla="*/ 19 w 94"/>
                <a:gd name="T11" fmla="*/ 57 h 95"/>
                <a:gd name="T12" fmla="*/ 75 w 94"/>
                <a:gd name="T13" fmla="*/ 57 h 95"/>
                <a:gd name="T14" fmla="*/ 75 w 94"/>
                <a:gd name="T15" fmla="*/ 38 h 95"/>
                <a:gd name="T16" fmla="*/ 19 w 94"/>
                <a:gd name="T17" fmla="*/ 38 h 95"/>
                <a:gd name="T18" fmla="*/ 19 w 94"/>
                <a:gd name="T19" fmla="*/ 19 h 95"/>
                <a:gd name="T20" fmla="*/ 94 w 94"/>
                <a:gd name="T21" fmla="*/ 1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95">
                  <a:moveTo>
                    <a:pt x="94" y="19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19" y="95"/>
                  </a:lnTo>
                  <a:lnTo>
                    <a:pt x="19" y="57"/>
                  </a:lnTo>
                  <a:lnTo>
                    <a:pt x="75" y="57"/>
                  </a:lnTo>
                  <a:lnTo>
                    <a:pt x="75" y="38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9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6116753" y="2140661"/>
              <a:ext cx="85962" cy="87811"/>
            </a:xfrm>
            <a:custGeom>
              <a:avLst/>
              <a:gdLst>
                <a:gd name="T0" fmla="*/ 193 w 193"/>
                <a:gd name="T1" fmla="*/ 180 h 198"/>
                <a:gd name="T2" fmla="*/ 193 w 193"/>
                <a:gd name="T3" fmla="*/ 20 h 198"/>
                <a:gd name="T4" fmla="*/ 173 w 193"/>
                <a:gd name="T5" fmla="*/ 0 h 198"/>
                <a:gd name="T6" fmla="*/ 18 w 193"/>
                <a:gd name="T7" fmla="*/ 0 h 198"/>
                <a:gd name="T8" fmla="*/ 0 w 193"/>
                <a:gd name="T9" fmla="*/ 20 h 198"/>
                <a:gd name="T10" fmla="*/ 0 w 193"/>
                <a:gd name="T11" fmla="*/ 178 h 198"/>
                <a:gd name="T12" fmla="*/ 18 w 193"/>
                <a:gd name="T13" fmla="*/ 198 h 198"/>
                <a:gd name="T14" fmla="*/ 174 w 193"/>
                <a:gd name="T15" fmla="*/ 198 h 198"/>
                <a:gd name="T16" fmla="*/ 193 w 193"/>
                <a:gd name="T17" fmla="*/ 180 h 198"/>
                <a:gd name="T18" fmla="*/ 193 w 193"/>
                <a:gd name="T19" fmla="*/ 180 h 198"/>
                <a:gd name="T20" fmla="*/ 38 w 193"/>
                <a:gd name="T21" fmla="*/ 40 h 198"/>
                <a:gd name="T22" fmla="*/ 154 w 193"/>
                <a:gd name="T23" fmla="*/ 40 h 198"/>
                <a:gd name="T24" fmla="*/ 154 w 193"/>
                <a:gd name="T25" fmla="*/ 161 h 198"/>
                <a:gd name="T26" fmla="*/ 37 w 193"/>
                <a:gd name="T27" fmla="*/ 161 h 198"/>
                <a:gd name="T28" fmla="*/ 37 w 193"/>
                <a:gd name="T29" fmla="*/ 40 h 198"/>
                <a:gd name="T30" fmla="*/ 38 w 193"/>
                <a:gd name="T31" fmla="*/ 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198">
                  <a:moveTo>
                    <a:pt x="193" y="180"/>
                  </a:move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80"/>
                  </a:cubicBezTo>
                  <a:lnTo>
                    <a:pt x="193" y="180"/>
                  </a:lnTo>
                  <a:close/>
                  <a:moveTo>
                    <a:pt x="38" y="40"/>
                  </a:moveTo>
                  <a:lnTo>
                    <a:pt x="154" y="40"/>
                  </a:lnTo>
                  <a:lnTo>
                    <a:pt x="154" y="161"/>
                  </a:lnTo>
                  <a:lnTo>
                    <a:pt x="37" y="161"/>
                  </a:lnTo>
                  <a:lnTo>
                    <a:pt x="37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6234142" y="2140661"/>
              <a:ext cx="85962" cy="88735"/>
            </a:xfrm>
            <a:custGeom>
              <a:avLst/>
              <a:gdLst>
                <a:gd name="T0" fmla="*/ 194 w 194"/>
                <a:gd name="T1" fmla="*/ 179 h 199"/>
                <a:gd name="T2" fmla="*/ 194 w 194"/>
                <a:gd name="T3" fmla="*/ 135 h 199"/>
                <a:gd name="T4" fmla="*/ 156 w 194"/>
                <a:gd name="T5" fmla="*/ 135 h 199"/>
                <a:gd name="T6" fmla="*/ 156 w 194"/>
                <a:gd name="T7" fmla="*/ 160 h 199"/>
                <a:gd name="T8" fmla="*/ 38 w 194"/>
                <a:gd name="T9" fmla="*/ 160 h 199"/>
                <a:gd name="T10" fmla="*/ 38 w 194"/>
                <a:gd name="T11" fmla="*/ 39 h 199"/>
                <a:gd name="T12" fmla="*/ 156 w 194"/>
                <a:gd name="T13" fmla="*/ 39 h 199"/>
                <a:gd name="T14" fmla="*/ 156 w 194"/>
                <a:gd name="T15" fmla="*/ 64 h 199"/>
                <a:gd name="T16" fmla="*/ 194 w 194"/>
                <a:gd name="T17" fmla="*/ 64 h 199"/>
                <a:gd name="T18" fmla="*/ 194 w 194"/>
                <a:gd name="T19" fmla="*/ 20 h 199"/>
                <a:gd name="T20" fmla="*/ 174 w 194"/>
                <a:gd name="T21" fmla="*/ 0 h 199"/>
                <a:gd name="T22" fmla="*/ 18 w 194"/>
                <a:gd name="T23" fmla="*/ 0 h 199"/>
                <a:gd name="T24" fmla="*/ 0 w 194"/>
                <a:gd name="T25" fmla="*/ 20 h 199"/>
                <a:gd name="T26" fmla="*/ 0 w 194"/>
                <a:gd name="T27" fmla="*/ 179 h 199"/>
                <a:gd name="T28" fmla="*/ 18 w 194"/>
                <a:gd name="T29" fmla="*/ 199 h 199"/>
                <a:gd name="T30" fmla="*/ 174 w 194"/>
                <a:gd name="T31" fmla="*/ 199 h 199"/>
                <a:gd name="T32" fmla="*/ 194 w 194"/>
                <a:gd name="T33" fmla="*/ 179 h 199"/>
                <a:gd name="T34" fmla="*/ 194 w 194"/>
                <a:gd name="T35" fmla="*/ 17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199">
                  <a:moveTo>
                    <a:pt x="194" y="179"/>
                  </a:moveTo>
                  <a:lnTo>
                    <a:pt x="194" y="135"/>
                  </a:lnTo>
                  <a:lnTo>
                    <a:pt x="156" y="135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9"/>
                  </a:lnTo>
                  <a:lnTo>
                    <a:pt x="156" y="39"/>
                  </a:lnTo>
                  <a:lnTo>
                    <a:pt x="156" y="64"/>
                  </a:lnTo>
                  <a:lnTo>
                    <a:pt x="194" y="64"/>
                  </a:ln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9"/>
                  </a:lnTo>
                  <a:cubicBezTo>
                    <a:pt x="0" y="189"/>
                    <a:pt x="8" y="199"/>
                    <a:pt x="18" y="199"/>
                  </a:cubicBezTo>
                  <a:lnTo>
                    <a:pt x="174" y="199"/>
                  </a:lnTo>
                  <a:cubicBezTo>
                    <a:pt x="185" y="197"/>
                    <a:pt x="194" y="189"/>
                    <a:pt x="194" y="179"/>
                  </a:cubicBezTo>
                  <a:lnTo>
                    <a:pt x="194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6351532" y="2140661"/>
              <a:ext cx="85962" cy="87811"/>
            </a:xfrm>
            <a:custGeom>
              <a:avLst/>
              <a:gdLst>
                <a:gd name="T0" fmla="*/ 194 w 194"/>
                <a:gd name="T1" fmla="*/ 180 h 198"/>
                <a:gd name="T2" fmla="*/ 194 w 194"/>
                <a:gd name="T3" fmla="*/ 0 h 198"/>
                <a:gd name="T4" fmla="*/ 156 w 194"/>
                <a:gd name="T5" fmla="*/ 0 h 198"/>
                <a:gd name="T6" fmla="*/ 156 w 194"/>
                <a:gd name="T7" fmla="*/ 160 h 198"/>
                <a:gd name="T8" fmla="*/ 38 w 194"/>
                <a:gd name="T9" fmla="*/ 160 h 198"/>
                <a:gd name="T10" fmla="*/ 38 w 194"/>
                <a:gd name="T11" fmla="*/ 0 h 198"/>
                <a:gd name="T12" fmla="*/ 0 w 194"/>
                <a:gd name="T13" fmla="*/ 0 h 198"/>
                <a:gd name="T14" fmla="*/ 0 w 194"/>
                <a:gd name="T15" fmla="*/ 178 h 198"/>
                <a:gd name="T16" fmla="*/ 18 w 194"/>
                <a:gd name="T17" fmla="*/ 198 h 198"/>
                <a:gd name="T18" fmla="*/ 174 w 194"/>
                <a:gd name="T19" fmla="*/ 198 h 198"/>
                <a:gd name="T20" fmla="*/ 194 w 194"/>
                <a:gd name="T21" fmla="*/ 180 h 198"/>
                <a:gd name="T22" fmla="*/ 194 w 194"/>
                <a:gd name="T23" fmla="*/ 1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98">
                  <a:moveTo>
                    <a:pt x="194" y="180"/>
                  </a:moveTo>
                  <a:lnTo>
                    <a:pt x="194" y="0"/>
                  </a:lnTo>
                  <a:lnTo>
                    <a:pt x="156" y="0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6" y="198"/>
                    <a:pt x="194" y="190"/>
                    <a:pt x="194" y="180"/>
                  </a:cubicBezTo>
                  <a:lnTo>
                    <a:pt x="194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6467996" y="2140661"/>
              <a:ext cx="86886" cy="88735"/>
            </a:xfrm>
            <a:custGeom>
              <a:avLst/>
              <a:gdLst>
                <a:gd name="T0" fmla="*/ 196 w 196"/>
                <a:gd name="T1" fmla="*/ 179 h 200"/>
                <a:gd name="T2" fmla="*/ 196 w 196"/>
                <a:gd name="T3" fmla="*/ 100 h 200"/>
                <a:gd name="T4" fmla="*/ 176 w 196"/>
                <a:gd name="T5" fmla="*/ 80 h 200"/>
                <a:gd name="T6" fmla="*/ 40 w 196"/>
                <a:gd name="T7" fmla="*/ 80 h 200"/>
                <a:gd name="T8" fmla="*/ 40 w 196"/>
                <a:gd name="T9" fmla="*/ 39 h 200"/>
                <a:gd name="T10" fmla="*/ 158 w 196"/>
                <a:gd name="T11" fmla="*/ 39 h 200"/>
                <a:gd name="T12" fmla="*/ 158 w 196"/>
                <a:gd name="T13" fmla="*/ 60 h 200"/>
                <a:gd name="T14" fmla="*/ 196 w 196"/>
                <a:gd name="T15" fmla="*/ 60 h 200"/>
                <a:gd name="T16" fmla="*/ 196 w 196"/>
                <a:gd name="T17" fmla="*/ 20 h 200"/>
                <a:gd name="T18" fmla="*/ 176 w 196"/>
                <a:gd name="T19" fmla="*/ 0 h 200"/>
                <a:gd name="T20" fmla="*/ 20 w 196"/>
                <a:gd name="T21" fmla="*/ 0 h 200"/>
                <a:gd name="T22" fmla="*/ 2 w 196"/>
                <a:gd name="T23" fmla="*/ 20 h 200"/>
                <a:gd name="T24" fmla="*/ 2 w 196"/>
                <a:gd name="T25" fmla="*/ 99 h 200"/>
                <a:gd name="T26" fmla="*/ 20 w 196"/>
                <a:gd name="T27" fmla="*/ 119 h 200"/>
                <a:gd name="T28" fmla="*/ 156 w 196"/>
                <a:gd name="T29" fmla="*/ 119 h 200"/>
                <a:gd name="T30" fmla="*/ 156 w 196"/>
                <a:gd name="T31" fmla="*/ 160 h 200"/>
                <a:gd name="T32" fmla="*/ 39 w 196"/>
                <a:gd name="T33" fmla="*/ 160 h 200"/>
                <a:gd name="T34" fmla="*/ 39 w 196"/>
                <a:gd name="T35" fmla="*/ 140 h 200"/>
                <a:gd name="T36" fmla="*/ 0 w 196"/>
                <a:gd name="T37" fmla="*/ 140 h 200"/>
                <a:gd name="T38" fmla="*/ 0 w 196"/>
                <a:gd name="T39" fmla="*/ 180 h 200"/>
                <a:gd name="T40" fmla="*/ 19 w 196"/>
                <a:gd name="T41" fmla="*/ 200 h 200"/>
                <a:gd name="T42" fmla="*/ 175 w 196"/>
                <a:gd name="T43" fmla="*/ 200 h 200"/>
                <a:gd name="T44" fmla="*/ 196 w 196"/>
                <a:gd name="T45" fmla="*/ 179 h 200"/>
                <a:gd name="T46" fmla="*/ 196 w 196"/>
                <a:gd name="T4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200">
                  <a:moveTo>
                    <a:pt x="196" y="179"/>
                  </a:moveTo>
                  <a:lnTo>
                    <a:pt x="196" y="100"/>
                  </a:lnTo>
                  <a:cubicBezTo>
                    <a:pt x="196" y="89"/>
                    <a:pt x="188" y="80"/>
                    <a:pt x="176" y="80"/>
                  </a:cubicBezTo>
                  <a:lnTo>
                    <a:pt x="40" y="80"/>
                  </a:lnTo>
                  <a:lnTo>
                    <a:pt x="40" y="39"/>
                  </a:lnTo>
                  <a:lnTo>
                    <a:pt x="158" y="39"/>
                  </a:lnTo>
                  <a:lnTo>
                    <a:pt x="158" y="60"/>
                  </a:lnTo>
                  <a:lnTo>
                    <a:pt x="196" y="60"/>
                  </a:lnTo>
                  <a:lnTo>
                    <a:pt x="196" y="20"/>
                  </a:lnTo>
                  <a:cubicBezTo>
                    <a:pt x="196" y="8"/>
                    <a:pt x="188" y="0"/>
                    <a:pt x="176" y="0"/>
                  </a:cubicBezTo>
                  <a:lnTo>
                    <a:pt x="20" y="0"/>
                  </a:lnTo>
                  <a:cubicBezTo>
                    <a:pt x="10" y="0"/>
                    <a:pt x="2" y="8"/>
                    <a:pt x="2" y="20"/>
                  </a:cubicBezTo>
                  <a:lnTo>
                    <a:pt x="2" y="99"/>
                  </a:lnTo>
                  <a:cubicBezTo>
                    <a:pt x="2" y="109"/>
                    <a:pt x="10" y="119"/>
                    <a:pt x="20" y="119"/>
                  </a:cubicBezTo>
                  <a:lnTo>
                    <a:pt x="156" y="119"/>
                  </a:lnTo>
                  <a:lnTo>
                    <a:pt x="156" y="160"/>
                  </a:lnTo>
                  <a:lnTo>
                    <a:pt x="39" y="160"/>
                  </a:lnTo>
                  <a:lnTo>
                    <a:pt x="39" y="140"/>
                  </a:lnTo>
                  <a:lnTo>
                    <a:pt x="0" y="140"/>
                  </a:lnTo>
                  <a:lnTo>
                    <a:pt x="0" y="180"/>
                  </a:lnTo>
                  <a:cubicBezTo>
                    <a:pt x="0" y="191"/>
                    <a:pt x="8" y="200"/>
                    <a:pt x="19" y="200"/>
                  </a:cubicBezTo>
                  <a:lnTo>
                    <a:pt x="175" y="200"/>
                  </a:lnTo>
                  <a:cubicBezTo>
                    <a:pt x="188" y="197"/>
                    <a:pt x="196" y="189"/>
                    <a:pt x="196" y="179"/>
                  </a:cubicBezTo>
                  <a:lnTo>
                    <a:pt x="196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17"/>
            <p:cNvSpPr>
              <a:spLocks noEditPoints="1"/>
            </p:cNvSpPr>
            <p:nvPr/>
          </p:nvSpPr>
          <p:spPr bwMode="auto">
            <a:xfrm>
              <a:off x="6567823" y="2025120"/>
              <a:ext cx="32352" cy="32352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3 h 72"/>
                <a:gd name="T12" fmla="*/ 2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3 h 72"/>
                <a:gd name="T20" fmla="*/ 45 w 72"/>
                <a:gd name="T21" fmla="*/ 59 h 72"/>
                <a:gd name="T22" fmla="*/ 36 w 72"/>
                <a:gd name="T23" fmla="*/ 39 h 72"/>
                <a:gd name="T24" fmla="*/ 28 w 72"/>
                <a:gd name="T25" fmla="*/ 39 h 72"/>
                <a:gd name="T26" fmla="*/ 28 w 72"/>
                <a:gd name="T27" fmla="*/ 59 h 72"/>
                <a:gd name="T28" fmla="*/ 22 w 72"/>
                <a:gd name="T29" fmla="*/ 59 h 72"/>
                <a:gd name="T30" fmla="*/ 22 w 72"/>
                <a:gd name="T31" fmla="*/ 14 h 72"/>
                <a:gd name="T32" fmla="*/ 36 w 72"/>
                <a:gd name="T33" fmla="*/ 14 h 72"/>
                <a:gd name="T34" fmla="*/ 50 w 72"/>
                <a:gd name="T35" fmla="*/ 27 h 72"/>
                <a:gd name="T36" fmla="*/ 41 w 72"/>
                <a:gd name="T37" fmla="*/ 39 h 72"/>
                <a:gd name="T38" fmla="*/ 50 w 72"/>
                <a:gd name="T39" fmla="*/ 59 h 72"/>
                <a:gd name="T40" fmla="*/ 45 w 72"/>
                <a:gd name="T41" fmla="*/ 59 h 72"/>
                <a:gd name="T42" fmla="*/ 28 w 72"/>
                <a:gd name="T43" fmla="*/ 34 h 72"/>
                <a:gd name="T44" fmla="*/ 36 w 72"/>
                <a:gd name="T45" fmla="*/ 34 h 72"/>
                <a:gd name="T46" fmla="*/ 45 w 72"/>
                <a:gd name="T47" fmla="*/ 26 h 72"/>
                <a:gd name="T48" fmla="*/ 36 w 72"/>
                <a:gd name="T49" fmla="*/ 18 h 72"/>
                <a:gd name="T50" fmla="*/ 29 w 72"/>
                <a:gd name="T51" fmla="*/ 18 h 72"/>
                <a:gd name="T52" fmla="*/ 29 w 72"/>
                <a:gd name="T53" fmla="*/ 34 h 72"/>
                <a:gd name="T54" fmla="*/ 28 w 72"/>
                <a:gd name="T55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3"/>
                  </a:moveTo>
                  <a:cubicBezTo>
                    <a:pt x="17" y="3"/>
                    <a:pt x="2" y="18"/>
                    <a:pt x="2" y="36"/>
                  </a:cubicBezTo>
                  <a:cubicBezTo>
                    <a:pt x="2" y="55"/>
                    <a:pt x="17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8"/>
                    <a:pt x="54" y="3"/>
                    <a:pt x="36" y="3"/>
                  </a:cubicBezTo>
                  <a:close/>
                  <a:moveTo>
                    <a:pt x="45" y="59"/>
                  </a:moveTo>
                  <a:lnTo>
                    <a:pt x="36" y="39"/>
                  </a:lnTo>
                  <a:lnTo>
                    <a:pt x="28" y="39"/>
                  </a:lnTo>
                  <a:lnTo>
                    <a:pt x="28" y="59"/>
                  </a:lnTo>
                  <a:lnTo>
                    <a:pt x="22" y="59"/>
                  </a:lnTo>
                  <a:lnTo>
                    <a:pt x="22" y="14"/>
                  </a:lnTo>
                  <a:lnTo>
                    <a:pt x="36" y="14"/>
                  </a:lnTo>
                  <a:cubicBezTo>
                    <a:pt x="46" y="14"/>
                    <a:pt x="50" y="18"/>
                    <a:pt x="50" y="27"/>
                  </a:cubicBezTo>
                  <a:cubicBezTo>
                    <a:pt x="50" y="34"/>
                    <a:pt x="48" y="38"/>
                    <a:pt x="41" y="39"/>
                  </a:cubicBezTo>
                  <a:lnTo>
                    <a:pt x="50" y="59"/>
                  </a:lnTo>
                  <a:lnTo>
                    <a:pt x="45" y="59"/>
                  </a:lnTo>
                  <a:close/>
                  <a:moveTo>
                    <a:pt x="28" y="34"/>
                  </a:moveTo>
                  <a:lnTo>
                    <a:pt x="36" y="34"/>
                  </a:lnTo>
                  <a:cubicBezTo>
                    <a:pt x="42" y="34"/>
                    <a:pt x="45" y="31"/>
                    <a:pt x="45" y="26"/>
                  </a:cubicBezTo>
                  <a:cubicBezTo>
                    <a:pt x="45" y="20"/>
                    <a:pt x="42" y="18"/>
                    <a:pt x="36" y="18"/>
                  </a:cubicBezTo>
                  <a:lnTo>
                    <a:pt x="29" y="18"/>
                  </a:lnTo>
                  <a:lnTo>
                    <a:pt x="29" y="34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9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SzPct val="8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Forth level – avoid as too small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46786" y="4292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and Content—INFORM</a:t>
            </a:r>
            <a:endParaRPr lang="en-US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44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6786" y="429275"/>
            <a:ext cx="10311765" cy="6578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Content + Subtitle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087119"/>
            <a:ext cx="10311765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Subtitle text in Calibri (20pt)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46786" y="1728000"/>
            <a:ext cx="10311765" cy="44521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8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ubtitle—IN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SzPct val="8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First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Forth level – avoid as too small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46786" y="429275"/>
            <a:ext cx="10311765" cy="6578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Content + Subtitle—INFORM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50977" y="1087119"/>
            <a:ext cx="10307574" cy="41837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kern="1200" baseline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Subtitle text in Calibri (20pt)</a:t>
            </a:r>
          </a:p>
        </p:txBody>
      </p:sp>
      <p:sp>
        <p:nvSpPr>
          <p:cNvPr id="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81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"/>
          <p:cNvSpPr>
            <a:spLocks noGrp="1"/>
          </p:cNvSpPr>
          <p:nvPr>
            <p:ph type="title" hasCustomPrompt="1"/>
          </p:nvPr>
        </p:nvSpPr>
        <p:spPr>
          <a:xfrm>
            <a:off x="946786" y="4419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Title Only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4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946786" y="429273"/>
            <a:ext cx="10311765" cy="1080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Title Text</a:t>
            </a:r>
            <a:br>
              <a:rPr lang="en-US" dirty="0" smtClean="0"/>
            </a:br>
            <a:r>
              <a:rPr lang="en-US" dirty="0" smtClean="0"/>
              <a:t>with up to two lines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946786" y="1728000"/>
            <a:ext cx="10311765" cy="44521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First level 28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Second level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Third level 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3"/>
            <a:r>
              <a:rPr lang="en-US" dirty="0" smtClean="0"/>
              <a:t>Fourth level 16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4"/>
            <a:r>
              <a:rPr lang="en-US" dirty="0" smtClean="0"/>
              <a:t>Fifth level – avoid as too small</a:t>
            </a:r>
            <a:endParaRPr lang="en-US" dirty="0"/>
          </a:p>
        </p:txBody>
      </p:sp>
      <p:sp>
        <p:nvSpPr>
          <p:cNvPr id="2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82880" y="6409944"/>
            <a:ext cx="365760" cy="274320"/>
          </a:xfrm>
          <a:prstGeom prst="rect">
            <a:avLst/>
          </a:prstGeom>
        </p:spPr>
        <p:txBody>
          <a:bodyPr wrap="none" anchor="ctr"/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B999A9-77CE-4AD1-9911-24A29F08BC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4" name="Logo"/>
          <p:cNvGrpSpPr>
            <a:grpSpLocks noChangeAspect="1"/>
          </p:cNvGrpSpPr>
          <p:nvPr userDrawn="1"/>
        </p:nvGrpSpPr>
        <p:grpSpPr>
          <a:xfrm>
            <a:off x="11051812" y="6398865"/>
            <a:ext cx="875755" cy="212246"/>
            <a:chOff x="941528" y="4056809"/>
            <a:chExt cx="1454151" cy="352425"/>
          </a:xfrm>
          <a:solidFill>
            <a:schemeClr val="bg1">
              <a:lumMod val="75000"/>
            </a:schemeClr>
          </a:solidFill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1009791" y="4056809"/>
              <a:ext cx="282575" cy="282575"/>
            </a:xfrm>
            <a:custGeom>
              <a:avLst/>
              <a:gdLst>
                <a:gd name="T0" fmla="*/ 178 w 178"/>
                <a:gd name="T1" fmla="*/ 0 h 178"/>
                <a:gd name="T2" fmla="*/ 178 w 178"/>
                <a:gd name="T3" fmla="*/ 178 h 178"/>
                <a:gd name="T4" fmla="*/ 135 w 178"/>
                <a:gd name="T5" fmla="*/ 178 h 178"/>
                <a:gd name="T6" fmla="*/ 135 w 178"/>
                <a:gd name="T7" fmla="*/ 43 h 178"/>
                <a:gd name="T8" fmla="*/ 0 w 178"/>
                <a:gd name="T9" fmla="*/ 43 h 178"/>
                <a:gd name="T10" fmla="*/ 0 w 178"/>
                <a:gd name="T11" fmla="*/ 0 h 178"/>
                <a:gd name="T12" fmla="*/ 178 w 17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8">
                  <a:moveTo>
                    <a:pt x="178" y="0"/>
                  </a:moveTo>
                  <a:lnTo>
                    <a:pt x="178" y="178"/>
                  </a:lnTo>
                  <a:lnTo>
                    <a:pt x="135" y="178"/>
                  </a:lnTo>
                  <a:lnTo>
                    <a:pt x="13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941528" y="4125071"/>
              <a:ext cx="282575" cy="284163"/>
            </a:xfrm>
            <a:custGeom>
              <a:avLst/>
              <a:gdLst>
                <a:gd name="T0" fmla="*/ 178 w 178"/>
                <a:gd name="T1" fmla="*/ 135 h 179"/>
                <a:gd name="T2" fmla="*/ 178 w 178"/>
                <a:gd name="T3" fmla="*/ 179 h 179"/>
                <a:gd name="T4" fmla="*/ 0 w 178"/>
                <a:gd name="T5" fmla="*/ 179 h 179"/>
                <a:gd name="T6" fmla="*/ 0 w 178"/>
                <a:gd name="T7" fmla="*/ 0 h 179"/>
                <a:gd name="T8" fmla="*/ 43 w 178"/>
                <a:gd name="T9" fmla="*/ 0 h 179"/>
                <a:gd name="T10" fmla="*/ 43 w 178"/>
                <a:gd name="T11" fmla="*/ 135 h 179"/>
                <a:gd name="T12" fmla="*/ 178 w 178"/>
                <a:gd name="T13" fmla="*/ 13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9">
                  <a:moveTo>
                    <a:pt x="178" y="135"/>
                  </a:moveTo>
                  <a:lnTo>
                    <a:pt x="178" y="179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5"/>
                  </a:lnTo>
                  <a:lnTo>
                    <a:pt x="178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1374916" y="4056809"/>
              <a:ext cx="163513" cy="152400"/>
            </a:xfrm>
            <a:custGeom>
              <a:avLst/>
              <a:gdLst>
                <a:gd name="T0" fmla="*/ 103 w 103"/>
                <a:gd name="T1" fmla="*/ 96 h 96"/>
                <a:gd name="T2" fmla="*/ 103 w 103"/>
                <a:gd name="T3" fmla="*/ 0 h 96"/>
                <a:gd name="T4" fmla="*/ 85 w 103"/>
                <a:gd name="T5" fmla="*/ 0 h 96"/>
                <a:gd name="T6" fmla="*/ 52 w 103"/>
                <a:gd name="T7" fmla="*/ 48 h 96"/>
                <a:gd name="T8" fmla="*/ 19 w 103"/>
                <a:gd name="T9" fmla="*/ 0 h 96"/>
                <a:gd name="T10" fmla="*/ 0 w 103"/>
                <a:gd name="T11" fmla="*/ 0 h 96"/>
                <a:gd name="T12" fmla="*/ 0 w 103"/>
                <a:gd name="T13" fmla="*/ 96 h 96"/>
                <a:gd name="T14" fmla="*/ 19 w 103"/>
                <a:gd name="T15" fmla="*/ 96 h 96"/>
                <a:gd name="T16" fmla="*/ 19 w 103"/>
                <a:gd name="T17" fmla="*/ 33 h 96"/>
                <a:gd name="T18" fmla="*/ 46 w 103"/>
                <a:gd name="T19" fmla="*/ 73 h 96"/>
                <a:gd name="T20" fmla="*/ 57 w 103"/>
                <a:gd name="T21" fmla="*/ 73 h 96"/>
                <a:gd name="T22" fmla="*/ 84 w 103"/>
                <a:gd name="T23" fmla="*/ 33 h 96"/>
                <a:gd name="T24" fmla="*/ 84 w 103"/>
                <a:gd name="T25" fmla="*/ 96 h 96"/>
                <a:gd name="T26" fmla="*/ 103 w 103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96">
                  <a:moveTo>
                    <a:pt x="103" y="96"/>
                  </a:moveTo>
                  <a:lnTo>
                    <a:pt x="103" y="0"/>
                  </a:lnTo>
                  <a:lnTo>
                    <a:pt x="85" y="0"/>
                  </a:lnTo>
                  <a:lnTo>
                    <a:pt x="52" y="4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19" y="96"/>
                  </a:lnTo>
                  <a:lnTo>
                    <a:pt x="19" y="33"/>
                  </a:lnTo>
                  <a:lnTo>
                    <a:pt x="46" y="73"/>
                  </a:lnTo>
                  <a:lnTo>
                    <a:pt x="57" y="73"/>
                  </a:lnTo>
                  <a:lnTo>
                    <a:pt x="84" y="33"/>
                  </a:lnTo>
                  <a:lnTo>
                    <a:pt x="84" y="96"/>
                  </a:lnTo>
                  <a:lnTo>
                    <a:pt x="103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Rectangle 8"/>
            <p:cNvSpPr>
              <a:spLocks noChangeArrowheads="1"/>
            </p:cNvSpPr>
            <p:nvPr/>
          </p:nvSpPr>
          <p:spPr bwMode="auto">
            <a:xfrm>
              <a:off x="1614628" y="4056809"/>
              <a:ext cx="28575" cy="152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1720991" y="4056809"/>
              <a:ext cx="147638" cy="152400"/>
            </a:xfrm>
            <a:custGeom>
              <a:avLst/>
              <a:gdLst>
                <a:gd name="T0" fmla="*/ 193 w 193"/>
                <a:gd name="T1" fmla="*/ 178 h 198"/>
                <a:gd name="T2" fmla="*/ 193 w 193"/>
                <a:gd name="T3" fmla="*/ 134 h 198"/>
                <a:gd name="T4" fmla="*/ 154 w 193"/>
                <a:gd name="T5" fmla="*/ 134 h 198"/>
                <a:gd name="T6" fmla="*/ 154 w 193"/>
                <a:gd name="T7" fmla="*/ 160 h 198"/>
                <a:gd name="T8" fmla="*/ 37 w 193"/>
                <a:gd name="T9" fmla="*/ 160 h 198"/>
                <a:gd name="T10" fmla="*/ 37 w 193"/>
                <a:gd name="T11" fmla="*/ 38 h 198"/>
                <a:gd name="T12" fmla="*/ 154 w 193"/>
                <a:gd name="T13" fmla="*/ 38 h 198"/>
                <a:gd name="T14" fmla="*/ 154 w 193"/>
                <a:gd name="T15" fmla="*/ 64 h 198"/>
                <a:gd name="T16" fmla="*/ 193 w 193"/>
                <a:gd name="T17" fmla="*/ 64 h 198"/>
                <a:gd name="T18" fmla="*/ 193 w 193"/>
                <a:gd name="T19" fmla="*/ 20 h 198"/>
                <a:gd name="T20" fmla="*/ 173 w 193"/>
                <a:gd name="T21" fmla="*/ 0 h 198"/>
                <a:gd name="T22" fmla="*/ 18 w 193"/>
                <a:gd name="T23" fmla="*/ 0 h 198"/>
                <a:gd name="T24" fmla="*/ 0 w 193"/>
                <a:gd name="T25" fmla="*/ 20 h 198"/>
                <a:gd name="T26" fmla="*/ 0 w 193"/>
                <a:gd name="T27" fmla="*/ 178 h 198"/>
                <a:gd name="T28" fmla="*/ 18 w 193"/>
                <a:gd name="T29" fmla="*/ 198 h 198"/>
                <a:gd name="T30" fmla="*/ 174 w 193"/>
                <a:gd name="T31" fmla="*/ 198 h 198"/>
                <a:gd name="T32" fmla="*/ 193 w 193"/>
                <a:gd name="T33" fmla="*/ 178 h 198"/>
                <a:gd name="T34" fmla="*/ 193 w 193"/>
                <a:gd name="T35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98">
                  <a:moveTo>
                    <a:pt x="193" y="178"/>
                  </a:moveTo>
                  <a:lnTo>
                    <a:pt x="193" y="134"/>
                  </a:lnTo>
                  <a:lnTo>
                    <a:pt x="154" y="134"/>
                  </a:lnTo>
                  <a:lnTo>
                    <a:pt x="154" y="160"/>
                  </a:lnTo>
                  <a:lnTo>
                    <a:pt x="37" y="160"/>
                  </a:lnTo>
                  <a:lnTo>
                    <a:pt x="37" y="38"/>
                  </a:lnTo>
                  <a:lnTo>
                    <a:pt x="154" y="38"/>
                  </a:lnTo>
                  <a:lnTo>
                    <a:pt x="154" y="64"/>
                  </a:lnTo>
                  <a:lnTo>
                    <a:pt x="193" y="64"/>
                  </a:ln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78"/>
                  </a:cubicBez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1944828" y="4056809"/>
              <a:ext cx="149225" cy="152400"/>
            </a:xfrm>
            <a:custGeom>
              <a:avLst/>
              <a:gdLst>
                <a:gd name="T0" fmla="*/ 195 w 195"/>
                <a:gd name="T1" fmla="*/ 200 h 200"/>
                <a:gd name="T2" fmla="*/ 136 w 195"/>
                <a:gd name="T3" fmla="*/ 120 h 200"/>
                <a:gd name="T4" fmla="*/ 175 w 195"/>
                <a:gd name="T5" fmla="*/ 120 h 200"/>
                <a:gd name="T6" fmla="*/ 195 w 195"/>
                <a:gd name="T7" fmla="*/ 100 h 200"/>
                <a:gd name="T8" fmla="*/ 195 w 195"/>
                <a:gd name="T9" fmla="*/ 20 h 200"/>
                <a:gd name="T10" fmla="*/ 175 w 195"/>
                <a:gd name="T11" fmla="*/ 0 h 200"/>
                <a:gd name="T12" fmla="*/ 0 w 195"/>
                <a:gd name="T13" fmla="*/ 0 h 200"/>
                <a:gd name="T14" fmla="*/ 0 w 195"/>
                <a:gd name="T15" fmla="*/ 199 h 200"/>
                <a:gd name="T16" fmla="*/ 39 w 195"/>
                <a:gd name="T17" fmla="*/ 199 h 200"/>
                <a:gd name="T18" fmla="*/ 39 w 195"/>
                <a:gd name="T19" fmla="*/ 119 h 200"/>
                <a:gd name="T20" fmla="*/ 87 w 195"/>
                <a:gd name="T21" fmla="*/ 119 h 200"/>
                <a:gd name="T22" fmla="*/ 145 w 195"/>
                <a:gd name="T23" fmla="*/ 199 h 200"/>
                <a:gd name="T24" fmla="*/ 195 w 195"/>
                <a:gd name="T25" fmla="*/ 199 h 200"/>
                <a:gd name="T26" fmla="*/ 195 w 195"/>
                <a:gd name="T27" fmla="*/ 200 h 200"/>
                <a:gd name="T28" fmla="*/ 39 w 195"/>
                <a:gd name="T29" fmla="*/ 40 h 200"/>
                <a:gd name="T30" fmla="*/ 156 w 195"/>
                <a:gd name="T31" fmla="*/ 40 h 200"/>
                <a:gd name="T32" fmla="*/ 156 w 195"/>
                <a:gd name="T33" fmla="*/ 82 h 200"/>
                <a:gd name="T34" fmla="*/ 39 w 195"/>
                <a:gd name="T35" fmla="*/ 82 h 200"/>
                <a:gd name="T36" fmla="*/ 39 w 195"/>
                <a:gd name="T37" fmla="*/ 40 h 200"/>
                <a:gd name="T38" fmla="*/ 39 w 195"/>
                <a:gd name="T39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200">
                  <a:moveTo>
                    <a:pt x="195" y="200"/>
                  </a:moveTo>
                  <a:lnTo>
                    <a:pt x="136" y="120"/>
                  </a:lnTo>
                  <a:lnTo>
                    <a:pt x="175" y="120"/>
                  </a:lnTo>
                  <a:cubicBezTo>
                    <a:pt x="185" y="120"/>
                    <a:pt x="195" y="112"/>
                    <a:pt x="195" y="100"/>
                  </a:cubicBezTo>
                  <a:lnTo>
                    <a:pt x="195" y="20"/>
                  </a:lnTo>
                  <a:cubicBezTo>
                    <a:pt x="195" y="8"/>
                    <a:pt x="187" y="0"/>
                    <a:pt x="175" y="0"/>
                  </a:cubicBezTo>
                  <a:lnTo>
                    <a:pt x="0" y="0"/>
                  </a:lnTo>
                  <a:lnTo>
                    <a:pt x="0" y="199"/>
                  </a:lnTo>
                  <a:lnTo>
                    <a:pt x="39" y="199"/>
                  </a:lnTo>
                  <a:lnTo>
                    <a:pt x="39" y="119"/>
                  </a:lnTo>
                  <a:lnTo>
                    <a:pt x="87" y="119"/>
                  </a:lnTo>
                  <a:lnTo>
                    <a:pt x="145" y="199"/>
                  </a:lnTo>
                  <a:lnTo>
                    <a:pt x="195" y="199"/>
                  </a:lnTo>
                  <a:lnTo>
                    <a:pt x="195" y="200"/>
                  </a:lnTo>
                  <a:close/>
                  <a:moveTo>
                    <a:pt x="39" y="40"/>
                  </a:moveTo>
                  <a:lnTo>
                    <a:pt x="156" y="40"/>
                  </a:lnTo>
                  <a:lnTo>
                    <a:pt x="156" y="82"/>
                  </a:lnTo>
                  <a:lnTo>
                    <a:pt x="39" y="82"/>
                  </a:lnTo>
                  <a:lnTo>
                    <a:pt x="39" y="40"/>
                  </a:lnTo>
                  <a:lnTo>
                    <a:pt x="39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2170253" y="4056809"/>
              <a:ext cx="147638" cy="152400"/>
            </a:xfrm>
            <a:custGeom>
              <a:avLst/>
              <a:gdLst>
                <a:gd name="T0" fmla="*/ 194 w 194"/>
                <a:gd name="T1" fmla="*/ 178 h 198"/>
                <a:gd name="T2" fmla="*/ 194 w 194"/>
                <a:gd name="T3" fmla="*/ 20 h 198"/>
                <a:gd name="T4" fmla="*/ 174 w 194"/>
                <a:gd name="T5" fmla="*/ 0 h 198"/>
                <a:gd name="T6" fmla="*/ 18 w 194"/>
                <a:gd name="T7" fmla="*/ 0 h 198"/>
                <a:gd name="T8" fmla="*/ 0 w 194"/>
                <a:gd name="T9" fmla="*/ 20 h 198"/>
                <a:gd name="T10" fmla="*/ 0 w 194"/>
                <a:gd name="T11" fmla="*/ 178 h 198"/>
                <a:gd name="T12" fmla="*/ 18 w 194"/>
                <a:gd name="T13" fmla="*/ 198 h 198"/>
                <a:gd name="T14" fmla="*/ 176 w 194"/>
                <a:gd name="T15" fmla="*/ 198 h 198"/>
                <a:gd name="T16" fmla="*/ 194 w 194"/>
                <a:gd name="T17" fmla="*/ 178 h 198"/>
                <a:gd name="T18" fmla="*/ 194 w 194"/>
                <a:gd name="T19" fmla="*/ 178 h 198"/>
                <a:gd name="T20" fmla="*/ 38 w 194"/>
                <a:gd name="T21" fmla="*/ 38 h 198"/>
                <a:gd name="T22" fmla="*/ 156 w 194"/>
                <a:gd name="T23" fmla="*/ 38 h 198"/>
                <a:gd name="T24" fmla="*/ 156 w 194"/>
                <a:gd name="T25" fmla="*/ 160 h 198"/>
                <a:gd name="T26" fmla="*/ 38 w 194"/>
                <a:gd name="T27" fmla="*/ 160 h 198"/>
                <a:gd name="T28" fmla="*/ 38 w 194"/>
                <a:gd name="T29" fmla="*/ 38 h 198"/>
                <a:gd name="T30" fmla="*/ 38 w 194"/>
                <a:gd name="T31" fmla="*/ 3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" h="198">
                  <a:moveTo>
                    <a:pt x="194" y="178"/>
                  </a:move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6" y="198"/>
                  </a:lnTo>
                  <a:cubicBezTo>
                    <a:pt x="186" y="198"/>
                    <a:pt x="194" y="190"/>
                    <a:pt x="194" y="178"/>
                  </a:cubicBezTo>
                  <a:lnTo>
                    <a:pt x="194" y="178"/>
                  </a:lnTo>
                  <a:close/>
                  <a:moveTo>
                    <a:pt x="38" y="38"/>
                  </a:moveTo>
                  <a:lnTo>
                    <a:pt x="156" y="38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1374916" y="4256834"/>
              <a:ext cx="149225" cy="150813"/>
            </a:xfrm>
            <a:custGeom>
              <a:avLst/>
              <a:gdLst>
                <a:gd name="T0" fmla="*/ 94 w 94"/>
                <a:gd name="T1" fmla="*/ 19 h 95"/>
                <a:gd name="T2" fmla="*/ 94 w 94"/>
                <a:gd name="T3" fmla="*/ 0 h 95"/>
                <a:gd name="T4" fmla="*/ 0 w 94"/>
                <a:gd name="T5" fmla="*/ 0 h 95"/>
                <a:gd name="T6" fmla="*/ 0 w 94"/>
                <a:gd name="T7" fmla="*/ 95 h 95"/>
                <a:gd name="T8" fmla="*/ 19 w 94"/>
                <a:gd name="T9" fmla="*/ 95 h 95"/>
                <a:gd name="T10" fmla="*/ 19 w 94"/>
                <a:gd name="T11" fmla="*/ 57 h 95"/>
                <a:gd name="T12" fmla="*/ 75 w 94"/>
                <a:gd name="T13" fmla="*/ 57 h 95"/>
                <a:gd name="T14" fmla="*/ 75 w 94"/>
                <a:gd name="T15" fmla="*/ 38 h 95"/>
                <a:gd name="T16" fmla="*/ 19 w 94"/>
                <a:gd name="T17" fmla="*/ 38 h 95"/>
                <a:gd name="T18" fmla="*/ 19 w 94"/>
                <a:gd name="T19" fmla="*/ 19 h 95"/>
                <a:gd name="T20" fmla="*/ 94 w 94"/>
                <a:gd name="T21" fmla="*/ 1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95">
                  <a:moveTo>
                    <a:pt x="94" y="19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19" y="95"/>
                  </a:lnTo>
                  <a:lnTo>
                    <a:pt x="19" y="57"/>
                  </a:lnTo>
                  <a:lnTo>
                    <a:pt x="75" y="57"/>
                  </a:lnTo>
                  <a:lnTo>
                    <a:pt x="75" y="38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9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1565416" y="4256834"/>
              <a:ext cx="147638" cy="150813"/>
            </a:xfrm>
            <a:custGeom>
              <a:avLst/>
              <a:gdLst>
                <a:gd name="T0" fmla="*/ 193 w 193"/>
                <a:gd name="T1" fmla="*/ 180 h 198"/>
                <a:gd name="T2" fmla="*/ 193 w 193"/>
                <a:gd name="T3" fmla="*/ 20 h 198"/>
                <a:gd name="T4" fmla="*/ 173 w 193"/>
                <a:gd name="T5" fmla="*/ 0 h 198"/>
                <a:gd name="T6" fmla="*/ 18 w 193"/>
                <a:gd name="T7" fmla="*/ 0 h 198"/>
                <a:gd name="T8" fmla="*/ 0 w 193"/>
                <a:gd name="T9" fmla="*/ 20 h 198"/>
                <a:gd name="T10" fmla="*/ 0 w 193"/>
                <a:gd name="T11" fmla="*/ 178 h 198"/>
                <a:gd name="T12" fmla="*/ 18 w 193"/>
                <a:gd name="T13" fmla="*/ 198 h 198"/>
                <a:gd name="T14" fmla="*/ 174 w 193"/>
                <a:gd name="T15" fmla="*/ 198 h 198"/>
                <a:gd name="T16" fmla="*/ 193 w 193"/>
                <a:gd name="T17" fmla="*/ 180 h 198"/>
                <a:gd name="T18" fmla="*/ 193 w 193"/>
                <a:gd name="T19" fmla="*/ 180 h 198"/>
                <a:gd name="T20" fmla="*/ 38 w 193"/>
                <a:gd name="T21" fmla="*/ 40 h 198"/>
                <a:gd name="T22" fmla="*/ 154 w 193"/>
                <a:gd name="T23" fmla="*/ 40 h 198"/>
                <a:gd name="T24" fmla="*/ 154 w 193"/>
                <a:gd name="T25" fmla="*/ 161 h 198"/>
                <a:gd name="T26" fmla="*/ 37 w 193"/>
                <a:gd name="T27" fmla="*/ 161 h 198"/>
                <a:gd name="T28" fmla="*/ 37 w 193"/>
                <a:gd name="T29" fmla="*/ 40 h 198"/>
                <a:gd name="T30" fmla="*/ 38 w 193"/>
                <a:gd name="T31" fmla="*/ 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198">
                  <a:moveTo>
                    <a:pt x="193" y="180"/>
                  </a:moveTo>
                  <a:lnTo>
                    <a:pt x="193" y="20"/>
                  </a:lnTo>
                  <a:cubicBezTo>
                    <a:pt x="193" y="8"/>
                    <a:pt x="185" y="0"/>
                    <a:pt x="173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5" y="198"/>
                    <a:pt x="193" y="190"/>
                    <a:pt x="193" y="180"/>
                  </a:cubicBezTo>
                  <a:lnTo>
                    <a:pt x="193" y="180"/>
                  </a:lnTo>
                  <a:close/>
                  <a:moveTo>
                    <a:pt x="38" y="40"/>
                  </a:moveTo>
                  <a:lnTo>
                    <a:pt x="154" y="40"/>
                  </a:lnTo>
                  <a:lnTo>
                    <a:pt x="154" y="161"/>
                  </a:lnTo>
                  <a:lnTo>
                    <a:pt x="37" y="161"/>
                  </a:lnTo>
                  <a:lnTo>
                    <a:pt x="37" y="40"/>
                  </a:lnTo>
                  <a:lnTo>
                    <a:pt x="38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1767028" y="4256834"/>
              <a:ext cx="147638" cy="152400"/>
            </a:xfrm>
            <a:custGeom>
              <a:avLst/>
              <a:gdLst>
                <a:gd name="T0" fmla="*/ 194 w 194"/>
                <a:gd name="T1" fmla="*/ 179 h 199"/>
                <a:gd name="T2" fmla="*/ 194 w 194"/>
                <a:gd name="T3" fmla="*/ 135 h 199"/>
                <a:gd name="T4" fmla="*/ 156 w 194"/>
                <a:gd name="T5" fmla="*/ 135 h 199"/>
                <a:gd name="T6" fmla="*/ 156 w 194"/>
                <a:gd name="T7" fmla="*/ 160 h 199"/>
                <a:gd name="T8" fmla="*/ 38 w 194"/>
                <a:gd name="T9" fmla="*/ 160 h 199"/>
                <a:gd name="T10" fmla="*/ 38 w 194"/>
                <a:gd name="T11" fmla="*/ 39 h 199"/>
                <a:gd name="T12" fmla="*/ 156 w 194"/>
                <a:gd name="T13" fmla="*/ 39 h 199"/>
                <a:gd name="T14" fmla="*/ 156 w 194"/>
                <a:gd name="T15" fmla="*/ 64 h 199"/>
                <a:gd name="T16" fmla="*/ 194 w 194"/>
                <a:gd name="T17" fmla="*/ 64 h 199"/>
                <a:gd name="T18" fmla="*/ 194 w 194"/>
                <a:gd name="T19" fmla="*/ 20 h 199"/>
                <a:gd name="T20" fmla="*/ 174 w 194"/>
                <a:gd name="T21" fmla="*/ 0 h 199"/>
                <a:gd name="T22" fmla="*/ 18 w 194"/>
                <a:gd name="T23" fmla="*/ 0 h 199"/>
                <a:gd name="T24" fmla="*/ 0 w 194"/>
                <a:gd name="T25" fmla="*/ 20 h 199"/>
                <a:gd name="T26" fmla="*/ 0 w 194"/>
                <a:gd name="T27" fmla="*/ 179 h 199"/>
                <a:gd name="T28" fmla="*/ 18 w 194"/>
                <a:gd name="T29" fmla="*/ 199 h 199"/>
                <a:gd name="T30" fmla="*/ 174 w 194"/>
                <a:gd name="T31" fmla="*/ 199 h 199"/>
                <a:gd name="T32" fmla="*/ 194 w 194"/>
                <a:gd name="T33" fmla="*/ 179 h 199"/>
                <a:gd name="T34" fmla="*/ 194 w 194"/>
                <a:gd name="T35" fmla="*/ 17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199">
                  <a:moveTo>
                    <a:pt x="194" y="179"/>
                  </a:moveTo>
                  <a:lnTo>
                    <a:pt x="194" y="135"/>
                  </a:lnTo>
                  <a:lnTo>
                    <a:pt x="156" y="135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39"/>
                  </a:lnTo>
                  <a:lnTo>
                    <a:pt x="156" y="39"/>
                  </a:lnTo>
                  <a:lnTo>
                    <a:pt x="156" y="64"/>
                  </a:lnTo>
                  <a:lnTo>
                    <a:pt x="194" y="64"/>
                  </a:lnTo>
                  <a:lnTo>
                    <a:pt x="194" y="20"/>
                  </a:lnTo>
                  <a:cubicBezTo>
                    <a:pt x="194" y="8"/>
                    <a:pt x="186" y="0"/>
                    <a:pt x="174" y="0"/>
                  </a:cubicBezTo>
                  <a:lnTo>
                    <a:pt x="18" y="0"/>
                  </a:lnTo>
                  <a:cubicBezTo>
                    <a:pt x="8" y="0"/>
                    <a:pt x="0" y="8"/>
                    <a:pt x="0" y="20"/>
                  </a:cubicBezTo>
                  <a:lnTo>
                    <a:pt x="0" y="179"/>
                  </a:lnTo>
                  <a:cubicBezTo>
                    <a:pt x="0" y="189"/>
                    <a:pt x="8" y="199"/>
                    <a:pt x="18" y="199"/>
                  </a:cubicBezTo>
                  <a:lnTo>
                    <a:pt x="174" y="199"/>
                  </a:lnTo>
                  <a:cubicBezTo>
                    <a:pt x="185" y="197"/>
                    <a:pt x="194" y="189"/>
                    <a:pt x="194" y="179"/>
                  </a:cubicBezTo>
                  <a:lnTo>
                    <a:pt x="194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1968641" y="4256834"/>
              <a:ext cx="147638" cy="150813"/>
            </a:xfrm>
            <a:custGeom>
              <a:avLst/>
              <a:gdLst>
                <a:gd name="T0" fmla="*/ 194 w 194"/>
                <a:gd name="T1" fmla="*/ 180 h 198"/>
                <a:gd name="T2" fmla="*/ 194 w 194"/>
                <a:gd name="T3" fmla="*/ 0 h 198"/>
                <a:gd name="T4" fmla="*/ 156 w 194"/>
                <a:gd name="T5" fmla="*/ 0 h 198"/>
                <a:gd name="T6" fmla="*/ 156 w 194"/>
                <a:gd name="T7" fmla="*/ 160 h 198"/>
                <a:gd name="T8" fmla="*/ 38 w 194"/>
                <a:gd name="T9" fmla="*/ 160 h 198"/>
                <a:gd name="T10" fmla="*/ 38 w 194"/>
                <a:gd name="T11" fmla="*/ 0 h 198"/>
                <a:gd name="T12" fmla="*/ 0 w 194"/>
                <a:gd name="T13" fmla="*/ 0 h 198"/>
                <a:gd name="T14" fmla="*/ 0 w 194"/>
                <a:gd name="T15" fmla="*/ 178 h 198"/>
                <a:gd name="T16" fmla="*/ 18 w 194"/>
                <a:gd name="T17" fmla="*/ 198 h 198"/>
                <a:gd name="T18" fmla="*/ 174 w 194"/>
                <a:gd name="T19" fmla="*/ 198 h 198"/>
                <a:gd name="T20" fmla="*/ 194 w 194"/>
                <a:gd name="T21" fmla="*/ 180 h 198"/>
                <a:gd name="T22" fmla="*/ 194 w 194"/>
                <a:gd name="T23" fmla="*/ 1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98">
                  <a:moveTo>
                    <a:pt x="194" y="180"/>
                  </a:moveTo>
                  <a:lnTo>
                    <a:pt x="194" y="0"/>
                  </a:lnTo>
                  <a:lnTo>
                    <a:pt x="156" y="0"/>
                  </a:lnTo>
                  <a:lnTo>
                    <a:pt x="156" y="160"/>
                  </a:lnTo>
                  <a:lnTo>
                    <a:pt x="38" y="16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78"/>
                  </a:lnTo>
                  <a:cubicBezTo>
                    <a:pt x="0" y="189"/>
                    <a:pt x="8" y="198"/>
                    <a:pt x="18" y="198"/>
                  </a:cubicBezTo>
                  <a:lnTo>
                    <a:pt x="174" y="198"/>
                  </a:lnTo>
                  <a:cubicBezTo>
                    <a:pt x="186" y="198"/>
                    <a:pt x="194" y="190"/>
                    <a:pt x="194" y="180"/>
                  </a:cubicBezTo>
                  <a:lnTo>
                    <a:pt x="194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2168666" y="4256834"/>
              <a:ext cx="149225" cy="152400"/>
            </a:xfrm>
            <a:custGeom>
              <a:avLst/>
              <a:gdLst>
                <a:gd name="T0" fmla="*/ 196 w 196"/>
                <a:gd name="T1" fmla="*/ 179 h 200"/>
                <a:gd name="T2" fmla="*/ 196 w 196"/>
                <a:gd name="T3" fmla="*/ 100 h 200"/>
                <a:gd name="T4" fmla="*/ 176 w 196"/>
                <a:gd name="T5" fmla="*/ 80 h 200"/>
                <a:gd name="T6" fmla="*/ 40 w 196"/>
                <a:gd name="T7" fmla="*/ 80 h 200"/>
                <a:gd name="T8" fmla="*/ 40 w 196"/>
                <a:gd name="T9" fmla="*/ 39 h 200"/>
                <a:gd name="T10" fmla="*/ 158 w 196"/>
                <a:gd name="T11" fmla="*/ 39 h 200"/>
                <a:gd name="T12" fmla="*/ 158 w 196"/>
                <a:gd name="T13" fmla="*/ 60 h 200"/>
                <a:gd name="T14" fmla="*/ 196 w 196"/>
                <a:gd name="T15" fmla="*/ 60 h 200"/>
                <a:gd name="T16" fmla="*/ 196 w 196"/>
                <a:gd name="T17" fmla="*/ 20 h 200"/>
                <a:gd name="T18" fmla="*/ 176 w 196"/>
                <a:gd name="T19" fmla="*/ 0 h 200"/>
                <a:gd name="T20" fmla="*/ 20 w 196"/>
                <a:gd name="T21" fmla="*/ 0 h 200"/>
                <a:gd name="T22" fmla="*/ 2 w 196"/>
                <a:gd name="T23" fmla="*/ 20 h 200"/>
                <a:gd name="T24" fmla="*/ 2 w 196"/>
                <a:gd name="T25" fmla="*/ 99 h 200"/>
                <a:gd name="T26" fmla="*/ 20 w 196"/>
                <a:gd name="T27" fmla="*/ 119 h 200"/>
                <a:gd name="T28" fmla="*/ 156 w 196"/>
                <a:gd name="T29" fmla="*/ 119 h 200"/>
                <a:gd name="T30" fmla="*/ 156 w 196"/>
                <a:gd name="T31" fmla="*/ 160 h 200"/>
                <a:gd name="T32" fmla="*/ 39 w 196"/>
                <a:gd name="T33" fmla="*/ 160 h 200"/>
                <a:gd name="T34" fmla="*/ 39 w 196"/>
                <a:gd name="T35" fmla="*/ 140 h 200"/>
                <a:gd name="T36" fmla="*/ 0 w 196"/>
                <a:gd name="T37" fmla="*/ 140 h 200"/>
                <a:gd name="T38" fmla="*/ 0 w 196"/>
                <a:gd name="T39" fmla="*/ 180 h 200"/>
                <a:gd name="T40" fmla="*/ 19 w 196"/>
                <a:gd name="T41" fmla="*/ 200 h 200"/>
                <a:gd name="T42" fmla="*/ 175 w 196"/>
                <a:gd name="T43" fmla="*/ 200 h 200"/>
                <a:gd name="T44" fmla="*/ 196 w 196"/>
                <a:gd name="T45" fmla="*/ 179 h 200"/>
                <a:gd name="T46" fmla="*/ 196 w 196"/>
                <a:gd name="T4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200">
                  <a:moveTo>
                    <a:pt x="196" y="179"/>
                  </a:moveTo>
                  <a:lnTo>
                    <a:pt x="196" y="100"/>
                  </a:lnTo>
                  <a:cubicBezTo>
                    <a:pt x="196" y="89"/>
                    <a:pt x="188" y="80"/>
                    <a:pt x="176" y="80"/>
                  </a:cubicBezTo>
                  <a:lnTo>
                    <a:pt x="40" y="80"/>
                  </a:lnTo>
                  <a:lnTo>
                    <a:pt x="40" y="39"/>
                  </a:lnTo>
                  <a:lnTo>
                    <a:pt x="158" y="39"/>
                  </a:lnTo>
                  <a:lnTo>
                    <a:pt x="158" y="60"/>
                  </a:lnTo>
                  <a:lnTo>
                    <a:pt x="196" y="60"/>
                  </a:lnTo>
                  <a:lnTo>
                    <a:pt x="196" y="20"/>
                  </a:lnTo>
                  <a:cubicBezTo>
                    <a:pt x="196" y="8"/>
                    <a:pt x="188" y="0"/>
                    <a:pt x="176" y="0"/>
                  </a:cubicBezTo>
                  <a:lnTo>
                    <a:pt x="20" y="0"/>
                  </a:lnTo>
                  <a:cubicBezTo>
                    <a:pt x="10" y="0"/>
                    <a:pt x="2" y="8"/>
                    <a:pt x="2" y="20"/>
                  </a:cubicBezTo>
                  <a:lnTo>
                    <a:pt x="2" y="99"/>
                  </a:lnTo>
                  <a:cubicBezTo>
                    <a:pt x="2" y="109"/>
                    <a:pt x="10" y="119"/>
                    <a:pt x="20" y="119"/>
                  </a:cubicBezTo>
                  <a:lnTo>
                    <a:pt x="156" y="119"/>
                  </a:lnTo>
                  <a:lnTo>
                    <a:pt x="156" y="160"/>
                  </a:lnTo>
                  <a:lnTo>
                    <a:pt x="39" y="160"/>
                  </a:lnTo>
                  <a:lnTo>
                    <a:pt x="39" y="140"/>
                  </a:lnTo>
                  <a:lnTo>
                    <a:pt x="0" y="140"/>
                  </a:lnTo>
                  <a:lnTo>
                    <a:pt x="0" y="180"/>
                  </a:lnTo>
                  <a:cubicBezTo>
                    <a:pt x="0" y="191"/>
                    <a:pt x="8" y="200"/>
                    <a:pt x="19" y="200"/>
                  </a:cubicBezTo>
                  <a:lnTo>
                    <a:pt x="175" y="200"/>
                  </a:lnTo>
                  <a:cubicBezTo>
                    <a:pt x="188" y="197"/>
                    <a:pt x="196" y="189"/>
                    <a:pt x="196" y="179"/>
                  </a:cubicBezTo>
                  <a:lnTo>
                    <a:pt x="196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17"/>
            <p:cNvSpPr>
              <a:spLocks noEditPoints="1"/>
            </p:cNvSpPr>
            <p:nvPr/>
          </p:nvSpPr>
          <p:spPr bwMode="auto">
            <a:xfrm>
              <a:off x="2340116" y="4058396"/>
              <a:ext cx="55563" cy="5556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3 h 72"/>
                <a:gd name="T12" fmla="*/ 2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3 h 72"/>
                <a:gd name="T20" fmla="*/ 45 w 72"/>
                <a:gd name="T21" fmla="*/ 59 h 72"/>
                <a:gd name="T22" fmla="*/ 36 w 72"/>
                <a:gd name="T23" fmla="*/ 39 h 72"/>
                <a:gd name="T24" fmla="*/ 28 w 72"/>
                <a:gd name="T25" fmla="*/ 39 h 72"/>
                <a:gd name="T26" fmla="*/ 28 w 72"/>
                <a:gd name="T27" fmla="*/ 59 h 72"/>
                <a:gd name="T28" fmla="*/ 22 w 72"/>
                <a:gd name="T29" fmla="*/ 59 h 72"/>
                <a:gd name="T30" fmla="*/ 22 w 72"/>
                <a:gd name="T31" fmla="*/ 14 h 72"/>
                <a:gd name="T32" fmla="*/ 36 w 72"/>
                <a:gd name="T33" fmla="*/ 14 h 72"/>
                <a:gd name="T34" fmla="*/ 50 w 72"/>
                <a:gd name="T35" fmla="*/ 27 h 72"/>
                <a:gd name="T36" fmla="*/ 41 w 72"/>
                <a:gd name="T37" fmla="*/ 39 h 72"/>
                <a:gd name="T38" fmla="*/ 50 w 72"/>
                <a:gd name="T39" fmla="*/ 59 h 72"/>
                <a:gd name="T40" fmla="*/ 45 w 72"/>
                <a:gd name="T41" fmla="*/ 59 h 72"/>
                <a:gd name="T42" fmla="*/ 28 w 72"/>
                <a:gd name="T43" fmla="*/ 34 h 72"/>
                <a:gd name="T44" fmla="*/ 36 w 72"/>
                <a:gd name="T45" fmla="*/ 34 h 72"/>
                <a:gd name="T46" fmla="*/ 45 w 72"/>
                <a:gd name="T47" fmla="*/ 26 h 72"/>
                <a:gd name="T48" fmla="*/ 36 w 72"/>
                <a:gd name="T49" fmla="*/ 18 h 72"/>
                <a:gd name="T50" fmla="*/ 29 w 72"/>
                <a:gd name="T51" fmla="*/ 18 h 72"/>
                <a:gd name="T52" fmla="*/ 29 w 72"/>
                <a:gd name="T53" fmla="*/ 34 h 72"/>
                <a:gd name="T54" fmla="*/ 28 w 72"/>
                <a:gd name="T55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3"/>
                  </a:moveTo>
                  <a:cubicBezTo>
                    <a:pt x="17" y="3"/>
                    <a:pt x="2" y="18"/>
                    <a:pt x="2" y="36"/>
                  </a:cubicBezTo>
                  <a:cubicBezTo>
                    <a:pt x="2" y="55"/>
                    <a:pt x="17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8"/>
                    <a:pt x="54" y="3"/>
                    <a:pt x="36" y="3"/>
                  </a:cubicBezTo>
                  <a:close/>
                  <a:moveTo>
                    <a:pt x="45" y="59"/>
                  </a:moveTo>
                  <a:lnTo>
                    <a:pt x="36" y="39"/>
                  </a:lnTo>
                  <a:lnTo>
                    <a:pt x="28" y="39"/>
                  </a:lnTo>
                  <a:lnTo>
                    <a:pt x="28" y="59"/>
                  </a:lnTo>
                  <a:lnTo>
                    <a:pt x="22" y="59"/>
                  </a:lnTo>
                  <a:lnTo>
                    <a:pt x="22" y="14"/>
                  </a:lnTo>
                  <a:lnTo>
                    <a:pt x="36" y="14"/>
                  </a:lnTo>
                  <a:cubicBezTo>
                    <a:pt x="46" y="14"/>
                    <a:pt x="50" y="18"/>
                    <a:pt x="50" y="27"/>
                  </a:cubicBezTo>
                  <a:cubicBezTo>
                    <a:pt x="50" y="34"/>
                    <a:pt x="48" y="38"/>
                    <a:pt x="41" y="39"/>
                  </a:cubicBezTo>
                  <a:lnTo>
                    <a:pt x="50" y="59"/>
                  </a:lnTo>
                  <a:lnTo>
                    <a:pt x="45" y="59"/>
                  </a:lnTo>
                  <a:close/>
                  <a:moveTo>
                    <a:pt x="28" y="34"/>
                  </a:moveTo>
                  <a:lnTo>
                    <a:pt x="36" y="34"/>
                  </a:lnTo>
                  <a:cubicBezTo>
                    <a:pt x="42" y="34"/>
                    <a:pt x="45" y="31"/>
                    <a:pt x="45" y="26"/>
                  </a:cubicBezTo>
                  <a:cubicBezTo>
                    <a:pt x="45" y="20"/>
                    <a:pt x="42" y="18"/>
                    <a:pt x="36" y="18"/>
                  </a:cubicBezTo>
                  <a:lnTo>
                    <a:pt x="29" y="18"/>
                  </a:lnTo>
                  <a:lnTo>
                    <a:pt x="29" y="34"/>
                  </a:lnTo>
                  <a:lnTo>
                    <a:pt x="28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Blue bar"/>
          <p:cNvSpPr/>
          <p:nvPr userDrawn="1"/>
        </p:nvSpPr>
        <p:spPr>
          <a:xfrm>
            <a:off x="944563" y="0"/>
            <a:ext cx="1799696" cy="151844"/>
          </a:xfrm>
          <a:prstGeom prst="rect">
            <a:avLst/>
          </a:prstGeom>
          <a:solidFill>
            <a:srgbClr val="0079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94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10" r:id="rId2"/>
    <p:sldLayoutId id="2147483896" r:id="rId3"/>
    <p:sldLayoutId id="2147483895" r:id="rId4"/>
    <p:sldLayoutId id="2147483860" r:id="rId5"/>
    <p:sldLayoutId id="2147483886" r:id="rId6"/>
    <p:sldLayoutId id="2147483861" r:id="rId7"/>
    <p:sldLayoutId id="2147483890" r:id="rId8"/>
    <p:sldLayoutId id="2147483863" r:id="rId9"/>
    <p:sldLayoutId id="2147483885" r:id="rId10"/>
    <p:sldLayoutId id="2147483864" r:id="rId11"/>
    <p:sldLayoutId id="2147483866" r:id="rId12"/>
    <p:sldLayoutId id="2147483884" r:id="rId13"/>
    <p:sldLayoutId id="2147483865" r:id="rId14"/>
    <p:sldLayoutId id="2147483897" r:id="rId15"/>
    <p:sldLayoutId id="2147483867" r:id="rId16"/>
    <p:sldLayoutId id="2147483883" r:id="rId17"/>
    <p:sldLayoutId id="2147483893" r:id="rId18"/>
    <p:sldLayoutId id="2147483898" r:id="rId19"/>
    <p:sldLayoutId id="2147483868" r:id="rId20"/>
    <p:sldLayoutId id="2147483888" r:id="rId21"/>
    <p:sldLayoutId id="2147483891" r:id="rId22"/>
    <p:sldLayoutId id="2147483869" r:id="rId23"/>
    <p:sldLayoutId id="2147483889" r:id="rId24"/>
    <p:sldLayoutId id="2147483892" r:id="rId25"/>
    <p:sldLayoutId id="2147483870" r:id="rId26"/>
    <p:sldLayoutId id="2147483871" r:id="rId27"/>
    <p:sldLayoutId id="2147483872" r:id="rId28"/>
    <p:sldLayoutId id="2147483873" r:id="rId29"/>
    <p:sldLayoutId id="2147483874" r:id="rId30"/>
    <p:sldLayoutId id="2147483908" r:id="rId31"/>
    <p:sldLayoutId id="2147483876" r:id="rId32"/>
    <p:sldLayoutId id="2147483875" r:id="rId33"/>
    <p:sldLayoutId id="2147483899" r:id="rId34"/>
    <p:sldLayoutId id="2147483900" r:id="rId35"/>
    <p:sldLayoutId id="2147483901" r:id="rId36"/>
    <p:sldLayoutId id="2147483902" r:id="rId37"/>
    <p:sldLayoutId id="2147483909" r:id="rId38"/>
    <p:sldLayoutId id="2147483906" r:id="rId39"/>
    <p:sldLayoutId id="2147483904" r:id="rId40"/>
    <p:sldLayoutId id="2147483905" r:id="rId41"/>
    <p:sldLayoutId id="2147483907" r:id="rId42"/>
    <p:sldLayoutId id="2147483916" r:id="rId43"/>
    <p:sldLayoutId id="2147483903" r:id="rId44"/>
    <p:sldLayoutId id="2147483915" r:id="rId45"/>
    <p:sldLayoutId id="2147483914" r:id="rId46"/>
    <p:sldLayoutId id="2147483913" r:id="rId47"/>
    <p:sldLayoutId id="2147483912" r:id="rId48"/>
    <p:sldLayoutId id="2147483911" r:id="rId49"/>
    <p:sldLayoutId id="2147483917" r:id="rId50"/>
    <p:sldLayoutId id="2147483881" r:id="rId5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80000"/>
        <a:buFont typeface="Wingdings" panose="05000000000000000000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860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8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169863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80000"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22338" indent="-17780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80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5875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80000"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7092">
          <p15:clr>
            <a:srgbClr val="F26B43"/>
          </p15:clr>
        </p15:guide>
        <p15:guide id="4" pos="595">
          <p15:clr>
            <a:srgbClr val="F26B43"/>
          </p15:clr>
        </p15:guide>
        <p15:guide id="5" orient="horz" pos="540">
          <p15:clr>
            <a:srgbClr val="F26B43"/>
          </p15:clr>
        </p15:guide>
        <p15:guide id="6" orient="horz" pos="96">
          <p15:clr>
            <a:srgbClr val="F26B43"/>
          </p15:clr>
        </p15:guide>
        <p15:guide id="7" orient="horz" pos="4224">
          <p15:clr>
            <a:srgbClr val="F26B43"/>
          </p15:clr>
        </p15:guide>
        <p15:guide id="8" orient="horz" pos="1094" userDrawn="1">
          <p15:clr>
            <a:srgbClr val="F26B43"/>
          </p15:clr>
        </p15:guide>
        <p15:guide id="0" pos="3840" userDrawn="1">
          <p15:clr>
            <a:srgbClr val="F26B43"/>
          </p15:clr>
        </p15:guide>
        <p15:guide id="9" orient="horz" pos="3893" userDrawn="1">
          <p15:clr>
            <a:srgbClr val="F26B43"/>
          </p15:clr>
        </p15:guide>
        <p15:guide id="10" orient="horz" pos="1389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talk.com/webcast/17092/48150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663" y="3069515"/>
            <a:ext cx="10314432" cy="1416423"/>
          </a:xfrm>
        </p:spPr>
        <p:txBody>
          <a:bodyPr>
            <a:normAutofit/>
          </a:bodyPr>
          <a:lstStyle/>
          <a:p>
            <a:r>
              <a:rPr lang="hu-HU" dirty="0" err="1" smtClean="0"/>
              <a:t>AppSec</a:t>
            </a:r>
            <a:r>
              <a:rPr lang="hu-HU" dirty="0" smtClean="0"/>
              <a:t> </a:t>
            </a:r>
            <a:r>
              <a:rPr lang="hu-HU" dirty="0" err="1" smtClean="0"/>
              <a:t>trends</a:t>
            </a:r>
            <a:r>
              <a:rPr lang="hu-HU" dirty="0" smtClean="0"/>
              <a:t> of 2021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1663" y="5195944"/>
            <a:ext cx="4270249" cy="1302512"/>
          </a:xfrm>
        </p:spPr>
        <p:txBody>
          <a:bodyPr/>
          <a:lstStyle/>
          <a:p>
            <a:r>
              <a:rPr lang="hu-HU" dirty="0" smtClean="0"/>
              <a:t>Prekler Róbert</a:t>
            </a:r>
            <a:endParaRPr lang="en-US" dirty="0"/>
          </a:p>
          <a:p>
            <a:r>
              <a:rPr lang="hu-HU" dirty="0"/>
              <a:t>s</a:t>
            </a:r>
            <a:r>
              <a:rPr lang="hu-HU" dirty="0" smtClean="0"/>
              <a:t>ales engineer</a:t>
            </a:r>
            <a:endParaRPr lang="en-US" dirty="0"/>
          </a:p>
          <a:p>
            <a:r>
              <a:rPr lang="hu-HU" dirty="0"/>
              <a:t>r</a:t>
            </a:r>
            <a:r>
              <a:rPr lang="hu-HU" dirty="0" smtClean="0"/>
              <a:t>obert.prekler@microfocus.com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950976" y="1948543"/>
            <a:ext cx="5029200" cy="1404257"/>
          </a:xfrm>
        </p:spPr>
        <p:txBody>
          <a:bodyPr/>
          <a:lstStyle/>
          <a:p>
            <a:pPr marL="287337" lvl="1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99%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dirty="0"/>
              <a:t>of codebases audited in 2019 contained</a:t>
            </a:r>
            <a:br>
              <a:rPr lang="en-US" sz="2000" dirty="0"/>
            </a:br>
            <a:r>
              <a:rPr lang="en-US" sz="2000" dirty="0"/>
              <a:t>open source </a:t>
            </a:r>
            <a:r>
              <a:rPr lang="en-US" sz="2000" dirty="0" smtClean="0"/>
              <a:t>components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6786" y="409315"/>
            <a:ext cx="10311765" cy="1080000"/>
          </a:xfrm>
        </p:spPr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err="1"/>
              <a:t>Prioritization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46786" y="3438348"/>
            <a:ext cx="50356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20493" y="3438348"/>
            <a:ext cx="50356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7"/>
          <p:cNvSpPr>
            <a:spLocks noGrp="1"/>
          </p:cNvSpPr>
          <p:nvPr>
            <p:ph sz="half" idx="1"/>
          </p:nvPr>
        </p:nvSpPr>
        <p:spPr>
          <a:xfrm>
            <a:off x="6126906" y="1948543"/>
            <a:ext cx="5029200" cy="1404257"/>
          </a:xfrm>
        </p:spPr>
        <p:txBody>
          <a:bodyPr/>
          <a:lstStyle/>
          <a:p>
            <a:pPr marL="287337" lvl="1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82%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2000" dirty="0"/>
              <a:t>of codebases had components that were</a:t>
            </a:r>
            <a:br>
              <a:rPr lang="en-US" sz="2000" dirty="0"/>
            </a:br>
            <a:r>
              <a:rPr lang="en-US" sz="2000" dirty="0"/>
              <a:t>more than four years out of </a:t>
            </a:r>
            <a:r>
              <a:rPr lang="en-US" sz="2000" dirty="0" smtClean="0"/>
              <a:t>date</a:t>
            </a:r>
            <a:endParaRPr lang="en-GB" sz="2000" dirty="0"/>
          </a:p>
        </p:txBody>
      </p:sp>
      <p:sp>
        <p:nvSpPr>
          <p:cNvPr id="11" name="Content Placeholder 17"/>
          <p:cNvSpPr>
            <a:spLocks noGrp="1"/>
          </p:cNvSpPr>
          <p:nvPr>
            <p:ph sz="half" idx="1"/>
          </p:nvPr>
        </p:nvSpPr>
        <p:spPr>
          <a:xfrm>
            <a:off x="946786" y="3603171"/>
            <a:ext cx="5033390" cy="1861458"/>
          </a:xfrm>
        </p:spPr>
        <p:txBody>
          <a:bodyPr/>
          <a:lstStyle/>
          <a:p>
            <a:pPr marL="287337" lvl="1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37%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2000" dirty="0"/>
              <a:t>of firms surveyed still plan on</a:t>
            </a:r>
            <a:br>
              <a:rPr lang="en-US" sz="2000" dirty="0"/>
            </a:br>
            <a:r>
              <a:rPr lang="en-US" sz="2000" dirty="0"/>
              <a:t>doing software composition analysis</a:t>
            </a:r>
            <a:br>
              <a:rPr lang="en-US" sz="2000" dirty="0"/>
            </a:br>
            <a:r>
              <a:rPr lang="en-US" sz="2000" dirty="0"/>
              <a:t>(SCA) only during the testing phase,</a:t>
            </a:r>
            <a:br>
              <a:rPr lang="en-US" sz="2000" dirty="0"/>
            </a:br>
            <a:r>
              <a:rPr lang="en-US" sz="2000" dirty="0"/>
              <a:t>where remediation is much </a:t>
            </a:r>
            <a:r>
              <a:rPr lang="en-US" sz="2000" dirty="0" smtClean="0"/>
              <a:t>harder</a:t>
            </a:r>
            <a:endParaRPr lang="en-GB" sz="2000" dirty="0"/>
          </a:p>
        </p:txBody>
      </p:sp>
      <p:sp>
        <p:nvSpPr>
          <p:cNvPr id="12" name="Content Placeholder 17"/>
          <p:cNvSpPr>
            <a:spLocks noGrp="1"/>
          </p:cNvSpPr>
          <p:nvPr>
            <p:ph sz="half" idx="1"/>
          </p:nvPr>
        </p:nvSpPr>
        <p:spPr>
          <a:xfrm>
            <a:off x="6126906" y="3603171"/>
            <a:ext cx="5029200" cy="1861458"/>
          </a:xfrm>
        </p:spPr>
        <p:txBody>
          <a:bodyPr/>
          <a:lstStyle/>
          <a:p>
            <a:pPr marL="287337" lvl="1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95%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2000" dirty="0"/>
              <a:t>of 1,000 enterprise IT leaders thought</a:t>
            </a:r>
            <a:br>
              <a:rPr lang="en-US" sz="2000" dirty="0"/>
            </a:br>
            <a:r>
              <a:rPr lang="en-US" sz="2000" dirty="0"/>
              <a:t>open-source is "strategically important to</a:t>
            </a:r>
            <a:br>
              <a:rPr lang="en-US" sz="2000" dirty="0"/>
            </a:br>
            <a:r>
              <a:rPr lang="en-US" sz="2000" dirty="0"/>
              <a:t>their organization's overall enterprise</a:t>
            </a:r>
            <a:br>
              <a:rPr lang="en-US" sz="2000" dirty="0"/>
            </a:br>
            <a:r>
              <a:rPr lang="en-US" sz="2000" dirty="0"/>
              <a:t>infrastructure software strategy</a:t>
            </a:r>
            <a:r>
              <a:rPr lang="en-US" sz="2000" dirty="0" smtClean="0"/>
              <a:t>.”</a:t>
            </a:r>
            <a:endParaRPr lang="en-GB" sz="20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6037352" y="3570513"/>
            <a:ext cx="0" cy="174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6037352" y="1611085"/>
            <a:ext cx="0" cy="174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1193403" y="2405742"/>
            <a:ext cx="2329814" cy="1295400"/>
          </a:xfrm>
        </p:spPr>
        <p:txBody>
          <a:bodyPr/>
          <a:lstStyle/>
          <a:p>
            <a:pPr marL="287337" lvl="1" indent="0" algn="ctr">
              <a:buNone/>
            </a:pPr>
            <a:r>
              <a:rPr lang="hu-HU" sz="7200" b="1" dirty="0" smtClean="0">
                <a:solidFill>
                  <a:srgbClr val="FF0000"/>
                </a:solidFill>
              </a:rPr>
              <a:t>20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hu-HU" sz="2400" b="1" dirty="0" err="1" smtClean="0"/>
              <a:t>Minutes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spent</a:t>
            </a:r>
            <a:endParaRPr lang="en-GB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6786" y="409315"/>
            <a:ext cx="10311765" cy="1080000"/>
          </a:xfrm>
        </p:spPr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err="1" smtClean="0"/>
              <a:t>Prioritization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sz="2400" b="0" dirty="0"/>
              <a:t>Auditing open source issues is a long, manual process</a:t>
            </a:r>
            <a:r>
              <a:rPr lang="en-US" sz="2400" b="0" dirty="0" smtClean="0"/>
              <a:t>…</a:t>
            </a:r>
            <a:endParaRPr lang="en-GB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73629" y="3848931"/>
            <a:ext cx="2547257" cy="139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7"/>
          <p:cNvSpPr>
            <a:spLocks noGrp="1"/>
          </p:cNvSpPr>
          <p:nvPr>
            <p:ph sz="half" idx="1"/>
          </p:nvPr>
        </p:nvSpPr>
        <p:spPr>
          <a:xfrm>
            <a:off x="946786" y="3948440"/>
            <a:ext cx="2986605" cy="892629"/>
          </a:xfrm>
        </p:spPr>
        <p:txBody>
          <a:bodyPr/>
          <a:lstStyle/>
          <a:p>
            <a:pPr marL="287337" lvl="1" indent="0" algn="ctr">
              <a:buNone/>
            </a:pPr>
            <a:r>
              <a:rPr lang="en-US" sz="2000" dirty="0"/>
              <a:t>On average to manually</a:t>
            </a:r>
            <a:br>
              <a:rPr lang="en-US" sz="2000" dirty="0"/>
            </a:br>
            <a:r>
              <a:rPr lang="en-US" sz="2000" dirty="0"/>
              <a:t>research an open source</a:t>
            </a:r>
            <a:br>
              <a:rPr lang="en-US" sz="2000" dirty="0"/>
            </a:br>
            <a:r>
              <a:rPr lang="en-US" sz="2000" dirty="0" smtClean="0"/>
              <a:t>finding</a:t>
            </a:r>
            <a:endParaRPr lang="en-GB" sz="2000" dirty="0"/>
          </a:p>
        </p:txBody>
      </p:sp>
      <p:sp>
        <p:nvSpPr>
          <p:cNvPr id="17" name="Content Placeholder 17"/>
          <p:cNvSpPr>
            <a:spLocks noGrp="1"/>
          </p:cNvSpPr>
          <p:nvPr>
            <p:ph sz="half" idx="1"/>
          </p:nvPr>
        </p:nvSpPr>
        <p:spPr>
          <a:xfrm>
            <a:off x="4698874" y="2391782"/>
            <a:ext cx="2805032" cy="1295400"/>
          </a:xfrm>
        </p:spPr>
        <p:txBody>
          <a:bodyPr/>
          <a:lstStyle/>
          <a:p>
            <a:pPr marL="287337" lvl="1" indent="0" algn="ctr">
              <a:buNone/>
            </a:pPr>
            <a:r>
              <a:rPr lang="hu-HU" sz="7200" b="1" dirty="0" smtClean="0">
                <a:solidFill>
                  <a:srgbClr val="FF0000"/>
                </a:solidFill>
              </a:rPr>
              <a:t>38     </a:t>
            </a:r>
            <a:r>
              <a:rPr lang="hu-HU" sz="2400" b="1" dirty="0" smtClean="0"/>
              <a:t>Open </a:t>
            </a:r>
            <a:r>
              <a:rPr lang="hu-HU" sz="2400" b="1" dirty="0" err="1" smtClean="0"/>
              <a:t>source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issues</a:t>
            </a:r>
            <a:endParaRPr lang="en-GB" sz="2800" b="1" dirty="0"/>
          </a:p>
        </p:txBody>
      </p:sp>
      <p:cxnSp>
        <p:nvCxnSpPr>
          <p:cNvPr id="19" name="Straight Connector 3"/>
          <p:cNvCxnSpPr/>
          <p:nvPr/>
        </p:nvCxnSpPr>
        <p:spPr>
          <a:xfrm>
            <a:off x="4733493" y="3848931"/>
            <a:ext cx="293914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7"/>
          <p:cNvSpPr>
            <a:spLocks noGrp="1"/>
          </p:cNvSpPr>
          <p:nvPr>
            <p:ph sz="half" idx="1"/>
          </p:nvPr>
        </p:nvSpPr>
        <p:spPr>
          <a:xfrm>
            <a:off x="4432175" y="3934480"/>
            <a:ext cx="3338430" cy="669129"/>
          </a:xfrm>
        </p:spPr>
        <p:txBody>
          <a:bodyPr/>
          <a:lstStyle/>
          <a:p>
            <a:pPr marL="287337" lvl="1" indent="0" algn="ctr">
              <a:buNone/>
            </a:pPr>
            <a:r>
              <a:rPr lang="hu-HU" sz="2000" dirty="0"/>
              <a:t>The </a:t>
            </a:r>
            <a:r>
              <a:rPr lang="hu-HU" sz="2000" dirty="0" err="1"/>
              <a:t>average</a:t>
            </a:r>
            <a:r>
              <a:rPr lang="hu-HU" sz="2000" dirty="0"/>
              <a:t> </a:t>
            </a:r>
            <a:r>
              <a:rPr lang="hu-HU" sz="2000" dirty="0" err="1"/>
              <a:t>application</a:t>
            </a:r>
            <a:r>
              <a:rPr lang="hu-HU" sz="2000" dirty="0"/>
              <a:t> SCA</a:t>
            </a:r>
            <a:br>
              <a:rPr lang="hu-HU" sz="2000" dirty="0"/>
            </a:br>
            <a:r>
              <a:rPr lang="hu-HU" sz="2000" dirty="0" err="1"/>
              <a:t>scan</a:t>
            </a:r>
            <a:r>
              <a:rPr lang="hu-HU" sz="2000" dirty="0"/>
              <a:t> </a:t>
            </a:r>
            <a:r>
              <a:rPr lang="hu-HU" sz="2000" dirty="0" err="1" smtClean="0"/>
              <a:t>identifies</a:t>
            </a:r>
            <a:endParaRPr lang="en-GB" sz="2000" dirty="0"/>
          </a:p>
        </p:txBody>
      </p:sp>
      <p:sp>
        <p:nvSpPr>
          <p:cNvPr id="22" name="Content Placeholder 17"/>
          <p:cNvSpPr>
            <a:spLocks noGrp="1"/>
          </p:cNvSpPr>
          <p:nvPr>
            <p:ph sz="half" idx="1"/>
          </p:nvPr>
        </p:nvSpPr>
        <p:spPr>
          <a:xfrm>
            <a:off x="8503432" y="2405742"/>
            <a:ext cx="2805032" cy="1295400"/>
          </a:xfrm>
        </p:spPr>
        <p:txBody>
          <a:bodyPr/>
          <a:lstStyle/>
          <a:p>
            <a:pPr marL="287337" lvl="1" indent="0" algn="ctr">
              <a:buNone/>
            </a:pPr>
            <a:r>
              <a:rPr lang="hu-HU" sz="7200" b="1" dirty="0" smtClean="0">
                <a:solidFill>
                  <a:srgbClr val="FF0000"/>
                </a:solidFill>
              </a:rPr>
              <a:t>100     </a:t>
            </a:r>
            <a:r>
              <a:rPr lang="hu-HU" sz="2400" b="1" dirty="0" err="1" smtClean="0"/>
              <a:t>Applications</a:t>
            </a:r>
            <a:r>
              <a:rPr lang="hu-HU" sz="2400" b="1" dirty="0" smtClean="0"/>
              <a:t>+</a:t>
            </a:r>
            <a:endParaRPr lang="en-GB" sz="2800" b="1" dirty="0"/>
          </a:p>
        </p:txBody>
      </p:sp>
      <p:cxnSp>
        <p:nvCxnSpPr>
          <p:cNvPr id="23" name="Straight Connector 3"/>
          <p:cNvCxnSpPr/>
          <p:nvPr/>
        </p:nvCxnSpPr>
        <p:spPr>
          <a:xfrm>
            <a:off x="8538051" y="3862891"/>
            <a:ext cx="293914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7"/>
          <p:cNvSpPr>
            <a:spLocks noGrp="1"/>
          </p:cNvSpPr>
          <p:nvPr>
            <p:ph sz="half" idx="1"/>
          </p:nvPr>
        </p:nvSpPr>
        <p:spPr>
          <a:xfrm>
            <a:off x="8236733" y="3948440"/>
            <a:ext cx="3338430" cy="669129"/>
          </a:xfrm>
        </p:spPr>
        <p:txBody>
          <a:bodyPr/>
          <a:lstStyle/>
          <a:p>
            <a:pPr marL="287337" lvl="1" indent="0" algn="ctr">
              <a:buNone/>
            </a:pPr>
            <a:r>
              <a:rPr lang="en-US" sz="2000" dirty="0"/>
              <a:t>Each enterprise organization</a:t>
            </a:r>
            <a:br>
              <a:rPr lang="en-US" sz="2000" dirty="0"/>
            </a:br>
            <a:r>
              <a:rPr lang="en-US" sz="2000" dirty="0"/>
              <a:t>has on </a:t>
            </a:r>
            <a:r>
              <a:rPr lang="en-US" sz="2000" dirty="0" smtClean="0"/>
              <a:t>average</a:t>
            </a:r>
            <a:endParaRPr lang="en-GB" sz="20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393496" y="6547104"/>
            <a:ext cx="3619133" cy="2517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7338" indent="-28733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38" indent="-1778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5875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2020 State of the Software Supply </a:t>
            </a:r>
            <a:r>
              <a:rPr lang="en-US" sz="1400" dirty="0" smtClean="0"/>
              <a:t>Chain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637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sz="quarter" idx="4294967295"/>
          </p:nvPr>
        </p:nvSpPr>
        <p:spPr>
          <a:xfrm>
            <a:off x="1581787" y="2293711"/>
            <a:ext cx="9340214" cy="187733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1266+ hours</a:t>
            </a:r>
            <a:r>
              <a:rPr lang="en-US" sz="9600" b="1" dirty="0"/>
              <a:t/>
            </a:r>
            <a:br>
              <a:rPr lang="en-US" sz="9600" b="1" dirty="0"/>
            </a:br>
            <a:r>
              <a:rPr lang="en-US" dirty="0"/>
              <a:t>that could be spent investigating issues with no security </a:t>
            </a:r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0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Susceptibility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focuses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exploitable</a:t>
            </a:r>
            <a:r>
              <a:rPr lang="hu-HU" dirty="0"/>
              <a:t> </a:t>
            </a:r>
            <a:r>
              <a:rPr lang="hu-HU" dirty="0" err="1"/>
              <a:t>open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err="1" smtClean="0"/>
              <a:t>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0" y="1728000"/>
            <a:ext cx="9353551" cy="44521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Reduce known vulnerability false </a:t>
            </a:r>
            <a:r>
              <a:rPr lang="en-US" dirty="0" smtClean="0"/>
              <a:t>positives</a:t>
            </a:r>
            <a:endParaRPr lang="hu-HU" dirty="0" smtClean="0"/>
          </a:p>
          <a:p>
            <a:pPr marL="0" indent="0">
              <a:lnSpc>
                <a:spcPct val="100000"/>
              </a:lnSpc>
              <a:buNone/>
            </a:pPr>
            <a:endParaRPr lang="hu-H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Prevent </a:t>
            </a:r>
            <a:r>
              <a:rPr lang="en-US" dirty="0"/>
              <a:t>spending months of effort upgrading </a:t>
            </a:r>
            <a:r>
              <a:rPr lang="en-US" dirty="0" smtClean="0"/>
              <a:t>a</a:t>
            </a:r>
            <a:r>
              <a:rPr lang="hu-HU" dirty="0" smtClean="0"/>
              <a:t> </a:t>
            </a:r>
            <a:r>
              <a:rPr lang="en-US" dirty="0" smtClean="0"/>
              <a:t>library </a:t>
            </a:r>
            <a:r>
              <a:rPr lang="en-US" dirty="0"/>
              <a:t>that has almost zero security </a:t>
            </a:r>
            <a:r>
              <a:rPr lang="en-US" dirty="0" smtClean="0"/>
              <a:t>benefit</a:t>
            </a:r>
            <a:endParaRPr lang="hu-HU" dirty="0" smtClean="0"/>
          </a:p>
          <a:p>
            <a:pPr marL="0" indent="0">
              <a:lnSpc>
                <a:spcPct val="100000"/>
              </a:lnSpc>
              <a:buNone/>
            </a:pPr>
            <a:endParaRPr lang="hu-H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Save </a:t>
            </a:r>
            <a:r>
              <a:rPr lang="en-US" dirty="0"/>
              <a:t>time on investigation of known issues in </a:t>
            </a:r>
            <a:r>
              <a:rPr lang="en-US" dirty="0" smtClean="0"/>
              <a:t>open</a:t>
            </a:r>
            <a:r>
              <a:rPr lang="hu-HU" dirty="0" smtClean="0"/>
              <a:t> </a:t>
            </a:r>
            <a:r>
              <a:rPr lang="en-US" dirty="0" smtClean="0"/>
              <a:t>source</a:t>
            </a:r>
            <a:endParaRPr lang="hu-HU" dirty="0" smtClean="0"/>
          </a:p>
          <a:p>
            <a:pPr marL="0" indent="0">
              <a:lnSpc>
                <a:spcPct val="100000"/>
              </a:lnSpc>
              <a:buNone/>
            </a:pPr>
            <a:endParaRPr lang="hu-H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Better </a:t>
            </a:r>
            <a:r>
              <a:rPr lang="en-US" dirty="0"/>
              <a:t>data / Better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9" name="Freeform 232"/>
          <p:cNvSpPr>
            <a:spLocks noChangeArrowheads="1"/>
          </p:cNvSpPr>
          <p:nvPr/>
        </p:nvSpPr>
        <p:spPr bwMode="auto">
          <a:xfrm>
            <a:off x="1114532" y="1820582"/>
            <a:ext cx="474782" cy="454531"/>
          </a:xfrm>
          <a:custGeom>
            <a:avLst/>
            <a:gdLst>
              <a:gd name="T0" fmla="*/ 2 w 516"/>
              <a:gd name="T1" fmla="*/ 413 h 704"/>
              <a:gd name="T2" fmla="*/ 2 w 516"/>
              <a:gd name="T3" fmla="*/ 413 h 704"/>
              <a:gd name="T4" fmla="*/ 4 w 516"/>
              <a:gd name="T5" fmla="*/ 425 h 704"/>
              <a:gd name="T6" fmla="*/ 245 w 516"/>
              <a:gd name="T7" fmla="*/ 699 h 704"/>
              <a:gd name="T8" fmla="*/ 253 w 516"/>
              <a:gd name="T9" fmla="*/ 703 h 704"/>
              <a:gd name="T10" fmla="*/ 263 w 516"/>
              <a:gd name="T11" fmla="*/ 700 h 704"/>
              <a:gd name="T12" fmla="*/ 510 w 516"/>
              <a:gd name="T13" fmla="*/ 428 h 704"/>
              <a:gd name="T14" fmla="*/ 512 w 516"/>
              <a:gd name="T15" fmla="*/ 416 h 704"/>
              <a:gd name="T16" fmla="*/ 502 w 516"/>
              <a:gd name="T17" fmla="*/ 410 h 704"/>
              <a:gd name="T18" fmla="*/ 409 w 516"/>
              <a:gd name="T19" fmla="*/ 409 h 704"/>
              <a:gd name="T20" fmla="*/ 406 w 516"/>
              <a:gd name="T21" fmla="*/ 13 h 704"/>
              <a:gd name="T22" fmla="*/ 395 w 516"/>
              <a:gd name="T23" fmla="*/ 2 h 704"/>
              <a:gd name="T24" fmla="*/ 119 w 516"/>
              <a:gd name="T25" fmla="*/ 0 h 704"/>
              <a:gd name="T26" fmla="*/ 119 w 516"/>
              <a:gd name="T27" fmla="*/ 0 h 704"/>
              <a:gd name="T28" fmla="*/ 111 w 516"/>
              <a:gd name="T29" fmla="*/ 4 h 704"/>
              <a:gd name="T30" fmla="*/ 107 w 516"/>
              <a:gd name="T31" fmla="*/ 12 h 704"/>
              <a:gd name="T32" fmla="*/ 107 w 516"/>
              <a:gd name="T33" fmla="*/ 407 h 704"/>
              <a:gd name="T34" fmla="*/ 13 w 516"/>
              <a:gd name="T35" fmla="*/ 407 h 704"/>
              <a:gd name="T36" fmla="*/ 2 w 516"/>
              <a:gd name="T37" fmla="*/ 413 h 704"/>
              <a:gd name="T38" fmla="*/ 120 w 516"/>
              <a:gd name="T39" fmla="*/ 431 h 704"/>
              <a:gd name="T40" fmla="*/ 120 w 516"/>
              <a:gd name="T41" fmla="*/ 431 h 704"/>
              <a:gd name="T42" fmla="*/ 127 w 516"/>
              <a:gd name="T43" fmla="*/ 426 h 704"/>
              <a:gd name="T44" fmla="*/ 131 w 516"/>
              <a:gd name="T45" fmla="*/ 418 h 704"/>
              <a:gd name="T46" fmla="*/ 130 w 516"/>
              <a:gd name="T47" fmla="*/ 23 h 704"/>
              <a:gd name="T48" fmla="*/ 383 w 516"/>
              <a:gd name="T49" fmla="*/ 25 h 704"/>
              <a:gd name="T50" fmla="*/ 385 w 516"/>
              <a:gd name="T51" fmla="*/ 420 h 704"/>
              <a:gd name="T52" fmla="*/ 397 w 516"/>
              <a:gd name="T53" fmla="*/ 432 h 704"/>
              <a:gd name="T54" fmla="*/ 475 w 516"/>
              <a:gd name="T55" fmla="*/ 433 h 704"/>
              <a:gd name="T56" fmla="*/ 253 w 516"/>
              <a:gd name="T57" fmla="*/ 674 h 704"/>
              <a:gd name="T58" fmla="*/ 39 w 516"/>
              <a:gd name="T59" fmla="*/ 430 h 704"/>
              <a:gd name="T60" fmla="*/ 120 w 516"/>
              <a:gd name="T61" fmla="*/ 431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6" h="704">
                <a:moveTo>
                  <a:pt x="2" y="413"/>
                </a:moveTo>
                <a:lnTo>
                  <a:pt x="2" y="413"/>
                </a:lnTo>
                <a:cubicBezTo>
                  <a:pt x="0" y="417"/>
                  <a:pt x="1" y="422"/>
                  <a:pt x="4" y="425"/>
                </a:cubicBezTo>
                <a:cubicBezTo>
                  <a:pt x="245" y="699"/>
                  <a:pt x="245" y="699"/>
                  <a:pt x="245" y="699"/>
                </a:cubicBezTo>
                <a:cubicBezTo>
                  <a:pt x="247" y="702"/>
                  <a:pt x="249" y="703"/>
                  <a:pt x="253" y="703"/>
                </a:cubicBezTo>
                <a:cubicBezTo>
                  <a:pt x="256" y="703"/>
                  <a:pt x="259" y="702"/>
                  <a:pt x="263" y="700"/>
                </a:cubicBezTo>
                <a:cubicBezTo>
                  <a:pt x="510" y="428"/>
                  <a:pt x="510" y="428"/>
                  <a:pt x="510" y="428"/>
                </a:cubicBezTo>
                <a:cubicBezTo>
                  <a:pt x="513" y="425"/>
                  <a:pt x="515" y="420"/>
                  <a:pt x="512" y="416"/>
                </a:cubicBezTo>
                <a:cubicBezTo>
                  <a:pt x="510" y="412"/>
                  <a:pt x="506" y="410"/>
                  <a:pt x="502" y="410"/>
                </a:cubicBezTo>
                <a:cubicBezTo>
                  <a:pt x="409" y="409"/>
                  <a:pt x="409" y="409"/>
                  <a:pt x="409" y="409"/>
                </a:cubicBezTo>
                <a:cubicBezTo>
                  <a:pt x="406" y="13"/>
                  <a:pt x="406" y="13"/>
                  <a:pt x="406" y="13"/>
                </a:cubicBezTo>
                <a:cubicBezTo>
                  <a:pt x="406" y="7"/>
                  <a:pt x="401" y="2"/>
                  <a:pt x="395" y="2"/>
                </a:cubicBezTo>
                <a:cubicBezTo>
                  <a:pt x="119" y="0"/>
                  <a:pt x="119" y="0"/>
                  <a:pt x="119" y="0"/>
                </a:cubicBezTo>
                <a:lnTo>
                  <a:pt x="119" y="0"/>
                </a:lnTo>
                <a:cubicBezTo>
                  <a:pt x="116" y="0"/>
                  <a:pt x="113" y="1"/>
                  <a:pt x="111" y="4"/>
                </a:cubicBezTo>
                <a:cubicBezTo>
                  <a:pt x="108" y="6"/>
                  <a:pt x="107" y="9"/>
                  <a:pt x="107" y="12"/>
                </a:cubicBezTo>
                <a:cubicBezTo>
                  <a:pt x="107" y="407"/>
                  <a:pt x="107" y="407"/>
                  <a:pt x="107" y="407"/>
                </a:cubicBezTo>
                <a:cubicBezTo>
                  <a:pt x="13" y="407"/>
                  <a:pt x="13" y="407"/>
                  <a:pt x="13" y="407"/>
                </a:cubicBezTo>
                <a:cubicBezTo>
                  <a:pt x="9" y="406"/>
                  <a:pt x="4" y="409"/>
                  <a:pt x="2" y="413"/>
                </a:cubicBezTo>
                <a:close/>
                <a:moveTo>
                  <a:pt x="120" y="431"/>
                </a:moveTo>
                <a:lnTo>
                  <a:pt x="120" y="431"/>
                </a:lnTo>
                <a:cubicBezTo>
                  <a:pt x="123" y="432"/>
                  <a:pt x="125" y="430"/>
                  <a:pt x="127" y="426"/>
                </a:cubicBezTo>
                <a:cubicBezTo>
                  <a:pt x="130" y="424"/>
                  <a:pt x="131" y="421"/>
                  <a:pt x="131" y="418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383" y="25"/>
                  <a:pt x="383" y="25"/>
                  <a:pt x="383" y="25"/>
                </a:cubicBezTo>
                <a:cubicBezTo>
                  <a:pt x="385" y="420"/>
                  <a:pt x="385" y="420"/>
                  <a:pt x="385" y="420"/>
                </a:cubicBezTo>
                <a:cubicBezTo>
                  <a:pt x="385" y="427"/>
                  <a:pt x="391" y="432"/>
                  <a:pt x="397" y="432"/>
                </a:cubicBezTo>
                <a:cubicBezTo>
                  <a:pt x="475" y="433"/>
                  <a:pt x="475" y="433"/>
                  <a:pt x="475" y="433"/>
                </a:cubicBezTo>
                <a:cubicBezTo>
                  <a:pt x="253" y="674"/>
                  <a:pt x="253" y="674"/>
                  <a:pt x="253" y="674"/>
                </a:cubicBezTo>
                <a:cubicBezTo>
                  <a:pt x="39" y="430"/>
                  <a:pt x="39" y="430"/>
                  <a:pt x="39" y="430"/>
                </a:cubicBezTo>
                <a:lnTo>
                  <a:pt x="120" y="431"/>
                </a:lnTo>
                <a:close/>
              </a:path>
            </a:pathLst>
          </a:custGeom>
          <a:solidFill>
            <a:srgbClr val="0078E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949"/>
          <p:cNvGrpSpPr/>
          <p:nvPr/>
        </p:nvGrpSpPr>
        <p:grpSpPr>
          <a:xfrm>
            <a:off x="1042521" y="4464525"/>
            <a:ext cx="546793" cy="542904"/>
            <a:chOff x="3993964" y="1895496"/>
            <a:chExt cx="294577" cy="294577"/>
          </a:xfrm>
          <a:solidFill>
            <a:srgbClr val="0078EF"/>
          </a:solidFill>
        </p:grpSpPr>
        <p:sp>
          <p:nvSpPr>
            <p:cNvPr id="11" name="Freeform 270"/>
            <p:cNvSpPr>
              <a:spLocks noChangeArrowheads="1"/>
            </p:cNvSpPr>
            <p:nvPr/>
          </p:nvSpPr>
          <p:spPr bwMode="auto">
            <a:xfrm>
              <a:off x="4029165" y="1932550"/>
              <a:ext cx="220468" cy="220469"/>
            </a:xfrm>
            <a:custGeom>
              <a:avLst/>
              <a:gdLst>
                <a:gd name="T0" fmla="*/ 262 w 526"/>
                <a:gd name="T1" fmla="*/ 525 h 526"/>
                <a:gd name="T2" fmla="*/ 262 w 526"/>
                <a:gd name="T3" fmla="*/ 525 h 526"/>
                <a:gd name="T4" fmla="*/ 525 w 526"/>
                <a:gd name="T5" fmla="*/ 262 h 526"/>
                <a:gd name="T6" fmla="*/ 262 w 526"/>
                <a:gd name="T7" fmla="*/ 0 h 526"/>
                <a:gd name="T8" fmla="*/ 0 w 526"/>
                <a:gd name="T9" fmla="*/ 262 h 526"/>
                <a:gd name="T10" fmla="*/ 262 w 526"/>
                <a:gd name="T11" fmla="*/ 525 h 526"/>
                <a:gd name="T12" fmla="*/ 262 w 526"/>
                <a:gd name="T13" fmla="*/ 23 h 526"/>
                <a:gd name="T14" fmla="*/ 262 w 526"/>
                <a:gd name="T15" fmla="*/ 23 h 526"/>
                <a:gd name="T16" fmla="*/ 502 w 526"/>
                <a:gd name="T17" fmla="*/ 262 h 526"/>
                <a:gd name="T18" fmla="*/ 262 w 526"/>
                <a:gd name="T19" fmla="*/ 502 h 526"/>
                <a:gd name="T20" fmla="*/ 23 w 526"/>
                <a:gd name="T21" fmla="*/ 262 h 526"/>
                <a:gd name="T22" fmla="*/ 262 w 526"/>
                <a:gd name="T23" fmla="*/ 2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526">
                  <a:moveTo>
                    <a:pt x="262" y="525"/>
                  </a:moveTo>
                  <a:lnTo>
                    <a:pt x="262" y="525"/>
                  </a:lnTo>
                  <a:cubicBezTo>
                    <a:pt x="407" y="525"/>
                    <a:pt x="525" y="407"/>
                    <a:pt x="525" y="262"/>
                  </a:cubicBezTo>
                  <a:cubicBezTo>
                    <a:pt x="525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ubicBezTo>
                    <a:pt x="0" y="407"/>
                    <a:pt x="117" y="525"/>
                    <a:pt x="262" y="525"/>
                  </a:cubicBezTo>
                  <a:close/>
                  <a:moveTo>
                    <a:pt x="262" y="23"/>
                  </a:moveTo>
                  <a:lnTo>
                    <a:pt x="262" y="23"/>
                  </a:lnTo>
                  <a:cubicBezTo>
                    <a:pt x="394" y="23"/>
                    <a:pt x="502" y="130"/>
                    <a:pt x="502" y="262"/>
                  </a:cubicBezTo>
                  <a:cubicBezTo>
                    <a:pt x="502" y="394"/>
                    <a:pt x="394" y="502"/>
                    <a:pt x="262" y="502"/>
                  </a:cubicBezTo>
                  <a:cubicBezTo>
                    <a:pt x="130" y="502"/>
                    <a:pt x="23" y="394"/>
                    <a:pt x="23" y="262"/>
                  </a:cubicBezTo>
                  <a:cubicBezTo>
                    <a:pt x="23" y="130"/>
                    <a:pt x="130" y="23"/>
                    <a:pt x="262" y="2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271"/>
            <p:cNvSpPr>
              <a:spLocks noChangeArrowheads="1"/>
            </p:cNvSpPr>
            <p:nvPr/>
          </p:nvSpPr>
          <p:spPr bwMode="auto">
            <a:xfrm>
              <a:off x="3993964" y="1895496"/>
              <a:ext cx="294577" cy="294577"/>
            </a:xfrm>
            <a:custGeom>
              <a:avLst/>
              <a:gdLst>
                <a:gd name="T0" fmla="*/ 349 w 700"/>
                <a:gd name="T1" fmla="*/ 700 h 701"/>
                <a:gd name="T2" fmla="*/ 349 w 700"/>
                <a:gd name="T3" fmla="*/ 700 h 701"/>
                <a:gd name="T4" fmla="*/ 699 w 700"/>
                <a:gd name="T5" fmla="*/ 350 h 701"/>
                <a:gd name="T6" fmla="*/ 349 w 700"/>
                <a:gd name="T7" fmla="*/ 0 h 701"/>
                <a:gd name="T8" fmla="*/ 0 w 700"/>
                <a:gd name="T9" fmla="*/ 350 h 701"/>
                <a:gd name="T10" fmla="*/ 349 w 700"/>
                <a:gd name="T11" fmla="*/ 700 h 701"/>
                <a:gd name="T12" fmla="*/ 349 w 700"/>
                <a:gd name="T13" fmla="*/ 23 h 701"/>
                <a:gd name="T14" fmla="*/ 349 w 700"/>
                <a:gd name="T15" fmla="*/ 23 h 701"/>
                <a:gd name="T16" fmla="*/ 676 w 700"/>
                <a:gd name="T17" fmla="*/ 350 h 701"/>
                <a:gd name="T18" fmla="*/ 349 w 700"/>
                <a:gd name="T19" fmla="*/ 677 h 701"/>
                <a:gd name="T20" fmla="*/ 22 w 700"/>
                <a:gd name="T21" fmla="*/ 350 h 701"/>
                <a:gd name="T22" fmla="*/ 349 w 700"/>
                <a:gd name="T23" fmla="*/ 2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0" h="701">
                  <a:moveTo>
                    <a:pt x="349" y="700"/>
                  </a:moveTo>
                  <a:lnTo>
                    <a:pt x="349" y="700"/>
                  </a:lnTo>
                  <a:cubicBezTo>
                    <a:pt x="542" y="700"/>
                    <a:pt x="699" y="544"/>
                    <a:pt x="699" y="350"/>
                  </a:cubicBezTo>
                  <a:cubicBezTo>
                    <a:pt x="699" y="157"/>
                    <a:pt x="542" y="0"/>
                    <a:pt x="349" y="0"/>
                  </a:cubicBezTo>
                  <a:cubicBezTo>
                    <a:pt x="156" y="0"/>
                    <a:pt x="0" y="157"/>
                    <a:pt x="0" y="350"/>
                  </a:cubicBezTo>
                  <a:cubicBezTo>
                    <a:pt x="0" y="544"/>
                    <a:pt x="156" y="700"/>
                    <a:pt x="349" y="700"/>
                  </a:cubicBezTo>
                  <a:close/>
                  <a:moveTo>
                    <a:pt x="349" y="23"/>
                  </a:moveTo>
                  <a:lnTo>
                    <a:pt x="349" y="23"/>
                  </a:lnTo>
                  <a:cubicBezTo>
                    <a:pt x="529" y="23"/>
                    <a:pt x="676" y="170"/>
                    <a:pt x="676" y="350"/>
                  </a:cubicBezTo>
                  <a:cubicBezTo>
                    <a:pt x="676" y="530"/>
                    <a:pt x="529" y="677"/>
                    <a:pt x="349" y="677"/>
                  </a:cubicBezTo>
                  <a:cubicBezTo>
                    <a:pt x="169" y="677"/>
                    <a:pt x="22" y="530"/>
                    <a:pt x="22" y="350"/>
                  </a:cubicBezTo>
                  <a:cubicBezTo>
                    <a:pt x="22" y="170"/>
                    <a:pt x="169" y="23"/>
                    <a:pt x="349" y="2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272"/>
            <p:cNvSpPr>
              <a:spLocks noChangeArrowheads="1"/>
            </p:cNvSpPr>
            <p:nvPr/>
          </p:nvSpPr>
          <p:spPr bwMode="auto">
            <a:xfrm>
              <a:off x="4105124" y="1975162"/>
              <a:ext cx="70402" cy="135245"/>
            </a:xfrm>
            <a:custGeom>
              <a:avLst/>
              <a:gdLst>
                <a:gd name="T0" fmla="*/ 74 w 166"/>
                <a:gd name="T1" fmla="*/ 267 h 320"/>
                <a:gd name="T2" fmla="*/ 74 w 166"/>
                <a:gd name="T3" fmla="*/ 267 h 320"/>
                <a:gd name="T4" fmla="*/ 74 w 166"/>
                <a:gd name="T5" fmla="*/ 307 h 320"/>
                <a:gd name="T6" fmla="*/ 85 w 166"/>
                <a:gd name="T7" fmla="*/ 319 h 320"/>
                <a:gd name="T8" fmla="*/ 97 w 166"/>
                <a:gd name="T9" fmla="*/ 307 h 320"/>
                <a:gd name="T10" fmla="*/ 97 w 166"/>
                <a:gd name="T11" fmla="*/ 268 h 320"/>
                <a:gd name="T12" fmla="*/ 160 w 166"/>
                <a:gd name="T13" fmla="*/ 222 h 320"/>
                <a:gd name="T14" fmla="*/ 161 w 166"/>
                <a:gd name="T15" fmla="*/ 215 h 320"/>
                <a:gd name="T16" fmla="*/ 146 w 166"/>
                <a:gd name="T17" fmla="*/ 169 h 320"/>
                <a:gd name="T18" fmla="*/ 121 w 166"/>
                <a:gd name="T19" fmla="*/ 154 h 320"/>
                <a:gd name="T20" fmla="*/ 89 w 166"/>
                <a:gd name="T21" fmla="*/ 144 h 320"/>
                <a:gd name="T22" fmla="*/ 59 w 166"/>
                <a:gd name="T23" fmla="*/ 133 h 320"/>
                <a:gd name="T24" fmla="*/ 40 w 166"/>
                <a:gd name="T25" fmla="*/ 118 h 320"/>
                <a:gd name="T26" fmla="*/ 44 w 166"/>
                <a:gd name="T27" fmla="*/ 87 h 320"/>
                <a:gd name="T28" fmla="*/ 97 w 166"/>
                <a:gd name="T29" fmla="*/ 74 h 320"/>
                <a:gd name="T30" fmla="*/ 141 w 166"/>
                <a:gd name="T31" fmla="*/ 89 h 320"/>
                <a:gd name="T32" fmla="*/ 156 w 166"/>
                <a:gd name="T33" fmla="*/ 87 h 320"/>
                <a:gd name="T34" fmla="*/ 154 w 166"/>
                <a:gd name="T35" fmla="*/ 71 h 320"/>
                <a:gd name="T36" fmla="*/ 100 w 166"/>
                <a:gd name="T37" fmla="*/ 51 h 320"/>
                <a:gd name="T38" fmla="*/ 97 w 166"/>
                <a:gd name="T39" fmla="*/ 51 h 320"/>
                <a:gd name="T40" fmla="*/ 97 w 166"/>
                <a:gd name="T41" fmla="*/ 12 h 320"/>
                <a:gd name="T42" fmla="*/ 85 w 166"/>
                <a:gd name="T43" fmla="*/ 0 h 320"/>
                <a:gd name="T44" fmla="*/ 74 w 166"/>
                <a:gd name="T45" fmla="*/ 12 h 320"/>
                <a:gd name="T46" fmla="*/ 74 w 166"/>
                <a:gd name="T47" fmla="*/ 51 h 320"/>
                <a:gd name="T48" fmla="*/ 26 w 166"/>
                <a:gd name="T49" fmla="*/ 72 h 320"/>
                <a:gd name="T50" fmla="*/ 18 w 166"/>
                <a:gd name="T51" fmla="*/ 127 h 320"/>
                <a:gd name="T52" fmla="*/ 50 w 166"/>
                <a:gd name="T53" fmla="*/ 155 h 320"/>
                <a:gd name="T54" fmla="*/ 82 w 166"/>
                <a:gd name="T55" fmla="*/ 165 h 320"/>
                <a:gd name="T56" fmla="*/ 112 w 166"/>
                <a:gd name="T57" fmla="*/ 176 h 320"/>
                <a:gd name="T58" fmla="*/ 131 w 166"/>
                <a:gd name="T59" fmla="*/ 186 h 320"/>
                <a:gd name="T60" fmla="*/ 138 w 166"/>
                <a:gd name="T61" fmla="*/ 212 h 320"/>
                <a:gd name="T62" fmla="*/ 138 w 166"/>
                <a:gd name="T63" fmla="*/ 216 h 320"/>
                <a:gd name="T64" fmla="*/ 93 w 166"/>
                <a:gd name="T65" fmla="*/ 246 h 320"/>
                <a:gd name="T66" fmla="*/ 20 w 166"/>
                <a:gd name="T67" fmla="*/ 221 h 320"/>
                <a:gd name="T68" fmla="*/ 4 w 166"/>
                <a:gd name="T69" fmla="*/ 222 h 320"/>
                <a:gd name="T70" fmla="*/ 5 w 166"/>
                <a:gd name="T71" fmla="*/ 238 h 320"/>
                <a:gd name="T72" fmla="*/ 74 w 166"/>
                <a:gd name="T73" fmla="*/ 26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20">
                  <a:moveTo>
                    <a:pt x="74" y="267"/>
                  </a:moveTo>
                  <a:lnTo>
                    <a:pt x="74" y="267"/>
                  </a:lnTo>
                  <a:cubicBezTo>
                    <a:pt x="74" y="307"/>
                    <a:pt x="74" y="307"/>
                    <a:pt x="74" y="307"/>
                  </a:cubicBezTo>
                  <a:cubicBezTo>
                    <a:pt x="74" y="314"/>
                    <a:pt x="79" y="319"/>
                    <a:pt x="85" y="319"/>
                  </a:cubicBezTo>
                  <a:cubicBezTo>
                    <a:pt x="92" y="319"/>
                    <a:pt x="97" y="314"/>
                    <a:pt x="97" y="307"/>
                  </a:cubicBezTo>
                  <a:cubicBezTo>
                    <a:pt x="97" y="268"/>
                    <a:pt x="97" y="268"/>
                    <a:pt x="97" y="268"/>
                  </a:cubicBezTo>
                  <a:cubicBezTo>
                    <a:pt x="124" y="267"/>
                    <a:pt x="153" y="253"/>
                    <a:pt x="160" y="222"/>
                  </a:cubicBezTo>
                  <a:cubicBezTo>
                    <a:pt x="161" y="220"/>
                    <a:pt x="161" y="217"/>
                    <a:pt x="161" y="215"/>
                  </a:cubicBezTo>
                  <a:cubicBezTo>
                    <a:pt x="165" y="197"/>
                    <a:pt x="158" y="180"/>
                    <a:pt x="146" y="169"/>
                  </a:cubicBezTo>
                  <a:cubicBezTo>
                    <a:pt x="138" y="162"/>
                    <a:pt x="130" y="158"/>
                    <a:pt x="121" y="154"/>
                  </a:cubicBezTo>
                  <a:cubicBezTo>
                    <a:pt x="110" y="150"/>
                    <a:pt x="100" y="147"/>
                    <a:pt x="89" y="144"/>
                  </a:cubicBezTo>
                  <a:cubicBezTo>
                    <a:pt x="79" y="140"/>
                    <a:pt x="69" y="137"/>
                    <a:pt x="59" y="133"/>
                  </a:cubicBezTo>
                  <a:cubicBezTo>
                    <a:pt x="49" y="129"/>
                    <a:pt x="43" y="124"/>
                    <a:pt x="40" y="118"/>
                  </a:cubicBezTo>
                  <a:cubicBezTo>
                    <a:pt x="35" y="108"/>
                    <a:pt x="36" y="96"/>
                    <a:pt x="44" y="87"/>
                  </a:cubicBezTo>
                  <a:cubicBezTo>
                    <a:pt x="57" y="72"/>
                    <a:pt x="83" y="73"/>
                    <a:pt x="97" y="74"/>
                  </a:cubicBezTo>
                  <a:cubicBezTo>
                    <a:pt x="123" y="77"/>
                    <a:pt x="140" y="89"/>
                    <a:pt x="141" y="89"/>
                  </a:cubicBezTo>
                  <a:cubicBezTo>
                    <a:pt x="146" y="94"/>
                    <a:pt x="153" y="93"/>
                    <a:pt x="156" y="87"/>
                  </a:cubicBezTo>
                  <a:cubicBezTo>
                    <a:pt x="160" y="82"/>
                    <a:pt x="159" y="75"/>
                    <a:pt x="154" y="71"/>
                  </a:cubicBezTo>
                  <a:cubicBezTo>
                    <a:pt x="153" y="71"/>
                    <a:pt x="131" y="54"/>
                    <a:pt x="100" y="51"/>
                  </a:cubicBezTo>
                  <a:cubicBezTo>
                    <a:pt x="99" y="51"/>
                    <a:pt x="98" y="51"/>
                    <a:pt x="97" y="51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5"/>
                    <a:pt x="92" y="0"/>
                    <a:pt x="85" y="0"/>
                  </a:cubicBezTo>
                  <a:cubicBezTo>
                    <a:pt x="79" y="0"/>
                    <a:pt x="74" y="5"/>
                    <a:pt x="74" y="1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56" y="52"/>
                    <a:pt x="39" y="57"/>
                    <a:pt x="26" y="72"/>
                  </a:cubicBezTo>
                  <a:cubicBezTo>
                    <a:pt x="14" y="87"/>
                    <a:pt x="10" y="109"/>
                    <a:pt x="18" y="127"/>
                  </a:cubicBezTo>
                  <a:cubicBezTo>
                    <a:pt x="24" y="139"/>
                    <a:pt x="33" y="148"/>
                    <a:pt x="50" y="155"/>
                  </a:cubicBezTo>
                  <a:cubicBezTo>
                    <a:pt x="60" y="159"/>
                    <a:pt x="71" y="162"/>
                    <a:pt x="82" y="165"/>
                  </a:cubicBezTo>
                  <a:cubicBezTo>
                    <a:pt x="93" y="169"/>
                    <a:pt x="102" y="172"/>
                    <a:pt x="112" y="176"/>
                  </a:cubicBezTo>
                  <a:cubicBezTo>
                    <a:pt x="119" y="179"/>
                    <a:pt x="126" y="182"/>
                    <a:pt x="131" y="186"/>
                  </a:cubicBezTo>
                  <a:cubicBezTo>
                    <a:pt x="137" y="191"/>
                    <a:pt x="141" y="202"/>
                    <a:pt x="138" y="212"/>
                  </a:cubicBezTo>
                  <a:cubicBezTo>
                    <a:pt x="138" y="213"/>
                    <a:pt x="138" y="215"/>
                    <a:pt x="138" y="216"/>
                  </a:cubicBezTo>
                  <a:cubicBezTo>
                    <a:pt x="133" y="236"/>
                    <a:pt x="111" y="246"/>
                    <a:pt x="93" y="246"/>
                  </a:cubicBezTo>
                  <a:cubicBezTo>
                    <a:pt x="69" y="248"/>
                    <a:pt x="42" y="237"/>
                    <a:pt x="20" y="221"/>
                  </a:cubicBezTo>
                  <a:cubicBezTo>
                    <a:pt x="16" y="216"/>
                    <a:pt x="7" y="217"/>
                    <a:pt x="4" y="222"/>
                  </a:cubicBezTo>
                  <a:cubicBezTo>
                    <a:pt x="0" y="227"/>
                    <a:pt x="0" y="234"/>
                    <a:pt x="5" y="238"/>
                  </a:cubicBezTo>
                  <a:cubicBezTo>
                    <a:pt x="26" y="255"/>
                    <a:pt x="50" y="264"/>
                    <a:pt x="74" y="2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2140"/>
          <p:cNvGrpSpPr/>
          <p:nvPr/>
        </p:nvGrpSpPr>
        <p:grpSpPr>
          <a:xfrm>
            <a:off x="1053229" y="3008576"/>
            <a:ext cx="533603" cy="590489"/>
            <a:chOff x="8349688" y="2849396"/>
            <a:chExt cx="231533" cy="292657"/>
          </a:xfrm>
          <a:solidFill>
            <a:srgbClr val="0078EF"/>
          </a:solidFill>
        </p:grpSpPr>
        <p:sp>
          <p:nvSpPr>
            <p:cNvPr id="15" name="Freeform 243"/>
            <p:cNvSpPr>
              <a:spLocks noChangeArrowheads="1"/>
            </p:cNvSpPr>
            <p:nvPr/>
          </p:nvSpPr>
          <p:spPr bwMode="auto">
            <a:xfrm>
              <a:off x="8349688" y="2849396"/>
              <a:ext cx="231533" cy="292657"/>
            </a:xfrm>
            <a:custGeom>
              <a:avLst/>
              <a:gdLst>
                <a:gd name="T0" fmla="*/ 13 w 552"/>
                <a:gd name="T1" fmla="*/ 272 h 698"/>
                <a:gd name="T2" fmla="*/ 13 w 552"/>
                <a:gd name="T3" fmla="*/ 272 h 698"/>
                <a:gd name="T4" fmla="*/ 21 w 552"/>
                <a:gd name="T5" fmla="*/ 268 h 698"/>
                <a:gd name="T6" fmla="*/ 42 w 552"/>
                <a:gd name="T7" fmla="*/ 247 h 698"/>
                <a:gd name="T8" fmla="*/ 69 w 552"/>
                <a:gd name="T9" fmla="*/ 274 h 698"/>
                <a:gd name="T10" fmla="*/ 14 w 552"/>
                <a:gd name="T11" fmla="*/ 434 h 698"/>
                <a:gd name="T12" fmla="*/ 275 w 552"/>
                <a:gd name="T13" fmla="*/ 697 h 698"/>
                <a:gd name="T14" fmla="*/ 538 w 552"/>
                <a:gd name="T15" fmla="*/ 434 h 698"/>
                <a:gd name="T16" fmla="*/ 481 w 552"/>
                <a:gd name="T17" fmla="*/ 274 h 698"/>
                <a:gd name="T18" fmla="*/ 508 w 552"/>
                <a:gd name="T19" fmla="*/ 247 h 698"/>
                <a:gd name="T20" fmla="*/ 529 w 552"/>
                <a:gd name="T21" fmla="*/ 268 h 698"/>
                <a:gd name="T22" fmla="*/ 538 w 552"/>
                <a:gd name="T23" fmla="*/ 272 h 698"/>
                <a:gd name="T24" fmla="*/ 546 w 552"/>
                <a:gd name="T25" fmla="*/ 268 h 698"/>
                <a:gd name="T26" fmla="*/ 546 w 552"/>
                <a:gd name="T27" fmla="*/ 251 h 698"/>
                <a:gd name="T28" fmla="*/ 488 w 552"/>
                <a:gd name="T29" fmla="*/ 193 h 698"/>
                <a:gd name="T30" fmla="*/ 471 w 552"/>
                <a:gd name="T31" fmla="*/ 193 h 698"/>
                <a:gd name="T32" fmla="*/ 471 w 552"/>
                <a:gd name="T33" fmla="*/ 209 h 698"/>
                <a:gd name="T34" fmla="*/ 493 w 552"/>
                <a:gd name="T35" fmla="*/ 230 h 698"/>
                <a:gd name="T36" fmla="*/ 467 w 552"/>
                <a:gd name="T37" fmla="*/ 256 h 698"/>
                <a:gd name="T38" fmla="*/ 340 w 552"/>
                <a:gd name="T39" fmla="*/ 181 h 698"/>
                <a:gd name="T40" fmla="*/ 340 w 552"/>
                <a:gd name="T41" fmla="*/ 141 h 698"/>
                <a:gd name="T42" fmla="*/ 351 w 552"/>
                <a:gd name="T43" fmla="*/ 141 h 698"/>
                <a:gd name="T44" fmla="*/ 364 w 552"/>
                <a:gd name="T45" fmla="*/ 128 h 698"/>
                <a:gd name="T46" fmla="*/ 364 w 552"/>
                <a:gd name="T47" fmla="*/ 12 h 698"/>
                <a:gd name="T48" fmla="*/ 351 w 552"/>
                <a:gd name="T49" fmla="*/ 0 h 698"/>
                <a:gd name="T50" fmla="*/ 212 w 552"/>
                <a:gd name="T51" fmla="*/ 0 h 698"/>
                <a:gd name="T52" fmla="*/ 200 w 552"/>
                <a:gd name="T53" fmla="*/ 12 h 698"/>
                <a:gd name="T54" fmla="*/ 200 w 552"/>
                <a:gd name="T55" fmla="*/ 128 h 698"/>
                <a:gd name="T56" fmla="*/ 212 w 552"/>
                <a:gd name="T57" fmla="*/ 141 h 698"/>
                <a:gd name="T58" fmla="*/ 223 w 552"/>
                <a:gd name="T59" fmla="*/ 141 h 698"/>
                <a:gd name="T60" fmla="*/ 223 w 552"/>
                <a:gd name="T61" fmla="*/ 178 h 698"/>
                <a:gd name="T62" fmla="*/ 85 w 552"/>
                <a:gd name="T63" fmla="*/ 256 h 698"/>
                <a:gd name="T64" fmla="*/ 59 w 552"/>
                <a:gd name="T65" fmla="*/ 230 h 698"/>
                <a:gd name="T66" fmla="*/ 80 w 552"/>
                <a:gd name="T67" fmla="*/ 209 h 698"/>
                <a:gd name="T68" fmla="*/ 80 w 552"/>
                <a:gd name="T69" fmla="*/ 193 h 698"/>
                <a:gd name="T70" fmla="*/ 63 w 552"/>
                <a:gd name="T71" fmla="*/ 193 h 698"/>
                <a:gd name="T72" fmla="*/ 5 w 552"/>
                <a:gd name="T73" fmla="*/ 251 h 698"/>
                <a:gd name="T74" fmla="*/ 5 w 552"/>
                <a:gd name="T75" fmla="*/ 268 h 698"/>
                <a:gd name="T76" fmla="*/ 13 w 552"/>
                <a:gd name="T77" fmla="*/ 272 h 698"/>
                <a:gd name="T78" fmla="*/ 223 w 552"/>
                <a:gd name="T79" fmla="*/ 24 h 698"/>
                <a:gd name="T80" fmla="*/ 223 w 552"/>
                <a:gd name="T81" fmla="*/ 24 h 698"/>
                <a:gd name="T82" fmla="*/ 340 w 552"/>
                <a:gd name="T83" fmla="*/ 24 h 698"/>
                <a:gd name="T84" fmla="*/ 340 w 552"/>
                <a:gd name="T85" fmla="*/ 117 h 698"/>
                <a:gd name="T86" fmla="*/ 223 w 552"/>
                <a:gd name="T87" fmla="*/ 117 h 698"/>
                <a:gd name="T88" fmla="*/ 223 w 552"/>
                <a:gd name="T89" fmla="*/ 24 h 698"/>
                <a:gd name="T90" fmla="*/ 247 w 552"/>
                <a:gd name="T91" fmla="*/ 141 h 698"/>
                <a:gd name="T92" fmla="*/ 247 w 552"/>
                <a:gd name="T93" fmla="*/ 141 h 698"/>
                <a:gd name="T94" fmla="*/ 317 w 552"/>
                <a:gd name="T95" fmla="*/ 141 h 698"/>
                <a:gd name="T96" fmla="*/ 317 w 552"/>
                <a:gd name="T97" fmla="*/ 176 h 698"/>
                <a:gd name="T98" fmla="*/ 275 w 552"/>
                <a:gd name="T99" fmla="*/ 173 h 698"/>
                <a:gd name="T100" fmla="*/ 247 w 552"/>
                <a:gd name="T101" fmla="*/ 175 h 698"/>
                <a:gd name="T102" fmla="*/ 247 w 552"/>
                <a:gd name="T103" fmla="*/ 141 h 698"/>
                <a:gd name="T104" fmla="*/ 275 w 552"/>
                <a:gd name="T105" fmla="*/ 196 h 698"/>
                <a:gd name="T106" fmla="*/ 275 w 552"/>
                <a:gd name="T107" fmla="*/ 196 h 698"/>
                <a:gd name="T108" fmla="*/ 514 w 552"/>
                <a:gd name="T109" fmla="*/ 434 h 698"/>
                <a:gd name="T110" fmla="*/ 275 w 552"/>
                <a:gd name="T111" fmla="*/ 673 h 698"/>
                <a:gd name="T112" fmla="*/ 37 w 552"/>
                <a:gd name="T113" fmla="*/ 434 h 698"/>
                <a:gd name="T114" fmla="*/ 275 w 552"/>
                <a:gd name="T115" fmla="*/ 19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2" h="698">
                  <a:moveTo>
                    <a:pt x="13" y="272"/>
                  </a:moveTo>
                  <a:lnTo>
                    <a:pt x="13" y="272"/>
                  </a:lnTo>
                  <a:cubicBezTo>
                    <a:pt x="16" y="272"/>
                    <a:pt x="19" y="270"/>
                    <a:pt x="21" y="268"/>
                  </a:cubicBezTo>
                  <a:cubicBezTo>
                    <a:pt x="42" y="247"/>
                    <a:pt x="42" y="247"/>
                    <a:pt x="42" y="247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35" y="319"/>
                    <a:pt x="14" y="374"/>
                    <a:pt x="14" y="434"/>
                  </a:cubicBezTo>
                  <a:cubicBezTo>
                    <a:pt x="14" y="579"/>
                    <a:pt x="132" y="697"/>
                    <a:pt x="275" y="697"/>
                  </a:cubicBezTo>
                  <a:cubicBezTo>
                    <a:pt x="420" y="697"/>
                    <a:pt x="538" y="579"/>
                    <a:pt x="538" y="434"/>
                  </a:cubicBezTo>
                  <a:cubicBezTo>
                    <a:pt x="538" y="374"/>
                    <a:pt x="517" y="319"/>
                    <a:pt x="481" y="274"/>
                  </a:cubicBezTo>
                  <a:cubicBezTo>
                    <a:pt x="508" y="247"/>
                    <a:pt x="508" y="247"/>
                    <a:pt x="508" y="247"/>
                  </a:cubicBezTo>
                  <a:cubicBezTo>
                    <a:pt x="529" y="268"/>
                    <a:pt x="529" y="268"/>
                    <a:pt x="529" y="268"/>
                  </a:cubicBezTo>
                  <a:cubicBezTo>
                    <a:pt x="532" y="270"/>
                    <a:pt x="535" y="272"/>
                    <a:pt x="538" y="272"/>
                  </a:cubicBezTo>
                  <a:cubicBezTo>
                    <a:pt x="541" y="272"/>
                    <a:pt x="544" y="270"/>
                    <a:pt x="546" y="268"/>
                  </a:cubicBezTo>
                  <a:cubicBezTo>
                    <a:pt x="551" y="263"/>
                    <a:pt x="551" y="256"/>
                    <a:pt x="546" y="251"/>
                  </a:cubicBezTo>
                  <a:cubicBezTo>
                    <a:pt x="488" y="193"/>
                    <a:pt x="488" y="193"/>
                    <a:pt x="488" y="193"/>
                  </a:cubicBezTo>
                  <a:cubicBezTo>
                    <a:pt x="483" y="189"/>
                    <a:pt x="476" y="189"/>
                    <a:pt x="471" y="193"/>
                  </a:cubicBezTo>
                  <a:cubicBezTo>
                    <a:pt x="467" y="198"/>
                    <a:pt x="467" y="205"/>
                    <a:pt x="471" y="209"/>
                  </a:cubicBezTo>
                  <a:cubicBezTo>
                    <a:pt x="493" y="230"/>
                    <a:pt x="493" y="230"/>
                    <a:pt x="493" y="230"/>
                  </a:cubicBezTo>
                  <a:cubicBezTo>
                    <a:pt x="467" y="256"/>
                    <a:pt x="467" y="256"/>
                    <a:pt x="467" y="256"/>
                  </a:cubicBezTo>
                  <a:cubicBezTo>
                    <a:pt x="432" y="220"/>
                    <a:pt x="390" y="194"/>
                    <a:pt x="340" y="18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51" y="141"/>
                    <a:pt x="351" y="141"/>
                    <a:pt x="351" y="141"/>
                  </a:cubicBezTo>
                  <a:cubicBezTo>
                    <a:pt x="359" y="141"/>
                    <a:pt x="364" y="134"/>
                    <a:pt x="364" y="128"/>
                  </a:cubicBezTo>
                  <a:cubicBezTo>
                    <a:pt x="364" y="12"/>
                    <a:pt x="364" y="12"/>
                    <a:pt x="364" y="12"/>
                  </a:cubicBezTo>
                  <a:cubicBezTo>
                    <a:pt x="364" y="5"/>
                    <a:pt x="359" y="0"/>
                    <a:pt x="351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06" y="0"/>
                    <a:pt x="200" y="5"/>
                    <a:pt x="200" y="12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34"/>
                    <a:pt x="206" y="141"/>
                    <a:pt x="212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169" y="190"/>
                    <a:pt x="121" y="218"/>
                    <a:pt x="85" y="256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80" y="209"/>
                    <a:pt x="80" y="209"/>
                    <a:pt x="80" y="209"/>
                  </a:cubicBezTo>
                  <a:cubicBezTo>
                    <a:pt x="85" y="205"/>
                    <a:pt x="85" y="198"/>
                    <a:pt x="80" y="193"/>
                  </a:cubicBezTo>
                  <a:cubicBezTo>
                    <a:pt x="75" y="189"/>
                    <a:pt x="68" y="189"/>
                    <a:pt x="63" y="193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0" y="256"/>
                    <a:pt x="0" y="263"/>
                    <a:pt x="5" y="268"/>
                  </a:cubicBezTo>
                  <a:cubicBezTo>
                    <a:pt x="8" y="270"/>
                    <a:pt x="10" y="272"/>
                    <a:pt x="13" y="272"/>
                  </a:cubicBezTo>
                  <a:close/>
                  <a:moveTo>
                    <a:pt x="223" y="24"/>
                  </a:moveTo>
                  <a:lnTo>
                    <a:pt x="223" y="24"/>
                  </a:lnTo>
                  <a:cubicBezTo>
                    <a:pt x="340" y="24"/>
                    <a:pt x="340" y="24"/>
                    <a:pt x="340" y="24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223" y="117"/>
                    <a:pt x="223" y="117"/>
                    <a:pt x="223" y="117"/>
                  </a:cubicBezTo>
                  <a:lnTo>
                    <a:pt x="223" y="24"/>
                  </a:lnTo>
                  <a:close/>
                  <a:moveTo>
                    <a:pt x="247" y="141"/>
                  </a:moveTo>
                  <a:lnTo>
                    <a:pt x="247" y="141"/>
                  </a:lnTo>
                  <a:cubicBezTo>
                    <a:pt x="317" y="141"/>
                    <a:pt x="317" y="141"/>
                    <a:pt x="317" y="141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03" y="174"/>
                    <a:pt x="290" y="173"/>
                    <a:pt x="275" y="173"/>
                  </a:cubicBezTo>
                  <a:cubicBezTo>
                    <a:pt x="266" y="173"/>
                    <a:pt x="257" y="174"/>
                    <a:pt x="247" y="175"/>
                  </a:cubicBezTo>
                  <a:lnTo>
                    <a:pt x="247" y="141"/>
                  </a:lnTo>
                  <a:close/>
                  <a:moveTo>
                    <a:pt x="275" y="196"/>
                  </a:moveTo>
                  <a:lnTo>
                    <a:pt x="275" y="196"/>
                  </a:lnTo>
                  <a:cubicBezTo>
                    <a:pt x="408" y="196"/>
                    <a:pt x="514" y="303"/>
                    <a:pt x="514" y="434"/>
                  </a:cubicBezTo>
                  <a:cubicBezTo>
                    <a:pt x="514" y="566"/>
                    <a:pt x="408" y="673"/>
                    <a:pt x="275" y="673"/>
                  </a:cubicBezTo>
                  <a:cubicBezTo>
                    <a:pt x="144" y="673"/>
                    <a:pt x="37" y="566"/>
                    <a:pt x="37" y="434"/>
                  </a:cubicBezTo>
                  <a:cubicBezTo>
                    <a:pt x="37" y="303"/>
                    <a:pt x="144" y="196"/>
                    <a:pt x="275" y="1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44"/>
            <p:cNvSpPr>
              <a:spLocks noChangeArrowheads="1"/>
            </p:cNvSpPr>
            <p:nvPr/>
          </p:nvSpPr>
          <p:spPr bwMode="auto">
            <a:xfrm>
              <a:off x="8460824" y="2966089"/>
              <a:ext cx="59272" cy="72238"/>
            </a:xfrm>
            <a:custGeom>
              <a:avLst/>
              <a:gdLst>
                <a:gd name="T0" fmla="*/ 12 w 143"/>
                <a:gd name="T1" fmla="*/ 170 h 171"/>
                <a:gd name="T2" fmla="*/ 12 w 143"/>
                <a:gd name="T3" fmla="*/ 170 h 171"/>
                <a:gd name="T4" fmla="*/ 22 w 143"/>
                <a:gd name="T5" fmla="*/ 164 h 171"/>
                <a:gd name="T6" fmla="*/ 138 w 143"/>
                <a:gd name="T7" fmla="*/ 21 h 171"/>
                <a:gd name="T8" fmla="*/ 136 w 143"/>
                <a:gd name="T9" fmla="*/ 4 h 171"/>
                <a:gd name="T10" fmla="*/ 121 w 143"/>
                <a:gd name="T11" fmla="*/ 6 h 171"/>
                <a:gd name="T12" fmla="*/ 4 w 143"/>
                <a:gd name="T13" fmla="*/ 150 h 171"/>
                <a:gd name="T14" fmla="*/ 5 w 143"/>
                <a:gd name="T15" fmla="*/ 167 h 171"/>
                <a:gd name="T16" fmla="*/ 12 w 143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71">
                  <a:moveTo>
                    <a:pt x="12" y="170"/>
                  </a:moveTo>
                  <a:lnTo>
                    <a:pt x="12" y="170"/>
                  </a:lnTo>
                  <a:cubicBezTo>
                    <a:pt x="16" y="170"/>
                    <a:pt x="20" y="168"/>
                    <a:pt x="22" y="164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16"/>
                    <a:pt x="141" y="8"/>
                    <a:pt x="136" y="4"/>
                  </a:cubicBezTo>
                  <a:cubicBezTo>
                    <a:pt x="132" y="0"/>
                    <a:pt x="125" y="1"/>
                    <a:pt x="121" y="6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0" y="155"/>
                    <a:pt x="0" y="162"/>
                    <a:pt x="5" y="167"/>
                  </a:cubicBezTo>
                  <a:cubicBezTo>
                    <a:pt x="7" y="169"/>
                    <a:pt x="10" y="170"/>
                    <a:pt x="12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4614"/>
          <p:cNvGrpSpPr/>
          <p:nvPr/>
        </p:nvGrpSpPr>
        <p:grpSpPr>
          <a:xfrm>
            <a:off x="1137402" y="5613140"/>
            <a:ext cx="429041" cy="566998"/>
            <a:chOff x="571784" y="13281081"/>
            <a:chExt cx="223029" cy="284414"/>
          </a:xfrm>
          <a:solidFill>
            <a:srgbClr val="0078EF"/>
          </a:solidFill>
        </p:grpSpPr>
        <p:sp>
          <p:nvSpPr>
            <p:cNvPr id="18" name="Freeform 271"/>
            <p:cNvSpPr>
              <a:spLocks noChangeArrowheads="1"/>
            </p:cNvSpPr>
            <p:nvPr/>
          </p:nvSpPr>
          <p:spPr bwMode="auto">
            <a:xfrm>
              <a:off x="588153" y="13297450"/>
              <a:ext cx="188245" cy="251675"/>
            </a:xfrm>
            <a:custGeom>
              <a:avLst/>
              <a:gdLst>
                <a:gd name="T0" fmla="*/ 10 w 406"/>
                <a:gd name="T1" fmla="*/ 540 h 541"/>
                <a:gd name="T2" fmla="*/ 10 w 406"/>
                <a:gd name="T3" fmla="*/ 540 h 541"/>
                <a:gd name="T4" fmla="*/ 394 w 406"/>
                <a:gd name="T5" fmla="*/ 540 h 541"/>
                <a:gd name="T6" fmla="*/ 405 w 406"/>
                <a:gd name="T7" fmla="*/ 530 h 541"/>
                <a:gd name="T8" fmla="*/ 405 w 406"/>
                <a:gd name="T9" fmla="*/ 12 h 541"/>
                <a:gd name="T10" fmla="*/ 401 w 406"/>
                <a:gd name="T11" fmla="*/ 3 h 541"/>
                <a:gd name="T12" fmla="*/ 394 w 406"/>
                <a:gd name="T13" fmla="*/ 0 h 541"/>
                <a:gd name="T14" fmla="*/ 10 w 406"/>
                <a:gd name="T15" fmla="*/ 0 h 541"/>
                <a:gd name="T16" fmla="*/ 0 w 406"/>
                <a:gd name="T17" fmla="*/ 12 h 541"/>
                <a:gd name="T18" fmla="*/ 0 w 406"/>
                <a:gd name="T19" fmla="*/ 530 h 541"/>
                <a:gd name="T20" fmla="*/ 10 w 406"/>
                <a:gd name="T21" fmla="*/ 540 h 541"/>
                <a:gd name="T22" fmla="*/ 22 w 406"/>
                <a:gd name="T23" fmla="*/ 22 h 541"/>
                <a:gd name="T24" fmla="*/ 22 w 406"/>
                <a:gd name="T25" fmla="*/ 22 h 541"/>
                <a:gd name="T26" fmla="*/ 384 w 406"/>
                <a:gd name="T27" fmla="*/ 22 h 541"/>
                <a:gd name="T28" fmla="*/ 384 w 406"/>
                <a:gd name="T29" fmla="*/ 519 h 541"/>
                <a:gd name="T30" fmla="*/ 22 w 406"/>
                <a:gd name="T31" fmla="*/ 519 h 541"/>
                <a:gd name="T32" fmla="*/ 22 w 406"/>
                <a:gd name="T33" fmla="*/ 2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6" h="541">
                  <a:moveTo>
                    <a:pt x="10" y="540"/>
                  </a:moveTo>
                  <a:lnTo>
                    <a:pt x="10" y="540"/>
                  </a:lnTo>
                  <a:cubicBezTo>
                    <a:pt x="394" y="540"/>
                    <a:pt x="394" y="540"/>
                    <a:pt x="394" y="540"/>
                  </a:cubicBezTo>
                  <a:cubicBezTo>
                    <a:pt x="399" y="540"/>
                    <a:pt x="405" y="536"/>
                    <a:pt x="405" y="530"/>
                  </a:cubicBezTo>
                  <a:cubicBezTo>
                    <a:pt x="405" y="12"/>
                    <a:pt x="405" y="12"/>
                    <a:pt x="405" y="12"/>
                  </a:cubicBezTo>
                  <a:cubicBezTo>
                    <a:pt x="405" y="9"/>
                    <a:pt x="404" y="6"/>
                    <a:pt x="401" y="3"/>
                  </a:cubicBezTo>
                  <a:cubicBezTo>
                    <a:pt x="399" y="2"/>
                    <a:pt x="397" y="0"/>
                    <a:pt x="39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6"/>
                    <a:pt x="0" y="12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536"/>
                    <a:pt x="4" y="540"/>
                    <a:pt x="10" y="540"/>
                  </a:cubicBezTo>
                  <a:close/>
                  <a:moveTo>
                    <a:pt x="22" y="22"/>
                  </a:moveTo>
                  <a:lnTo>
                    <a:pt x="22" y="22"/>
                  </a:lnTo>
                  <a:cubicBezTo>
                    <a:pt x="384" y="22"/>
                    <a:pt x="384" y="22"/>
                    <a:pt x="384" y="22"/>
                  </a:cubicBezTo>
                  <a:cubicBezTo>
                    <a:pt x="384" y="519"/>
                    <a:pt x="384" y="519"/>
                    <a:pt x="384" y="519"/>
                  </a:cubicBezTo>
                  <a:cubicBezTo>
                    <a:pt x="22" y="519"/>
                    <a:pt x="22" y="519"/>
                    <a:pt x="22" y="519"/>
                  </a:cubicBezTo>
                  <a:lnTo>
                    <a:pt x="22" y="2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72"/>
            <p:cNvSpPr>
              <a:spLocks noChangeArrowheads="1"/>
            </p:cNvSpPr>
            <p:nvPr/>
          </p:nvSpPr>
          <p:spPr bwMode="auto">
            <a:xfrm>
              <a:off x="571784" y="13281081"/>
              <a:ext cx="223029" cy="284414"/>
            </a:xfrm>
            <a:custGeom>
              <a:avLst/>
              <a:gdLst>
                <a:gd name="T0" fmla="*/ 468 w 480"/>
                <a:gd name="T1" fmla="*/ 0 h 611"/>
                <a:gd name="T2" fmla="*/ 468 w 480"/>
                <a:gd name="T3" fmla="*/ 0 h 611"/>
                <a:gd name="T4" fmla="*/ 10 w 480"/>
                <a:gd name="T5" fmla="*/ 0 h 611"/>
                <a:gd name="T6" fmla="*/ 0 w 480"/>
                <a:gd name="T7" fmla="*/ 12 h 611"/>
                <a:gd name="T8" fmla="*/ 0 w 480"/>
                <a:gd name="T9" fmla="*/ 599 h 611"/>
                <a:gd name="T10" fmla="*/ 10 w 480"/>
                <a:gd name="T11" fmla="*/ 610 h 611"/>
                <a:gd name="T12" fmla="*/ 468 w 480"/>
                <a:gd name="T13" fmla="*/ 610 h 611"/>
                <a:gd name="T14" fmla="*/ 479 w 480"/>
                <a:gd name="T15" fmla="*/ 599 h 611"/>
                <a:gd name="T16" fmla="*/ 479 w 480"/>
                <a:gd name="T17" fmla="*/ 10 h 611"/>
                <a:gd name="T18" fmla="*/ 476 w 480"/>
                <a:gd name="T19" fmla="*/ 3 h 611"/>
                <a:gd name="T20" fmla="*/ 468 w 480"/>
                <a:gd name="T21" fmla="*/ 0 h 611"/>
                <a:gd name="T22" fmla="*/ 458 w 480"/>
                <a:gd name="T23" fmla="*/ 589 h 611"/>
                <a:gd name="T24" fmla="*/ 458 w 480"/>
                <a:gd name="T25" fmla="*/ 589 h 611"/>
                <a:gd name="T26" fmla="*/ 22 w 480"/>
                <a:gd name="T27" fmla="*/ 589 h 611"/>
                <a:gd name="T28" fmla="*/ 22 w 480"/>
                <a:gd name="T29" fmla="*/ 22 h 611"/>
                <a:gd name="T30" fmla="*/ 458 w 480"/>
                <a:gd name="T31" fmla="*/ 22 h 611"/>
                <a:gd name="T32" fmla="*/ 458 w 480"/>
                <a:gd name="T33" fmla="*/ 589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" h="611">
                  <a:moveTo>
                    <a:pt x="468" y="0"/>
                  </a:moveTo>
                  <a:lnTo>
                    <a:pt x="468" y="0"/>
                  </a:ln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0" y="604"/>
                    <a:pt x="5" y="610"/>
                    <a:pt x="10" y="610"/>
                  </a:cubicBezTo>
                  <a:cubicBezTo>
                    <a:pt x="468" y="610"/>
                    <a:pt x="468" y="610"/>
                    <a:pt x="468" y="610"/>
                  </a:cubicBezTo>
                  <a:cubicBezTo>
                    <a:pt x="473" y="610"/>
                    <a:pt x="479" y="604"/>
                    <a:pt x="479" y="599"/>
                  </a:cubicBezTo>
                  <a:cubicBezTo>
                    <a:pt x="479" y="10"/>
                    <a:pt x="479" y="10"/>
                    <a:pt x="479" y="10"/>
                  </a:cubicBezTo>
                  <a:cubicBezTo>
                    <a:pt x="479" y="7"/>
                    <a:pt x="478" y="5"/>
                    <a:pt x="476" y="3"/>
                  </a:cubicBezTo>
                  <a:cubicBezTo>
                    <a:pt x="473" y="2"/>
                    <a:pt x="471" y="0"/>
                    <a:pt x="468" y="0"/>
                  </a:cubicBezTo>
                  <a:close/>
                  <a:moveTo>
                    <a:pt x="458" y="589"/>
                  </a:moveTo>
                  <a:lnTo>
                    <a:pt x="458" y="589"/>
                  </a:lnTo>
                  <a:cubicBezTo>
                    <a:pt x="22" y="589"/>
                    <a:pt x="22" y="589"/>
                    <a:pt x="22" y="589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458" y="22"/>
                    <a:pt x="458" y="22"/>
                    <a:pt x="458" y="22"/>
                  </a:cubicBezTo>
                  <a:lnTo>
                    <a:pt x="458" y="58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73"/>
            <p:cNvSpPr>
              <a:spLocks noChangeArrowheads="1"/>
            </p:cNvSpPr>
            <p:nvPr/>
          </p:nvSpPr>
          <p:spPr bwMode="auto">
            <a:xfrm>
              <a:off x="622937" y="13346558"/>
              <a:ext cx="55247" cy="10230"/>
            </a:xfrm>
            <a:custGeom>
              <a:avLst/>
              <a:gdLst>
                <a:gd name="T0" fmla="*/ 10 w 120"/>
                <a:gd name="T1" fmla="*/ 21 h 22"/>
                <a:gd name="T2" fmla="*/ 10 w 120"/>
                <a:gd name="T3" fmla="*/ 21 h 22"/>
                <a:gd name="T4" fmla="*/ 10 w 120"/>
                <a:gd name="T5" fmla="*/ 21 h 22"/>
                <a:gd name="T6" fmla="*/ 109 w 120"/>
                <a:gd name="T7" fmla="*/ 21 h 22"/>
                <a:gd name="T8" fmla="*/ 119 w 120"/>
                <a:gd name="T9" fmla="*/ 10 h 22"/>
                <a:gd name="T10" fmla="*/ 109 w 120"/>
                <a:gd name="T11" fmla="*/ 0 h 22"/>
                <a:gd name="T12" fmla="*/ 109 w 120"/>
                <a:gd name="T13" fmla="*/ 0 h 22"/>
                <a:gd name="T14" fmla="*/ 10 w 120"/>
                <a:gd name="T15" fmla="*/ 0 h 22"/>
                <a:gd name="T16" fmla="*/ 0 w 120"/>
                <a:gd name="T17" fmla="*/ 10 h 22"/>
                <a:gd name="T18" fmla="*/ 10 w 120"/>
                <a:gd name="T1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2">
                  <a:moveTo>
                    <a:pt x="10" y="21"/>
                  </a:moveTo>
                  <a:lnTo>
                    <a:pt x="10" y="21"/>
                  </a:lnTo>
                  <a:lnTo>
                    <a:pt x="10" y="21"/>
                  </a:lnTo>
                  <a:cubicBezTo>
                    <a:pt x="109" y="21"/>
                    <a:pt x="109" y="21"/>
                    <a:pt x="109" y="21"/>
                  </a:cubicBezTo>
                  <a:cubicBezTo>
                    <a:pt x="115" y="21"/>
                    <a:pt x="119" y="16"/>
                    <a:pt x="119" y="10"/>
                  </a:cubicBezTo>
                  <a:cubicBezTo>
                    <a:pt x="119" y="4"/>
                    <a:pt x="115" y="0"/>
                    <a:pt x="109" y="0"/>
                  </a:cubicBezTo>
                  <a:lnTo>
                    <a:pt x="109" y="0"/>
                  </a:ln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74"/>
            <p:cNvSpPr>
              <a:spLocks noChangeArrowheads="1"/>
            </p:cNvSpPr>
            <p:nvPr/>
          </p:nvSpPr>
          <p:spPr bwMode="auto">
            <a:xfrm>
              <a:off x="622937" y="13375204"/>
              <a:ext cx="118676" cy="10230"/>
            </a:xfrm>
            <a:custGeom>
              <a:avLst/>
              <a:gdLst>
                <a:gd name="T0" fmla="*/ 244 w 255"/>
                <a:gd name="T1" fmla="*/ 0 h 22"/>
                <a:gd name="T2" fmla="*/ 244 w 255"/>
                <a:gd name="T3" fmla="*/ 0 h 22"/>
                <a:gd name="T4" fmla="*/ 244 w 255"/>
                <a:gd name="T5" fmla="*/ 0 h 22"/>
                <a:gd name="T6" fmla="*/ 10 w 255"/>
                <a:gd name="T7" fmla="*/ 0 h 22"/>
                <a:gd name="T8" fmla="*/ 0 w 255"/>
                <a:gd name="T9" fmla="*/ 11 h 22"/>
                <a:gd name="T10" fmla="*/ 10 w 255"/>
                <a:gd name="T11" fmla="*/ 21 h 22"/>
                <a:gd name="T12" fmla="*/ 10 w 255"/>
                <a:gd name="T13" fmla="*/ 21 h 22"/>
                <a:gd name="T14" fmla="*/ 244 w 255"/>
                <a:gd name="T15" fmla="*/ 21 h 22"/>
                <a:gd name="T16" fmla="*/ 254 w 255"/>
                <a:gd name="T17" fmla="*/ 9 h 22"/>
                <a:gd name="T18" fmla="*/ 244 w 25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2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lnTo>
                    <a:pt x="10" y="21"/>
                  </a:lnTo>
                  <a:cubicBezTo>
                    <a:pt x="244" y="21"/>
                    <a:pt x="244" y="21"/>
                    <a:pt x="244" y="21"/>
                  </a:cubicBezTo>
                  <a:cubicBezTo>
                    <a:pt x="250" y="21"/>
                    <a:pt x="254" y="15"/>
                    <a:pt x="254" y="9"/>
                  </a:cubicBezTo>
                  <a:cubicBezTo>
                    <a:pt x="254" y="4"/>
                    <a:pt x="250" y="0"/>
                    <a:pt x="2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75"/>
            <p:cNvSpPr>
              <a:spLocks noChangeArrowheads="1"/>
            </p:cNvSpPr>
            <p:nvPr/>
          </p:nvSpPr>
          <p:spPr bwMode="auto">
            <a:xfrm>
              <a:off x="622937" y="13405895"/>
              <a:ext cx="118676" cy="10231"/>
            </a:xfrm>
            <a:custGeom>
              <a:avLst/>
              <a:gdLst>
                <a:gd name="T0" fmla="*/ 10 w 254"/>
                <a:gd name="T1" fmla="*/ 21 h 22"/>
                <a:gd name="T2" fmla="*/ 10 w 254"/>
                <a:gd name="T3" fmla="*/ 21 h 22"/>
                <a:gd name="T4" fmla="*/ 243 w 254"/>
                <a:gd name="T5" fmla="*/ 21 h 22"/>
                <a:gd name="T6" fmla="*/ 243 w 254"/>
                <a:gd name="T7" fmla="*/ 21 h 22"/>
                <a:gd name="T8" fmla="*/ 253 w 254"/>
                <a:gd name="T9" fmla="*/ 11 h 22"/>
                <a:gd name="T10" fmla="*/ 243 w 254"/>
                <a:gd name="T11" fmla="*/ 0 h 22"/>
                <a:gd name="T12" fmla="*/ 10 w 254"/>
                <a:gd name="T13" fmla="*/ 0 h 22"/>
                <a:gd name="T14" fmla="*/ 10 w 254"/>
                <a:gd name="T15" fmla="*/ 0 h 22"/>
                <a:gd name="T16" fmla="*/ 0 w 254"/>
                <a:gd name="T17" fmla="*/ 10 h 22"/>
                <a:gd name="T18" fmla="*/ 10 w 254"/>
                <a:gd name="T1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2">
                  <a:moveTo>
                    <a:pt x="10" y="21"/>
                  </a:moveTo>
                  <a:lnTo>
                    <a:pt x="10" y="21"/>
                  </a:lnTo>
                  <a:cubicBezTo>
                    <a:pt x="243" y="21"/>
                    <a:pt x="243" y="21"/>
                    <a:pt x="243" y="21"/>
                  </a:cubicBezTo>
                  <a:lnTo>
                    <a:pt x="243" y="21"/>
                  </a:lnTo>
                  <a:cubicBezTo>
                    <a:pt x="249" y="21"/>
                    <a:pt x="253" y="17"/>
                    <a:pt x="253" y="11"/>
                  </a:cubicBezTo>
                  <a:cubicBezTo>
                    <a:pt x="253" y="6"/>
                    <a:pt x="249" y="0"/>
                    <a:pt x="243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0"/>
                  </a:ln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1"/>
                    <a:pt x="10" y="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76"/>
            <p:cNvSpPr>
              <a:spLocks noChangeArrowheads="1"/>
            </p:cNvSpPr>
            <p:nvPr/>
          </p:nvSpPr>
          <p:spPr bwMode="auto">
            <a:xfrm>
              <a:off x="622937" y="13436588"/>
              <a:ext cx="118676" cy="10230"/>
            </a:xfrm>
            <a:custGeom>
              <a:avLst/>
              <a:gdLst>
                <a:gd name="T0" fmla="*/ 244 w 255"/>
                <a:gd name="T1" fmla="*/ 0 h 23"/>
                <a:gd name="T2" fmla="*/ 244 w 255"/>
                <a:gd name="T3" fmla="*/ 0 h 23"/>
                <a:gd name="T4" fmla="*/ 244 w 255"/>
                <a:gd name="T5" fmla="*/ 0 h 23"/>
                <a:gd name="T6" fmla="*/ 10 w 255"/>
                <a:gd name="T7" fmla="*/ 0 h 23"/>
                <a:gd name="T8" fmla="*/ 0 w 255"/>
                <a:gd name="T9" fmla="*/ 12 h 23"/>
                <a:gd name="T10" fmla="*/ 10 w 255"/>
                <a:gd name="T11" fmla="*/ 22 h 23"/>
                <a:gd name="T12" fmla="*/ 10 w 255"/>
                <a:gd name="T13" fmla="*/ 22 h 23"/>
                <a:gd name="T14" fmla="*/ 244 w 255"/>
                <a:gd name="T15" fmla="*/ 22 h 23"/>
                <a:gd name="T16" fmla="*/ 254 w 255"/>
                <a:gd name="T17" fmla="*/ 12 h 23"/>
                <a:gd name="T18" fmla="*/ 244 w 25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3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6"/>
                    <a:pt x="0" y="12"/>
                  </a:cubicBezTo>
                  <a:cubicBezTo>
                    <a:pt x="0" y="17"/>
                    <a:pt x="4" y="22"/>
                    <a:pt x="10" y="22"/>
                  </a:cubicBezTo>
                  <a:lnTo>
                    <a:pt x="10" y="22"/>
                  </a:lnTo>
                  <a:cubicBezTo>
                    <a:pt x="244" y="22"/>
                    <a:pt x="244" y="22"/>
                    <a:pt x="244" y="22"/>
                  </a:cubicBezTo>
                  <a:cubicBezTo>
                    <a:pt x="250" y="22"/>
                    <a:pt x="254" y="17"/>
                    <a:pt x="254" y="12"/>
                  </a:cubicBezTo>
                  <a:cubicBezTo>
                    <a:pt x="254" y="5"/>
                    <a:pt x="250" y="0"/>
                    <a:pt x="2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77"/>
            <p:cNvSpPr>
              <a:spLocks noChangeArrowheads="1"/>
            </p:cNvSpPr>
            <p:nvPr/>
          </p:nvSpPr>
          <p:spPr bwMode="auto">
            <a:xfrm>
              <a:off x="622937" y="13467280"/>
              <a:ext cx="118676" cy="10231"/>
            </a:xfrm>
            <a:custGeom>
              <a:avLst/>
              <a:gdLst>
                <a:gd name="T0" fmla="*/ 244 w 255"/>
                <a:gd name="T1" fmla="*/ 0 h 22"/>
                <a:gd name="T2" fmla="*/ 244 w 255"/>
                <a:gd name="T3" fmla="*/ 0 h 22"/>
                <a:gd name="T4" fmla="*/ 244 w 255"/>
                <a:gd name="T5" fmla="*/ 0 h 22"/>
                <a:gd name="T6" fmla="*/ 10 w 255"/>
                <a:gd name="T7" fmla="*/ 0 h 22"/>
                <a:gd name="T8" fmla="*/ 0 w 255"/>
                <a:gd name="T9" fmla="*/ 11 h 22"/>
                <a:gd name="T10" fmla="*/ 10 w 255"/>
                <a:gd name="T11" fmla="*/ 21 h 22"/>
                <a:gd name="T12" fmla="*/ 10 w 255"/>
                <a:gd name="T13" fmla="*/ 21 h 22"/>
                <a:gd name="T14" fmla="*/ 244 w 255"/>
                <a:gd name="T15" fmla="*/ 21 h 22"/>
                <a:gd name="T16" fmla="*/ 254 w 255"/>
                <a:gd name="T17" fmla="*/ 11 h 22"/>
                <a:gd name="T18" fmla="*/ 244 w 255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2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lnTo>
                    <a:pt x="10" y="21"/>
                  </a:lnTo>
                  <a:cubicBezTo>
                    <a:pt x="244" y="21"/>
                    <a:pt x="244" y="21"/>
                    <a:pt x="244" y="21"/>
                  </a:cubicBezTo>
                  <a:cubicBezTo>
                    <a:pt x="250" y="21"/>
                    <a:pt x="254" y="17"/>
                    <a:pt x="254" y="11"/>
                  </a:cubicBezTo>
                  <a:cubicBezTo>
                    <a:pt x="254" y="5"/>
                    <a:pt x="250" y="0"/>
                    <a:pt x="2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78"/>
            <p:cNvSpPr>
              <a:spLocks noChangeArrowheads="1"/>
            </p:cNvSpPr>
            <p:nvPr/>
          </p:nvSpPr>
          <p:spPr bwMode="auto">
            <a:xfrm>
              <a:off x="622937" y="13497972"/>
              <a:ext cx="118676" cy="10230"/>
            </a:xfrm>
            <a:custGeom>
              <a:avLst/>
              <a:gdLst>
                <a:gd name="T0" fmla="*/ 243 w 254"/>
                <a:gd name="T1" fmla="*/ 1 h 22"/>
                <a:gd name="T2" fmla="*/ 243 w 254"/>
                <a:gd name="T3" fmla="*/ 1 h 22"/>
                <a:gd name="T4" fmla="*/ 10 w 254"/>
                <a:gd name="T5" fmla="*/ 0 h 22"/>
                <a:gd name="T6" fmla="*/ 10 w 254"/>
                <a:gd name="T7" fmla="*/ 0 h 22"/>
                <a:gd name="T8" fmla="*/ 0 w 254"/>
                <a:gd name="T9" fmla="*/ 11 h 22"/>
                <a:gd name="T10" fmla="*/ 10 w 254"/>
                <a:gd name="T11" fmla="*/ 21 h 22"/>
                <a:gd name="T12" fmla="*/ 243 w 254"/>
                <a:gd name="T13" fmla="*/ 21 h 22"/>
                <a:gd name="T14" fmla="*/ 243 w 254"/>
                <a:gd name="T15" fmla="*/ 21 h 22"/>
                <a:gd name="T16" fmla="*/ 253 w 254"/>
                <a:gd name="T17" fmla="*/ 11 h 22"/>
                <a:gd name="T18" fmla="*/ 243 w 254"/>
                <a:gd name="T1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2">
                  <a:moveTo>
                    <a:pt x="243" y="1"/>
                  </a:moveTo>
                  <a:lnTo>
                    <a:pt x="243" y="1"/>
                  </a:lnTo>
                  <a:cubicBezTo>
                    <a:pt x="10" y="0"/>
                    <a:pt x="10" y="0"/>
                    <a:pt x="10" y="0"/>
                  </a:cubicBezTo>
                  <a:lnTo>
                    <a:pt x="10" y="0"/>
                  </a:lnTo>
                  <a:cubicBezTo>
                    <a:pt x="4" y="0"/>
                    <a:pt x="0" y="6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243" y="21"/>
                    <a:pt x="243" y="21"/>
                    <a:pt x="243" y="21"/>
                  </a:cubicBezTo>
                  <a:lnTo>
                    <a:pt x="243" y="21"/>
                  </a:lnTo>
                  <a:cubicBezTo>
                    <a:pt x="249" y="21"/>
                    <a:pt x="253" y="17"/>
                    <a:pt x="253" y="11"/>
                  </a:cubicBezTo>
                  <a:cubicBezTo>
                    <a:pt x="253" y="6"/>
                    <a:pt x="249" y="1"/>
                    <a:pt x="243" y="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1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sz="quarter" idx="4294967295"/>
          </p:nvPr>
        </p:nvSpPr>
        <p:spPr>
          <a:xfrm>
            <a:off x="957673" y="495753"/>
            <a:ext cx="10581184" cy="563290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4400" b="1" dirty="0" err="1" smtClean="0"/>
              <a:t>Application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Security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with</a:t>
            </a:r>
            <a:r>
              <a:rPr lang="hu-HU" sz="4400" b="1" dirty="0" smtClean="0"/>
              <a:t> </a:t>
            </a:r>
            <a:r>
              <a:rPr lang="hu-HU" sz="4400" b="1" dirty="0" smtClean="0">
                <a:solidFill>
                  <a:srgbClr val="00B0F0"/>
                </a:solidFill>
              </a:rPr>
              <a:t>Micro </a:t>
            </a:r>
            <a:r>
              <a:rPr lang="hu-HU" sz="4400" b="1" dirty="0" err="1" smtClean="0">
                <a:solidFill>
                  <a:srgbClr val="00B0F0"/>
                </a:solidFill>
              </a:rPr>
              <a:t>Focus</a:t>
            </a:r>
            <a:r>
              <a:rPr lang="hu-HU" sz="4400" b="1" dirty="0" smtClean="0">
                <a:solidFill>
                  <a:srgbClr val="00B0F0"/>
                </a:solidFill>
              </a:rPr>
              <a:t> </a:t>
            </a:r>
            <a:r>
              <a:rPr lang="hu-HU" sz="4400" b="1" dirty="0" err="1" smtClean="0"/>
              <a:t>Fortify</a:t>
            </a:r>
            <a:endParaRPr lang="hu-HU" sz="4400" b="1" dirty="0" smtClean="0"/>
          </a:p>
          <a:p>
            <a:pPr marL="0" indent="0" algn="ctr">
              <a:buNone/>
            </a:pPr>
            <a:endParaRPr lang="hu-HU" sz="2400" b="1" dirty="0"/>
          </a:p>
          <a:p>
            <a:pPr marL="0" indent="0" algn="ctr">
              <a:buNone/>
            </a:pPr>
            <a:r>
              <a:rPr lang="hu-HU" sz="3200" dirty="0" smtClean="0"/>
              <a:t>Deep </a:t>
            </a:r>
            <a:r>
              <a:rPr lang="hu-HU" sz="3200" dirty="0" err="1" smtClean="0"/>
              <a:t>dive</a:t>
            </a:r>
            <a:r>
              <a:rPr lang="hu-HU" sz="3200" dirty="0" smtClean="0"/>
              <a:t> </a:t>
            </a:r>
            <a:r>
              <a:rPr lang="hu-HU" sz="3200" dirty="0" err="1" smtClean="0"/>
              <a:t>webinar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BrightTalk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2nd of </a:t>
            </a:r>
            <a:r>
              <a:rPr lang="hu-HU" sz="3200" dirty="0" err="1" smtClean="0"/>
              <a:t>June</a:t>
            </a:r>
            <a:r>
              <a:rPr lang="hu-HU" sz="3200" dirty="0" smtClean="0"/>
              <a:t> </a:t>
            </a:r>
            <a:r>
              <a:rPr lang="hu-HU" sz="3200" dirty="0" err="1" smtClean="0"/>
              <a:t>about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„</a:t>
            </a:r>
            <a:r>
              <a:rPr lang="hu-HU" sz="3200" dirty="0" err="1" smtClean="0"/>
              <a:t>How</a:t>
            </a:r>
            <a:r>
              <a:rPr lang="hu-HU" sz="3200" dirty="0" smtClean="0"/>
              <a:t>”</a:t>
            </a:r>
          </a:p>
          <a:p>
            <a:pPr marL="0" indent="0" algn="ctr">
              <a:buNone/>
            </a:pPr>
            <a:endParaRPr lang="hu-HU" sz="1800" dirty="0"/>
          </a:p>
          <a:p>
            <a:pPr marL="0" indent="0" algn="ctr">
              <a:buNone/>
            </a:pPr>
            <a:r>
              <a:rPr lang="hu-HU" sz="1800" b="1" dirty="0" err="1" smtClean="0"/>
              <a:t>You</a:t>
            </a:r>
            <a:r>
              <a:rPr lang="hu-HU" sz="1800" b="1" dirty="0" smtClean="0"/>
              <a:t> can </a:t>
            </a:r>
            <a:r>
              <a:rPr lang="hu-HU" sz="1800" b="1" dirty="0" err="1" smtClean="0"/>
              <a:t>register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on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the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following</a:t>
            </a:r>
            <a:r>
              <a:rPr lang="hu-HU" sz="1800" b="1" dirty="0" smtClean="0"/>
              <a:t> link:</a:t>
            </a:r>
          </a:p>
          <a:p>
            <a:pPr marL="0" indent="0" algn="ctr">
              <a:buNone/>
            </a:pPr>
            <a:r>
              <a:rPr lang="hu-HU" sz="3200" dirty="0">
                <a:hlinkClick r:id="rId3"/>
              </a:rPr>
              <a:t>https://</a:t>
            </a:r>
            <a:r>
              <a:rPr lang="hu-HU" sz="3200" dirty="0" smtClean="0">
                <a:hlinkClick r:id="rId3"/>
              </a:rPr>
              <a:t>www.brighttalk.com/webcast/17092/481503</a:t>
            </a:r>
            <a:endParaRPr lang="hu-HU" sz="3200" dirty="0" smtClean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3200" dirty="0" err="1" smtClean="0"/>
              <a:t>Or</a:t>
            </a:r>
            <a:r>
              <a:rPr lang="hu-HU" sz="3200" dirty="0" smtClean="0"/>
              <a:t> </a:t>
            </a:r>
            <a:r>
              <a:rPr lang="hu-HU" sz="3200" dirty="0" err="1" smtClean="0"/>
              <a:t>search</a:t>
            </a:r>
            <a:r>
              <a:rPr lang="hu-HU" sz="3200" dirty="0" smtClean="0"/>
              <a:t> for </a:t>
            </a:r>
            <a:r>
              <a:rPr lang="hu-HU" sz="3200" dirty="0" err="1" smtClean="0"/>
              <a:t>the</a:t>
            </a:r>
            <a:r>
              <a:rPr lang="hu-HU" sz="3200" dirty="0" smtClean="0"/>
              <a:t> „</a:t>
            </a:r>
            <a:r>
              <a:rPr lang="hu-HU" sz="3200" b="1" dirty="0"/>
              <a:t>Alkalmazás biztonság. A </a:t>
            </a:r>
            <a:r>
              <a:rPr lang="hu-HU" sz="3200" b="1" dirty="0" err="1"/>
              <a:t>Fortify</a:t>
            </a:r>
            <a:r>
              <a:rPr lang="hu-HU" sz="3200" b="1" dirty="0"/>
              <a:t> termékcsalád </a:t>
            </a:r>
            <a:r>
              <a:rPr lang="hu-HU" sz="3200" b="1" dirty="0" smtClean="0"/>
              <a:t>bemutatása</a:t>
            </a:r>
            <a:r>
              <a:rPr lang="hu-HU" sz="3200" dirty="0" smtClean="0"/>
              <a:t>”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BrightTalk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4960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54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65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6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608" y="1509273"/>
            <a:ext cx="2416523" cy="142311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208x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 smtClean="0"/>
              <a:t>More frequent</a:t>
            </a:r>
            <a:br>
              <a:rPr lang="en-US" sz="2400" dirty="0" smtClean="0"/>
            </a:br>
            <a:r>
              <a:rPr lang="en-US" sz="2400" dirty="0" smtClean="0"/>
              <a:t>code</a:t>
            </a:r>
            <a:r>
              <a:rPr lang="hu-HU" sz="2400" dirty="0" smtClean="0"/>
              <a:t> </a:t>
            </a:r>
            <a:r>
              <a:rPr lang="en-US" sz="2400" dirty="0" smtClean="0"/>
              <a:t>deployments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86" y="429273"/>
            <a:ext cx="10311765" cy="1080000"/>
          </a:xfrm>
        </p:spPr>
        <p:txBody>
          <a:bodyPr/>
          <a:lstStyle/>
          <a:p>
            <a:r>
              <a:rPr lang="hu-HU" dirty="0" err="1" smtClean="0"/>
              <a:t>DevOps</a:t>
            </a:r>
            <a:r>
              <a:rPr lang="hu-HU" dirty="0" smtClean="0"/>
              <a:t> </a:t>
            </a:r>
            <a:r>
              <a:rPr lang="hu-HU" dirty="0" err="1" smtClean="0"/>
              <a:t>Success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104" y="1509273"/>
            <a:ext cx="6121812" cy="419361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72608" y="3110466"/>
            <a:ext cx="2942040" cy="115673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7338" indent="-28733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38" indent="-1778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5875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106x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Faster lead time</a:t>
            </a:r>
            <a:br>
              <a:rPr lang="en-US" sz="2400" dirty="0"/>
            </a:br>
            <a:r>
              <a:rPr lang="en-US" sz="2400" dirty="0"/>
              <a:t>from commit </a:t>
            </a:r>
            <a:r>
              <a:rPr lang="en-US" sz="2400" dirty="0" smtClean="0"/>
              <a:t>to</a:t>
            </a:r>
            <a:r>
              <a:rPr lang="hu-HU" sz="2400" dirty="0" smtClean="0"/>
              <a:t> </a:t>
            </a:r>
            <a:r>
              <a:rPr lang="en-US" sz="2400" dirty="0" smtClean="0"/>
              <a:t>deploy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72607" y="4697885"/>
            <a:ext cx="3078675" cy="10933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7338" indent="-28733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38" indent="-1778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5875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2604x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Faster time </a:t>
            </a:r>
            <a:r>
              <a:rPr lang="en-US" sz="2400" dirty="0" smtClean="0"/>
              <a:t>to</a:t>
            </a:r>
            <a:r>
              <a:rPr lang="hu-HU" sz="2400" dirty="0" smtClean="0"/>
              <a:t> </a:t>
            </a:r>
            <a:r>
              <a:rPr lang="en-US" sz="2400" dirty="0" smtClean="0"/>
              <a:t>recovery from</a:t>
            </a:r>
            <a:r>
              <a:rPr lang="hu-HU" sz="2400" dirty="0" smtClean="0"/>
              <a:t> </a:t>
            </a:r>
            <a:r>
              <a:rPr lang="en-US" sz="2400" dirty="0" smtClean="0"/>
              <a:t>incidents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6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security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left</a:t>
            </a:r>
            <a:r>
              <a:rPr lang="hu-HU" dirty="0" smtClean="0"/>
              <a:t> 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946786" y="1736725"/>
            <a:ext cx="5590648" cy="4443413"/>
          </a:xfrm>
        </p:spPr>
        <p:txBody>
          <a:bodyPr/>
          <a:lstStyle/>
          <a:p>
            <a:r>
              <a:rPr lang="hu-HU" sz="3200" b="1" dirty="0" err="1" smtClean="0">
                <a:solidFill>
                  <a:srgbClr val="FF0000"/>
                </a:solidFill>
              </a:rPr>
              <a:t>Why</a:t>
            </a:r>
            <a:r>
              <a:rPr lang="hu-HU" sz="3200" b="1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Security is a specialist </a:t>
            </a:r>
            <a:r>
              <a:rPr lang="en-US" dirty="0" smtClean="0"/>
              <a:t>discipline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Security </a:t>
            </a:r>
            <a:r>
              <a:rPr lang="en-US" dirty="0"/>
              <a:t>is driven by compliance, which is</a:t>
            </a:r>
            <a:br>
              <a:rPr lang="en-US" dirty="0"/>
            </a:br>
            <a:r>
              <a:rPr lang="en-US" dirty="0"/>
              <a:t>not the focus of </a:t>
            </a:r>
            <a:r>
              <a:rPr lang="en-US" dirty="0" smtClean="0"/>
              <a:t>DevOps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Developers </a:t>
            </a:r>
            <a:r>
              <a:rPr lang="en-US" dirty="0"/>
              <a:t>deliver functional code </a:t>
            </a:r>
            <a:r>
              <a:rPr lang="en-US" dirty="0" smtClean="0"/>
              <a:t>fast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Anything </a:t>
            </a:r>
            <a:r>
              <a:rPr lang="en-US" dirty="0"/>
              <a:t>else is </a:t>
            </a:r>
            <a:r>
              <a:rPr lang="en-US" dirty="0" smtClean="0"/>
              <a:t>friction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Security </a:t>
            </a:r>
            <a:r>
              <a:rPr lang="en-US" dirty="0"/>
              <a:t>creates too much noise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68" y="0"/>
            <a:ext cx="521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786" y="1791224"/>
            <a:ext cx="3803890" cy="318363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AppSec</a:t>
            </a:r>
            <a:r>
              <a:rPr lang="en-US" sz="2400" dirty="0"/>
              <a:t> tooling becomes embedded in the DevOps toolchain</a:t>
            </a:r>
            <a:endParaRPr lang="hu-HU" sz="2400" dirty="0" smtClean="0"/>
          </a:p>
          <a:p>
            <a:r>
              <a:rPr lang="en-US" sz="2400" dirty="0" smtClean="0"/>
              <a:t>Speed </a:t>
            </a:r>
            <a:r>
              <a:rPr lang="en-US" sz="2400" dirty="0"/>
              <a:t>&gt; </a:t>
            </a:r>
            <a:r>
              <a:rPr lang="en-US" sz="2400" dirty="0" smtClean="0"/>
              <a:t>Accuracy</a:t>
            </a:r>
            <a:endParaRPr lang="hu-HU" sz="2400" dirty="0"/>
          </a:p>
          <a:p>
            <a:r>
              <a:rPr lang="en-US" sz="2400" dirty="0" smtClean="0"/>
              <a:t>Ease </a:t>
            </a:r>
            <a:r>
              <a:rPr lang="en-US" sz="2400" dirty="0"/>
              <a:t>of use &gt; </a:t>
            </a:r>
            <a:r>
              <a:rPr lang="en-US" sz="2400" dirty="0" smtClean="0"/>
              <a:t>Depth</a:t>
            </a:r>
            <a:endParaRPr lang="hu-HU" sz="2400" dirty="0"/>
          </a:p>
          <a:p>
            <a:r>
              <a:rPr lang="en-US" sz="2400" dirty="0" smtClean="0"/>
              <a:t>Cloud </a:t>
            </a:r>
            <a:r>
              <a:rPr lang="en-US" sz="2400" dirty="0"/>
              <a:t>platforms on </a:t>
            </a:r>
            <a:r>
              <a:rPr lang="en-US" sz="2400" dirty="0" smtClean="0"/>
              <a:t>the</a:t>
            </a:r>
            <a:r>
              <a:rPr lang="hu-HU" sz="2400" dirty="0" smtClean="0"/>
              <a:t> </a:t>
            </a:r>
            <a:r>
              <a:rPr lang="en-US" sz="2400" dirty="0" smtClean="0"/>
              <a:t>rise</a:t>
            </a:r>
            <a:endParaRPr lang="hu-HU" sz="2400" dirty="0"/>
          </a:p>
          <a:p>
            <a:r>
              <a:rPr lang="en-US" sz="2400" dirty="0" smtClean="0"/>
              <a:t>Developer driven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86" y="429273"/>
            <a:ext cx="10311765" cy="1080000"/>
          </a:xfrm>
        </p:spPr>
        <p:txBody>
          <a:bodyPr/>
          <a:lstStyle/>
          <a:p>
            <a:r>
              <a:rPr lang="en-US" dirty="0"/>
              <a:t>Time to put the Sec into DevOps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DevSecOps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14" y="1509273"/>
            <a:ext cx="6607793" cy="37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86" y="429273"/>
            <a:ext cx="10311765" cy="1080000"/>
          </a:xfrm>
        </p:spPr>
        <p:txBody>
          <a:bodyPr/>
          <a:lstStyle/>
          <a:p>
            <a:r>
              <a:rPr lang="en-US" dirty="0"/>
              <a:t>SAST and DAST become truly </a:t>
            </a:r>
            <a:r>
              <a:rPr lang="en-US" dirty="0" smtClean="0"/>
              <a:t>integrated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86" y="1553104"/>
            <a:ext cx="3660526" cy="42545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665" y="2797626"/>
            <a:ext cx="2065093" cy="176552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111" y="1509272"/>
            <a:ext cx="3697546" cy="4297601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2471056" y="3365684"/>
            <a:ext cx="101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i="1" dirty="0" smtClean="0">
                <a:solidFill>
                  <a:srgbClr val="FFFFFF"/>
                </a:solidFill>
                <a:latin typeface="Bauhaus 93" panose="04030905020B02020C02" pitchFamily="82" charset="0"/>
              </a:rPr>
              <a:t>SAST</a:t>
            </a:r>
            <a:endParaRPr lang="hu-HU" sz="3200" b="1" dirty="0">
              <a:latin typeface="Bauhaus 93" panose="04030905020B02020C02" pitchFamily="82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9215653" y="3388001"/>
            <a:ext cx="1160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i="1" dirty="0">
                <a:solidFill>
                  <a:srgbClr val="FFFFFF"/>
                </a:solidFill>
                <a:latin typeface="Bauhaus 93" panose="04030905020B02020C02" pitchFamily="82" charset="0"/>
              </a:rPr>
              <a:t>D</a:t>
            </a:r>
            <a:r>
              <a:rPr lang="hu-HU" sz="3200" b="1" i="1" dirty="0" smtClean="0">
                <a:solidFill>
                  <a:srgbClr val="FFFFFF"/>
                </a:solidFill>
                <a:latin typeface="Bauhaus 93" panose="04030905020B02020C02" pitchFamily="82" charset="0"/>
              </a:rPr>
              <a:t>AST</a:t>
            </a:r>
            <a:endParaRPr lang="hu-HU" sz="3200" b="1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Vulnerability</a:t>
            </a:r>
            <a:r>
              <a:rPr lang="hu-HU" dirty="0" smtClean="0"/>
              <a:t> Management </a:t>
            </a:r>
            <a:r>
              <a:rPr lang="hu-HU" dirty="0" err="1" smtClean="0"/>
              <a:t>takes</a:t>
            </a:r>
            <a:r>
              <a:rPr lang="hu-HU" dirty="0" smtClean="0"/>
              <a:t> a </a:t>
            </a:r>
            <a:r>
              <a:rPr lang="hu-HU" dirty="0" err="1" smtClean="0"/>
              <a:t>step</a:t>
            </a:r>
            <a:r>
              <a:rPr lang="hu-HU" dirty="0" smtClean="0"/>
              <a:t> </a:t>
            </a:r>
            <a:r>
              <a:rPr lang="hu-HU" dirty="0" err="1" smtClean="0"/>
              <a:t>forward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1599930" y="1900010"/>
            <a:ext cx="2721700" cy="1735819"/>
          </a:xfrm>
        </p:spPr>
        <p:txBody>
          <a:bodyPr/>
          <a:lstStyle/>
          <a:p>
            <a:r>
              <a:rPr lang="en-US" dirty="0"/>
              <a:t>Tools that </a:t>
            </a:r>
            <a:r>
              <a:rPr lang="en-US" b="1" dirty="0">
                <a:solidFill>
                  <a:srgbClr val="00B0F0"/>
                </a:solidFill>
              </a:rPr>
              <a:t>aggregate </a:t>
            </a:r>
            <a:r>
              <a:rPr lang="hu-HU" b="1" dirty="0" smtClean="0">
                <a:solidFill>
                  <a:srgbClr val="00B0F0"/>
                </a:solidFill>
              </a:rPr>
              <a:t>i</a:t>
            </a:r>
            <a:r>
              <a:rPr lang="en-US" b="1" dirty="0" err="1" smtClean="0">
                <a:solidFill>
                  <a:srgbClr val="00B0F0"/>
                </a:solidFill>
              </a:rPr>
              <a:t>nformation</a:t>
            </a:r>
            <a:r>
              <a:rPr lang="en-US" dirty="0" smtClean="0"/>
              <a:t> </a:t>
            </a:r>
            <a:r>
              <a:rPr lang="en-US" dirty="0"/>
              <a:t>from</a:t>
            </a:r>
            <a:br>
              <a:rPr lang="en-US" dirty="0"/>
            </a:br>
            <a:r>
              <a:rPr lang="en-US" dirty="0"/>
              <a:t>multiple sources and present that risk</a:t>
            </a:r>
            <a:br>
              <a:rPr lang="en-US" dirty="0"/>
            </a:br>
            <a:r>
              <a:rPr lang="en-US" dirty="0"/>
              <a:t>in a rollup </a:t>
            </a:r>
            <a:r>
              <a:rPr lang="en-US" dirty="0" smtClean="0"/>
              <a:t>view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71" y="1726205"/>
            <a:ext cx="5978223" cy="43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APIs enable rapid innovation, but have unique</a:t>
            </a:r>
            <a:br>
              <a:rPr lang="en-US" dirty="0"/>
            </a:br>
            <a:r>
              <a:rPr lang="en-US" dirty="0"/>
              <a:t>security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946786" y="1900011"/>
            <a:ext cx="4822643" cy="3989161"/>
          </a:xfrm>
        </p:spPr>
        <p:txBody>
          <a:bodyPr/>
          <a:lstStyle/>
          <a:p>
            <a:r>
              <a:rPr lang="en-US" dirty="0"/>
              <a:t>APIs (Application Programming</a:t>
            </a:r>
            <a:br>
              <a:rPr lang="en-US" dirty="0"/>
            </a:br>
            <a:r>
              <a:rPr lang="en-US" dirty="0"/>
              <a:t>Interfaces</a:t>
            </a:r>
            <a:r>
              <a:rPr lang="en-US" dirty="0" smtClean="0"/>
              <a:t>):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critical </a:t>
            </a:r>
            <a:r>
              <a:rPr lang="en-US" dirty="0"/>
              <a:t>part of modern mobile, </a:t>
            </a:r>
            <a:r>
              <a:rPr lang="en-US" dirty="0" smtClean="0"/>
              <a:t>SaaS</a:t>
            </a:r>
            <a:r>
              <a:rPr lang="hu-HU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web </a:t>
            </a:r>
            <a:r>
              <a:rPr lang="en-US" dirty="0" smtClean="0"/>
              <a:t>applications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found </a:t>
            </a:r>
            <a:r>
              <a:rPr lang="en-US" dirty="0"/>
              <a:t>in customer-facing, </a:t>
            </a:r>
            <a:r>
              <a:rPr lang="en-US" dirty="0" smtClean="0"/>
              <a:t>partner</a:t>
            </a:r>
            <a:r>
              <a:rPr lang="hu-HU" dirty="0" smtClean="0"/>
              <a:t> </a:t>
            </a:r>
            <a:r>
              <a:rPr lang="en-US" dirty="0" smtClean="0"/>
              <a:t>facing </a:t>
            </a:r>
            <a:r>
              <a:rPr lang="en-US" dirty="0"/>
              <a:t>and </a:t>
            </a:r>
            <a:r>
              <a:rPr lang="en-US" dirty="0" smtClean="0"/>
              <a:t>internal</a:t>
            </a:r>
            <a:r>
              <a:rPr lang="hu-HU" dirty="0" smtClean="0"/>
              <a:t> </a:t>
            </a:r>
            <a:r>
              <a:rPr lang="en-US" dirty="0" smtClean="0"/>
              <a:t>applications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APIs </a:t>
            </a:r>
            <a:r>
              <a:rPr lang="en-US" dirty="0"/>
              <a:t>expose application logic </a:t>
            </a:r>
            <a:r>
              <a:rPr lang="en-US" dirty="0" smtClean="0"/>
              <a:t>and</a:t>
            </a:r>
            <a:r>
              <a:rPr lang="hu-HU" dirty="0" smtClean="0"/>
              <a:t> </a:t>
            </a:r>
            <a:r>
              <a:rPr lang="en-US" dirty="0" smtClean="0"/>
              <a:t>sensitive </a:t>
            </a:r>
            <a:r>
              <a:rPr lang="en-US" dirty="0"/>
              <a:t>data such </a:t>
            </a:r>
            <a:r>
              <a:rPr lang="en-US" dirty="0" smtClean="0"/>
              <a:t>as</a:t>
            </a:r>
            <a:r>
              <a:rPr lang="hu-HU" dirty="0" smtClean="0"/>
              <a:t> </a:t>
            </a:r>
            <a:r>
              <a:rPr lang="en-US" dirty="0" smtClean="0"/>
              <a:t>PII and</a:t>
            </a:r>
            <a:r>
              <a:rPr lang="hu-HU" dirty="0" smtClean="0"/>
              <a:t> </a:t>
            </a:r>
            <a:r>
              <a:rPr lang="en-US" dirty="0" smtClean="0"/>
              <a:t>because </a:t>
            </a:r>
            <a:r>
              <a:rPr lang="en-US" dirty="0"/>
              <a:t>of this </a:t>
            </a:r>
            <a:r>
              <a:rPr lang="en-US" dirty="0" smtClean="0"/>
              <a:t>have</a:t>
            </a:r>
            <a:r>
              <a:rPr lang="hu-HU" dirty="0" smtClean="0"/>
              <a:t> </a:t>
            </a:r>
            <a:r>
              <a:rPr lang="en-US" dirty="0" smtClean="0"/>
              <a:t>increasingly</a:t>
            </a:r>
            <a:r>
              <a:rPr lang="hu-HU" dirty="0" smtClean="0"/>
              <a:t> </a:t>
            </a:r>
            <a:r>
              <a:rPr lang="en-US" dirty="0" smtClean="0"/>
              <a:t>become </a:t>
            </a:r>
            <a:r>
              <a:rPr lang="en-US" dirty="0"/>
              <a:t>a target for </a:t>
            </a:r>
            <a:r>
              <a:rPr lang="en-US" dirty="0" smtClean="0"/>
              <a:t>attackers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508" y="2433828"/>
            <a:ext cx="5187043" cy="29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165" y="3166417"/>
            <a:ext cx="1175928" cy="688449"/>
          </a:xfrm>
        </p:spPr>
        <p:txBody>
          <a:bodyPr/>
          <a:lstStyle/>
          <a:p>
            <a:pPr marL="0" indent="0">
              <a:buNone/>
            </a:pPr>
            <a:r>
              <a:rPr lang="hu-HU" sz="4800" b="1" dirty="0" smtClean="0"/>
              <a:t>84%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86" y="429273"/>
            <a:ext cx="10311765" cy="1080000"/>
          </a:xfrm>
        </p:spPr>
        <p:txBody>
          <a:bodyPr/>
          <a:lstStyle/>
          <a:p>
            <a:r>
              <a:rPr lang="hu-HU" dirty="0" err="1" smtClean="0"/>
              <a:t>Container</a:t>
            </a:r>
            <a:r>
              <a:rPr lang="hu-HU" dirty="0" smtClean="0"/>
              <a:t> </a:t>
            </a:r>
            <a:r>
              <a:rPr lang="hu-HU" dirty="0" err="1" smtClean="0"/>
              <a:t>Security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50938592"/>
              </p:ext>
            </p:extLst>
          </p:nvPr>
        </p:nvGraphicFramePr>
        <p:xfrm>
          <a:off x="6368143" y="1632858"/>
          <a:ext cx="4474029" cy="375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13111794"/>
              </p:ext>
            </p:extLst>
          </p:nvPr>
        </p:nvGraphicFramePr>
        <p:xfrm>
          <a:off x="1697901" y="1632858"/>
          <a:ext cx="4474029" cy="375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346951" y="3166418"/>
            <a:ext cx="1175928" cy="68844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7338" indent="-28733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38" indent="-1778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5875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hu-HU" sz="4800" b="1" dirty="0" smtClean="0"/>
              <a:t>92%</a:t>
            </a:r>
            <a:endParaRPr lang="en-US" sz="4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77144" y="3320140"/>
            <a:ext cx="1049384" cy="53472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7338" indent="-28733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38" indent="-1778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5875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hu-HU" sz="3600" b="1" dirty="0" smtClean="0"/>
              <a:t>2020</a:t>
            </a:r>
            <a:endParaRPr lang="en-US" sz="36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511516" y="3243278"/>
            <a:ext cx="1049384" cy="53472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7338" indent="-28733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38" indent="-1778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5875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hu-HU" sz="3600" b="1" dirty="0" smtClean="0"/>
              <a:t>2019</a:t>
            </a:r>
            <a:endParaRPr lang="en-US" sz="36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34580" y="5512015"/>
            <a:ext cx="5856513" cy="4098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7338" indent="-28733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38" indent="-1778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5875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Organizations using containers in production</a:t>
            </a:r>
            <a:r>
              <a:rPr lang="en-US" sz="2400" dirty="0" smtClean="0"/>
              <a:t>*</a:t>
            </a:r>
            <a:endParaRPr lang="en-US" sz="24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53501" y="6547104"/>
            <a:ext cx="4098334" cy="23607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7338" indent="-287338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86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2338" indent="-17780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5875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*2020 report from Cloud Native Computing </a:t>
            </a:r>
            <a:r>
              <a:rPr lang="en-US" sz="1400" dirty="0" smtClean="0"/>
              <a:t>Foundation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550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999A9-77CE-4AD1-9911-24A29F08BC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86" y="429273"/>
            <a:ext cx="10311765" cy="1080000"/>
          </a:xfrm>
        </p:spPr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err="1" smtClean="0"/>
              <a:t>Prioritization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sz="2400" b="0" dirty="0"/>
              <a:t>Open source vulnerabilities are an ongoing </a:t>
            </a:r>
            <a:r>
              <a:rPr lang="en-US" sz="2400" b="0" dirty="0" smtClean="0"/>
              <a:t>issue</a:t>
            </a:r>
            <a:endParaRPr lang="en-US" dirty="0"/>
          </a:p>
        </p:txBody>
      </p:sp>
      <p:sp>
        <p:nvSpPr>
          <p:cNvPr id="17" name="Téglalap 16"/>
          <p:cNvSpPr/>
          <p:nvPr/>
        </p:nvSpPr>
        <p:spPr>
          <a:xfrm>
            <a:off x="2471056" y="3365684"/>
            <a:ext cx="1012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i="1" dirty="0" smtClean="0">
                <a:solidFill>
                  <a:srgbClr val="FFFFFF"/>
                </a:solidFill>
                <a:latin typeface="Bauhaus 93" panose="04030905020B02020C02" pitchFamily="82" charset="0"/>
              </a:rPr>
              <a:t>SAST</a:t>
            </a:r>
            <a:endParaRPr lang="hu-HU" sz="3200" b="1" dirty="0">
              <a:latin typeface="Bauhaus 93" panose="04030905020B02020C02" pitchFamily="82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9215653" y="3388001"/>
            <a:ext cx="1160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i="1" dirty="0">
                <a:solidFill>
                  <a:srgbClr val="FFFFFF"/>
                </a:solidFill>
                <a:latin typeface="Bauhaus 93" panose="04030905020B02020C02" pitchFamily="82" charset="0"/>
              </a:rPr>
              <a:t>D</a:t>
            </a:r>
            <a:r>
              <a:rPr lang="hu-HU" sz="3200" b="1" i="1" dirty="0" smtClean="0">
                <a:solidFill>
                  <a:srgbClr val="FFFFFF"/>
                </a:solidFill>
                <a:latin typeface="Bauhaus 93" panose="04030905020B02020C02" pitchFamily="82" charset="0"/>
              </a:rPr>
              <a:t>AST</a:t>
            </a:r>
            <a:endParaRPr lang="hu-HU" sz="3200" b="1" dirty="0">
              <a:latin typeface="Bauhaus 93" panose="04030905020B02020C02" pitchFamily="82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46150" y="1946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1575507"/>
            <a:ext cx="10483487" cy="42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 Focus Theme v5">
  <a:themeElements>
    <a:clrScheme name="mf theme colors v4">
      <a:dk1>
        <a:srgbClr val="000000"/>
      </a:dk1>
      <a:lt1>
        <a:srgbClr val="FFFFFF"/>
      </a:lt1>
      <a:dk2>
        <a:srgbClr val="ECEEEF"/>
      </a:dk2>
      <a:lt2>
        <a:srgbClr val="212E35"/>
      </a:lt2>
      <a:accent1>
        <a:srgbClr val="0079EF"/>
      </a:accent1>
      <a:accent2>
        <a:srgbClr val="231CA5"/>
      </a:accent2>
      <a:accent3>
        <a:srgbClr val="7424AD"/>
      </a:accent3>
      <a:accent4>
        <a:srgbClr val="C6179D"/>
      </a:accent4>
      <a:accent5>
        <a:srgbClr val="29CEFE"/>
      </a:accent5>
      <a:accent6>
        <a:srgbClr val="2FD6C3"/>
      </a:accent6>
      <a:hlink>
        <a:srgbClr val="284CFF"/>
      </a:hlink>
      <a:folHlink>
        <a:srgbClr val="284C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rmAutofit/>
      </a:bodyPr>
      <a:lstStyle>
        <a:defPPr marL="0" indent="0">
          <a:spcAft>
            <a:spcPts val="1800"/>
          </a:spcAft>
          <a:buNone/>
          <a:defRPr sz="2400" dirty="0"/>
        </a:defPPr>
      </a:lstStyle>
    </a:txDef>
  </a:objectDefaults>
  <a:extraClrSchemeLst/>
  <a:custClrLst>
    <a:custClr name="MF Status Crimson">
      <a:srgbClr val="E5004C"/>
    </a:custClr>
    <a:custClr name="MF Status Apricot">
      <a:srgbClr val="F48B34"/>
    </a:custClr>
    <a:custClr name="MF Status Yellow">
      <a:srgbClr val="FCDB1F"/>
    </a:custClr>
    <a:custClr name="MF Status Green">
      <a:srgbClr val="1AAC60"/>
    </a:custClr>
  </a:custClrLst>
  <a:extLst>
    <a:ext uri="{05A4C25C-085E-4340-85A3-A5531E510DB2}">
      <thm15:themeFamily xmlns:thm15="http://schemas.microsoft.com/office/thememl/2012/main" name="Presentation_2017" id="{EE410749-BDB7-BA44-9034-418D44443F47}" vid="{9639C47D-4534-FE4D-9883-F5A494F791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F Status Crimson">
      <a:srgbClr val="E5004C"/>
    </a:custClr>
    <a:custClr name="MF Status Apricot">
      <a:srgbClr val="F48B34"/>
    </a:custClr>
    <a:custClr name="MF Status Yellow">
      <a:srgbClr val="FCDB1F"/>
    </a:custClr>
    <a:custClr name="MF Status Green">
      <a:srgbClr val="1AAC6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03BCB38-008C-E349-A4FC-E674450CD1CA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Presentation_2017</Template>
  <TotalTime>2693</TotalTime>
  <Words>288</Words>
  <Application>Microsoft Office PowerPoint</Application>
  <PresentationFormat>Szélesvásznú</PresentationFormat>
  <Paragraphs>102</Paragraphs>
  <Slides>17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Bauhaus 93</vt:lpstr>
      <vt:lpstr>Calibri</vt:lpstr>
      <vt:lpstr>Calibri Light</vt:lpstr>
      <vt:lpstr>Wingdings</vt:lpstr>
      <vt:lpstr>Micro Focus Theme v5</vt:lpstr>
      <vt:lpstr>AppSec trends of 2021</vt:lpstr>
      <vt:lpstr>DevOps Success</vt:lpstr>
      <vt:lpstr>But security was left out</vt:lpstr>
      <vt:lpstr>Time to put the Sec into DevOps  DevSecOps</vt:lpstr>
      <vt:lpstr>SAST and DAST become truly integrated</vt:lpstr>
      <vt:lpstr>Vulnerability Management takes a step forward</vt:lpstr>
      <vt:lpstr>APIs enable rapid innovation, but have unique security challenges</vt:lpstr>
      <vt:lpstr>Container Security</vt:lpstr>
      <vt:lpstr>Open Source Prioritization Open source vulnerabilities are an ongoing issue</vt:lpstr>
      <vt:lpstr>Open Source Prioritization</vt:lpstr>
      <vt:lpstr>Open Source Prioritization Auditing open source issues is a long, manual process…</vt:lpstr>
      <vt:lpstr>PowerPoint bemutató</vt:lpstr>
      <vt:lpstr>Susceptibility Analysis focuses on exploitable open source vulnerabilities</vt:lpstr>
      <vt:lpstr>PowerPoint bemutató</vt:lpstr>
      <vt:lpstr>Q&amp;A</vt:lpstr>
      <vt:lpstr>Thank You.</vt:lpstr>
      <vt:lpstr>PowerPoint bemutató</vt:lpstr>
    </vt:vector>
  </TitlesOfParts>
  <Company>Novell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Focus Presentation Template</dc:title>
  <dc:creator>Karlin Stokes</dc:creator>
  <cp:lastModifiedBy>Róbert Prekler</cp:lastModifiedBy>
  <cp:revision>159</cp:revision>
  <dcterms:created xsi:type="dcterms:W3CDTF">2017-10-11T15:55:15Z</dcterms:created>
  <dcterms:modified xsi:type="dcterms:W3CDTF">2021-05-18T13:31:28Z</dcterms:modified>
</cp:coreProperties>
</file>