
<file path=[Content_Types].xml><?xml version="1.0" encoding="utf-8"?>
<Types xmlns="http://schemas.openxmlformats.org/package/2006/content-types">
  <Default Extension="png" ContentType="image/png"/>
  <Default Extension="bin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  <p:sldMasterId id="2147483678" r:id="rId3"/>
    <p:sldMasterId id="2147483692" r:id="rId4"/>
    <p:sldMasterId id="2147483702" r:id="rId5"/>
    <p:sldMasterId id="2147483720" r:id="rId6"/>
    <p:sldMasterId id="2147483736" r:id="rId7"/>
    <p:sldMasterId id="2147483752" r:id="rId8"/>
  </p:sldMasterIdLst>
  <p:notesMasterIdLst>
    <p:notesMasterId r:id="rId32"/>
  </p:notesMasterIdLst>
  <p:sldIdLst>
    <p:sldId id="660" r:id="rId9"/>
    <p:sldId id="661" r:id="rId10"/>
    <p:sldId id="663" r:id="rId11"/>
    <p:sldId id="665" r:id="rId12"/>
    <p:sldId id="664" r:id="rId13"/>
    <p:sldId id="666" r:id="rId14"/>
    <p:sldId id="667" r:id="rId15"/>
    <p:sldId id="670" r:id="rId16"/>
    <p:sldId id="668" r:id="rId17"/>
    <p:sldId id="669" r:id="rId18"/>
    <p:sldId id="671" r:id="rId19"/>
    <p:sldId id="672" r:id="rId20"/>
    <p:sldId id="677" r:id="rId21"/>
    <p:sldId id="682" r:id="rId22"/>
    <p:sldId id="684" r:id="rId23"/>
    <p:sldId id="685" r:id="rId24"/>
    <p:sldId id="686" r:id="rId25"/>
    <p:sldId id="687" r:id="rId26"/>
    <p:sldId id="683" r:id="rId27"/>
    <p:sldId id="678" r:id="rId28"/>
    <p:sldId id="679" r:id="rId29"/>
    <p:sldId id="681" r:id="rId30"/>
    <p:sldId id="270" r:id="rId31"/>
  </p:sldIdLst>
  <p:sldSz cx="9144000" cy="5143500" type="screen16x9"/>
  <p:notesSz cx="7315200" cy="9601200"/>
  <p:embeddedFontLst>
    <p:embeddedFont>
      <p:font typeface="Gill Sans MT" panose="020B0502020104020203" pitchFamily="34" charset="0"/>
      <p:regular r:id="rId33"/>
      <p:bold r:id="rId34"/>
      <p:italic r:id="rId35"/>
      <p:boldItalic r:id="rId36"/>
    </p:embeddedFont>
    <p:embeddedFont>
      <p:font typeface="Consolas" panose="020B0609020204030204" pitchFamily="49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Tahoma" panose="020B0604030504040204" pitchFamily="34" charset="0"/>
      <p:regular r:id="rId45"/>
      <p:bold r:id="rId46"/>
    </p:embeddedFont>
    <p:embeddedFont>
      <p:font typeface="Titillium Web" panose="020B0604020202020204" charset="0"/>
      <p:regular r:id="rId47"/>
      <p:bold r:id="rId48"/>
      <p:italic r:id="rId49"/>
      <p:boldItalic r:id="rId50"/>
    </p:embeddedFont>
    <p:embeddedFont>
      <p:font typeface="Gill Sans" panose="020B0604020202020204" charset="0"/>
      <p:regular r:id="rId51"/>
      <p:bold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1" roundtripDataSignature="AMtx7mgvvee37J/eER9CT5d6tptB8ZTx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CCFF"/>
    <a:srgbClr val="66CCFF"/>
    <a:srgbClr val="6DD6EB"/>
    <a:srgbClr val="FF8080"/>
    <a:srgbClr val="336699"/>
    <a:srgbClr val="FF6060"/>
    <a:srgbClr val="FF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8"/>
    <p:restoredTop sz="96327" autoAdjust="0"/>
  </p:normalViewPr>
  <p:slideViewPr>
    <p:cSldViewPr snapToGrid="0">
      <p:cViewPr varScale="1">
        <p:scale>
          <a:sx n="151" d="100"/>
          <a:sy n="151" d="100"/>
        </p:scale>
        <p:origin x="-39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7.fntdata"/><Relationship Id="rId21" Type="http://schemas.openxmlformats.org/officeDocument/2006/relationships/slide" Target="slides/slide13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font" Target="fonts/font9.fntdata"/><Relationship Id="rId9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95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9.fntdata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;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617970"/>
            <a:ext cx="4282440" cy="29832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152400"/>
            <a:ext cx="6869112" cy="3863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228600" y="4267200"/>
            <a:ext cx="6858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sldNum" idx="12"/>
          </p:nvPr>
        </p:nvSpPr>
        <p:spPr>
          <a:xfrm>
            <a:off x="0" y="9296400"/>
            <a:ext cx="7313613" cy="30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0269005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:notes"/>
          <p:cNvSpPr txBox="1">
            <a:spLocks noGrp="1"/>
          </p:cNvSpPr>
          <p:nvPr>
            <p:ph type="body" idx="1"/>
          </p:nvPr>
        </p:nvSpPr>
        <p:spPr>
          <a:xfrm>
            <a:off x="228600" y="4267200"/>
            <a:ext cx="6858000" cy="495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152400"/>
            <a:ext cx="6869112" cy="3863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y Title NN">
  <p:cSld name="Day Title N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1733550"/>
            <a:ext cx="4495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/>
          <p:nvPr/>
        </p:nvSpPr>
        <p:spPr>
          <a:xfrm>
            <a:off x="457200" y="432435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457200" y="1276350"/>
            <a:ext cx="449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None/>
              <a:defRPr sz="20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2"/>
          </p:nvPr>
        </p:nvSpPr>
        <p:spPr>
          <a:xfrm>
            <a:off x="457200" y="3028950"/>
            <a:ext cx="449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  <a:defRPr sz="12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body" idx="3"/>
          </p:nvPr>
        </p:nvSpPr>
        <p:spPr>
          <a:xfrm>
            <a:off x="457200" y="3562350"/>
            <a:ext cx="4495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"/>
              <a:buNone/>
              <a:defRPr sz="24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6576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970A8B69-77E4-4C09-A0E5-763DE9371B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1326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2971804"/>
            <a:ext cx="7772400" cy="1354931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hu-HU" dirty="0"/>
              <a:t>CLICK TO EDIT SECTION 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2971804"/>
            <a:ext cx="7772400" cy="1354931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hu-HU" dirty="0"/>
              <a:t>CLICK TO EDIT SECTION 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9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2971804"/>
            <a:ext cx="7772400" cy="1354931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88534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_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Exercise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657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60000" t="20000"/>
            </a:stretch>
          </a:blipFill>
        </p:spPr>
        <p:txBody>
          <a:bodyPr/>
          <a:lstStyle>
            <a:lvl1pPr>
              <a:defRPr baseline="0">
                <a:solidFill>
                  <a:srgbClr val="FF0000"/>
                </a:solidFill>
                <a:latin typeface="+mn-lt"/>
              </a:defRPr>
            </a:lvl1pPr>
            <a:lvl2pPr>
              <a:defRPr baseline="0">
                <a:solidFill>
                  <a:srgbClr val="FF0000"/>
                </a:solidFill>
                <a:latin typeface="+mn-lt"/>
              </a:defRPr>
            </a:lvl2pPr>
            <a:lvl3pPr>
              <a:defRPr baseline="0">
                <a:solidFill>
                  <a:srgbClr val="FF0000"/>
                </a:solidFill>
                <a:latin typeface="+mn-lt"/>
              </a:defRPr>
            </a:lvl3pPr>
            <a:lvl4pPr>
              <a:defRPr baseline="0">
                <a:solidFill>
                  <a:srgbClr val="FF0000"/>
                </a:solidFill>
                <a:latin typeface="+mn-lt"/>
              </a:defRPr>
            </a:lvl4pPr>
            <a:lvl5pPr>
              <a:defRPr baseline="0">
                <a:solidFill>
                  <a:srgbClr val="FF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970A8B69-77E4-4C09-A0E5-763DE9371B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7536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>
              <a:defRPr/>
            </a:pPr>
            <a:fld id="{7D65DF28-22C8-46A0-BEBD-D0198C2A37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3543300"/>
          </a:xfrm>
          <a:solidFill>
            <a:srgbClr val="FDE8E7"/>
          </a:solidFill>
          <a:ln cap="rnd">
            <a:solidFill>
              <a:srgbClr val="F89C9A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Consolas" pitchFamily="49" charset="0"/>
                <a:cs typeface="Courier New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(bad example)</a:t>
            </a:r>
          </a:p>
          <a:p>
            <a:pPr lvl="0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914400"/>
            <a:ext cx="8229600" cy="3543300"/>
          </a:xfrm>
          <a:solidFill>
            <a:srgbClr val="E6FECA"/>
          </a:solidFill>
          <a:ln cap="rnd">
            <a:solidFill>
              <a:srgbClr val="9EFA2E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Consolas" pitchFamily="49" charset="0"/>
                <a:cs typeface="Courier New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(good example) or delete to edit bad example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61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urc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>
              <a:defRPr/>
            </a:pPr>
            <a:fld id="{7D65DF28-22C8-46A0-BEBD-D0198C2A37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800350"/>
            <a:ext cx="8229600" cy="1657350"/>
          </a:xfrm>
          <a:solidFill>
            <a:srgbClr val="FDE8E7"/>
          </a:solidFill>
          <a:ln cap="rnd">
            <a:solidFill>
              <a:srgbClr val="F89C9A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Consolas" pitchFamily="49" charset="0"/>
                <a:cs typeface="Courier New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(bad example)</a:t>
            </a:r>
          </a:p>
          <a:p>
            <a:pPr lvl="0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800350"/>
            <a:ext cx="8229600" cy="1657350"/>
          </a:xfrm>
          <a:solidFill>
            <a:srgbClr val="E6FECA"/>
          </a:solidFill>
          <a:ln cap="rnd">
            <a:solidFill>
              <a:srgbClr val="9EFA2E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Consolas" pitchFamily="49" charset="0"/>
                <a:cs typeface="Courier New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(good example) or delete to edit bad example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914400"/>
            <a:ext cx="82296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54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5" y="215507"/>
            <a:ext cx="7748589" cy="5393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AC2B0F0D-8976-466A-B51A-F6CA782F0D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457200" y="914400"/>
            <a:ext cx="8229600" cy="3543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table</a:t>
            </a:r>
          </a:p>
        </p:txBody>
      </p:sp>
    </p:spTree>
    <p:extLst>
      <p:ext uri="{BB962C8B-B14F-4D97-AF65-F5344CB8AC3E}">
        <p14:creationId xmlns:p14="http://schemas.microsoft.com/office/powerpoint/2010/main" val="493991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FBF7A214-65D3-432A-B84E-80F5AD4F9B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85765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2FCE34AF-832C-4C87-9A06-0FEE8C8979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3445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ye Bye - 2">
  <p:cSld name="Bye Bye -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2980549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2"/>
          </p:nvPr>
        </p:nvSpPr>
        <p:spPr>
          <a:xfrm>
            <a:off x="457200" y="3336073"/>
            <a:ext cx="3962400" cy="24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  <a:defRPr sz="12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/>
          <p:nvPr/>
        </p:nvSpPr>
        <p:spPr>
          <a:xfrm>
            <a:off x="457200" y="3513951"/>
            <a:ext cx="3962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www.scademy.com</a:t>
            </a:r>
            <a:endParaRPr sz="120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" name="Google Shape;19;p20"/>
          <p:cNvSpPr txBox="1"/>
          <p:nvPr/>
        </p:nvSpPr>
        <p:spPr>
          <a:xfrm>
            <a:off x="855612" y="4137452"/>
            <a:ext cx="303058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Join the </a:t>
            </a:r>
            <a:r>
              <a:rPr lang="en-US" sz="105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Secure Coding Academy </a:t>
            </a:r>
            <a:r>
              <a:rPr lang="en-US" sz="10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group on LinkedIn and stay informed about our courses!</a:t>
            </a:r>
            <a:endParaRPr/>
          </a:p>
        </p:txBody>
      </p:sp>
      <p:sp>
        <p:nvSpPr>
          <p:cNvPr id="20" name="Google Shape;20;p20"/>
          <p:cNvSpPr txBox="1"/>
          <p:nvPr/>
        </p:nvSpPr>
        <p:spPr>
          <a:xfrm>
            <a:off x="457200" y="2294752"/>
            <a:ext cx="3886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Thank you!</a:t>
            </a:r>
            <a:endParaRPr sz="3600"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" name="Google Shape;21;p20"/>
          <p:cNvSpPr txBox="1"/>
          <p:nvPr/>
        </p:nvSpPr>
        <p:spPr>
          <a:xfrm>
            <a:off x="457200" y="4705350"/>
            <a:ext cx="480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Essential security for all software engineers.</a:t>
            </a:r>
            <a:endParaRPr sz="1300" i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2" name="Google Shape;22;p20" descr="F:\!Webben\scademy\logo redesign ÁPRILIS\icons\linkedin1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4" y="4190538"/>
            <a:ext cx="271541" cy="2677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457200" y="1352550"/>
            <a:ext cx="3962400" cy="41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ckground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>
              <a:defRPr/>
            </a:pPr>
            <a:fld id="{7D65DF28-22C8-46A0-BEBD-D0198C2A37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23068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00200"/>
            <a:ext cx="4953000" cy="21717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4000" b="1" baseline="0">
                <a:latin typeface="+mn-lt"/>
              </a:defRPr>
            </a:lvl1pPr>
          </a:lstStyle>
          <a:p>
            <a:pPr lvl="0"/>
            <a:r>
              <a:rPr lang="hu-HU" dirty="0"/>
              <a:t>CLICK TO EDIT MODULE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04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in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51692" y="1257300"/>
            <a:ext cx="5105400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latin typeface="+mn-lt"/>
              </a:defRPr>
            </a:lvl1pPr>
          </a:lstStyle>
          <a:p>
            <a:pPr lvl="0"/>
            <a:r>
              <a:rPr lang="hu-HU" dirty="0"/>
              <a:t>CLICK TO EDIT TRAINING TITLE</a:t>
            </a:r>
            <a:endParaRPr lang="en-US" dirty="0"/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51692" y="3028950"/>
            <a:ext cx="5105400" cy="342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EDIT LOC+DATE</a:t>
            </a:r>
          </a:p>
        </p:txBody>
      </p:sp>
      <p:sp>
        <p:nvSpPr>
          <p:cNvPr id="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351692" y="3429000"/>
            <a:ext cx="5105400" cy="285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51692" y="3714750"/>
            <a:ext cx="5105400" cy="285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1978685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background">
  <p:cSld name="1_No background">
    <p:bg>
      <p:bgPr>
        <a:solidFill>
          <a:srgbClr val="00206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215507"/>
            <a:ext cx="7748588" cy="5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7924806" y="4864012"/>
            <a:ext cx="792163" cy="27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2971800" y="4857750"/>
            <a:ext cx="2667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rgbClr val="002E63"/>
              </a:buClr>
              <a:buSzPts val="2200"/>
              <a:buFont typeface="Verdana"/>
              <a:buNone/>
              <a:defRPr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5715000" y="4857750"/>
            <a:ext cx="21336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rgbClr val="002E63"/>
              </a:buClr>
              <a:buSzPts val="2200"/>
              <a:buFont typeface="Verdana"/>
              <a:buNone/>
              <a:defRPr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778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rgbClr val="FFF0F0"/>
          </a:solidFill>
          <a:ln w="9525" cap="rnd" cmpd="sng">
            <a:solidFill>
              <a:srgbClr val="FF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olas"/>
              <a:buNone/>
              <a:defRPr sz="12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chemeClr val="lt1"/>
          </a:solidFill>
          <a:ln w="9525" cap="rnd" cmpd="sng">
            <a:solidFill>
              <a:srgbClr val="3CE4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olas"/>
              <a:buNone/>
              <a:defRPr sz="12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3"/>
          </p:nvPr>
        </p:nvSpPr>
        <p:spPr>
          <a:xfrm>
            <a:off x="457200" y="742950"/>
            <a:ext cx="8229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rgbClr val="002E63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5504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18002"/>
            <a:ext cx="7748588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Exercise</a:t>
            </a:r>
          </a:p>
        </p:txBody>
      </p:sp>
      <p:sp>
        <p:nvSpPr>
          <p:cNvPr id="8" name="Téglalap 15"/>
          <p:cNvSpPr/>
          <p:nvPr userDrawn="1"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67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sp>
        <p:nvSpPr>
          <p:cNvPr id="9" name="Szövegdoboz 6"/>
          <p:cNvSpPr txBox="1"/>
          <p:nvPr userDrawn="1"/>
        </p:nvSpPr>
        <p:spPr bwMode="white">
          <a:xfrm>
            <a:off x="-155377" y="1759965"/>
            <a:ext cx="615553" cy="1011658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Excercise</a:t>
            </a:r>
          </a:p>
        </p:txBody>
      </p:sp>
      <p:pic>
        <p:nvPicPr>
          <p:cNvPr id="10" name="Picture 2" descr="F:\!Webben\scademy\Redesign\piktogramok\mou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868627"/>
            <a:ext cx="227013" cy="3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ím 1"/>
          <p:cNvSpPr txBox="1">
            <a:spLocks/>
          </p:cNvSpPr>
          <p:nvPr userDrawn="1"/>
        </p:nvSpPr>
        <p:spPr>
          <a:xfrm>
            <a:off x="457200" y="2647950"/>
            <a:ext cx="7772400" cy="14478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buClrTx/>
              <a:buFontTx/>
              <a:buNone/>
              <a:defRPr/>
            </a:pPr>
            <a:r>
              <a:rPr lang="en-US" sz="3200" dirty="0">
                <a:solidFill>
                  <a:srgbClr val="002E63"/>
                </a:solidFill>
                <a:latin typeface="Titillium" panose="00000500000000000000" pitchFamily="50" charset="0"/>
              </a:rPr>
              <a:t>Exercise – Automated finding and exploiting finding and exploiting finding </a:t>
            </a:r>
            <a:endParaRPr lang="hu-HU" sz="3200" dirty="0">
              <a:solidFill>
                <a:srgbClr val="002E63"/>
              </a:solidFill>
              <a:latin typeface="Titillium" panose="00000500000000000000" pitchFamily="50" charset="0"/>
            </a:endParaRPr>
          </a:p>
          <a:p>
            <a:pPr algn="l">
              <a:buClrTx/>
              <a:buFontTx/>
              <a:buNone/>
              <a:defRPr/>
            </a:pPr>
            <a:r>
              <a:rPr lang="en-US" sz="3200" dirty="0">
                <a:solidFill>
                  <a:srgbClr val="002E63"/>
                </a:solidFill>
                <a:latin typeface="Titillium" panose="00000500000000000000" pitchFamily="50" charset="0"/>
              </a:rPr>
              <a:t>and exploiting </a:t>
            </a:r>
          </a:p>
        </p:txBody>
      </p:sp>
    </p:spTree>
    <p:extLst>
      <p:ext uri="{BB962C8B-B14F-4D97-AF65-F5344CB8AC3E}">
        <p14:creationId xmlns:p14="http://schemas.microsoft.com/office/powerpoint/2010/main" val="323099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rgbClr val="FFF0F0"/>
          </a:solidFill>
          <a:ln cap="rnd">
            <a:solidFill>
              <a:srgbClr val="FF4343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(bad example)</a:t>
            </a:r>
          </a:p>
          <a:p>
            <a:pPr lvl="0"/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chemeClr val="bg1"/>
          </a:solidFill>
          <a:ln cap="rnd">
            <a:solidFill>
              <a:srgbClr val="3CE43C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(good example) or delete to edit bad example</a:t>
            </a:r>
          </a:p>
          <a:p>
            <a:pPr lvl="0"/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742950"/>
            <a:ext cx="8229600" cy="171450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Wingdings" pitchFamily="2" charset="2"/>
              <a:buChar char="§"/>
              <a:defRPr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SzPct val="100000"/>
              <a:buFont typeface="Wingdings" pitchFamily="2" charset="2"/>
              <a:buChar char="§"/>
              <a:defRPr/>
            </a:lvl3pPr>
            <a:lvl4pPr marL="1600200" indent="-228600">
              <a:buSzPct val="100000"/>
              <a:buFont typeface="Wingdings" pitchFamily="2" charset="2"/>
              <a:buChar char="§"/>
              <a:defRPr/>
            </a:lvl4pPr>
            <a:lvl5pPr marL="2057400" indent="-228600"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062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18002"/>
            <a:ext cx="7748588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Exercise</a:t>
            </a:r>
          </a:p>
        </p:txBody>
      </p:sp>
      <p:sp>
        <p:nvSpPr>
          <p:cNvPr id="8" name="Téglalap 15"/>
          <p:cNvSpPr/>
          <p:nvPr userDrawn="1"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67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sp>
        <p:nvSpPr>
          <p:cNvPr id="9" name="Szövegdoboz 6"/>
          <p:cNvSpPr txBox="1"/>
          <p:nvPr userDrawn="1"/>
        </p:nvSpPr>
        <p:spPr bwMode="white">
          <a:xfrm>
            <a:off x="-155377" y="1759965"/>
            <a:ext cx="615553" cy="1011658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Excercise</a:t>
            </a:r>
          </a:p>
        </p:txBody>
      </p:sp>
      <p:pic>
        <p:nvPicPr>
          <p:cNvPr id="10" name="Picture 2" descr="F:\!Webben\scademy\Redesign\piktogramok\mou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868627"/>
            <a:ext cx="227013" cy="3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rgbClr val="FFF0F0"/>
          </a:solidFill>
          <a:ln cap="rnd">
            <a:solidFill>
              <a:srgbClr val="FF4343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(bad example)</a:t>
            </a:r>
          </a:p>
          <a:p>
            <a:pPr lvl="0"/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chemeClr val="bg1"/>
          </a:solidFill>
          <a:ln cap="rnd">
            <a:solidFill>
              <a:srgbClr val="3CE43C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(good example) or delete to edit bad example</a:t>
            </a:r>
          </a:p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742950"/>
            <a:ext cx="8229600" cy="171450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Wingdings" pitchFamily="2" charset="2"/>
              <a:buChar char="§"/>
              <a:defRPr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SzPct val="100000"/>
              <a:buFont typeface="Wingdings" pitchFamily="2" charset="2"/>
              <a:buChar char="§"/>
              <a:defRPr/>
            </a:lvl3pPr>
            <a:lvl4pPr marL="1600200" indent="-228600">
              <a:buSzPct val="100000"/>
              <a:buFont typeface="Wingdings" pitchFamily="2" charset="2"/>
              <a:buChar char="§"/>
              <a:defRPr/>
            </a:lvl4pPr>
            <a:lvl5pPr marL="2057400" indent="-228600"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8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 the 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15"/>
          <p:cNvSpPr/>
          <p:nvPr userDrawn="1"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B5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pic>
        <p:nvPicPr>
          <p:cNvPr id="11" name="Kép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" y="2971497"/>
            <a:ext cx="198728" cy="209854"/>
          </a:xfrm>
          <a:prstGeom prst="rect">
            <a:avLst/>
          </a:prstGeom>
          <a:noFill/>
        </p:spPr>
      </p:pic>
      <p:sp>
        <p:nvSpPr>
          <p:cNvPr id="15" name="Szövegdoboz 13"/>
          <p:cNvSpPr txBox="1"/>
          <p:nvPr userDrawn="1"/>
        </p:nvSpPr>
        <p:spPr bwMode="white">
          <a:xfrm>
            <a:off x="-155377" y="1759965"/>
            <a:ext cx="615553" cy="1164058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Spot </a:t>
            </a: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the</a:t>
            </a: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 </a:t>
            </a: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bug</a:t>
            </a:r>
            <a:endParaRPr lang="hu-HU" b="1" kern="1200" dirty="0">
              <a:solidFill>
                <a:srgbClr val="FFFFFF"/>
              </a:solidFill>
              <a:latin typeface="Titillium" panose="00000500000000000000" pitchFamily="50" charset="0"/>
              <a:ea typeface="+mn-ea"/>
              <a:cs typeface="+mn-cs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rgbClr val="FFF0F0"/>
          </a:solidFill>
          <a:ln cap="rnd">
            <a:solidFill>
              <a:srgbClr val="FF4343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(bad example)</a:t>
            </a:r>
          </a:p>
          <a:p>
            <a:pPr lvl="0"/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chemeClr val="bg1"/>
          </a:solidFill>
          <a:ln cap="rnd">
            <a:solidFill>
              <a:srgbClr val="3CE43C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(good example) or delete to edit bad example</a:t>
            </a:r>
          </a:p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742950"/>
            <a:ext cx="8229600" cy="171450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Wingdings" pitchFamily="2" charset="2"/>
              <a:buChar char="§"/>
              <a:defRPr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SzPct val="100000"/>
              <a:buFont typeface="Wingdings" pitchFamily="2" charset="2"/>
              <a:buChar char="§"/>
              <a:defRPr/>
            </a:lvl3pPr>
            <a:lvl4pPr marL="1600200" indent="-228600">
              <a:buSzPct val="100000"/>
              <a:buFont typeface="Wingdings" pitchFamily="2" charset="2"/>
              <a:buChar char="§"/>
              <a:defRPr/>
            </a:lvl4pPr>
            <a:lvl5pPr marL="2057400" indent="-228600"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8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s_No_Abs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5" y="18002"/>
            <a:ext cx="7748589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781050"/>
            <a:ext cx="8229600" cy="255270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Wingdings" pitchFamily="2" charset="2"/>
              <a:buChar char="§"/>
              <a:defRPr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SzPct val="100000"/>
              <a:buFont typeface="Wingdings" pitchFamily="2" charset="2"/>
              <a:buChar char="§"/>
              <a:defRPr/>
            </a:lvl3pPr>
            <a:lvl4pPr marL="1600200" indent="-228600">
              <a:buSzPct val="100000"/>
              <a:buFont typeface="Wingdings" pitchFamily="2" charset="2"/>
              <a:buChar char="§"/>
              <a:defRPr/>
            </a:lvl4pPr>
            <a:lvl5pPr marL="2057400" indent="-228600"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8" hasCustomPrompt="1"/>
          </p:nvPr>
        </p:nvSpPr>
        <p:spPr>
          <a:xfrm>
            <a:off x="1371600" y="3638550"/>
            <a:ext cx="10668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hu-HU" dirty="0" err="1"/>
              <a:t>Yes</a:t>
            </a:r>
            <a:endParaRPr lang="hu-HU" dirty="0"/>
          </a:p>
        </p:txBody>
      </p:sp>
      <p:sp>
        <p:nvSpPr>
          <p:cNvPr id="13" name="Szöveg helye 4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0" y="3638550"/>
            <a:ext cx="762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hu-HU" dirty="0"/>
              <a:t>No</a:t>
            </a:r>
          </a:p>
        </p:txBody>
      </p:sp>
      <p:sp>
        <p:nvSpPr>
          <p:cNvPr id="14" name="Szöveg helye 4"/>
          <p:cNvSpPr>
            <a:spLocks noGrp="1"/>
          </p:cNvSpPr>
          <p:nvPr>
            <p:ph type="body" sz="quarter" idx="20" hasCustomPrompt="1"/>
          </p:nvPr>
        </p:nvSpPr>
        <p:spPr>
          <a:xfrm>
            <a:off x="5943600" y="3638550"/>
            <a:ext cx="18288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hu-HU" dirty="0" err="1"/>
              <a:t>Abstain</a:t>
            </a:r>
            <a:endParaRPr lang="hu-HU" dirty="0"/>
          </a:p>
        </p:txBody>
      </p:sp>
      <p:sp>
        <p:nvSpPr>
          <p:cNvPr id="11" name="Téglalap 15"/>
          <p:cNvSpPr/>
          <p:nvPr userDrawn="1"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DA8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pic>
        <p:nvPicPr>
          <p:cNvPr id="12" name="Kép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" y="2834725"/>
            <a:ext cx="189424" cy="304800"/>
          </a:xfrm>
          <a:prstGeom prst="rect">
            <a:avLst/>
          </a:prstGeom>
        </p:spPr>
      </p:pic>
      <p:sp>
        <p:nvSpPr>
          <p:cNvPr id="15" name="Szövegdoboz 18"/>
          <p:cNvSpPr txBox="1"/>
          <p:nvPr userDrawn="1"/>
        </p:nvSpPr>
        <p:spPr bwMode="white">
          <a:xfrm>
            <a:off x="-155377" y="1733550"/>
            <a:ext cx="615553" cy="990600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Let</a:t>
            </a: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’s </a:t>
            </a: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vote</a:t>
            </a:r>
            <a:endParaRPr lang="hu-HU" b="1" kern="1200" dirty="0">
              <a:solidFill>
                <a:srgbClr val="FFFFFF"/>
              </a:solidFill>
              <a:latin typeface="Titillium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7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ye Bye">
  <p:cSld name="Bye By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3009900" y="2533650"/>
            <a:ext cx="312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2628900" y="2901555"/>
            <a:ext cx="3886200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"/>
              <a:buNone/>
              <a:defRPr sz="16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32" name="Google Shape;32;p22"/>
          <p:cNvSpPr txBox="1"/>
          <p:nvPr/>
        </p:nvSpPr>
        <p:spPr>
          <a:xfrm>
            <a:off x="2628900" y="3201935"/>
            <a:ext cx="39243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www.scademy.com</a:t>
            </a:r>
            <a:endParaRPr sz="1600" b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" name="Google Shape;33;p22"/>
          <p:cNvSpPr txBox="1"/>
          <p:nvPr/>
        </p:nvSpPr>
        <p:spPr>
          <a:xfrm>
            <a:off x="1084212" y="4337509"/>
            <a:ext cx="353223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Join the </a:t>
            </a:r>
            <a:r>
              <a:rPr lang="en-US" sz="11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Secure Coding Academy </a:t>
            </a:r>
            <a:r>
              <a:rPr lang="en-US" sz="1100" b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group on LinkedIn and stay informed about our courses!</a:t>
            </a:r>
            <a:endParaRPr/>
          </a:p>
        </p:txBody>
      </p:sp>
      <p:sp>
        <p:nvSpPr>
          <p:cNvPr id="34" name="Google Shape;34;p22"/>
          <p:cNvSpPr txBox="1"/>
          <p:nvPr/>
        </p:nvSpPr>
        <p:spPr>
          <a:xfrm>
            <a:off x="2209800" y="1713636"/>
            <a:ext cx="4724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Thank you!</a:t>
            </a:r>
            <a:endParaRPr sz="5400"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1600200" y="1504950"/>
            <a:ext cx="594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6" name="Google Shape;36;p22" descr="F:\!Webben\scademy\logo redesign ÁPRILIS\icons\linkedin1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550" y="4371398"/>
            <a:ext cx="368300" cy="36310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2"/>
          <p:cNvSpPr txBox="1"/>
          <p:nvPr/>
        </p:nvSpPr>
        <p:spPr>
          <a:xfrm>
            <a:off x="6324600" y="432435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Essential security </a:t>
            </a:r>
            <a:br>
              <a:rPr lang="en-US" sz="1300" i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-US" sz="1300" i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all software engineers.</a:t>
            </a:r>
            <a:endParaRPr sz="1300" i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églalap 15"/>
          <p:cNvSpPr/>
          <p:nvPr userDrawn="1"/>
        </p:nvSpPr>
        <p:spPr>
          <a:xfrm>
            <a:off x="0" y="1759967"/>
            <a:ext cx="304800" cy="1726185"/>
          </a:xfrm>
          <a:prstGeom prst="rect">
            <a:avLst/>
          </a:prstGeom>
          <a:solidFill>
            <a:srgbClr val="DA8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pic>
        <p:nvPicPr>
          <p:cNvPr id="14" name="Kép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" y="3028950"/>
            <a:ext cx="189424" cy="304800"/>
          </a:xfrm>
          <a:prstGeom prst="rect">
            <a:avLst/>
          </a:prstGeom>
        </p:spPr>
      </p:pic>
      <p:sp>
        <p:nvSpPr>
          <p:cNvPr id="15" name="Szövegdoboz 18"/>
          <p:cNvSpPr txBox="1"/>
          <p:nvPr userDrawn="1"/>
        </p:nvSpPr>
        <p:spPr bwMode="white">
          <a:xfrm>
            <a:off x="-47656" y="1619250"/>
            <a:ext cx="400110" cy="1371600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Let</a:t>
            </a: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’s </a:t>
            </a: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vote</a:t>
            </a:r>
            <a:endParaRPr lang="hu-HU" b="1" kern="1200" dirty="0">
              <a:solidFill>
                <a:srgbClr val="FFFFFF"/>
              </a:solidFill>
              <a:latin typeface="Titillium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228600" y="3468750"/>
            <a:ext cx="8686800" cy="10080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How many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SPAM messages</a:t>
            </a:r>
            <a:r>
              <a:rPr lang="en-US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 can you send for 1000$?</a:t>
            </a:r>
            <a:r>
              <a:rPr lang="en-US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/>
            </a:r>
            <a:br>
              <a:rPr lang="en-US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100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1000</a:t>
            </a:r>
            <a:r>
              <a:rPr lang="en-US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     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1M</a:t>
            </a:r>
            <a:r>
              <a:rPr lang="en-US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     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10M</a:t>
            </a:r>
            <a:r>
              <a:rPr lang="en-US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     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&gt;</a:t>
            </a:r>
            <a:r>
              <a:rPr lang="hu-HU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10M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57200" y="2162300"/>
            <a:ext cx="7848600" cy="1008000"/>
          </a:xfrm>
          <a:prstGeom prst="rect">
            <a:avLst/>
          </a:prstGeom>
          <a:solidFill>
            <a:srgbClr val="0CD8E9"/>
          </a:solidFill>
          <a:ln w="6350">
            <a:solidFill>
              <a:srgbClr val="0CD8E9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FFFFFF"/>
                </a:solidFill>
              </a:rPr>
              <a:t>How many </a:t>
            </a:r>
            <a:r>
              <a:rPr lang="en-US" sz="1800" b="1" kern="1200" dirty="0">
                <a:solidFill>
                  <a:srgbClr val="FFFFFF"/>
                </a:solidFill>
              </a:rPr>
              <a:t>email addresses</a:t>
            </a:r>
            <a:r>
              <a:rPr lang="en-US" sz="1800" kern="1200" dirty="0">
                <a:solidFill>
                  <a:srgbClr val="FFFFFF"/>
                </a:solidFill>
              </a:rPr>
              <a:t> can you buy for 1000$?</a:t>
            </a:r>
            <a:r>
              <a:rPr lang="en-US" sz="1800" b="1" kern="1200" dirty="0">
                <a:solidFill>
                  <a:srgbClr val="FFFFFF"/>
                </a:solidFill>
              </a:rPr>
              <a:t/>
            </a:r>
            <a:br>
              <a:rPr lang="en-US" sz="1800" b="1" kern="1200" dirty="0">
                <a:solidFill>
                  <a:srgbClr val="FFFFFF"/>
                </a:solidFill>
              </a:rPr>
            </a:b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</a:rPr>
              <a:t>100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 </a:t>
            </a:r>
            <a:r>
              <a:rPr lang="en-US" sz="1800" b="1" kern="1200" dirty="0">
                <a:solidFill>
                  <a:srgbClr val="FFFFFF"/>
                </a:solidFill>
              </a:rPr>
              <a:t>1000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</a:rPr>
              <a:t>1M</a:t>
            </a:r>
            <a:r>
              <a:rPr lang="hu-HU" sz="1800" b="1" kern="1200" dirty="0">
                <a:solidFill>
                  <a:srgbClr val="FFFFFF"/>
                </a:solidFill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</a:rPr>
              <a:t>10M</a:t>
            </a:r>
            <a:r>
              <a:rPr lang="hu-HU" sz="1800" b="1" kern="1200" dirty="0">
                <a:solidFill>
                  <a:srgbClr val="FFFFFF"/>
                </a:solidFill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kern="1200" dirty="0">
                <a:solidFill>
                  <a:srgbClr val="FFFFFF"/>
                </a:solidFill>
              </a:rPr>
              <a:t>&gt;</a:t>
            </a:r>
            <a:r>
              <a:rPr lang="hu-HU" sz="1800" kern="1200" dirty="0">
                <a:solidFill>
                  <a:srgbClr val="FFFFFF"/>
                </a:solidFill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</a:rPr>
              <a:t>10M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57200" y="819150"/>
            <a:ext cx="7848600" cy="1008000"/>
          </a:xfrm>
          <a:prstGeom prst="rect">
            <a:avLst/>
          </a:prstGeom>
          <a:noFill/>
          <a:ln w="6350">
            <a:solidFill>
              <a:srgbClr val="0CD8E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How many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botnet machines</a:t>
            </a: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 can you buy for 1000$?</a:t>
            </a:r>
            <a:endParaRPr lang="hu-HU" sz="1800" b="1" kern="1200" dirty="0">
              <a:solidFill>
                <a:srgbClr val="022D55"/>
              </a:solidFill>
              <a:latin typeface="Verdana" pitchFamily="34" charset="0"/>
              <a:ea typeface="+mn-ea"/>
              <a:cs typeface="+mn-cs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100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</a:t>
            </a:r>
            <a:r>
              <a:rPr lang="hu-HU" sz="1800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CD8E9"/>
                </a:solidFill>
                <a:latin typeface="Titillium Web"/>
                <a:ea typeface="+mn-ea"/>
                <a:cs typeface="+mn-cs"/>
              </a:rPr>
              <a:t>1000</a:t>
            </a:r>
            <a:r>
              <a:rPr lang="hu-HU" sz="1800" b="1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&gt;</a:t>
            </a:r>
            <a:r>
              <a:rPr lang="hu-HU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10M</a:t>
            </a:r>
          </a:p>
        </p:txBody>
      </p:sp>
      <p:sp>
        <p:nvSpPr>
          <p:cNvPr id="10" name="Téglalap 15"/>
          <p:cNvSpPr/>
          <p:nvPr userDrawn="1"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DA8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pic>
        <p:nvPicPr>
          <p:cNvPr id="11" name="Kép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" y="2834725"/>
            <a:ext cx="189424" cy="304800"/>
          </a:xfrm>
          <a:prstGeom prst="rect">
            <a:avLst/>
          </a:prstGeom>
        </p:spPr>
      </p:pic>
      <p:sp>
        <p:nvSpPr>
          <p:cNvPr id="12" name="Szövegdoboz 18"/>
          <p:cNvSpPr txBox="1"/>
          <p:nvPr userDrawn="1"/>
        </p:nvSpPr>
        <p:spPr bwMode="white">
          <a:xfrm>
            <a:off x="-155377" y="1733550"/>
            <a:ext cx="615553" cy="990600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Let</a:t>
            </a: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’s </a:t>
            </a: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vote</a:t>
            </a:r>
            <a:endParaRPr lang="hu-HU" b="1" kern="1200" dirty="0">
              <a:solidFill>
                <a:srgbClr val="FFFFFF"/>
              </a:solidFill>
              <a:latin typeface="Titillium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43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est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457200" y="819150"/>
            <a:ext cx="7848600" cy="1008000"/>
          </a:xfrm>
          <a:prstGeom prst="rect">
            <a:avLst/>
          </a:prstGeom>
          <a:noFill/>
          <a:ln w="6350">
            <a:solidFill>
              <a:srgbClr val="0CD8E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How many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botnet machines</a:t>
            </a: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 can you buy for 1000$?</a:t>
            </a:r>
            <a:endParaRPr lang="hu-HU" sz="1800" b="1" kern="1200" dirty="0">
              <a:solidFill>
                <a:srgbClr val="022D55"/>
              </a:solidFill>
              <a:latin typeface="Verdana" pitchFamily="34" charset="0"/>
              <a:ea typeface="+mn-ea"/>
              <a:cs typeface="+mn-cs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100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</a:t>
            </a:r>
            <a:r>
              <a:rPr lang="hu-HU" sz="1800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CD8E9"/>
                </a:solidFill>
                <a:latin typeface="Titillium Web"/>
                <a:ea typeface="+mn-ea"/>
                <a:cs typeface="+mn-cs"/>
              </a:rPr>
              <a:t>1000</a:t>
            </a:r>
            <a:r>
              <a:rPr lang="hu-HU" sz="1800" b="1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&gt;</a:t>
            </a:r>
            <a:r>
              <a:rPr lang="hu-HU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10M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57200" y="2162300"/>
            <a:ext cx="7848600" cy="1008000"/>
          </a:xfrm>
          <a:prstGeom prst="rect">
            <a:avLst/>
          </a:prstGeom>
          <a:ln w="6350">
            <a:solidFill>
              <a:srgbClr val="0CD8E9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022D55"/>
                </a:solidFill>
              </a:rPr>
              <a:t>How many </a:t>
            </a:r>
            <a:r>
              <a:rPr lang="en-US" sz="1800" b="1" kern="1200" dirty="0">
                <a:solidFill>
                  <a:srgbClr val="022D55"/>
                </a:solidFill>
              </a:rPr>
              <a:t>email addresses</a:t>
            </a:r>
            <a:r>
              <a:rPr lang="en-US" sz="1800" kern="1200" dirty="0">
                <a:solidFill>
                  <a:srgbClr val="022D55"/>
                </a:solidFill>
              </a:rPr>
              <a:t> can you buy for 1000$?</a:t>
            </a:r>
            <a:r>
              <a:rPr lang="en-US" sz="1800" b="1" kern="1200" dirty="0">
                <a:solidFill>
                  <a:srgbClr val="022D55"/>
                </a:solidFill>
              </a:rPr>
              <a:t/>
            </a:r>
            <a:br>
              <a:rPr lang="en-US" sz="1800" b="1" kern="1200" dirty="0">
                <a:solidFill>
                  <a:srgbClr val="022D55"/>
                </a:solidFill>
              </a:rPr>
            </a:b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</a:rPr>
              <a:t>100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 </a:t>
            </a:r>
            <a:r>
              <a:rPr lang="en-US" sz="1800" b="1" kern="1200" dirty="0">
                <a:solidFill>
                  <a:srgbClr val="022D55"/>
                </a:solidFill>
              </a:rPr>
              <a:t>1000</a:t>
            </a:r>
            <a:r>
              <a:rPr lang="hu-HU" sz="1800" b="1" kern="1200" dirty="0">
                <a:solidFill>
                  <a:srgbClr val="0CD8E9"/>
                </a:solidFill>
                <a:latin typeface="Verdana" pitchFamily="34" charset="0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</a:rPr>
              <a:t>1M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</a:rPr>
              <a:t>		</a:t>
            </a:r>
            <a:r>
              <a:rPr lang="el-GR" sz="1800" kern="1200" dirty="0">
                <a:solidFill>
                  <a:srgbClr val="0CD8E9"/>
                </a:solidFill>
                <a:latin typeface="Verdana" pitchFamily="34" charset="0"/>
                <a:sym typeface="Wingdings"/>
              </a:rPr>
              <a:t></a:t>
            </a:r>
            <a:r>
              <a:rPr lang="hu-HU" sz="1800" kern="1200" dirty="0">
                <a:solidFill>
                  <a:srgbClr val="0CD8E9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0CD8E9"/>
                </a:solidFill>
              </a:rPr>
              <a:t>10M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kern="1200" dirty="0">
                <a:solidFill>
                  <a:srgbClr val="022D55"/>
                </a:solidFill>
              </a:rPr>
              <a:t>&gt;</a:t>
            </a:r>
            <a:r>
              <a:rPr lang="hu-HU" sz="1800" kern="1200" dirty="0">
                <a:solidFill>
                  <a:srgbClr val="022D55"/>
                </a:solidFill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</a:rPr>
              <a:t>10M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457200" y="3468750"/>
            <a:ext cx="7848600" cy="1008000"/>
          </a:xfrm>
          <a:prstGeom prst="rect">
            <a:avLst/>
          </a:prstGeom>
          <a:solidFill>
            <a:srgbClr val="0CD8E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How many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SPAM messages</a:t>
            </a:r>
            <a:r>
              <a:rPr lang="en-US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 can you send for 1000$?</a:t>
            </a:r>
            <a:r>
              <a:rPr lang="en-US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/>
            </a:r>
            <a:br>
              <a:rPr lang="en-US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100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1000</a:t>
            </a:r>
            <a:r>
              <a:rPr lang="hu-HU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1M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10M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&gt;</a:t>
            </a:r>
            <a:r>
              <a:rPr lang="hu-HU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10M</a:t>
            </a:r>
          </a:p>
        </p:txBody>
      </p:sp>
      <p:sp>
        <p:nvSpPr>
          <p:cNvPr id="10" name="Téglalap 15"/>
          <p:cNvSpPr/>
          <p:nvPr userDrawn="1"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DA8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pic>
        <p:nvPicPr>
          <p:cNvPr id="11" name="Kép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" y="2834725"/>
            <a:ext cx="189424" cy="304800"/>
          </a:xfrm>
          <a:prstGeom prst="rect">
            <a:avLst/>
          </a:prstGeom>
        </p:spPr>
      </p:pic>
      <p:sp>
        <p:nvSpPr>
          <p:cNvPr id="15" name="Szövegdoboz 18"/>
          <p:cNvSpPr txBox="1"/>
          <p:nvPr userDrawn="1"/>
        </p:nvSpPr>
        <p:spPr bwMode="white">
          <a:xfrm>
            <a:off x="-155377" y="1733550"/>
            <a:ext cx="615553" cy="990600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Let</a:t>
            </a: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’s </a:t>
            </a: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vote</a:t>
            </a:r>
            <a:endParaRPr lang="hu-HU" b="1" kern="1200" dirty="0">
              <a:solidFill>
                <a:srgbClr val="FFFFFF"/>
              </a:solidFill>
              <a:latin typeface="Titillium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9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est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57200" y="2162300"/>
            <a:ext cx="7848600" cy="1008000"/>
          </a:xfrm>
          <a:prstGeom prst="rect">
            <a:avLst/>
          </a:prstGeom>
          <a:ln w="6350">
            <a:solidFill>
              <a:srgbClr val="0CD8E9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022D55"/>
                </a:solidFill>
              </a:rPr>
              <a:t>How many </a:t>
            </a:r>
            <a:r>
              <a:rPr lang="en-US" sz="1800" b="1" kern="1200" dirty="0">
                <a:solidFill>
                  <a:srgbClr val="022D55"/>
                </a:solidFill>
              </a:rPr>
              <a:t>email addresses</a:t>
            </a:r>
            <a:r>
              <a:rPr lang="en-US" sz="1800" kern="1200" dirty="0">
                <a:solidFill>
                  <a:srgbClr val="022D55"/>
                </a:solidFill>
              </a:rPr>
              <a:t> can you buy for 1000$?</a:t>
            </a:r>
            <a:r>
              <a:rPr lang="en-US" sz="1800" b="1" kern="1200" dirty="0">
                <a:solidFill>
                  <a:srgbClr val="022D55"/>
                </a:solidFill>
              </a:rPr>
              <a:t/>
            </a:r>
            <a:br>
              <a:rPr lang="en-US" sz="1800" b="1" kern="1200" dirty="0">
                <a:solidFill>
                  <a:srgbClr val="022D55"/>
                </a:solidFill>
              </a:rPr>
            </a:b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</a:rPr>
              <a:t>100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</a:rPr>
              <a:t> 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 </a:t>
            </a:r>
            <a:r>
              <a:rPr lang="en-US" sz="1800" b="1" kern="1200" dirty="0">
                <a:solidFill>
                  <a:srgbClr val="022D55"/>
                </a:solidFill>
              </a:rPr>
              <a:t>1000</a:t>
            </a:r>
            <a:r>
              <a:rPr lang="hu-HU" sz="1800" b="1" kern="1200" dirty="0">
                <a:solidFill>
                  <a:srgbClr val="0CD8E9"/>
                </a:solidFill>
                <a:latin typeface="Verdana" pitchFamily="34" charset="0"/>
              </a:rPr>
              <a:t> 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</a:rPr>
              <a:t>1M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</a:rPr>
              <a:t> 		</a:t>
            </a:r>
            <a:r>
              <a:rPr lang="el-GR" sz="1800" kern="1200" dirty="0">
                <a:solidFill>
                  <a:srgbClr val="0CD8E9"/>
                </a:solidFill>
                <a:latin typeface="Verdana" pitchFamily="34" charset="0"/>
                <a:sym typeface="Wingdings"/>
              </a:rPr>
              <a:t></a:t>
            </a:r>
            <a:r>
              <a:rPr lang="hu-HU" sz="1800" kern="1200" dirty="0">
                <a:solidFill>
                  <a:srgbClr val="0CD8E9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0CD8E9"/>
                </a:solidFill>
              </a:rPr>
              <a:t>10M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</a:rPr>
              <a:t> 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kern="1200" dirty="0">
                <a:solidFill>
                  <a:srgbClr val="022D55"/>
                </a:solidFill>
              </a:rPr>
              <a:t>&gt;</a:t>
            </a:r>
            <a:r>
              <a:rPr lang="hu-HU" sz="1800" kern="1200" dirty="0">
                <a:solidFill>
                  <a:srgbClr val="022D55"/>
                </a:solidFill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</a:rPr>
              <a:t>10M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457200" y="3468750"/>
            <a:ext cx="7848600" cy="1008000"/>
          </a:xfrm>
          <a:prstGeom prst="rect">
            <a:avLst/>
          </a:prstGeom>
          <a:solidFill>
            <a:schemeClr val="bg1"/>
          </a:solidFill>
          <a:ln w="6350">
            <a:solidFill>
              <a:srgbClr val="0CD8E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How many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SPAM messages</a:t>
            </a: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 can you send for 1000$?</a:t>
            </a:r>
            <a:r>
              <a:rPr lang="en-US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/>
            </a:r>
            <a:br>
              <a:rPr lang="en-US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100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1000</a:t>
            </a:r>
            <a:r>
              <a:rPr lang="en-US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      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1M</a:t>
            </a:r>
            <a:r>
              <a:rPr lang="en-US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      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10M</a:t>
            </a:r>
            <a:r>
              <a:rPr lang="en-US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      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</a:t>
            </a:r>
            <a:r>
              <a:rPr lang="el-GR" sz="1800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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kern="1200" dirty="0">
                <a:solidFill>
                  <a:srgbClr val="0CD8E9"/>
                </a:solidFill>
                <a:latin typeface="Titillium Web"/>
                <a:ea typeface="+mn-ea"/>
                <a:cs typeface="+mn-cs"/>
              </a:rPr>
              <a:t>&gt;</a:t>
            </a:r>
            <a:r>
              <a:rPr lang="hu-HU" sz="1800" kern="1200" dirty="0">
                <a:solidFill>
                  <a:srgbClr val="0CD8E9"/>
                </a:solidFill>
                <a:latin typeface="Titillium Web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rgbClr val="0CD8E9"/>
                </a:solidFill>
                <a:latin typeface="Titillium Web"/>
                <a:ea typeface="+mn-ea"/>
                <a:cs typeface="+mn-cs"/>
              </a:rPr>
              <a:t>10M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57200" y="819150"/>
            <a:ext cx="7848600" cy="1008000"/>
          </a:xfrm>
          <a:prstGeom prst="rect">
            <a:avLst/>
          </a:prstGeom>
          <a:noFill/>
          <a:ln w="6350">
            <a:solidFill>
              <a:srgbClr val="0CD8E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How many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botnet machines</a:t>
            </a: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 can you buy for 1000$?</a:t>
            </a:r>
            <a:endParaRPr lang="hu-HU" sz="1800" b="1" kern="1200" dirty="0">
              <a:solidFill>
                <a:srgbClr val="022D55"/>
              </a:solidFill>
              <a:latin typeface="Verdana" pitchFamily="34" charset="0"/>
              <a:ea typeface="+mn-ea"/>
              <a:cs typeface="+mn-cs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100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</a:t>
            </a:r>
            <a:r>
              <a:rPr lang="hu-HU" sz="1800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CD8E9"/>
                </a:solidFill>
                <a:latin typeface="Titillium Web"/>
                <a:ea typeface="+mn-ea"/>
                <a:cs typeface="+mn-cs"/>
              </a:rPr>
              <a:t>1000</a:t>
            </a:r>
            <a:r>
              <a:rPr lang="hu-HU" sz="1800" b="1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&gt;</a:t>
            </a:r>
            <a:r>
              <a:rPr lang="hu-HU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10M</a:t>
            </a:r>
          </a:p>
        </p:txBody>
      </p:sp>
      <p:sp>
        <p:nvSpPr>
          <p:cNvPr id="10" name="Téglalap 15"/>
          <p:cNvSpPr/>
          <p:nvPr userDrawn="1"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DA8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pic>
        <p:nvPicPr>
          <p:cNvPr id="11" name="Kép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" y="2834725"/>
            <a:ext cx="189424" cy="304800"/>
          </a:xfrm>
          <a:prstGeom prst="rect">
            <a:avLst/>
          </a:prstGeom>
        </p:spPr>
      </p:pic>
      <p:sp>
        <p:nvSpPr>
          <p:cNvPr id="12" name="Szövegdoboz 18"/>
          <p:cNvSpPr txBox="1"/>
          <p:nvPr userDrawn="1"/>
        </p:nvSpPr>
        <p:spPr bwMode="white">
          <a:xfrm>
            <a:off x="-155377" y="1733550"/>
            <a:ext cx="615553" cy="990600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Let</a:t>
            </a: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’s </a:t>
            </a: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vote</a:t>
            </a:r>
            <a:endParaRPr lang="hu-HU" b="1" kern="1200" dirty="0">
              <a:solidFill>
                <a:srgbClr val="FFFFFF"/>
              </a:solidFill>
              <a:latin typeface="Titillium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2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18002"/>
            <a:ext cx="7748588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Exercise</a:t>
            </a:r>
          </a:p>
        </p:txBody>
      </p:sp>
      <p:sp>
        <p:nvSpPr>
          <p:cNvPr id="8" name="Téglalap 15"/>
          <p:cNvSpPr/>
          <p:nvPr userDrawn="1"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67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sp>
        <p:nvSpPr>
          <p:cNvPr id="9" name="Szövegdoboz 6"/>
          <p:cNvSpPr txBox="1"/>
          <p:nvPr userDrawn="1"/>
        </p:nvSpPr>
        <p:spPr bwMode="white">
          <a:xfrm>
            <a:off x="-155377" y="1759965"/>
            <a:ext cx="615553" cy="1011658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Excercise</a:t>
            </a:r>
          </a:p>
        </p:txBody>
      </p:sp>
      <p:pic>
        <p:nvPicPr>
          <p:cNvPr id="10" name="Picture 2" descr="F:\!Webben\scademy\Redesign\piktogramok\mou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868627"/>
            <a:ext cx="227013" cy="3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ím 1"/>
          <p:cNvSpPr txBox="1">
            <a:spLocks/>
          </p:cNvSpPr>
          <p:nvPr userDrawn="1"/>
        </p:nvSpPr>
        <p:spPr>
          <a:xfrm>
            <a:off x="457200" y="2647950"/>
            <a:ext cx="7772400" cy="14478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buClrTx/>
              <a:buFontTx/>
              <a:buNone/>
              <a:defRPr/>
            </a:pPr>
            <a:r>
              <a:rPr lang="en-US" sz="3200" dirty="0">
                <a:solidFill>
                  <a:srgbClr val="002E63"/>
                </a:solidFill>
                <a:latin typeface="Titillium" panose="00000500000000000000" pitchFamily="50" charset="0"/>
              </a:rPr>
              <a:t>Exercise – Automated finding and exploiting finding and exploiting finding </a:t>
            </a:r>
            <a:endParaRPr lang="hu-HU" sz="3200" dirty="0">
              <a:solidFill>
                <a:srgbClr val="002E63"/>
              </a:solidFill>
              <a:latin typeface="Titillium" panose="00000500000000000000" pitchFamily="50" charset="0"/>
            </a:endParaRPr>
          </a:p>
          <a:p>
            <a:pPr algn="l">
              <a:buClrTx/>
              <a:buFontTx/>
              <a:buNone/>
              <a:defRPr/>
            </a:pPr>
            <a:r>
              <a:rPr lang="en-US" sz="3200" dirty="0">
                <a:solidFill>
                  <a:srgbClr val="002E63"/>
                </a:solidFill>
                <a:latin typeface="Titillium" panose="00000500000000000000" pitchFamily="50" charset="0"/>
              </a:rPr>
              <a:t>and exploiting </a:t>
            </a:r>
          </a:p>
        </p:txBody>
      </p:sp>
    </p:spTree>
    <p:extLst>
      <p:ext uri="{BB962C8B-B14F-4D97-AF65-F5344CB8AC3E}">
        <p14:creationId xmlns:p14="http://schemas.microsoft.com/office/powerpoint/2010/main" val="42459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rgbClr val="FFF0F0"/>
          </a:solidFill>
          <a:ln cap="rnd">
            <a:solidFill>
              <a:srgbClr val="FF4343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(bad example)</a:t>
            </a:r>
          </a:p>
          <a:p>
            <a:pPr lvl="0"/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chemeClr val="bg1"/>
          </a:solidFill>
          <a:ln cap="rnd">
            <a:solidFill>
              <a:srgbClr val="3CE43C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(good example) or delete to edit bad example</a:t>
            </a:r>
          </a:p>
          <a:p>
            <a:pPr lvl="0"/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742950"/>
            <a:ext cx="8229600" cy="171450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Wingdings" pitchFamily="2" charset="2"/>
              <a:buChar char="§"/>
              <a:defRPr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SzPct val="100000"/>
              <a:buFont typeface="Wingdings" pitchFamily="2" charset="2"/>
              <a:buChar char="§"/>
              <a:defRPr/>
            </a:lvl3pPr>
            <a:lvl4pPr marL="1600200" indent="-228600">
              <a:buSzPct val="100000"/>
              <a:buFont typeface="Wingdings" pitchFamily="2" charset="2"/>
              <a:buChar char="§"/>
              <a:defRPr/>
            </a:lvl4pPr>
            <a:lvl5pPr marL="2057400" indent="-228600"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51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18002"/>
            <a:ext cx="7748588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Exercise</a:t>
            </a:r>
          </a:p>
        </p:txBody>
      </p:sp>
      <p:sp>
        <p:nvSpPr>
          <p:cNvPr id="8" name="Téglalap 15"/>
          <p:cNvSpPr/>
          <p:nvPr userDrawn="1"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678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sp>
        <p:nvSpPr>
          <p:cNvPr id="9" name="Szövegdoboz 6"/>
          <p:cNvSpPr txBox="1"/>
          <p:nvPr userDrawn="1"/>
        </p:nvSpPr>
        <p:spPr bwMode="white">
          <a:xfrm>
            <a:off x="-155377" y="1759965"/>
            <a:ext cx="615553" cy="1011658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Excercise</a:t>
            </a:r>
          </a:p>
        </p:txBody>
      </p:sp>
      <p:pic>
        <p:nvPicPr>
          <p:cNvPr id="10" name="Picture 2" descr="F:\!Webben\scademy\Redesign\piktogramok\mou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868627"/>
            <a:ext cx="227013" cy="3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rgbClr val="FFF0F0"/>
          </a:solidFill>
          <a:ln cap="rnd">
            <a:solidFill>
              <a:srgbClr val="FF4343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(bad example)</a:t>
            </a:r>
          </a:p>
          <a:p>
            <a:pPr lvl="0"/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chemeClr val="bg1"/>
          </a:solidFill>
          <a:ln cap="rnd">
            <a:solidFill>
              <a:srgbClr val="3CE43C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(good example) or delete to edit bad example</a:t>
            </a:r>
          </a:p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742950"/>
            <a:ext cx="8229600" cy="171450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Wingdings" pitchFamily="2" charset="2"/>
              <a:buChar char="§"/>
              <a:defRPr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SzPct val="100000"/>
              <a:buFont typeface="Wingdings" pitchFamily="2" charset="2"/>
              <a:buChar char="§"/>
              <a:defRPr/>
            </a:lvl3pPr>
            <a:lvl4pPr marL="1600200" indent="-228600">
              <a:buSzPct val="100000"/>
              <a:buFont typeface="Wingdings" pitchFamily="2" charset="2"/>
              <a:buChar char="§"/>
              <a:defRPr/>
            </a:lvl4pPr>
            <a:lvl5pPr marL="2057400" indent="-228600"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67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 the 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15"/>
          <p:cNvSpPr/>
          <p:nvPr userDrawn="1"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B5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pic>
        <p:nvPicPr>
          <p:cNvPr id="11" name="Kép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" y="2971497"/>
            <a:ext cx="198728" cy="209854"/>
          </a:xfrm>
          <a:prstGeom prst="rect">
            <a:avLst/>
          </a:prstGeom>
          <a:noFill/>
        </p:spPr>
      </p:pic>
      <p:sp>
        <p:nvSpPr>
          <p:cNvPr id="15" name="Szövegdoboz 13"/>
          <p:cNvSpPr txBox="1"/>
          <p:nvPr userDrawn="1"/>
        </p:nvSpPr>
        <p:spPr bwMode="white">
          <a:xfrm>
            <a:off x="-155377" y="1759965"/>
            <a:ext cx="615553" cy="1164058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Spot </a:t>
            </a: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the</a:t>
            </a: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 </a:t>
            </a: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bug</a:t>
            </a:r>
            <a:endParaRPr lang="hu-HU" b="1" kern="1200" dirty="0">
              <a:solidFill>
                <a:srgbClr val="FFFFFF"/>
              </a:solidFill>
              <a:latin typeface="Titillium" panose="00000500000000000000" pitchFamily="50" charset="0"/>
              <a:ea typeface="+mn-ea"/>
              <a:cs typeface="+mn-cs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rgbClr val="FFF0F0"/>
          </a:solidFill>
          <a:ln cap="rnd">
            <a:solidFill>
              <a:srgbClr val="FF4343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(bad example)</a:t>
            </a:r>
          </a:p>
          <a:p>
            <a:pPr lvl="0"/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chemeClr val="bg1"/>
          </a:solidFill>
          <a:ln cap="rnd">
            <a:solidFill>
              <a:srgbClr val="3CE43C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(good example) or delete to edit bad example</a:t>
            </a:r>
          </a:p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742950"/>
            <a:ext cx="8229600" cy="171450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Wingdings" pitchFamily="2" charset="2"/>
              <a:buChar char="§"/>
              <a:defRPr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SzPct val="100000"/>
              <a:buFont typeface="Wingdings" pitchFamily="2" charset="2"/>
              <a:buChar char="§"/>
              <a:defRPr/>
            </a:lvl3pPr>
            <a:lvl4pPr marL="1600200" indent="-228600">
              <a:buSzPct val="100000"/>
              <a:buFont typeface="Wingdings" pitchFamily="2" charset="2"/>
              <a:buChar char="§"/>
              <a:defRPr/>
            </a:lvl4pPr>
            <a:lvl5pPr marL="2057400" indent="-228600"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2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s_No_Abs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5" y="18002"/>
            <a:ext cx="7748589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781050"/>
            <a:ext cx="8229600" cy="255270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Wingdings" pitchFamily="2" charset="2"/>
              <a:buChar char="§"/>
              <a:defRPr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SzPct val="100000"/>
              <a:buFont typeface="Wingdings" pitchFamily="2" charset="2"/>
              <a:buChar char="§"/>
              <a:defRPr/>
            </a:lvl3pPr>
            <a:lvl4pPr marL="1600200" indent="-228600">
              <a:buSzPct val="100000"/>
              <a:buFont typeface="Wingdings" pitchFamily="2" charset="2"/>
              <a:buChar char="§"/>
              <a:defRPr/>
            </a:lvl4pPr>
            <a:lvl5pPr marL="2057400" indent="-228600"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8" hasCustomPrompt="1"/>
          </p:nvPr>
        </p:nvSpPr>
        <p:spPr>
          <a:xfrm>
            <a:off x="1371600" y="3638550"/>
            <a:ext cx="10668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hu-HU" dirty="0" err="1"/>
              <a:t>Yes</a:t>
            </a:r>
            <a:endParaRPr lang="hu-HU" dirty="0"/>
          </a:p>
        </p:txBody>
      </p:sp>
      <p:sp>
        <p:nvSpPr>
          <p:cNvPr id="13" name="Szöveg helye 4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0" y="3638550"/>
            <a:ext cx="762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hu-HU" dirty="0"/>
              <a:t>No</a:t>
            </a:r>
          </a:p>
        </p:txBody>
      </p:sp>
      <p:sp>
        <p:nvSpPr>
          <p:cNvPr id="14" name="Szöveg helye 4"/>
          <p:cNvSpPr>
            <a:spLocks noGrp="1"/>
          </p:cNvSpPr>
          <p:nvPr>
            <p:ph type="body" sz="quarter" idx="20" hasCustomPrompt="1"/>
          </p:nvPr>
        </p:nvSpPr>
        <p:spPr>
          <a:xfrm>
            <a:off x="5943600" y="3638550"/>
            <a:ext cx="18288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hu-HU" dirty="0" err="1"/>
              <a:t>Abstain</a:t>
            </a:r>
            <a:endParaRPr lang="hu-HU" dirty="0"/>
          </a:p>
        </p:txBody>
      </p:sp>
      <p:sp>
        <p:nvSpPr>
          <p:cNvPr id="11" name="Téglalap 15"/>
          <p:cNvSpPr/>
          <p:nvPr userDrawn="1"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DA8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pic>
        <p:nvPicPr>
          <p:cNvPr id="12" name="Kép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" y="2834725"/>
            <a:ext cx="189424" cy="304800"/>
          </a:xfrm>
          <a:prstGeom prst="rect">
            <a:avLst/>
          </a:prstGeom>
        </p:spPr>
      </p:pic>
      <p:sp>
        <p:nvSpPr>
          <p:cNvPr id="15" name="Szövegdoboz 18"/>
          <p:cNvSpPr txBox="1"/>
          <p:nvPr userDrawn="1"/>
        </p:nvSpPr>
        <p:spPr bwMode="white">
          <a:xfrm>
            <a:off x="-155377" y="1733550"/>
            <a:ext cx="615553" cy="990600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Let</a:t>
            </a: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’s </a:t>
            </a: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vote</a:t>
            </a:r>
            <a:endParaRPr lang="hu-HU" b="1" kern="1200" dirty="0">
              <a:solidFill>
                <a:srgbClr val="FFFFFF"/>
              </a:solidFill>
              <a:latin typeface="Titillium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3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églalap 15"/>
          <p:cNvSpPr/>
          <p:nvPr userDrawn="1"/>
        </p:nvSpPr>
        <p:spPr>
          <a:xfrm>
            <a:off x="0" y="1759967"/>
            <a:ext cx="304800" cy="1726185"/>
          </a:xfrm>
          <a:prstGeom prst="rect">
            <a:avLst/>
          </a:prstGeom>
          <a:solidFill>
            <a:srgbClr val="DA8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pic>
        <p:nvPicPr>
          <p:cNvPr id="14" name="Kép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" y="3028950"/>
            <a:ext cx="189424" cy="304800"/>
          </a:xfrm>
          <a:prstGeom prst="rect">
            <a:avLst/>
          </a:prstGeom>
        </p:spPr>
      </p:pic>
      <p:sp>
        <p:nvSpPr>
          <p:cNvPr id="15" name="Szövegdoboz 18"/>
          <p:cNvSpPr txBox="1"/>
          <p:nvPr userDrawn="1"/>
        </p:nvSpPr>
        <p:spPr bwMode="white">
          <a:xfrm>
            <a:off x="-47656" y="1619250"/>
            <a:ext cx="400110" cy="1371600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Let</a:t>
            </a: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’s </a:t>
            </a: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vote</a:t>
            </a:r>
            <a:endParaRPr lang="hu-HU" b="1" kern="1200" dirty="0">
              <a:solidFill>
                <a:srgbClr val="FFFFFF"/>
              </a:solidFill>
              <a:latin typeface="Titillium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0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rgbClr val="FFF0F0"/>
          </a:solidFill>
          <a:ln w="9525" cap="rnd" cmpd="sng">
            <a:solidFill>
              <a:srgbClr val="FF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olas"/>
              <a:buNone/>
              <a:defRPr sz="12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chemeClr val="lt1"/>
          </a:solidFill>
          <a:ln w="9525" cap="rnd" cmpd="sng">
            <a:solidFill>
              <a:srgbClr val="3CE4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olas"/>
              <a:buNone/>
              <a:defRPr sz="12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3"/>
          </p:nvPr>
        </p:nvSpPr>
        <p:spPr>
          <a:xfrm>
            <a:off x="457200" y="742950"/>
            <a:ext cx="8229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rgbClr val="002E63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228600" y="3468750"/>
            <a:ext cx="8686800" cy="10080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How many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SPAM messages</a:t>
            </a:r>
            <a:r>
              <a:rPr lang="en-US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 can you send for 1000$?</a:t>
            </a:r>
            <a:r>
              <a:rPr lang="en-US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/>
            </a:r>
            <a:br>
              <a:rPr lang="en-US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100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1000</a:t>
            </a:r>
            <a:r>
              <a:rPr lang="en-US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     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1M</a:t>
            </a:r>
            <a:r>
              <a:rPr lang="en-US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     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10M</a:t>
            </a:r>
            <a:r>
              <a:rPr lang="en-US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     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&gt;</a:t>
            </a:r>
            <a:r>
              <a:rPr lang="hu-HU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10M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57200" y="2162300"/>
            <a:ext cx="7848600" cy="1008000"/>
          </a:xfrm>
          <a:prstGeom prst="rect">
            <a:avLst/>
          </a:prstGeom>
          <a:solidFill>
            <a:srgbClr val="0CD8E9"/>
          </a:solidFill>
          <a:ln w="6350">
            <a:solidFill>
              <a:srgbClr val="0CD8E9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FFFFFF"/>
                </a:solidFill>
              </a:rPr>
              <a:t>How many </a:t>
            </a:r>
            <a:r>
              <a:rPr lang="en-US" sz="1800" b="1" kern="1200" dirty="0">
                <a:solidFill>
                  <a:srgbClr val="FFFFFF"/>
                </a:solidFill>
              </a:rPr>
              <a:t>email addresses</a:t>
            </a:r>
            <a:r>
              <a:rPr lang="en-US" sz="1800" kern="1200" dirty="0">
                <a:solidFill>
                  <a:srgbClr val="FFFFFF"/>
                </a:solidFill>
              </a:rPr>
              <a:t> can you buy for 1000$?</a:t>
            </a:r>
            <a:r>
              <a:rPr lang="en-US" sz="1800" b="1" kern="1200" dirty="0">
                <a:solidFill>
                  <a:srgbClr val="FFFFFF"/>
                </a:solidFill>
              </a:rPr>
              <a:t/>
            </a:r>
            <a:br>
              <a:rPr lang="en-US" sz="1800" b="1" kern="1200" dirty="0">
                <a:solidFill>
                  <a:srgbClr val="FFFFFF"/>
                </a:solidFill>
              </a:rPr>
            </a:b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</a:rPr>
              <a:t>100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 </a:t>
            </a:r>
            <a:r>
              <a:rPr lang="en-US" sz="1800" b="1" kern="1200" dirty="0">
                <a:solidFill>
                  <a:srgbClr val="FFFFFF"/>
                </a:solidFill>
              </a:rPr>
              <a:t>1000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</a:rPr>
              <a:t>1M</a:t>
            </a:r>
            <a:r>
              <a:rPr lang="hu-HU" sz="1800" b="1" kern="1200" dirty="0">
                <a:solidFill>
                  <a:srgbClr val="FFFFFF"/>
                </a:solidFill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</a:rPr>
              <a:t>10M</a:t>
            </a:r>
            <a:r>
              <a:rPr lang="hu-HU" sz="1800" b="1" kern="1200" dirty="0">
                <a:solidFill>
                  <a:srgbClr val="FFFFFF"/>
                </a:solidFill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kern="1200" dirty="0">
                <a:solidFill>
                  <a:srgbClr val="FFFFFF"/>
                </a:solidFill>
              </a:rPr>
              <a:t>&gt;</a:t>
            </a:r>
            <a:r>
              <a:rPr lang="hu-HU" sz="1800" kern="1200" dirty="0">
                <a:solidFill>
                  <a:srgbClr val="FFFFFF"/>
                </a:solidFill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</a:rPr>
              <a:t>10M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57200" y="819150"/>
            <a:ext cx="7848600" cy="1008000"/>
          </a:xfrm>
          <a:prstGeom prst="rect">
            <a:avLst/>
          </a:prstGeom>
          <a:noFill/>
          <a:ln w="6350">
            <a:solidFill>
              <a:srgbClr val="0CD8E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How many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botnet machines</a:t>
            </a: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 can you buy for 1000$?</a:t>
            </a:r>
            <a:endParaRPr lang="hu-HU" sz="1800" b="1" kern="1200" dirty="0">
              <a:solidFill>
                <a:srgbClr val="022D55"/>
              </a:solidFill>
              <a:latin typeface="Verdana" pitchFamily="34" charset="0"/>
              <a:ea typeface="+mn-ea"/>
              <a:cs typeface="+mn-cs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100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</a:t>
            </a:r>
            <a:r>
              <a:rPr lang="hu-HU" sz="1800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CD8E9"/>
                </a:solidFill>
                <a:latin typeface="Titillium Web"/>
                <a:ea typeface="+mn-ea"/>
                <a:cs typeface="+mn-cs"/>
              </a:rPr>
              <a:t>1000</a:t>
            </a:r>
            <a:r>
              <a:rPr lang="hu-HU" sz="1800" b="1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&gt;</a:t>
            </a:r>
            <a:r>
              <a:rPr lang="hu-HU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10M</a:t>
            </a:r>
          </a:p>
        </p:txBody>
      </p:sp>
      <p:sp>
        <p:nvSpPr>
          <p:cNvPr id="10" name="Téglalap 15"/>
          <p:cNvSpPr/>
          <p:nvPr userDrawn="1"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DA8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pic>
        <p:nvPicPr>
          <p:cNvPr id="11" name="Kép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" y="2834725"/>
            <a:ext cx="189424" cy="304800"/>
          </a:xfrm>
          <a:prstGeom prst="rect">
            <a:avLst/>
          </a:prstGeom>
        </p:spPr>
      </p:pic>
      <p:sp>
        <p:nvSpPr>
          <p:cNvPr id="12" name="Szövegdoboz 18"/>
          <p:cNvSpPr txBox="1"/>
          <p:nvPr userDrawn="1"/>
        </p:nvSpPr>
        <p:spPr bwMode="white">
          <a:xfrm>
            <a:off x="-155377" y="1733550"/>
            <a:ext cx="615553" cy="990600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Let</a:t>
            </a: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’s </a:t>
            </a: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vote</a:t>
            </a:r>
            <a:endParaRPr lang="hu-HU" b="1" kern="1200" dirty="0">
              <a:solidFill>
                <a:srgbClr val="FFFFFF"/>
              </a:solidFill>
              <a:latin typeface="Titillium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9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est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457200" y="819150"/>
            <a:ext cx="7848600" cy="1008000"/>
          </a:xfrm>
          <a:prstGeom prst="rect">
            <a:avLst/>
          </a:prstGeom>
          <a:noFill/>
          <a:ln w="6350">
            <a:solidFill>
              <a:srgbClr val="0CD8E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How many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botnet machines</a:t>
            </a: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 can you buy for 1000$?</a:t>
            </a:r>
            <a:endParaRPr lang="hu-HU" sz="1800" b="1" kern="1200" dirty="0">
              <a:solidFill>
                <a:srgbClr val="022D55"/>
              </a:solidFill>
              <a:latin typeface="Verdana" pitchFamily="34" charset="0"/>
              <a:ea typeface="+mn-ea"/>
              <a:cs typeface="+mn-cs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100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</a:t>
            </a:r>
            <a:r>
              <a:rPr lang="hu-HU" sz="1800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CD8E9"/>
                </a:solidFill>
                <a:latin typeface="Titillium Web"/>
                <a:ea typeface="+mn-ea"/>
                <a:cs typeface="+mn-cs"/>
              </a:rPr>
              <a:t>1000</a:t>
            </a:r>
            <a:r>
              <a:rPr lang="hu-HU" sz="1800" b="1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&gt;</a:t>
            </a:r>
            <a:r>
              <a:rPr lang="hu-HU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10M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57200" y="2162300"/>
            <a:ext cx="7848600" cy="1008000"/>
          </a:xfrm>
          <a:prstGeom prst="rect">
            <a:avLst/>
          </a:prstGeom>
          <a:ln w="6350">
            <a:solidFill>
              <a:srgbClr val="0CD8E9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022D55"/>
                </a:solidFill>
              </a:rPr>
              <a:t>How many </a:t>
            </a:r>
            <a:r>
              <a:rPr lang="en-US" sz="1800" b="1" kern="1200" dirty="0">
                <a:solidFill>
                  <a:srgbClr val="022D55"/>
                </a:solidFill>
              </a:rPr>
              <a:t>email addresses</a:t>
            </a:r>
            <a:r>
              <a:rPr lang="en-US" sz="1800" kern="1200" dirty="0">
                <a:solidFill>
                  <a:srgbClr val="022D55"/>
                </a:solidFill>
              </a:rPr>
              <a:t> can you buy for 1000$?</a:t>
            </a:r>
            <a:r>
              <a:rPr lang="en-US" sz="1800" b="1" kern="1200" dirty="0">
                <a:solidFill>
                  <a:srgbClr val="022D55"/>
                </a:solidFill>
              </a:rPr>
              <a:t/>
            </a:r>
            <a:br>
              <a:rPr lang="en-US" sz="1800" b="1" kern="1200" dirty="0">
                <a:solidFill>
                  <a:srgbClr val="022D55"/>
                </a:solidFill>
              </a:rPr>
            </a:b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</a:rPr>
              <a:t>100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 </a:t>
            </a:r>
            <a:r>
              <a:rPr lang="en-US" sz="1800" b="1" kern="1200" dirty="0">
                <a:solidFill>
                  <a:srgbClr val="022D55"/>
                </a:solidFill>
              </a:rPr>
              <a:t>1000</a:t>
            </a:r>
            <a:r>
              <a:rPr lang="hu-HU" sz="1800" b="1" kern="1200" dirty="0">
                <a:solidFill>
                  <a:srgbClr val="0CD8E9"/>
                </a:solidFill>
                <a:latin typeface="Verdana" pitchFamily="34" charset="0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</a:rPr>
              <a:t>1M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</a:rPr>
              <a:t>		</a:t>
            </a:r>
            <a:r>
              <a:rPr lang="el-GR" sz="1800" kern="1200" dirty="0">
                <a:solidFill>
                  <a:srgbClr val="0CD8E9"/>
                </a:solidFill>
                <a:latin typeface="Verdana" pitchFamily="34" charset="0"/>
                <a:sym typeface="Wingdings"/>
              </a:rPr>
              <a:t></a:t>
            </a:r>
            <a:r>
              <a:rPr lang="hu-HU" sz="1800" kern="1200" dirty="0">
                <a:solidFill>
                  <a:srgbClr val="0CD8E9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0CD8E9"/>
                </a:solidFill>
              </a:rPr>
              <a:t>10M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kern="1200" dirty="0">
                <a:solidFill>
                  <a:srgbClr val="022D55"/>
                </a:solidFill>
              </a:rPr>
              <a:t>&gt;</a:t>
            </a:r>
            <a:r>
              <a:rPr lang="hu-HU" sz="1800" kern="1200" dirty="0">
                <a:solidFill>
                  <a:srgbClr val="022D55"/>
                </a:solidFill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</a:rPr>
              <a:t>10M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457200" y="3468750"/>
            <a:ext cx="7848600" cy="1008000"/>
          </a:xfrm>
          <a:prstGeom prst="rect">
            <a:avLst/>
          </a:prstGeom>
          <a:solidFill>
            <a:srgbClr val="0CD8E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How many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SPAM messages</a:t>
            </a:r>
            <a:r>
              <a:rPr lang="en-US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 can you send for 1000$?</a:t>
            </a:r>
            <a:r>
              <a:rPr lang="en-US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/>
            </a:r>
            <a:br>
              <a:rPr lang="en-US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100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1000</a:t>
            </a:r>
            <a:r>
              <a:rPr lang="hu-HU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1M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10M</a:t>
            </a:r>
            <a:r>
              <a:rPr lang="hu-HU" sz="1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&gt;</a:t>
            </a:r>
            <a:r>
              <a:rPr lang="hu-HU" sz="1800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rgbClr val="FFFFFF"/>
                </a:solidFill>
                <a:latin typeface="Titillium Web"/>
                <a:ea typeface="+mn-ea"/>
                <a:cs typeface="+mn-cs"/>
              </a:rPr>
              <a:t>10M</a:t>
            </a:r>
          </a:p>
        </p:txBody>
      </p:sp>
      <p:sp>
        <p:nvSpPr>
          <p:cNvPr id="10" name="Téglalap 15"/>
          <p:cNvSpPr/>
          <p:nvPr userDrawn="1"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DA8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pic>
        <p:nvPicPr>
          <p:cNvPr id="11" name="Kép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" y="2834725"/>
            <a:ext cx="189424" cy="304800"/>
          </a:xfrm>
          <a:prstGeom prst="rect">
            <a:avLst/>
          </a:prstGeom>
        </p:spPr>
      </p:pic>
      <p:sp>
        <p:nvSpPr>
          <p:cNvPr id="15" name="Szövegdoboz 18"/>
          <p:cNvSpPr txBox="1"/>
          <p:nvPr userDrawn="1"/>
        </p:nvSpPr>
        <p:spPr bwMode="white">
          <a:xfrm>
            <a:off x="-155377" y="1733550"/>
            <a:ext cx="615553" cy="990600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Let</a:t>
            </a: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’s </a:t>
            </a: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vote</a:t>
            </a:r>
            <a:endParaRPr lang="hu-HU" b="1" kern="1200" dirty="0">
              <a:solidFill>
                <a:srgbClr val="FFFFFF"/>
              </a:solidFill>
              <a:latin typeface="Titillium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7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est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57200" y="2162300"/>
            <a:ext cx="7848600" cy="1008000"/>
          </a:xfrm>
          <a:prstGeom prst="rect">
            <a:avLst/>
          </a:prstGeom>
          <a:ln w="6350">
            <a:solidFill>
              <a:srgbClr val="0CD8E9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022D55"/>
                </a:solidFill>
              </a:rPr>
              <a:t>How many </a:t>
            </a:r>
            <a:r>
              <a:rPr lang="en-US" sz="1800" b="1" kern="1200" dirty="0">
                <a:solidFill>
                  <a:srgbClr val="022D55"/>
                </a:solidFill>
              </a:rPr>
              <a:t>email addresses</a:t>
            </a:r>
            <a:r>
              <a:rPr lang="en-US" sz="1800" kern="1200" dirty="0">
                <a:solidFill>
                  <a:srgbClr val="022D55"/>
                </a:solidFill>
              </a:rPr>
              <a:t> can you buy for 1000$?</a:t>
            </a:r>
            <a:r>
              <a:rPr lang="en-US" sz="1800" b="1" kern="1200" dirty="0">
                <a:solidFill>
                  <a:srgbClr val="022D55"/>
                </a:solidFill>
              </a:rPr>
              <a:t/>
            </a:r>
            <a:br>
              <a:rPr lang="en-US" sz="1800" b="1" kern="1200" dirty="0">
                <a:solidFill>
                  <a:srgbClr val="022D55"/>
                </a:solidFill>
              </a:rPr>
            </a:b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</a:rPr>
              <a:t>100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</a:rPr>
              <a:t> 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 </a:t>
            </a:r>
            <a:r>
              <a:rPr lang="en-US" sz="1800" b="1" kern="1200" dirty="0">
                <a:solidFill>
                  <a:srgbClr val="022D55"/>
                </a:solidFill>
              </a:rPr>
              <a:t>1000</a:t>
            </a:r>
            <a:r>
              <a:rPr lang="hu-HU" sz="1800" b="1" kern="1200" dirty="0">
                <a:solidFill>
                  <a:srgbClr val="0CD8E9"/>
                </a:solidFill>
                <a:latin typeface="Verdana" pitchFamily="34" charset="0"/>
              </a:rPr>
              <a:t> 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</a:rPr>
              <a:t>1M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</a:rPr>
              <a:t> 		</a:t>
            </a:r>
            <a:r>
              <a:rPr lang="el-GR" sz="1800" kern="1200" dirty="0">
                <a:solidFill>
                  <a:srgbClr val="0CD8E9"/>
                </a:solidFill>
                <a:latin typeface="Verdana" pitchFamily="34" charset="0"/>
                <a:sym typeface="Wingdings"/>
              </a:rPr>
              <a:t></a:t>
            </a:r>
            <a:r>
              <a:rPr lang="hu-HU" sz="1800" kern="1200" dirty="0">
                <a:solidFill>
                  <a:srgbClr val="0CD8E9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b="1" kern="1200" dirty="0">
                <a:solidFill>
                  <a:srgbClr val="0CD8E9"/>
                </a:solidFill>
              </a:rPr>
              <a:t>10M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</a:rPr>
              <a:t> 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sym typeface="Wingdings"/>
              </a:rPr>
              <a:t> </a:t>
            </a:r>
            <a:r>
              <a:rPr lang="en-US" sz="1800" kern="1200" dirty="0">
                <a:solidFill>
                  <a:srgbClr val="022D55"/>
                </a:solidFill>
              </a:rPr>
              <a:t>&gt;</a:t>
            </a:r>
            <a:r>
              <a:rPr lang="hu-HU" sz="1800" kern="1200" dirty="0">
                <a:solidFill>
                  <a:srgbClr val="022D55"/>
                </a:solidFill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</a:rPr>
              <a:t>10M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457200" y="3468750"/>
            <a:ext cx="7848600" cy="1008000"/>
          </a:xfrm>
          <a:prstGeom prst="rect">
            <a:avLst/>
          </a:prstGeom>
          <a:solidFill>
            <a:schemeClr val="bg1"/>
          </a:solidFill>
          <a:ln w="6350">
            <a:solidFill>
              <a:srgbClr val="0CD8E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How many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SPAM messages</a:t>
            </a: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 can you send for 1000$?</a:t>
            </a:r>
            <a:r>
              <a:rPr lang="en-US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/>
            </a:r>
            <a:br>
              <a:rPr lang="en-US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100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1000</a:t>
            </a:r>
            <a:r>
              <a:rPr lang="en-US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      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1M</a:t>
            </a:r>
            <a:r>
              <a:rPr lang="en-US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      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10M</a:t>
            </a:r>
            <a:r>
              <a:rPr lang="en-US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      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</a:t>
            </a:r>
            <a:r>
              <a:rPr lang="el-GR" sz="1800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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kern="1200" dirty="0">
                <a:solidFill>
                  <a:srgbClr val="0CD8E9"/>
                </a:solidFill>
                <a:latin typeface="Titillium Web"/>
                <a:ea typeface="+mn-ea"/>
                <a:cs typeface="+mn-cs"/>
              </a:rPr>
              <a:t>&gt;</a:t>
            </a:r>
            <a:r>
              <a:rPr lang="hu-HU" sz="1800" kern="1200" dirty="0">
                <a:solidFill>
                  <a:srgbClr val="0CD8E9"/>
                </a:solidFill>
                <a:latin typeface="Titillium Web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rgbClr val="0CD8E9"/>
                </a:solidFill>
                <a:latin typeface="Titillium Web"/>
                <a:ea typeface="+mn-ea"/>
                <a:cs typeface="+mn-cs"/>
              </a:rPr>
              <a:t>10M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57200" y="819150"/>
            <a:ext cx="7848600" cy="1008000"/>
          </a:xfrm>
          <a:prstGeom prst="rect">
            <a:avLst/>
          </a:prstGeom>
          <a:noFill/>
          <a:ln w="6350">
            <a:solidFill>
              <a:srgbClr val="0CD8E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How many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botnet machines</a:t>
            </a: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 can you buy for 1000$?</a:t>
            </a:r>
            <a:endParaRPr lang="hu-HU" sz="1800" b="1" kern="1200" dirty="0">
              <a:solidFill>
                <a:srgbClr val="022D55"/>
              </a:solidFill>
              <a:latin typeface="Verdana" pitchFamily="34" charset="0"/>
              <a:ea typeface="+mn-ea"/>
              <a:cs typeface="+mn-cs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100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</a:t>
            </a:r>
            <a:r>
              <a:rPr lang="hu-HU" sz="1800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CD8E9"/>
                </a:solidFill>
                <a:latin typeface="Titillium Web"/>
                <a:ea typeface="+mn-ea"/>
                <a:cs typeface="+mn-cs"/>
              </a:rPr>
              <a:t>1000</a:t>
            </a:r>
            <a:r>
              <a:rPr lang="hu-HU" sz="1800" b="1" kern="1200" dirty="0">
                <a:solidFill>
                  <a:srgbClr val="0CD8E9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10M</a:t>
            </a:r>
            <a:r>
              <a:rPr lang="hu-HU" sz="1800" b="1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</a:rPr>
              <a:t>		</a:t>
            </a:r>
            <a:r>
              <a:rPr lang="el-GR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</a:t>
            </a:r>
            <a:r>
              <a:rPr lang="hu-HU" sz="1800" kern="1200" dirty="0">
                <a:solidFill>
                  <a:srgbClr val="022D55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US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&gt;</a:t>
            </a:r>
            <a:r>
              <a:rPr lang="hu-HU" sz="1800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rgbClr val="022D55"/>
                </a:solidFill>
                <a:latin typeface="Titillium Web"/>
                <a:ea typeface="+mn-ea"/>
                <a:cs typeface="+mn-cs"/>
              </a:rPr>
              <a:t>10M</a:t>
            </a:r>
          </a:p>
        </p:txBody>
      </p:sp>
      <p:sp>
        <p:nvSpPr>
          <p:cNvPr id="10" name="Téglalap 15"/>
          <p:cNvSpPr/>
          <p:nvPr userDrawn="1"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DA8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sz="3600" kern="1200" dirty="0">
              <a:solidFill>
                <a:srgbClr val="FFFFFF"/>
              </a:solidFill>
            </a:endParaRPr>
          </a:p>
        </p:txBody>
      </p:sp>
      <p:pic>
        <p:nvPicPr>
          <p:cNvPr id="11" name="Kép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" y="2834725"/>
            <a:ext cx="189424" cy="304800"/>
          </a:xfrm>
          <a:prstGeom prst="rect">
            <a:avLst/>
          </a:prstGeom>
        </p:spPr>
      </p:pic>
      <p:sp>
        <p:nvSpPr>
          <p:cNvPr id="12" name="Szövegdoboz 18"/>
          <p:cNvSpPr txBox="1"/>
          <p:nvPr userDrawn="1"/>
        </p:nvSpPr>
        <p:spPr bwMode="white">
          <a:xfrm>
            <a:off x="-155377" y="1733550"/>
            <a:ext cx="615553" cy="990600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Let</a:t>
            </a:r>
            <a:r>
              <a:rPr lang="hu-HU" b="1" kern="1200" dirty="0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’s </a:t>
            </a:r>
            <a:r>
              <a:rPr lang="hu-HU" b="1" kern="1200" dirty="0" err="1">
                <a:solidFill>
                  <a:srgbClr val="FFFFFF"/>
                </a:solidFill>
                <a:latin typeface="Titillium" panose="00000500000000000000" pitchFamily="50" charset="0"/>
                <a:ea typeface="+mn-ea"/>
                <a:cs typeface="+mn-cs"/>
              </a:rPr>
              <a:t>vote</a:t>
            </a:r>
            <a:endParaRPr lang="hu-HU" b="1" kern="1200" dirty="0">
              <a:solidFill>
                <a:srgbClr val="FFFFFF"/>
              </a:solidFill>
              <a:latin typeface="Titillium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9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2971804"/>
            <a:ext cx="7772400" cy="1354931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hu-HU" dirty="0"/>
              <a:t>CLICK TO EDIT SECTION 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78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6576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970A8B69-77E4-4C09-A0E5-763DE9371B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13453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2971804"/>
            <a:ext cx="7772400" cy="1354931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hu-HU" dirty="0"/>
              <a:t>CLICK TO EDIT SECTION 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92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2971804"/>
            <a:ext cx="7772400" cy="1354931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hu-HU" dirty="0"/>
              <a:t>CLICK TO EDIT SECTION 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09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2971804"/>
            <a:ext cx="7772400" cy="1354931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3252745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_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Exercise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657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60000" t="20000"/>
            </a:stretch>
          </a:blipFill>
        </p:spPr>
        <p:txBody>
          <a:bodyPr/>
          <a:lstStyle>
            <a:lvl1pPr>
              <a:defRPr baseline="0">
                <a:solidFill>
                  <a:srgbClr val="FF0000"/>
                </a:solidFill>
                <a:latin typeface="+mn-lt"/>
              </a:defRPr>
            </a:lvl1pPr>
            <a:lvl2pPr>
              <a:defRPr baseline="0">
                <a:solidFill>
                  <a:srgbClr val="FF0000"/>
                </a:solidFill>
                <a:latin typeface="+mn-lt"/>
              </a:defRPr>
            </a:lvl2pPr>
            <a:lvl3pPr>
              <a:defRPr baseline="0">
                <a:solidFill>
                  <a:srgbClr val="FF0000"/>
                </a:solidFill>
                <a:latin typeface="+mn-lt"/>
              </a:defRPr>
            </a:lvl3pPr>
            <a:lvl4pPr>
              <a:defRPr baseline="0">
                <a:solidFill>
                  <a:srgbClr val="FF0000"/>
                </a:solidFill>
                <a:latin typeface="+mn-lt"/>
              </a:defRPr>
            </a:lvl4pPr>
            <a:lvl5pPr>
              <a:defRPr baseline="0">
                <a:solidFill>
                  <a:srgbClr val="FF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970A8B69-77E4-4C09-A0E5-763DE9371B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456525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>
              <a:defRPr/>
            </a:pPr>
            <a:fld id="{7D65DF28-22C8-46A0-BEBD-D0198C2A37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3543300"/>
          </a:xfrm>
          <a:solidFill>
            <a:srgbClr val="FDE8E7"/>
          </a:solidFill>
          <a:ln cap="rnd">
            <a:solidFill>
              <a:srgbClr val="F89C9A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Consolas" pitchFamily="49" charset="0"/>
                <a:cs typeface="Courier New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(bad example)</a:t>
            </a:r>
          </a:p>
          <a:p>
            <a:pPr lvl="0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914400"/>
            <a:ext cx="8229600" cy="3543300"/>
          </a:xfrm>
          <a:solidFill>
            <a:srgbClr val="E6FECA"/>
          </a:solidFill>
          <a:ln cap="rnd">
            <a:solidFill>
              <a:srgbClr val="9EFA2E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Consolas" pitchFamily="49" charset="0"/>
                <a:cs typeface="Courier New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(good example) or delete to edit bad example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5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s_No_Abstain">
  <p:cSld name="Yes_No_Abstai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8"/>
          <p:cNvSpPr txBox="1">
            <a:spLocks noGrp="1"/>
          </p:cNvSpPr>
          <p:nvPr>
            <p:ph type="title"/>
          </p:nvPr>
        </p:nvSpPr>
        <p:spPr>
          <a:xfrm>
            <a:off x="457205" y="18002"/>
            <a:ext cx="7748589" cy="5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body" idx="1"/>
          </p:nvPr>
        </p:nvSpPr>
        <p:spPr>
          <a:xfrm>
            <a:off x="457200" y="781050"/>
            <a:ext cx="82296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rgbClr val="002E63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body" idx="2"/>
          </p:nvPr>
        </p:nvSpPr>
        <p:spPr>
          <a:xfrm>
            <a:off x="1371600" y="3638550"/>
            <a:ext cx="1066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002E63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body" idx="3"/>
          </p:nvPr>
        </p:nvSpPr>
        <p:spPr>
          <a:xfrm>
            <a:off x="3810000" y="3638550"/>
            <a:ext cx="76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002E63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6" name="Google Shape;136;p38"/>
          <p:cNvSpPr txBox="1">
            <a:spLocks noGrp="1"/>
          </p:cNvSpPr>
          <p:nvPr>
            <p:ph type="body" idx="4"/>
          </p:nvPr>
        </p:nvSpPr>
        <p:spPr>
          <a:xfrm>
            <a:off x="5943600" y="36385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002E63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7" name="Google Shape;137;p38"/>
          <p:cNvSpPr/>
          <p:nvPr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DA8E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88" y="2834725"/>
            <a:ext cx="18942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8"/>
          <p:cNvSpPr txBox="1"/>
          <p:nvPr/>
        </p:nvSpPr>
        <p:spPr>
          <a:xfrm rot="-5400000">
            <a:off x="-342900" y="1921074"/>
            <a:ext cx="9906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Let’s vote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urc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>
              <a:defRPr/>
            </a:pPr>
            <a:fld id="{7D65DF28-22C8-46A0-BEBD-D0198C2A37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800350"/>
            <a:ext cx="8229600" cy="1657350"/>
          </a:xfrm>
          <a:solidFill>
            <a:srgbClr val="FDE8E7"/>
          </a:solidFill>
          <a:ln cap="rnd">
            <a:solidFill>
              <a:srgbClr val="F89C9A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Consolas" pitchFamily="49" charset="0"/>
                <a:cs typeface="Courier New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(bad example)</a:t>
            </a:r>
          </a:p>
          <a:p>
            <a:pPr lvl="0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800350"/>
            <a:ext cx="8229600" cy="1657350"/>
          </a:xfrm>
          <a:solidFill>
            <a:srgbClr val="E6FECA"/>
          </a:solidFill>
          <a:ln cap="rnd">
            <a:solidFill>
              <a:srgbClr val="9EFA2E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Consolas" pitchFamily="49" charset="0"/>
                <a:cs typeface="Courier New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(good example) or delete to edit bad example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914400"/>
            <a:ext cx="82296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2747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5" y="215507"/>
            <a:ext cx="7748589" cy="5393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AC2B0F0D-8976-466A-B51A-F6CA782F0D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457200" y="914400"/>
            <a:ext cx="8229600" cy="3543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table</a:t>
            </a:r>
          </a:p>
        </p:txBody>
      </p:sp>
    </p:spTree>
    <p:extLst>
      <p:ext uri="{BB962C8B-B14F-4D97-AF65-F5344CB8AC3E}">
        <p14:creationId xmlns:p14="http://schemas.microsoft.com/office/powerpoint/2010/main" val="1157271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FBF7A214-65D3-432A-B84E-80F5AD4F9B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96542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2FCE34AF-832C-4C87-9A06-0FEE8C8979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220881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ckground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>
              <a:defRPr/>
            </a:pPr>
            <a:fld id="{7D65DF28-22C8-46A0-BEBD-D0198C2A37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90442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00200"/>
            <a:ext cx="4953000" cy="21717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4000" b="1" baseline="0">
                <a:latin typeface="+mn-lt"/>
              </a:defRPr>
            </a:lvl1pPr>
          </a:lstStyle>
          <a:p>
            <a:pPr lvl="0"/>
            <a:r>
              <a:rPr lang="hu-HU" dirty="0"/>
              <a:t>CLICK TO EDIT MODULE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7727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in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51692" y="1257300"/>
            <a:ext cx="5105400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latin typeface="+mn-lt"/>
              </a:defRPr>
            </a:lvl1pPr>
          </a:lstStyle>
          <a:p>
            <a:pPr lvl="0"/>
            <a:r>
              <a:rPr lang="hu-HU" dirty="0"/>
              <a:t>CLICK TO EDIT TRAINING TITLE</a:t>
            </a:r>
            <a:endParaRPr lang="en-US" dirty="0"/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51692" y="3028950"/>
            <a:ext cx="5105400" cy="342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EDIT LOC+DATE</a:t>
            </a:r>
          </a:p>
        </p:txBody>
      </p:sp>
      <p:sp>
        <p:nvSpPr>
          <p:cNvPr id="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351692" y="3429000"/>
            <a:ext cx="5105400" cy="285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51692" y="3714750"/>
            <a:ext cx="5105400" cy="285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927529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background">
  <p:cSld name="1_No background">
    <p:bg>
      <p:bgPr>
        <a:solidFill>
          <a:srgbClr val="00206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215507"/>
            <a:ext cx="7748588" cy="5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7924806" y="4864012"/>
            <a:ext cx="792163" cy="27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2971800" y="4857750"/>
            <a:ext cx="2667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rgbClr val="002E63"/>
              </a:buClr>
              <a:buSzPts val="2200"/>
              <a:buFont typeface="Verdana"/>
              <a:buNone/>
              <a:defRPr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5715000" y="4857750"/>
            <a:ext cx="21336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rgbClr val="002E63"/>
              </a:buClr>
              <a:buSzPts val="2200"/>
              <a:buFont typeface="Verdana"/>
              <a:buNone/>
              <a:defRPr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065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rgbClr val="FFF0F0"/>
          </a:solidFill>
          <a:ln w="9525" cap="rnd" cmpd="sng">
            <a:solidFill>
              <a:srgbClr val="FF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olas"/>
              <a:buNone/>
              <a:defRPr sz="12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chemeClr val="lt1"/>
          </a:solidFill>
          <a:ln w="9525" cap="rnd" cmpd="sng">
            <a:solidFill>
              <a:srgbClr val="3CE4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olas"/>
              <a:buNone/>
              <a:defRPr sz="12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3"/>
          </p:nvPr>
        </p:nvSpPr>
        <p:spPr>
          <a:xfrm>
            <a:off x="457200" y="742950"/>
            <a:ext cx="8229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rgbClr val="002E63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4250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6576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970A8B69-77E4-4C09-A0E5-763DE9371B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7028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tions">
  <p:cSld name="Questitio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9"/>
          <p:cNvSpPr txBox="1"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/>
          <p:nvPr/>
        </p:nvSpPr>
        <p:spPr>
          <a:xfrm>
            <a:off x="0" y="1759967"/>
            <a:ext cx="304800" cy="1726185"/>
          </a:xfrm>
          <a:prstGeom prst="rect">
            <a:avLst/>
          </a:prstGeom>
          <a:solidFill>
            <a:srgbClr val="DA8E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88" y="3028950"/>
            <a:ext cx="18942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9"/>
          <p:cNvSpPr txBox="1"/>
          <p:nvPr/>
        </p:nvSpPr>
        <p:spPr>
          <a:xfrm rot="-5400000">
            <a:off x="-533401" y="2104995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Let’s vote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2971804"/>
            <a:ext cx="7772400" cy="1354931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hu-HU" dirty="0"/>
              <a:t>CLICK TO EDIT SECTION 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849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2971804"/>
            <a:ext cx="7772400" cy="1354931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hu-HU" dirty="0"/>
              <a:t>CLICK TO EDIT SECTION 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996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2971804"/>
            <a:ext cx="7772400" cy="1354931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1723445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_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Exercise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657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60000" t="20000"/>
            </a:stretch>
          </a:blipFill>
        </p:spPr>
        <p:txBody>
          <a:bodyPr/>
          <a:lstStyle>
            <a:lvl1pPr>
              <a:defRPr baseline="0">
                <a:solidFill>
                  <a:srgbClr val="FF0000"/>
                </a:solidFill>
                <a:latin typeface="+mn-lt"/>
              </a:defRPr>
            </a:lvl1pPr>
            <a:lvl2pPr>
              <a:defRPr baseline="0">
                <a:solidFill>
                  <a:srgbClr val="FF0000"/>
                </a:solidFill>
                <a:latin typeface="+mn-lt"/>
              </a:defRPr>
            </a:lvl2pPr>
            <a:lvl3pPr>
              <a:defRPr baseline="0">
                <a:solidFill>
                  <a:srgbClr val="FF0000"/>
                </a:solidFill>
                <a:latin typeface="+mn-lt"/>
              </a:defRPr>
            </a:lvl3pPr>
            <a:lvl4pPr>
              <a:defRPr baseline="0">
                <a:solidFill>
                  <a:srgbClr val="FF0000"/>
                </a:solidFill>
                <a:latin typeface="+mn-lt"/>
              </a:defRPr>
            </a:lvl4pPr>
            <a:lvl5pPr>
              <a:defRPr baseline="0">
                <a:solidFill>
                  <a:srgbClr val="FF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970A8B69-77E4-4C09-A0E5-763DE9371B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625919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>
              <a:defRPr/>
            </a:pPr>
            <a:fld id="{7D65DF28-22C8-46A0-BEBD-D0198C2A37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3543300"/>
          </a:xfrm>
          <a:solidFill>
            <a:srgbClr val="FDE8E7"/>
          </a:solidFill>
          <a:ln cap="rnd">
            <a:solidFill>
              <a:srgbClr val="F89C9A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Consolas" pitchFamily="49" charset="0"/>
                <a:cs typeface="Courier New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(bad example)</a:t>
            </a:r>
          </a:p>
          <a:p>
            <a:pPr lvl="0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914400"/>
            <a:ext cx="8229600" cy="3543300"/>
          </a:xfrm>
          <a:solidFill>
            <a:srgbClr val="E6FECA"/>
          </a:solidFill>
          <a:ln cap="rnd">
            <a:solidFill>
              <a:srgbClr val="9EFA2E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Consolas" pitchFamily="49" charset="0"/>
                <a:cs typeface="Courier New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(good example) or delete to edit bad example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904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urc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>
              <a:defRPr/>
            </a:pPr>
            <a:fld id="{7D65DF28-22C8-46A0-BEBD-D0198C2A37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800350"/>
            <a:ext cx="8229600" cy="1657350"/>
          </a:xfrm>
          <a:solidFill>
            <a:srgbClr val="FDE8E7"/>
          </a:solidFill>
          <a:ln cap="rnd">
            <a:solidFill>
              <a:srgbClr val="F89C9A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Consolas" pitchFamily="49" charset="0"/>
                <a:cs typeface="Courier New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(bad example)</a:t>
            </a:r>
          </a:p>
          <a:p>
            <a:pPr lvl="0"/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800350"/>
            <a:ext cx="8229600" cy="1657350"/>
          </a:xfrm>
          <a:solidFill>
            <a:srgbClr val="E6FECA"/>
          </a:solidFill>
          <a:ln cap="rnd">
            <a:solidFill>
              <a:srgbClr val="9EFA2E"/>
            </a:solidFill>
            <a:round/>
          </a:ln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Consolas" pitchFamily="49" charset="0"/>
                <a:cs typeface="Courier New" pitchFamily="49" charset="0"/>
                <a:sym typeface="Wingdings"/>
              </a:defRPr>
            </a:lvl1pPr>
          </a:lstStyle>
          <a:p>
            <a:pPr lvl="0"/>
            <a:r>
              <a:rPr lang="hu-HU" dirty="0"/>
              <a:t>Click to edit source code</a:t>
            </a:r>
            <a:r>
              <a:rPr lang="en-US" dirty="0"/>
              <a:t> (good example) or delete to edit bad example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914400"/>
            <a:ext cx="82296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9062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5" y="215507"/>
            <a:ext cx="7748589" cy="5393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AC2B0F0D-8976-466A-B51A-F6CA782F0D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457200" y="914400"/>
            <a:ext cx="8229600" cy="3543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table</a:t>
            </a:r>
          </a:p>
        </p:txBody>
      </p:sp>
    </p:spTree>
    <p:extLst>
      <p:ext uri="{BB962C8B-B14F-4D97-AF65-F5344CB8AC3E}">
        <p14:creationId xmlns:p14="http://schemas.microsoft.com/office/powerpoint/2010/main" val="12788599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FBF7A214-65D3-432A-B84E-80F5AD4F9B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406591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2FCE34AF-832C-4C87-9A06-0FEE8C8979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525334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ckground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>
              <a:defRPr/>
            </a:pPr>
            <a:fld id="{7D65DF28-22C8-46A0-BEBD-D0198C2A37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857750"/>
            <a:ext cx="26670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Footer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4857750"/>
            <a:ext cx="2133600" cy="285750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2871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estitions">
  <p:cSld name="1_Questition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0"/>
          <p:cNvSpPr/>
          <p:nvPr/>
        </p:nvSpPr>
        <p:spPr>
          <a:xfrm>
            <a:off x="228600" y="3468750"/>
            <a:ext cx="8686800" cy="10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many </a:t>
            </a:r>
            <a:r>
              <a:rPr lang="en-US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SPAM messages</a:t>
            </a:r>
            <a:r>
              <a:rPr lang="en-US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can you send for 1000$?</a:t>
            </a: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</a:t>
            </a:r>
            <a:r>
              <a:rPr lang="en-US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1000</a:t>
            </a:r>
            <a:r>
              <a:rPr lang="en-US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   	</a:t>
            </a: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1M</a:t>
            </a:r>
            <a:r>
              <a:rPr lang="en-US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   	</a:t>
            </a: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10M</a:t>
            </a:r>
            <a:r>
              <a:rPr lang="en-US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   	</a:t>
            </a: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&gt; </a:t>
            </a:r>
            <a:r>
              <a:rPr lang="en-US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10M</a:t>
            </a:r>
            <a:endParaRPr/>
          </a:p>
        </p:txBody>
      </p:sp>
      <p:sp>
        <p:nvSpPr>
          <p:cNvPr id="147" name="Google Shape;147;p40"/>
          <p:cNvSpPr txBox="1"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0"/>
          <p:cNvSpPr/>
          <p:nvPr/>
        </p:nvSpPr>
        <p:spPr>
          <a:xfrm>
            <a:off x="457200" y="2162300"/>
            <a:ext cx="7848600" cy="1008000"/>
          </a:xfrm>
          <a:prstGeom prst="rect">
            <a:avLst/>
          </a:prstGeom>
          <a:solidFill>
            <a:srgbClr val="0CD8E9"/>
          </a:solidFill>
          <a:ln w="9525" cap="flat" cmpd="sng">
            <a:solidFill>
              <a:srgbClr val="0CD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many </a:t>
            </a: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email addresses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can you buy for 1000$?</a:t>
            </a: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en-US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r>
              <a:rPr lang="en-US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1M		</a:t>
            </a: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10M		</a:t>
            </a: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10M</a:t>
            </a:r>
            <a:endParaRPr/>
          </a:p>
        </p:txBody>
      </p:sp>
      <p:sp>
        <p:nvSpPr>
          <p:cNvPr id="149" name="Google Shape;149;p40"/>
          <p:cNvSpPr/>
          <p:nvPr/>
        </p:nvSpPr>
        <p:spPr>
          <a:xfrm>
            <a:off x="457200" y="819150"/>
            <a:ext cx="7848600" cy="1008000"/>
          </a:xfrm>
          <a:prstGeom prst="rect">
            <a:avLst/>
          </a:prstGeom>
          <a:noFill/>
          <a:ln w="9525" cap="flat" cmpd="sng">
            <a:solidFill>
              <a:srgbClr val="0CD8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many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botnet machines</a:t>
            </a:r>
            <a:r>
              <a:rPr lang="en-US" sz="1800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 can you buy for 1000$?</a:t>
            </a:r>
            <a:endParaRPr sz="1800" b="1">
              <a:solidFill>
                <a:srgbClr val="022D5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CD8E9"/>
                </a:solidFill>
                <a:latin typeface="Verdana"/>
                <a:ea typeface="Verdana"/>
                <a:cs typeface="Verdana"/>
                <a:sym typeface="Verdana"/>
              </a:rPr>
              <a:t>🗹 </a:t>
            </a:r>
            <a:r>
              <a:rPr lang="en-US" sz="1800" b="1">
                <a:solidFill>
                  <a:srgbClr val="0CD8E9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1000</a:t>
            </a:r>
            <a:r>
              <a:rPr lang="en-US" sz="1800" b="1">
                <a:solidFill>
                  <a:srgbClr val="0CD8E9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1M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10M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&gt;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10M</a:t>
            </a:r>
            <a:endParaRPr/>
          </a:p>
        </p:txBody>
      </p:sp>
      <p:sp>
        <p:nvSpPr>
          <p:cNvPr id="150" name="Google Shape;150;p40"/>
          <p:cNvSpPr/>
          <p:nvPr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DA8E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88" y="2834725"/>
            <a:ext cx="18942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0"/>
          <p:cNvSpPr txBox="1"/>
          <p:nvPr/>
        </p:nvSpPr>
        <p:spPr>
          <a:xfrm rot="-5400000">
            <a:off x="-342900" y="1921074"/>
            <a:ext cx="9906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Let’s vote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00200"/>
            <a:ext cx="4953000" cy="21717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4000" b="1" baseline="0">
                <a:latin typeface="+mn-lt"/>
              </a:defRPr>
            </a:lvl1pPr>
          </a:lstStyle>
          <a:p>
            <a:pPr lvl="0"/>
            <a:r>
              <a:rPr lang="hu-HU" dirty="0"/>
              <a:t>CLICK TO EDIT MODULE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393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in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51692" y="1257300"/>
            <a:ext cx="5105400" cy="211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latin typeface="+mn-lt"/>
              </a:defRPr>
            </a:lvl1pPr>
          </a:lstStyle>
          <a:p>
            <a:pPr lvl="0"/>
            <a:r>
              <a:rPr lang="hu-HU" dirty="0"/>
              <a:t>CLICK TO EDIT TRAINING TITLE</a:t>
            </a:r>
            <a:endParaRPr lang="en-US" dirty="0"/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51692" y="3028950"/>
            <a:ext cx="5105400" cy="342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EDIT LOC+DATE</a:t>
            </a:r>
          </a:p>
        </p:txBody>
      </p:sp>
      <p:sp>
        <p:nvSpPr>
          <p:cNvPr id="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351692" y="3429000"/>
            <a:ext cx="5105400" cy="285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51692" y="3714750"/>
            <a:ext cx="5105400" cy="285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1832561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background">
  <p:cSld name="1_No background">
    <p:bg>
      <p:bgPr>
        <a:solidFill>
          <a:srgbClr val="00206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215507"/>
            <a:ext cx="7748588" cy="5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7924806" y="4864012"/>
            <a:ext cx="792163" cy="27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2971800" y="4857750"/>
            <a:ext cx="2667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rgbClr val="002E63"/>
              </a:buClr>
              <a:buSzPts val="2200"/>
              <a:buFont typeface="Verdana"/>
              <a:buNone/>
              <a:defRPr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5715000" y="4857750"/>
            <a:ext cx="21336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rgbClr val="002E63"/>
              </a:buClr>
              <a:buSzPts val="2200"/>
              <a:buFont typeface="Verdana"/>
              <a:buNone/>
              <a:defRPr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002E63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17091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rgbClr val="FFF0F0"/>
          </a:solidFill>
          <a:ln w="9525" cap="rnd" cmpd="sng">
            <a:solidFill>
              <a:srgbClr val="FF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olas"/>
              <a:buNone/>
              <a:defRPr sz="12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457200" y="2743200"/>
            <a:ext cx="8229600" cy="1657350"/>
          </a:xfrm>
          <a:prstGeom prst="rect">
            <a:avLst/>
          </a:prstGeom>
          <a:solidFill>
            <a:schemeClr val="lt1"/>
          </a:solidFill>
          <a:ln w="9525" cap="rnd" cmpd="sng">
            <a:solidFill>
              <a:srgbClr val="3CE4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olas"/>
              <a:buNone/>
              <a:defRPr sz="12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3"/>
          </p:nvPr>
        </p:nvSpPr>
        <p:spPr>
          <a:xfrm>
            <a:off x="457200" y="742950"/>
            <a:ext cx="8229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rgbClr val="002E63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rgbClr val="002E6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56764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457200" y="1809000"/>
            <a:ext cx="8229600" cy="1512000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06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 Title NOT 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00075" y="1352550"/>
            <a:ext cx="8001000" cy="1447800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 sz="3200" b="1">
                <a:solidFill>
                  <a:srgbClr val="002E63"/>
                </a:solidFill>
                <a:latin typeface="Titillium" pitchFamily="50" charset="-18"/>
              </a:defRPr>
            </a:lvl1pPr>
          </a:lstStyle>
          <a:p>
            <a:pPr marL="0" marR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sz="3200" dirty="0">
                <a:solidFill>
                  <a:srgbClr val="002E63"/>
                </a:solidFill>
                <a:latin typeface="Titillium" panose="00000500000000000000" pitchFamily="50" charset="0"/>
              </a:rPr>
              <a:t>Introduction to the Microsoft® Security Development Lifecycle (SDL) Introduction </a:t>
            </a:r>
            <a:r>
              <a:rPr lang="hu-HU" sz="3200" dirty="0">
                <a:solidFill>
                  <a:srgbClr val="002E63"/>
                </a:solidFill>
                <a:latin typeface="Titillium" panose="00000500000000000000" pitchFamily="50" charset="0"/>
              </a:rPr>
              <a:t/>
            </a:r>
            <a:br>
              <a:rPr lang="hu-HU" sz="3200" dirty="0">
                <a:solidFill>
                  <a:srgbClr val="002E63"/>
                </a:solidFill>
                <a:latin typeface="Titillium" panose="00000500000000000000" pitchFamily="50" charset="0"/>
              </a:rPr>
            </a:br>
            <a:r>
              <a:rPr lang="en-US" sz="3200" dirty="0">
                <a:solidFill>
                  <a:srgbClr val="002E63"/>
                </a:solidFill>
                <a:latin typeface="Titillium" panose="00000500000000000000" pitchFamily="50" charset="0"/>
              </a:rPr>
              <a:t>to the Microsoft® Security Development</a:t>
            </a:r>
          </a:p>
        </p:txBody>
      </p:sp>
      <p:sp>
        <p:nvSpPr>
          <p:cNvPr id="3" name="Szöveg helye 4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800350"/>
            <a:ext cx="8001000" cy="1143000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002E63"/>
                </a:solidFill>
                <a:latin typeface="+mn-lt"/>
              </a:defRPr>
            </a:lvl1pPr>
            <a:lvl2pPr marL="914377" indent="-457189">
              <a:buFont typeface="Wingdings" pitchFamily="2" charset="2"/>
              <a:buChar char="§"/>
              <a:defRPr/>
            </a:lvl2pPr>
            <a:lvl3pPr marL="1371566" indent="-457189">
              <a:buFont typeface="Wingdings" pitchFamily="2" charset="2"/>
              <a:buChar char="§"/>
              <a:defRPr/>
            </a:lvl3pPr>
            <a:lvl4pPr marL="1828754" indent="-457189">
              <a:buFont typeface="Wingdings" pitchFamily="2" charset="2"/>
              <a:buChar char="§"/>
              <a:defRPr/>
            </a:lvl4pPr>
            <a:lvl5pPr marL="2285943" indent="-457189">
              <a:buFont typeface="Wingdings" pitchFamily="2" charset="2"/>
              <a:buChar char="§"/>
              <a:defRPr/>
            </a:lvl5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002E63"/>
                </a:solidFill>
                <a:latin typeface="Titillium" panose="00000500000000000000" pitchFamily="50" charset="0"/>
              </a:rPr>
              <a:t>What is Microsoft doing about the threat? What is Microsoft doing about the threat? What is Microsoft doing about the threat? What is Microsoft doing about the threat? </a:t>
            </a:r>
            <a:endParaRPr lang="hu-HU" sz="2400" dirty="0">
              <a:solidFill>
                <a:srgbClr val="002E63"/>
              </a:solidFill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9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estitions">
  <p:cSld name="2_Questition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1"/>
          <p:cNvSpPr txBox="1"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1"/>
          <p:cNvSpPr/>
          <p:nvPr/>
        </p:nvSpPr>
        <p:spPr>
          <a:xfrm>
            <a:off x="457200" y="819150"/>
            <a:ext cx="7848600" cy="1008000"/>
          </a:xfrm>
          <a:prstGeom prst="rect">
            <a:avLst/>
          </a:prstGeom>
          <a:noFill/>
          <a:ln w="9525" cap="flat" cmpd="sng">
            <a:solidFill>
              <a:srgbClr val="0CD8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many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botnet machines</a:t>
            </a:r>
            <a:r>
              <a:rPr lang="en-US" sz="1800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 can you buy for 1000$?</a:t>
            </a:r>
            <a:endParaRPr sz="1800" b="1">
              <a:solidFill>
                <a:srgbClr val="022D5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CD8E9"/>
                </a:solidFill>
                <a:latin typeface="Verdana"/>
                <a:ea typeface="Verdana"/>
                <a:cs typeface="Verdana"/>
                <a:sym typeface="Verdana"/>
              </a:rPr>
              <a:t>🗹 </a:t>
            </a:r>
            <a:r>
              <a:rPr lang="en-US" sz="1800" b="1">
                <a:solidFill>
                  <a:srgbClr val="0CD8E9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1000</a:t>
            </a:r>
            <a:r>
              <a:rPr lang="en-US" sz="1800" b="1">
                <a:solidFill>
                  <a:srgbClr val="0CD8E9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1M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10M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&gt;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10M</a:t>
            </a:r>
            <a:endParaRPr/>
          </a:p>
        </p:txBody>
      </p:sp>
      <p:sp>
        <p:nvSpPr>
          <p:cNvPr id="156" name="Google Shape;156;p41"/>
          <p:cNvSpPr/>
          <p:nvPr/>
        </p:nvSpPr>
        <p:spPr>
          <a:xfrm>
            <a:off x="457200" y="2162300"/>
            <a:ext cx="7848600" cy="100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CD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How many </a:t>
            </a:r>
            <a:r>
              <a:rPr lang="en-US" sz="1800" b="1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email addresses</a:t>
            </a:r>
            <a:r>
              <a:rPr lang="en-US" sz="1800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 can you buy for 1000$?</a:t>
            </a:r>
            <a:r>
              <a:rPr lang="en-US" sz="1800" b="1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1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r>
              <a:rPr lang="en-US" sz="1800" b="1">
                <a:solidFill>
                  <a:srgbClr val="0CD8E9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1M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CD8E9"/>
                </a:solidFill>
                <a:latin typeface="Verdana"/>
                <a:ea typeface="Verdana"/>
                <a:cs typeface="Verdana"/>
                <a:sym typeface="Verdana"/>
              </a:rPr>
              <a:t>🗹 </a:t>
            </a:r>
            <a:r>
              <a:rPr lang="en-US" sz="1800" b="1">
                <a:solidFill>
                  <a:srgbClr val="0CD8E9"/>
                </a:solidFill>
                <a:latin typeface="Arial"/>
                <a:ea typeface="Arial"/>
                <a:cs typeface="Arial"/>
                <a:sym typeface="Arial"/>
              </a:rPr>
              <a:t>10M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en-US" sz="1800" b="1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10M</a:t>
            </a:r>
            <a:endParaRPr/>
          </a:p>
        </p:txBody>
      </p:sp>
      <p:sp>
        <p:nvSpPr>
          <p:cNvPr id="157" name="Google Shape;157;p41"/>
          <p:cNvSpPr/>
          <p:nvPr/>
        </p:nvSpPr>
        <p:spPr>
          <a:xfrm>
            <a:off x="457200" y="3468750"/>
            <a:ext cx="7848600" cy="1008000"/>
          </a:xfrm>
          <a:prstGeom prst="rect">
            <a:avLst/>
          </a:prstGeom>
          <a:solidFill>
            <a:srgbClr val="0CD8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many </a:t>
            </a:r>
            <a:r>
              <a:rPr lang="en-US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SPAM messages</a:t>
            </a:r>
            <a:r>
              <a:rPr lang="en-US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can you send for 1000$?</a:t>
            </a: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</a:t>
            </a:r>
            <a:r>
              <a:rPr lang="en-US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		</a:t>
            </a: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1000		</a:t>
            </a: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1M</a:t>
            </a:r>
            <a:r>
              <a:rPr lang="en-US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10M</a:t>
            </a:r>
            <a:r>
              <a:rPr lang="en-US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&gt; </a:t>
            </a:r>
            <a:r>
              <a:rPr lang="en-US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10M</a:t>
            </a:r>
            <a:endParaRPr/>
          </a:p>
        </p:txBody>
      </p:sp>
      <p:sp>
        <p:nvSpPr>
          <p:cNvPr id="158" name="Google Shape;158;p41"/>
          <p:cNvSpPr/>
          <p:nvPr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DA8E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88" y="2834725"/>
            <a:ext cx="18942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1"/>
          <p:cNvSpPr txBox="1"/>
          <p:nvPr/>
        </p:nvSpPr>
        <p:spPr>
          <a:xfrm rot="-5400000">
            <a:off x="-342900" y="1921074"/>
            <a:ext cx="9906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Let’s vote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estitions">
  <p:cSld name="3_Questition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2"/>
          <p:cNvSpPr txBox="1"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2"/>
          <p:cNvSpPr/>
          <p:nvPr/>
        </p:nvSpPr>
        <p:spPr>
          <a:xfrm>
            <a:off x="457200" y="2162300"/>
            <a:ext cx="7848600" cy="100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CD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How many </a:t>
            </a:r>
            <a:r>
              <a:rPr lang="en-US" sz="1800" b="1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email addresses</a:t>
            </a:r>
            <a:r>
              <a:rPr lang="en-US" sz="1800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 can you buy for 1000$?</a:t>
            </a:r>
            <a:r>
              <a:rPr lang="en-US" sz="1800" b="1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1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 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r>
              <a:rPr lang="en-US" sz="1800" b="1">
                <a:solidFill>
                  <a:srgbClr val="0CD8E9"/>
                </a:solidFill>
                <a:latin typeface="Verdana"/>
                <a:ea typeface="Verdana"/>
                <a:cs typeface="Verdana"/>
                <a:sym typeface="Verdana"/>
              </a:rPr>
              <a:t> 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1M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 		</a:t>
            </a:r>
            <a:r>
              <a:rPr lang="en-US" sz="1800">
                <a:solidFill>
                  <a:srgbClr val="0CD8E9"/>
                </a:solidFill>
                <a:latin typeface="Verdana"/>
                <a:ea typeface="Verdana"/>
                <a:cs typeface="Verdana"/>
                <a:sym typeface="Verdana"/>
              </a:rPr>
              <a:t>🗹 </a:t>
            </a:r>
            <a:r>
              <a:rPr lang="en-US" sz="1800" b="1">
                <a:solidFill>
                  <a:srgbClr val="0CD8E9"/>
                </a:solidFill>
                <a:latin typeface="Arial"/>
                <a:ea typeface="Arial"/>
                <a:cs typeface="Arial"/>
                <a:sym typeface="Arial"/>
              </a:rPr>
              <a:t>10M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 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en-US" sz="1800" b="1">
                <a:solidFill>
                  <a:srgbClr val="022D55"/>
                </a:solidFill>
                <a:latin typeface="Arial"/>
                <a:ea typeface="Arial"/>
                <a:cs typeface="Arial"/>
                <a:sym typeface="Arial"/>
              </a:rPr>
              <a:t>10M</a:t>
            </a:r>
            <a:endParaRPr/>
          </a:p>
        </p:txBody>
      </p:sp>
      <p:sp>
        <p:nvSpPr>
          <p:cNvPr id="164" name="Google Shape;164;p42"/>
          <p:cNvSpPr/>
          <p:nvPr/>
        </p:nvSpPr>
        <p:spPr>
          <a:xfrm>
            <a:off x="457200" y="3468750"/>
            <a:ext cx="7848600" cy="100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CD8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many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SPAM messages</a:t>
            </a:r>
            <a:r>
              <a:rPr lang="en-US" sz="1800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 can you send for 1000$?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1000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      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1M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      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10M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      	</a:t>
            </a:r>
            <a:r>
              <a:rPr lang="en-US" sz="1800">
                <a:solidFill>
                  <a:srgbClr val="0CD8E9"/>
                </a:solidFill>
                <a:latin typeface="Verdana"/>
                <a:ea typeface="Verdana"/>
                <a:cs typeface="Verdana"/>
                <a:sym typeface="Verdana"/>
              </a:rPr>
              <a:t> 🗹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>
                <a:solidFill>
                  <a:srgbClr val="0CD8E9"/>
                </a:solidFill>
                <a:latin typeface="Titillium Web"/>
                <a:ea typeface="Titillium Web"/>
                <a:cs typeface="Titillium Web"/>
                <a:sym typeface="Titillium Web"/>
              </a:rPr>
              <a:t>&gt; </a:t>
            </a:r>
            <a:r>
              <a:rPr lang="en-US" sz="1800" b="1">
                <a:solidFill>
                  <a:srgbClr val="0CD8E9"/>
                </a:solidFill>
                <a:latin typeface="Titillium Web"/>
                <a:ea typeface="Titillium Web"/>
                <a:cs typeface="Titillium Web"/>
                <a:sym typeface="Titillium Web"/>
              </a:rPr>
              <a:t>10M</a:t>
            </a:r>
            <a:endParaRPr/>
          </a:p>
        </p:txBody>
      </p:sp>
      <p:sp>
        <p:nvSpPr>
          <p:cNvPr id="165" name="Google Shape;165;p42"/>
          <p:cNvSpPr/>
          <p:nvPr/>
        </p:nvSpPr>
        <p:spPr>
          <a:xfrm>
            <a:off x="457200" y="819150"/>
            <a:ext cx="7848600" cy="1008000"/>
          </a:xfrm>
          <a:prstGeom prst="rect">
            <a:avLst/>
          </a:prstGeom>
          <a:noFill/>
          <a:ln w="9525" cap="flat" cmpd="sng">
            <a:solidFill>
              <a:srgbClr val="0CD8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many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botnet machines</a:t>
            </a:r>
            <a:r>
              <a:rPr lang="en-US" sz="1800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 can you buy for 1000$?</a:t>
            </a:r>
            <a:endParaRPr sz="1800" b="1">
              <a:solidFill>
                <a:srgbClr val="022D5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CD8E9"/>
                </a:solidFill>
                <a:latin typeface="Verdana"/>
                <a:ea typeface="Verdana"/>
                <a:cs typeface="Verdana"/>
                <a:sym typeface="Verdana"/>
              </a:rPr>
              <a:t>🗹 </a:t>
            </a:r>
            <a:r>
              <a:rPr lang="en-US" sz="1800" b="1">
                <a:solidFill>
                  <a:srgbClr val="0CD8E9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1000</a:t>
            </a:r>
            <a:r>
              <a:rPr lang="en-US" sz="1800" b="1">
                <a:solidFill>
                  <a:srgbClr val="0CD8E9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1M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10M</a:t>
            </a:r>
            <a:r>
              <a:rPr lang="en-US" sz="1800" b="1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1800">
                <a:solidFill>
                  <a:srgbClr val="022D55"/>
                </a:solidFill>
                <a:latin typeface="Verdana"/>
                <a:ea typeface="Verdana"/>
                <a:cs typeface="Verdana"/>
                <a:sym typeface="Verdana"/>
              </a:rPr>
              <a:t>◻ </a:t>
            </a:r>
            <a:r>
              <a:rPr lang="en-US" sz="1800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&gt; </a:t>
            </a:r>
            <a:r>
              <a:rPr lang="en-US" sz="1800" b="1">
                <a:solidFill>
                  <a:srgbClr val="022D55"/>
                </a:solidFill>
                <a:latin typeface="Titillium Web"/>
                <a:ea typeface="Titillium Web"/>
                <a:cs typeface="Titillium Web"/>
                <a:sym typeface="Titillium Web"/>
              </a:rPr>
              <a:t>10M</a:t>
            </a:r>
            <a:endParaRPr/>
          </a:p>
        </p:txBody>
      </p:sp>
      <p:sp>
        <p:nvSpPr>
          <p:cNvPr id="166" name="Google Shape;166;p42"/>
          <p:cNvSpPr/>
          <p:nvPr/>
        </p:nvSpPr>
        <p:spPr>
          <a:xfrm>
            <a:off x="0" y="1759967"/>
            <a:ext cx="304800" cy="1497585"/>
          </a:xfrm>
          <a:prstGeom prst="rect">
            <a:avLst/>
          </a:prstGeom>
          <a:solidFill>
            <a:srgbClr val="DA8E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88" y="2834725"/>
            <a:ext cx="18942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2"/>
          <p:cNvSpPr txBox="1"/>
          <p:nvPr/>
        </p:nvSpPr>
        <p:spPr>
          <a:xfrm rot="-5400000">
            <a:off x="-342900" y="1921074"/>
            <a:ext cx="9906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Let’s vote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3.xml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12.wmf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5.jpg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2.wmf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3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5.jp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1.w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11.wmf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6.xml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12.wmf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11.wmf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7.xml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image" Target="../media/image12.wmf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14" descr="F:\!Webben\scademy\Redesign\logo\scademy_logo_white-0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316" y="-19050"/>
            <a:ext cx="2048084" cy="1447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57200" y="18002"/>
            <a:ext cx="7748588" cy="5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457200" y="4826000"/>
            <a:ext cx="67056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95"/>
              <a:buFont typeface="Titillium Web"/>
              <a:buNone/>
            </a:pPr>
            <a:r>
              <a:rPr lang="en-US" sz="1295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SCADEMY Secure Coding Academy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62800" y="94810"/>
            <a:ext cx="1150458" cy="3433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507"/>
            <a:ext cx="7748588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Mintacím</a:t>
            </a:r>
            <a:r>
              <a:rPr lang="en-US" dirty="0"/>
              <a:t> </a:t>
            </a:r>
            <a:r>
              <a:rPr lang="en-US" dirty="0" err="1"/>
              <a:t>szerkesztése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6" y="4864012"/>
            <a:ext cx="79216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7D65DF28-22C8-46A0-BEBD-D0198C2A375D}" type="slidenum"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914404"/>
            <a:ext cx="8229600" cy="3680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1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716" r:id="rId14"/>
    <p:sldLayoutId id="2147483718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200">
          <a:solidFill>
            <a:srgbClr val="002E63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rgbClr val="002E63"/>
          </a:solidFill>
          <a:latin typeface="+mn-lt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rgbClr val="002E63"/>
          </a:solidFill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E63"/>
          </a:solidFill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002"/>
            <a:ext cx="7748588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Mintacím</a:t>
            </a:r>
            <a:r>
              <a:rPr lang="en-US" dirty="0"/>
              <a:t> </a:t>
            </a:r>
            <a:r>
              <a:rPr lang="en-US" dirty="0" err="1"/>
              <a:t>szerkesztése</a:t>
            </a:r>
            <a:endParaRPr lang="en-US" dirty="0"/>
          </a:p>
        </p:txBody>
      </p:sp>
      <p:sp>
        <p:nvSpPr>
          <p:cNvPr id="3" name="Text Placeholder 14"/>
          <p:cNvSpPr txBox="1">
            <a:spLocks/>
          </p:cNvSpPr>
          <p:nvPr userDrawn="1"/>
        </p:nvSpPr>
        <p:spPr>
          <a:xfrm>
            <a:off x="457200" y="4826000"/>
            <a:ext cx="6705600" cy="28575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rgbClr val="002E63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2E63"/>
                </a:solidFill>
                <a:latin typeface="+mn-lt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sz="2000">
                <a:solidFill>
                  <a:srgbClr val="002E63"/>
                </a:solidFill>
                <a:latin typeface="+mn-lt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3"/>
                </a:solidFill>
                <a:latin typeface="+mn-lt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3"/>
                </a:solidFill>
                <a:latin typeface="+mn-lt"/>
                <a:cs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3"/>
                </a:solidFill>
                <a:latin typeface="+mn-lt"/>
              </a:defRPr>
            </a:lvl9pPr>
          </a:lstStyle>
          <a:p>
            <a:pPr lvl="1">
              <a:buClrTx/>
              <a:buFontTx/>
              <a:buNone/>
            </a:pPr>
            <a:r>
              <a:rPr lang="en-US" kern="1200" dirty="0">
                <a:solidFill>
                  <a:srgbClr val="FFFFFF"/>
                </a:solidFill>
                <a:ea typeface="+mn-ea"/>
              </a:rPr>
              <a:t>SCADEMY Secure Coding Academy</a:t>
            </a: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162800" y="94810"/>
            <a:ext cx="1150458" cy="3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9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002E63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002E63"/>
          </a:solidFill>
          <a:latin typeface="+mn-lt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000">
          <a:solidFill>
            <a:srgbClr val="002E63"/>
          </a:solidFill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E63"/>
          </a:solidFill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002"/>
            <a:ext cx="7748588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Mintacím</a:t>
            </a:r>
            <a:r>
              <a:rPr lang="en-US" dirty="0"/>
              <a:t> </a:t>
            </a:r>
            <a:r>
              <a:rPr lang="en-US" dirty="0" err="1"/>
              <a:t>szerkesztése</a:t>
            </a:r>
            <a:endParaRPr lang="en-US" dirty="0"/>
          </a:p>
        </p:txBody>
      </p:sp>
      <p:sp>
        <p:nvSpPr>
          <p:cNvPr id="3" name="Text Placeholder 14"/>
          <p:cNvSpPr txBox="1">
            <a:spLocks/>
          </p:cNvSpPr>
          <p:nvPr userDrawn="1"/>
        </p:nvSpPr>
        <p:spPr>
          <a:xfrm>
            <a:off x="457200" y="4826000"/>
            <a:ext cx="6705600" cy="28575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rgbClr val="002E63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2E63"/>
                </a:solidFill>
                <a:latin typeface="+mn-lt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sz="2000">
                <a:solidFill>
                  <a:srgbClr val="002E63"/>
                </a:solidFill>
                <a:latin typeface="+mn-lt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3"/>
                </a:solidFill>
                <a:latin typeface="+mn-lt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3"/>
                </a:solidFill>
                <a:latin typeface="+mn-lt"/>
                <a:cs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3"/>
                </a:solidFill>
                <a:latin typeface="+mn-lt"/>
              </a:defRPr>
            </a:lvl9pPr>
          </a:lstStyle>
          <a:p>
            <a:pPr lvl="1">
              <a:buClrTx/>
              <a:buFontTx/>
              <a:buNone/>
            </a:pPr>
            <a:r>
              <a:rPr lang="en-US" kern="1200" dirty="0">
                <a:solidFill>
                  <a:srgbClr val="FFFFFF"/>
                </a:solidFill>
                <a:ea typeface="+mn-ea"/>
              </a:rPr>
              <a:t>SCADEMY Secure Coding Academy</a:t>
            </a: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162800" y="94810"/>
            <a:ext cx="1150458" cy="3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rgbClr val="002E63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002E63"/>
          </a:solidFill>
          <a:latin typeface="+mn-lt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rgbClr val="002E63"/>
          </a:solidFill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E63"/>
          </a:solidFill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507"/>
            <a:ext cx="7748588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Mintacím</a:t>
            </a:r>
            <a:r>
              <a:rPr lang="en-US" dirty="0"/>
              <a:t> </a:t>
            </a:r>
            <a:r>
              <a:rPr lang="en-US" dirty="0" err="1"/>
              <a:t>szerkesztése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6" y="4864012"/>
            <a:ext cx="79216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7D65DF28-22C8-46A0-BEBD-D0198C2A375D}" type="slidenum">
              <a:rPr lang="en-US" kern="1200" smtClean="0">
                <a:solidFill>
                  <a:srgbClr val="FFFFFF"/>
                </a:solidFill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914404"/>
            <a:ext cx="8229600" cy="3680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7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200">
          <a:solidFill>
            <a:srgbClr val="002E63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rgbClr val="002E63"/>
          </a:solidFill>
          <a:latin typeface="+mn-lt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rgbClr val="002E63"/>
          </a:solidFill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E63"/>
          </a:solidFill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507"/>
            <a:ext cx="7748588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Mintacím</a:t>
            </a:r>
            <a:r>
              <a:rPr lang="en-US" dirty="0"/>
              <a:t> </a:t>
            </a:r>
            <a:r>
              <a:rPr lang="en-US" dirty="0" err="1"/>
              <a:t>szerkesztése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6" y="4864012"/>
            <a:ext cx="79216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7D65DF28-22C8-46A0-BEBD-D0198C2A375D}" type="slidenum">
              <a:rPr lang="en-US" kern="1200" smtClean="0">
                <a:solidFill>
                  <a:srgbClr val="FFFFFF"/>
                </a:solidFill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914404"/>
            <a:ext cx="8229600" cy="3680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8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200">
          <a:solidFill>
            <a:srgbClr val="002E63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rgbClr val="002E63"/>
          </a:solidFill>
          <a:latin typeface="+mn-lt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rgbClr val="002E63"/>
          </a:solidFill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E63"/>
          </a:solidFill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 userDrawn="1"/>
        </p:nvSpPr>
        <p:spPr>
          <a:xfrm>
            <a:off x="5791200" y="4324350"/>
            <a:ext cx="2971800" cy="457200"/>
          </a:xfrm>
          <a:prstGeom prst="rect">
            <a:avLst/>
          </a:prstGeom>
        </p:spPr>
        <p:txBody>
          <a:bodyPr wrap="square" lIns="121917" tIns="60958" rIns="121917" bIns="60958" numCol="1" rtlCol="0" anchor="t">
            <a:no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kern="1200" dirty="0">
                <a:solidFill>
                  <a:srgbClr val="7C82A0"/>
                </a:solidFill>
                <a:latin typeface="Titillium"/>
                <a:ea typeface="+mn-ea"/>
                <a:cs typeface="+mn-cs"/>
              </a:rPr>
              <a:t>Developing motivated</a:t>
            </a:r>
            <a:br>
              <a:rPr lang="en-US" sz="1600" kern="1200" dirty="0">
                <a:solidFill>
                  <a:srgbClr val="7C82A0"/>
                </a:solidFill>
                <a:latin typeface="Titillium"/>
                <a:ea typeface="+mn-ea"/>
                <a:cs typeface="+mn-cs"/>
              </a:rPr>
            </a:br>
            <a:r>
              <a:rPr lang="en-US" sz="1600" kern="1200" dirty="0">
                <a:solidFill>
                  <a:srgbClr val="7C82A0"/>
                </a:solidFill>
                <a:latin typeface="Titillium"/>
                <a:ea typeface="+mn-ea"/>
                <a:cs typeface="+mn-cs"/>
              </a:rPr>
              <a:t>secure coders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3" y="604821"/>
            <a:ext cx="246365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hyperlink" Target="https://link.springer.com/book/10.1007/978-1-4302-6584-9#abou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bin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Device </a:t>
            </a:r>
            <a:r>
              <a:rPr lang="en-US" sz="2000" dirty="0" smtClean="0"/>
              <a:t>Identification by</a:t>
            </a:r>
            <a:br>
              <a:rPr lang="en-US" sz="2000" dirty="0" smtClean="0"/>
            </a:br>
            <a:r>
              <a:rPr lang="en-US" sz="2000" dirty="0"/>
              <a:t>Hardware Security Modules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indent="0"/>
            <a:r>
              <a:rPr lang="en-US" dirty="0"/>
              <a:t>HWSW </a:t>
            </a:r>
            <a:r>
              <a:rPr lang="en-US" dirty="0" smtClean="0"/>
              <a:t>Meetup</a:t>
            </a:r>
          </a:p>
          <a:p>
            <a:pPr marL="0" indent="0"/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May 2021</a:t>
            </a: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/>
            <a:r>
              <a:rPr lang="hu-HU" dirty="0" smtClean="0"/>
              <a:t>Zoltán</a:t>
            </a:r>
            <a:r>
              <a:rPr lang="en-US" dirty="0" smtClean="0"/>
              <a:t> </a:t>
            </a:r>
            <a:r>
              <a:rPr lang="hu-HU" dirty="0" smtClean="0"/>
              <a:t>Hornák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 Values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type="body" idx="3"/>
          </p:nvPr>
        </p:nvSpPr>
        <p:spPr>
          <a:xfrm>
            <a:off x="230293" y="742950"/>
            <a:ext cx="8456507" cy="3802063"/>
          </a:xfrm>
        </p:spPr>
        <p:txBody>
          <a:bodyPr/>
          <a:lstStyle/>
          <a:p>
            <a:r>
              <a:rPr lang="en-US" sz="1800" dirty="0"/>
              <a:t>The PCR can cryptographically measure the software state</a:t>
            </a:r>
          </a:p>
          <a:p>
            <a:r>
              <a:rPr lang="en-US" sz="1800" dirty="0"/>
              <a:t>All PCR values are initialized to contain zeroes</a:t>
            </a:r>
          </a:p>
          <a:p>
            <a:r>
              <a:rPr lang="en-US" sz="1800" dirty="0"/>
              <a:t>If a value is written to the PCR, it extends the PCR value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PCR</a:t>
            </a:r>
            <a:r>
              <a:rPr lang="en-US" sz="1600" baseline="-25000" dirty="0" err="1">
                <a:solidFill>
                  <a:schemeClr val="tx1"/>
                </a:solidFill>
                <a:latin typeface="Consolas" panose="020B0609020204030204" pitchFamily="49" charset="0"/>
              </a:rPr>
              <a:t>new</a:t>
            </a:r>
            <a:r>
              <a:rPr lang="en-US" sz="16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 value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= Hash(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PCR</a:t>
            </a:r>
            <a:r>
              <a:rPr lang="en-US" sz="1600" baseline="-25000" dirty="0" err="1">
                <a:solidFill>
                  <a:schemeClr val="tx1"/>
                </a:solidFill>
                <a:latin typeface="Consolas" panose="020B0609020204030204" pitchFamily="49" charset="0"/>
              </a:rPr>
              <a:t>old</a:t>
            </a:r>
            <a:r>
              <a:rPr lang="en-US" sz="16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 value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|| data to extend )</a:t>
            </a:r>
          </a:p>
          <a:p>
            <a:r>
              <a:rPr lang="en-US" sz="1800" dirty="0"/>
              <a:t>The hash operation is SHA-1 by default, but can be changed to SHA-256</a:t>
            </a:r>
          </a:p>
          <a:p>
            <a:r>
              <a:rPr lang="en-US" sz="1800" dirty="0"/>
              <a:t>Since PCR value can only be extend, there is no way to undo a measurement</a:t>
            </a:r>
          </a:p>
          <a:p>
            <a:r>
              <a:rPr lang="en-US" sz="1800" dirty="0"/>
              <a:t>PCR can only store the measures, but cannot verify it</a:t>
            </a:r>
          </a:p>
          <a:p>
            <a:pPr lvl="1"/>
            <a:r>
              <a:rPr lang="en-US" sz="1600" dirty="0"/>
              <a:t>PCR values can be used in authorization policy</a:t>
            </a:r>
          </a:p>
          <a:p>
            <a:pPr lvl="2"/>
            <a:r>
              <a:rPr lang="en-US" sz="1600" dirty="0"/>
              <a:t>So, the secrets in the TPM can be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accessed </a:t>
            </a:r>
            <a:r>
              <a:rPr lang="en-US" sz="1600" dirty="0"/>
              <a:t>only with proper PCR values</a:t>
            </a:r>
          </a:p>
          <a:p>
            <a:pPr lvl="1"/>
            <a:r>
              <a:rPr lang="en-US" sz="1600" dirty="0"/>
              <a:t>Signed PCR values can be requested,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which </a:t>
            </a:r>
            <a:r>
              <a:rPr lang="en-US" sz="1600" dirty="0"/>
              <a:t>is called attestation</a:t>
            </a:r>
          </a:p>
        </p:txBody>
      </p:sp>
    </p:spTree>
    <p:extLst>
      <p:ext uri="{BB962C8B-B14F-4D97-AF65-F5344CB8AC3E}">
        <p14:creationId xmlns:p14="http://schemas.microsoft.com/office/powerpoint/2010/main" val="31005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PCR Hash Calculations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066" y="629919"/>
            <a:ext cx="6495627" cy="40934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user@training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:~/ex/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tpm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-exercises$ ./reset.sh 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Killing simulator and TPM2 access broker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Starting simulator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Starting TPM2 access broker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Unsetting NV memory @ 0x1000001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Calculating flash signing public key's SHA256 hash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Defining NV memory @ 0x1000001</a:t>
            </a:r>
          </a:p>
          <a:p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nv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-index: 0x1000001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Writing SHA256 hash into NV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Unsetting NV memory @ 0x1000002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Getting CA certificate size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Defining NV memory @ 0x1000002</a:t>
            </a:r>
          </a:p>
          <a:p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nv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-index: 0x1000002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Writing CA certificate into NV</a:t>
            </a:r>
          </a:p>
          <a:p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user@training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:~/ex/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tpm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-exercises$ tpm2 startup </a:t>
            </a:r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–c</a:t>
            </a:r>
            <a:endParaRPr lang="hu-HU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hu-HU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hu-HU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hu-HU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hu-HU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hu-HU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"/>
          <p:cNvSpPr>
            <a:spLocks noGrp="1"/>
          </p:cNvSpPr>
          <p:nvPr>
            <p:ph type="body" idx="3"/>
          </p:nvPr>
        </p:nvSpPr>
        <p:spPr>
          <a:xfrm>
            <a:off x="6732693" y="742950"/>
            <a:ext cx="2214879" cy="3857287"/>
          </a:xfrm>
        </p:spPr>
        <p:txBody>
          <a:bodyPr/>
          <a:lstStyle/>
          <a:p>
            <a:r>
              <a:rPr lang="en-US" sz="1800" dirty="0" smtClean="0"/>
              <a:t>Start the TPM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32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PCR Hash Calculations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067" y="629919"/>
            <a:ext cx="6495626" cy="40934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user@training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:~/ex/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tpm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-exercises$ tpm2 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pcrread</a:t>
            </a:r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sha1: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12: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13: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14: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15: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16: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17: 0xFFFFFFFFFFFFFFFFFFFFFFFFFFFFFFFFFFFFFFFF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18: 0xFFFFFFFFFFFFFFFFFFFFFFFFFFFFFFFFFFFFFFFF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19: 0xFFFFFFFFFFFFFFFFFFFFFFFFFFFFFFFFFFFFFFFF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20: 0xFFFFFFFFFFFFFFFFFFFFFFFFFFFFFFFFFFFFFFFF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21: 0xFFFFFFFFFFFFFFFFFFFFFFFFFFFFFFFFFFFFFFFF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22: 0xFFFFFFFFFFFFFFFFFFFFFFFFFFFFFFFFFFFFFFFF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23: </a:t>
            </a:r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0x0000000000000000000000000000000000000000</a:t>
            </a:r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"/>
          <p:cNvSpPr>
            <a:spLocks noGrp="1"/>
          </p:cNvSpPr>
          <p:nvPr>
            <p:ph type="body" idx="3"/>
          </p:nvPr>
        </p:nvSpPr>
        <p:spPr>
          <a:xfrm>
            <a:off x="6732693" y="742950"/>
            <a:ext cx="2153920" cy="3857287"/>
          </a:xfrm>
        </p:spPr>
        <p:txBody>
          <a:bodyPr/>
          <a:lstStyle/>
          <a:p>
            <a:r>
              <a:rPr lang="en-US" sz="1800" dirty="0" smtClean="0"/>
              <a:t>PRCREAD</a:t>
            </a:r>
          </a:p>
          <a:p>
            <a:r>
              <a:rPr lang="en-US" sz="1800" dirty="0" smtClean="0"/>
              <a:t>SHA1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290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8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4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6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PCR Hash Calculations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067" y="629919"/>
            <a:ext cx="6495626" cy="40934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user@training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:~/ex/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tpm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-exercises$ tpm2 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pcrread</a:t>
            </a:r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sha256: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12: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13: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14: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15: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16: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17: 0xFFFFFFFFFFFFFFFFFFFFFFFFFFFFFFFFFFFFFFFFFFFFFFFFFFFFFFFFFFFFFFFF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18: 0xFFFFFFFFFFFFFFFFFFFFFFFFFFFFFFFFFFFFFFFFFFFFFFFFFFFFFFFFFFFFFFFF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19: 0xFFFFFFFFFFFFFFFFFFFFFFFFFFFFFFFFFFFFFFFFFFFFFFFFFFFFFFFFFFFFFFFF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20: 0xFFFFFFFFFFFFFFFFFFFFFFFFFFFFFFFFFFFFFFFFFFFFFFFFFFFFFFFFFFFFFFFF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21: 0xFFFFFFFFFFFFFFFFFFFFFFFFFFFFFFFFFFFFFFFFFFFFFFFFFFFFFFFFFFFFFFFF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22: 0xFFFFFFFFFFFFFFFFFFFFFFFFFFFFFFFFFFFFFFFFFFFFFFFFFFFFFFFFFFFFFFFF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23: 0x0000000000000000000000000000000000000000000000000000000000000000</a:t>
            </a:r>
          </a:p>
        </p:txBody>
      </p:sp>
      <p:sp>
        <p:nvSpPr>
          <p:cNvPr id="7" name="CONTENT"/>
          <p:cNvSpPr>
            <a:spLocks noGrp="1"/>
          </p:cNvSpPr>
          <p:nvPr>
            <p:ph type="body" idx="3"/>
          </p:nvPr>
        </p:nvSpPr>
        <p:spPr>
          <a:xfrm>
            <a:off x="6732693" y="742950"/>
            <a:ext cx="2153920" cy="3857287"/>
          </a:xfrm>
        </p:spPr>
        <p:txBody>
          <a:bodyPr/>
          <a:lstStyle/>
          <a:p>
            <a:r>
              <a:rPr lang="en-US" sz="1800" dirty="0" smtClean="0"/>
              <a:t>PRCREAD</a:t>
            </a:r>
          </a:p>
          <a:p>
            <a:r>
              <a:rPr lang="en-US" sz="1800" dirty="0" smtClean="0"/>
              <a:t>SHA1</a:t>
            </a:r>
          </a:p>
          <a:p>
            <a:r>
              <a:rPr lang="en-US" sz="1800" dirty="0" smtClean="0"/>
              <a:t>SHA256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87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6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PCR Hash Calculations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067" y="629919"/>
            <a:ext cx="6495626" cy="40934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user@training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:~/ex/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tpm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-exercises$ tpm2 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pcrread</a:t>
            </a:r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sha384: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12: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13: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14: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15: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16: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17: 0xFFFFFFFFFFFFFFFFFFFFFFFFFFFFFFFFFFFFFFFFFFFFFFFFFFFFFFFFFFFFFFFFFFFFFFFFFFFFFFFFFFFFFFFFFFFFFFFF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18: 0xFFFFFFFFFFFFFFFFFFFFFFFFFFFFFFFFFFFFFFFFFFFFFFFFFFFFFFFFFFFFFFFFFFFFFFFFFFFFFFFFFFFFFFFFFFFFFFFF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19: 0xFFFFFFFFFFFFFFFFFFFFFFFFFFFFFFFFFFFFFFFFFFFFFFFFFFFFFFFFFFFFFFFFFFFFFFFFFFFFFFFFFFFFFFFFFFFFFFFF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20: 0xFFFFFFFFFFFFFFFFFFFFFFFFFFFFFFFFFFFFFFFFFFFFFFFFFFFFFFFFFFFFFFFFFFFFFFFFFFFFFFFFFFFFFFFFFFFFFFFF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21: 0xFFFFFFFFFFFFFFFFFFFFFFFFFFFFFFFFFFFFFFFFFFFFFFFFFFFFFFFFFFFFFFFFFFFFFFFFFFFFFFFFFFFFFFFFFFFFFFFF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22: 0xFFFFFFFFFFFFFFFFFFFFFFFFFFFFFFFFFFFFFFFFFFFFFFFFFFFFFFFFFFFFFFFFFFFFFFFFFFFFFFFFFFFFFFFFFFFFFFFF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23: </a:t>
            </a:r>
            <a:r>
              <a:rPr lang="en-US" sz="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endParaRPr lang="en-US" sz="8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"/>
          <p:cNvSpPr>
            <a:spLocks noGrp="1"/>
          </p:cNvSpPr>
          <p:nvPr>
            <p:ph type="body" idx="3"/>
          </p:nvPr>
        </p:nvSpPr>
        <p:spPr>
          <a:xfrm>
            <a:off x="6732693" y="742950"/>
            <a:ext cx="2153920" cy="3857287"/>
          </a:xfrm>
        </p:spPr>
        <p:txBody>
          <a:bodyPr/>
          <a:lstStyle/>
          <a:p>
            <a:r>
              <a:rPr lang="en-US" sz="1800" dirty="0" smtClean="0"/>
              <a:t>PRCREAD</a:t>
            </a:r>
          </a:p>
          <a:p>
            <a:r>
              <a:rPr lang="en-US" sz="1800" dirty="0" smtClean="0"/>
              <a:t>SHA1</a:t>
            </a:r>
          </a:p>
          <a:p>
            <a:r>
              <a:rPr lang="en-US" sz="1800" dirty="0" smtClean="0"/>
              <a:t>SHA256</a:t>
            </a:r>
          </a:p>
          <a:p>
            <a:r>
              <a:rPr lang="en-US" sz="1800" dirty="0" smtClean="0"/>
              <a:t>SHA384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11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6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PCR Hash Calculations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066" y="629919"/>
            <a:ext cx="6495627" cy="39395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user@training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:~/ex/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tpm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-exercises$ echo -ne "Hello World" &gt;helloworld.txt</a:t>
            </a:r>
          </a:p>
          <a:p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user@training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:~/ex/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tpm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-exercises$ tpm2 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pcrevent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helloworld.txt 1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sha1: 0a4d55a8d778e5022fab701977c5d840bbc486d0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sha256: a591a6d40bf420404a011733cfb7b190d62c65bf0bcda32b57b277d9ad9f146e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sha384: 99514329186b2f6ae4a1329e7ee6c610a729636335174ac6b740f9028396fcc803d0e93863a7c3d90f86beee782f4f3f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sha512: 2c74fd17edafd80e8447b0d46741ee243b7eb74dd2149a0ab1b9246fb30382f27e853d8585719e0e67cbda0daa8f51671064615d645ae27acb15bfb1447f459b</a:t>
            </a:r>
            <a:endParaRPr lang="hu-HU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hu-HU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hu-HU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hu-HU" sz="1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hu-HU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"/>
          <p:cNvSpPr>
            <a:spLocks noGrp="1"/>
          </p:cNvSpPr>
          <p:nvPr>
            <p:ph type="body" idx="3"/>
          </p:nvPr>
        </p:nvSpPr>
        <p:spPr>
          <a:xfrm>
            <a:off x="6732693" y="742950"/>
            <a:ext cx="2214879" cy="3857287"/>
          </a:xfrm>
        </p:spPr>
        <p:txBody>
          <a:bodyPr/>
          <a:lstStyle/>
          <a:p>
            <a:r>
              <a:rPr lang="en-US" sz="1800" dirty="0" smtClean="0"/>
              <a:t>PCREVENT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33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PCR Hash Calculations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067" y="629919"/>
            <a:ext cx="6495626" cy="40934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user@training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:~/ex/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tpm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-exercises$ tpm2 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pcrread</a:t>
            </a:r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sha1: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 : 0x6189633D894D226654C60528B06B8F66904C898E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 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12: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13: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14: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15: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16: 0x0000000000000000000000000000000000000000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17: 0xFFFFFFFFFFFFFFFFFFFFFFFFFFFFFFFFFFFFFFFF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18: 0xFFFFFFFFFFFFFFFFFFFFFFFFFFFFFFFFFFFFFFFF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19: 0xFFFFFFFFFFFFFFFFFFFFFFFFFFFFFFFFFFFFFFFF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20: 0xFFFFFFFFFFFFFFFFFFFFFFFFFFFFFFFFFFFFFFFF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21: 0xFFFFFFFFFFFFFFFFFFFFFFFFFFFFFFFFFFFFFFFF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22: 0xFFFFFFFFFFFFFFFFFFFFFFFFFFFFFFFFFFFFFFFF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23: </a:t>
            </a:r>
            <a:r>
              <a:rPr lang="en-US" sz="1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0x0000000000000000000000000000000000000000</a:t>
            </a:r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"/>
          <p:cNvSpPr>
            <a:spLocks noGrp="1"/>
          </p:cNvSpPr>
          <p:nvPr>
            <p:ph type="body" idx="3"/>
          </p:nvPr>
        </p:nvSpPr>
        <p:spPr>
          <a:xfrm>
            <a:off x="6732693" y="742950"/>
            <a:ext cx="2153920" cy="3857287"/>
          </a:xfrm>
        </p:spPr>
        <p:txBody>
          <a:bodyPr/>
          <a:lstStyle/>
          <a:p>
            <a:r>
              <a:rPr lang="en-US" sz="1800" dirty="0" smtClean="0"/>
              <a:t>PRCREAD</a:t>
            </a:r>
          </a:p>
          <a:p>
            <a:r>
              <a:rPr lang="en-US" sz="1800" dirty="0" smtClean="0"/>
              <a:t>SHA1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176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8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4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6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PCR Hash Calculations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067" y="629919"/>
            <a:ext cx="6495626" cy="40934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user@training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:~/ex/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tpm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-exercises$ tpm2 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pcrread</a:t>
            </a:r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sha256: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 : 0xE7A2FBA19F58B4584B776E3A8D52A941BF322360EE5F193472806CF96A4D3943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 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12: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13: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14: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15: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16: 0x0000000000000000000000000000000000000000000000000000000000000000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17: 0xFFFFFFFFFFFFFFFFFFFFFFFFFFFFFFFFFFFFFFFFFFFFFFFFFFFFFFFFFFFFFFFF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18: 0xFFFFFFFFFFFFFFFFFFFFFFFFFFFFFFFFFFFFFFFFFFFFFFFFFFFFFFFFFFFFFFFF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19: 0xFFFFFFFFFFFFFFFFFFFFFFFFFFFFFFFFFFFFFFFFFFFFFFFFFFFFFFFFFFFFFFFF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20: 0xFFFFFFFFFFFFFFFFFFFFFFFFFFFFFFFFFFFFFFFFFFFFFFFFFFFFFFFFFFFFFFFF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21: 0xFFFFFFFFFFFFFFFFFFFFFFFFFFFFFFFFFFFFFFFFFFFFFFFFFFFFFFFFFFFFFFFF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22: 0xFFFFFFFFFFFFFFFFFFFFFFFFFFFFFFFFFFFFFFFFFFFFFFFFFFFFFFFFFFFFFFFF</a:t>
            </a: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23: 0x0000000000000000000000000000000000000000000000000000000000000000</a:t>
            </a:r>
          </a:p>
        </p:txBody>
      </p:sp>
      <p:sp>
        <p:nvSpPr>
          <p:cNvPr id="7" name="CONTENT"/>
          <p:cNvSpPr>
            <a:spLocks noGrp="1"/>
          </p:cNvSpPr>
          <p:nvPr>
            <p:ph type="body" idx="3"/>
          </p:nvPr>
        </p:nvSpPr>
        <p:spPr>
          <a:xfrm>
            <a:off x="6732693" y="742950"/>
            <a:ext cx="2153920" cy="3857287"/>
          </a:xfrm>
        </p:spPr>
        <p:txBody>
          <a:bodyPr/>
          <a:lstStyle/>
          <a:p>
            <a:r>
              <a:rPr lang="en-US" sz="1800" dirty="0" smtClean="0"/>
              <a:t>PRCREAD</a:t>
            </a:r>
          </a:p>
          <a:p>
            <a:r>
              <a:rPr lang="en-US" sz="1800" dirty="0" smtClean="0"/>
              <a:t>SHA1</a:t>
            </a:r>
          </a:p>
          <a:p>
            <a:r>
              <a:rPr lang="en-US" sz="1800" dirty="0" smtClean="0"/>
              <a:t>SHA256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62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6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PCR Hash Calculations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067" y="629919"/>
            <a:ext cx="6495626" cy="40934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user@training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:~/ex/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tpm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-exercises$ tpm2 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pcrread</a:t>
            </a:r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sha384: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 : 0xBB0B1722481D566B6C3DC5A5041DED248E8EEFE25A691CCB16710DCD0A6C9E173D4D4768EC20D22B8A7789697FF9F526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 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12: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13: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14: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15: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16: 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17: 0xFFFFFFFFFFFFFFFFFFFFFFFFFFFFFFFFFFFFFFFFFFFFFFFFFFFFFFFFFFFFFFFFFFFFFFFFFFFFFFFFFFFFFFFFFFFFFFFF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18: 0xFFFFFFFFFFFFFFFFFFFFFFFFFFFFFFFFFFFFFFFFFFFFFFFFFFFFFFFFFFFFFFFFFFFFFFFFFFFFFFFFFFFFFFFFFFFFFFFF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19: 0xFFFFFFFFFFFFFFFFFFFFFFFFFFFFFFFFFFFFFFFFFFFFFFFFFFFFFFFFFFFFFFFFFFFFFFFFFFFFFFFFFFFFFFFFFFFFFFFF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20: 0xFFFFFFFFFFFFFFFFFFFFFFFFFFFFFFFFFFFFFFFFFFFFFFFFFFFFFFFFFFFFFFFFFFFFFFFFFFFFFFFFFFFFFFFFFFFFFFFF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21: 0xFFFFFFFFFFFFFFFFFFFFFFFFFFFFFFFFFFFFFFFFFFFFFFFFFFFFFFFFFFFFFFFFFFFFFFFFFFFFFFFFFFFFFFFFFFFFFFFF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22: 0xFFFFFFFFFFFFFFFFFFFFFFFFFFFFFFFFFFFFFFFFFFFFFFFFFFFFFFFFFFFFFFFFFFFFFFFFFFFFFFFFFFFFFFFFFFFFFFFF</a:t>
            </a:r>
          </a:p>
          <a:p>
            <a:pPr>
              <a:spcAft>
                <a:spcPts val="240"/>
              </a:spcAft>
            </a:pP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23: </a:t>
            </a:r>
            <a:r>
              <a:rPr lang="en-US" sz="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0x000000000000000000000000000000000000000000000000000000000000000000000000000000000000000000000000</a:t>
            </a:r>
          </a:p>
          <a:p>
            <a:pPr>
              <a:spcAft>
                <a:spcPts val="240"/>
              </a:spcAft>
            </a:pPr>
            <a:endParaRPr lang="en-US" sz="8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"/>
          <p:cNvSpPr>
            <a:spLocks noGrp="1"/>
          </p:cNvSpPr>
          <p:nvPr>
            <p:ph type="body" idx="3"/>
          </p:nvPr>
        </p:nvSpPr>
        <p:spPr>
          <a:xfrm>
            <a:off x="6732693" y="742950"/>
            <a:ext cx="2153920" cy="3857287"/>
          </a:xfrm>
        </p:spPr>
        <p:txBody>
          <a:bodyPr/>
          <a:lstStyle/>
          <a:p>
            <a:r>
              <a:rPr lang="en-US" sz="1800" dirty="0" smtClean="0"/>
              <a:t>PRCREAD</a:t>
            </a:r>
          </a:p>
          <a:p>
            <a:r>
              <a:rPr lang="en-US" sz="1800" dirty="0" smtClean="0"/>
              <a:t>SHA1</a:t>
            </a:r>
          </a:p>
          <a:p>
            <a:r>
              <a:rPr lang="en-US" sz="1800" dirty="0" smtClean="0"/>
              <a:t>SHA256</a:t>
            </a:r>
          </a:p>
          <a:p>
            <a:r>
              <a:rPr lang="en-US" sz="1800" dirty="0" smtClean="0"/>
              <a:t>SHA384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985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6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 with PCR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355600" y="526208"/>
            <a:ext cx="8229600" cy="2122170"/>
          </a:xfrm>
        </p:spPr>
        <p:txBody>
          <a:bodyPr/>
          <a:lstStyle/>
          <a:p>
            <a:r>
              <a:rPr lang="en-US" sz="1800" dirty="0"/>
              <a:t>Boot with PCR</a:t>
            </a:r>
          </a:p>
          <a:p>
            <a:pPr lvl="1"/>
            <a:r>
              <a:rPr lang="en-US" sz="1600" dirty="0"/>
              <a:t>After a reboot, a trusted software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/>
              <a:t>core root of trust measurement) starts</a:t>
            </a:r>
          </a:p>
          <a:p>
            <a:pPr lvl="1"/>
            <a:r>
              <a:rPr lang="en-US" sz="1600" dirty="0"/>
              <a:t>It measures the next software part (BIOS or bootloader) and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extends </a:t>
            </a:r>
            <a:r>
              <a:rPr lang="en-US" sz="1600" dirty="0"/>
              <a:t>the PCR value</a:t>
            </a:r>
          </a:p>
          <a:p>
            <a:pPr lvl="1"/>
            <a:r>
              <a:rPr lang="en-US" sz="1600" dirty="0"/>
              <a:t>Measurement chain continues with software parts and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configuration </a:t>
            </a:r>
            <a:r>
              <a:rPr lang="en-US" sz="1600" dirty="0"/>
              <a:t>files</a:t>
            </a:r>
            <a:endParaRPr lang="hu-HU" sz="1600" dirty="0"/>
          </a:p>
          <a:p>
            <a:endParaRPr lang="en-US" sz="1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06959"/>
              </p:ext>
            </p:extLst>
          </p:nvPr>
        </p:nvGraphicFramePr>
        <p:xfrm>
          <a:off x="1356360" y="2519152"/>
          <a:ext cx="4089400" cy="217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Visio" r:id="rId3" imgW="5605417" imgH="2983853" progId="Visio.Drawing.11">
                  <p:embed/>
                </p:oleObj>
              </mc:Choice>
              <mc:Fallback>
                <p:oleObj name="Visio" r:id="rId3" imgW="5605417" imgH="2983853" progId="Visio.Drawing.11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360" y="2519152"/>
                        <a:ext cx="4089400" cy="2177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4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application security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8562" y="800888"/>
            <a:ext cx="6224227" cy="59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0">
              <a:buNone/>
            </a:pPr>
            <a:r>
              <a:rPr lang="en-US" sz="2400" dirty="0">
                <a:solidFill>
                  <a:srgbClr val="003366"/>
                </a:solidFill>
              </a:rPr>
              <a:t>Web services</a:t>
            </a:r>
          </a:p>
          <a:p>
            <a:pPr marL="88900" indent="0">
              <a:buNone/>
            </a:pPr>
            <a:r>
              <a:rPr lang="en-US" sz="1000" dirty="0">
                <a:solidFill>
                  <a:srgbClr val="003366"/>
                </a:solidFill>
              </a:rPr>
              <a:t>SQL Injection, Cross Site Scripting (XSS), Cross-Site Request Forgery (CSRF), Clickjacking, </a:t>
            </a:r>
            <a:r>
              <a:rPr lang="en-US" sz="1000" dirty="0" smtClean="0">
                <a:solidFill>
                  <a:srgbClr val="003366"/>
                </a:solidFill>
              </a:rPr>
              <a:t>DDoS, …</a:t>
            </a:r>
            <a:endParaRPr lang="en-US" sz="1000" dirty="0">
              <a:solidFill>
                <a:srgbClr val="00336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8561" y="1552378"/>
            <a:ext cx="6224227" cy="59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0">
              <a:buNone/>
            </a:pPr>
            <a:r>
              <a:rPr lang="en-US" sz="2400" dirty="0" smtClean="0">
                <a:solidFill>
                  <a:srgbClr val="003366"/>
                </a:solidFill>
              </a:rPr>
              <a:t>Programming languages</a:t>
            </a:r>
          </a:p>
          <a:p>
            <a:pPr marL="88900" indent="0">
              <a:buNone/>
            </a:pPr>
            <a:r>
              <a:rPr lang="en-US" sz="1000" dirty="0" smtClean="0">
                <a:solidFill>
                  <a:srgbClr val="003366"/>
                </a:solidFill>
              </a:rPr>
              <a:t>Input Validation Errors, Buffer Overflow, Integer Overflow, Serialization, Error Handling, TOCTOU, …</a:t>
            </a:r>
            <a:endParaRPr lang="en-US" sz="1000" dirty="0">
              <a:solidFill>
                <a:srgbClr val="003366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8560" y="2303868"/>
            <a:ext cx="6224227" cy="59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0">
              <a:buNone/>
            </a:pPr>
            <a:r>
              <a:rPr lang="en-US" sz="2400" dirty="0" smtClean="0">
                <a:solidFill>
                  <a:srgbClr val="003366"/>
                </a:solidFill>
              </a:rPr>
              <a:t>Cryptographic Libraries</a:t>
            </a:r>
            <a:endParaRPr lang="en-US" sz="2400" dirty="0">
              <a:solidFill>
                <a:srgbClr val="003366"/>
              </a:solidFill>
            </a:endParaRPr>
          </a:p>
          <a:p>
            <a:pPr marL="88900" indent="0">
              <a:buNone/>
            </a:pPr>
            <a:r>
              <a:rPr lang="en-US" sz="1000" dirty="0" smtClean="0">
                <a:solidFill>
                  <a:srgbClr val="003366"/>
                </a:solidFill>
              </a:rPr>
              <a:t>OpenSSL, JCA/JCE, .NET Crypto, Asymmetric/Symmetric Encryption, Hashing, MAC, Signatures, …</a:t>
            </a:r>
            <a:endParaRPr lang="en-US" sz="1000" dirty="0">
              <a:solidFill>
                <a:srgbClr val="003366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8559" y="3055358"/>
            <a:ext cx="6224227" cy="59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0">
              <a:buNone/>
            </a:pPr>
            <a:r>
              <a:rPr lang="en-US" sz="2400" dirty="0" smtClean="0">
                <a:solidFill>
                  <a:srgbClr val="003366"/>
                </a:solidFill>
              </a:rPr>
              <a:t>Hardware Security Modules</a:t>
            </a:r>
            <a:endParaRPr lang="en-US" sz="2400" dirty="0">
              <a:solidFill>
                <a:srgbClr val="003366"/>
              </a:solidFill>
            </a:endParaRPr>
          </a:p>
          <a:p>
            <a:pPr marL="88900" indent="0">
              <a:buNone/>
            </a:pPr>
            <a:r>
              <a:rPr lang="en-US" sz="1000" dirty="0" smtClean="0">
                <a:solidFill>
                  <a:srgbClr val="003366"/>
                </a:solidFill>
              </a:rPr>
              <a:t>Trusted Platform Module, Trusted Execution Environment, Device Identification, Secure Boot Loader, …</a:t>
            </a:r>
            <a:endParaRPr lang="en-US" sz="1000" dirty="0">
              <a:solidFill>
                <a:srgbClr val="00336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8558" y="3806848"/>
            <a:ext cx="6224227" cy="59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0">
              <a:buNone/>
            </a:pPr>
            <a:r>
              <a:rPr lang="en-US" sz="2400" dirty="0" smtClean="0">
                <a:solidFill>
                  <a:srgbClr val="003366"/>
                </a:solidFill>
              </a:rPr>
              <a:t>Chipset Security</a:t>
            </a:r>
            <a:endParaRPr lang="en-US" sz="2400" dirty="0">
              <a:solidFill>
                <a:srgbClr val="003366"/>
              </a:solidFill>
            </a:endParaRPr>
          </a:p>
          <a:p>
            <a:pPr marL="88900" indent="0">
              <a:buNone/>
            </a:pPr>
            <a:r>
              <a:rPr lang="en-US" sz="1000" dirty="0" smtClean="0">
                <a:solidFill>
                  <a:srgbClr val="003366"/>
                </a:solidFill>
              </a:rPr>
              <a:t>Side Channel Attacks, </a:t>
            </a:r>
            <a:r>
              <a:rPr lang="en-US" sz="1000" dirty="0" err="1" smtClean="0">
                <a:solidFill>
                  <a:srgbClr val="003366"/>
                </a:solidFill>
              </a:rPr>
              <a:t>Glitching</a:t>
            </a:r>
            <a:r>
              <a:rPr lang="en-US" sz="1000" dirty="0" smtClean="0">
                <a:solidFill>
                  <a:srgbClr val="003366"/>
                </a:solidFill>
              </a:rPr>
              <a:t>, Focused Ion Beam Attacks, Differential Power Analysis, …</a:t>
            </a:r>
            <a:endParaRPr lang="en-US" sz="1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with PCR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57200" y="1273386"/>
            <a:ext cx="8229600" cy="2770293"/>
          </a:xfrm>
        </p:spPr>
        <p:txBody>
          <a:bodyPr/>
          <a:lstStyle/>
          <a:p>
            <a:r>
              <a:rPr lang="en-US" dirty="0"/>
              <a:t>Authorization with PCR</a:t>
            </a:r>
          </a:p>
          <a:p>
            <a:pPr lvl="1"/>
            <a:r>
              <a:rPr lang="en-US" dirty="0"/>
              <a:t>An administrator wants to provide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BIOS password to the user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without </a:t>
            </a:r>
            <a:r>
              <a:rPr lang="en-US" dirty="0"/>
              <a:t>disclosing it</a:t>
            </a:r>
          </a:p>
          <a:p>
            <a:pPr lvl="1"/>
            <a:r>
              <a:rPr lang="en-US" dirty="0"/>
              <a:t>Seal the password to the PCR state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is present during the BIOS run</a:t>
            </a:r>
          </a:p>
          <a:p>
            <a:pPr lvl="1"/>
            <a:r>
              <a:rPr lang="en-US" dirty="0"/>
              <a:t>Give the sealed password to the user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Identification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57200" y="742949"/>
            <a:ext cx="8229600" cy="3734223"/>
          </a:xfrm>
        </p:spPr>
        <p:txBody>
          <a:bodyPr/>
          <a:lstStyle/>
          <a:p>
            <a:r>
              <a:rPr lang="en-US" dirty="0" smtClean="0"/>
              <a:t>CRTM – Core Root for Trust Measurement</a:t>
            </a:r>
          </a:p>
          <a:p>
            <a:pPr lvl="1"/>
            <a:r>
              <a:rPr lang="en-US" dirty="0" smtClean="0"/>
              <a:t>Random secret</a:t>
            </a:r>
          </a:p>
          <a:p>
            <a:pPr lvl="1"/>
            <a:r>
              <a:rPr lang="en-US" dirty="0" smtClean="0"/>
              <a:t>Key derivation – Asymmetric key</a:t>
            </a:r>
          </a:p>
          <a:p>
            <a:pPr lvl="1"/>
            <a:r>
              <a:rPr lang="en-US" dirty="0" smtClean="0"/>
              <a:t>Device certificates</a:t>
            </a:r>
          </a:p>
          <a:p>
            <a:pPr lvl="2"/>
            <a:r>
              <a:rPr lang="en-US" dirty="0" smtClean="0"/>
              <a:t>Manufacturer</a:t>
            </a:r>
          </a:p>
          <a:p>
            <a:pPr lvl="2"/>
            <a:r>
              <a:rPr lang="en-US" dirty="0" smtClean="0"/>
              <a:t>Platform Owner</a:t>
            </a:r>
          </a:p>
          <a:p>
            <a:pPr lvl="2"/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Hash of the certificates are </a:t>
            </a:r>
            <a:br>
              <a:rPr lang="en-US" dirty="0" smtClean="0"/>
            </a:br>
            <a:r>
              <a:rPr lang="en-US" dirty="0" smtClean="0"/>
              <a:t>stored and validated</a:t>
            </a:r>
          </a:p>
          <a:p>
            <a:endParaRPr lang="en-US" sz="1400" dirty="0" smtClean="0"/>
          </a:p>
          <a:p>
            <a:r>
              <a:rPr lang="en-US" dirty="0" smtClean="0"/>
              <a:t>How would you do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books - TPM 2.0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57200" y="742949"/>
            <a:ext cx="8229600" cy="3824381"/>
          </a:xfrm>
        </p:spPr>
        <p:txBody>
          <a:bodyPr/>
          <a:lstStyle/>
          <a:p>
            <a:pPr marL="1257300" indent="0">
              <a:buNone/>
            </a:pPr>
            <a:r>
              <a:rPr lang="en-US" sz="1800" b="1" dirty="0"/>
              <a:t>A Practical Guide to TPM 2.0</a:t>
            </a:r>
          </a:p>
          <a:p>
            <a:pPr marL="1612900" lvl="1"/>
            <a:r>
              <a:rPr lang="en-US" sz="1600" dirty="0"/>
              <a:t>Will Arthur, David </a:t>
            </a:r>
            <a:r>
              <a:rPr lang="en-US" sz="1600" dirty="0" err="1"/>
              <a:t>Challener</a:t>
            </a:r>
            <a:r>
              <a:rPr lang="en-US" sz="1600" dirty="0"/>
              <a:t>, Kenneth Goldman</a:t>
            </a:r>
          </a:p>
          <a:p>
            <a:pPr marL="1612900" lvl="1"/>
            <a:r>
              <a:rPr lang="en-US" sz="1600" dirty="0" err="1"/>
              <a:t>Apress</a:t>
            </a:r>
            <a:r>
              <a:rPr lang="en-US" sz="1600" dirty="0"/>
              <a:t>, 2015</a:t>
            </a:r>
          </a:p>
          <a:p>
            <a:pPr marL="1612900" lvl="1"/>
            <a:r>
              <a:rPr lang="en-US" sz="1600" dirty="0"/>
              <a:t>ISBN: 978-1-4302-6583-2</a:t>
            </a:r>
          </a:p>
          <a:p>
            <a:pPr marL="1612900" lvl="1"/>
            <a:r>
              <a:rPr lang="en-US" sz="1600" dirty="0">
                <a:hlinkClick r:id="rId2"/>
              </a:rPr>
              <a:t>https://link.springer.com/book/10.1007/978-1-4302-6584-9#about</a:t>
            </a:r>
            <a:endParaRPr lang="en-US" sz="1600" dirty="0"/>
          </a:p>
          <a:p>
            <a:pPr marL="1612900" lvl="1"/>
            <a:endParaRPr lang="en-US" sz="1100" dirty="0"/>
          </a:p>
          <a:p>
            <a:pPr marL="1257300" indent="0">
              <a:buNone/>
            </a:pPr>
            <a:endParaRPr lang="en-US" sz="1200" b="1" dirty="0" smtClean="0"/>
          </a:p>
          <a:p>
            <a:pPr marL="1257300" indent="0">
              <a:buNone/>
            </a:pPr>
            <a:r>
              <a:rPr lang="en-US" sz="1800" b="1" dirty="0" smtClean="0"/>
              <a:t>Trusted </a:t>
            </a:r>
            <a:r>
              <a:rPr lang="en-US" sz="1800" b="1" dirty="0"/>
              <a:t>Computing Platforms</a:t>
            </a:r>
            <a:r>
              <a:rPr lang="en-US" sz="1800" dirty="0"/>
              <a:t>, TPM 2.0 in Context</a:t>
            </a:r>
          </a:p>
          <a:p>
            <a:pPr marL="1612900" lvl="1"/>
            <a:r>
              <a:rPr lang="en-US" sz="1600" dirty="0"/>
              <a:t>Graeme </a:t>
            </a:r>
            <a:r>
              <a:rPr lang="en-US" sz="1600" dirty="0" err="1"/>
              <a:t>Proudler</a:t>
            </a:r>
            <a:r>
              <a:rPr lang="en-US" sz="1600" dirty="0"/>
              <a:t>, </a:t>
            </a:r>
            <a:r>
              <a:rPr lang="en-US" sz="1600" dirty="0" err="1"/>
              <a:t>Liqun</a:t>
            </a:r>
            <a:r>
              <a:rPr lang="en-US" sz="1600" dirty="0"/>
              <a:t> Chen, Chris Dalton</a:t>
            </a:r>
          </a:p>
          <a:p>
            <a:pPr marL="1612900" lvl="1"/>
            <a:r>
              <a:rPr lang="en-US" sz="1600" dirty="0"/>
              <a:t>Springer, 2014</a:t>
            </a:r>
          </a:p>
          <a:p>
            <a:pPr marL="1612900" lvl="1"/>
            <a:r>
              <a:rPr lang="en-US" sz="1600" dirty="0"/>
              <a:t>ISBN 978-3-319-08743-6</a:t>
            </a:r>
          </a:p>
          <a:p>
            <a:pPr marL="2880000" lvl="1"/>
            <a:endParaRPr lang="en-US" sz="1600" dirty="0"/>
          </a:p>
          <a:p>
            <a:endParaRPr lang="en-US" sz="1800" dirty="0"/>
          </a:p>
        </p:txBody>
      </p:sp>
      <p:sp>
        <p:nvSpPr>
          <p:cNvPr id="6" name="CONTENT"/>
          <p:cNvSpPr txBox="1">
            <a:spLocks/>
          </p:cNvSpPr>
          <p:nvPr/>
        </p:nvSpPr>
        <p:spPr>
          <a:xfrm>
            <a:off x="3965786" y="880534"/>
            <a:ext cx="4771814" cy="3320626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80000" lvl="1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468" y="706358"/>
            <a:ext cx="1216472" cy="182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8" y="2659251"/>
            <a:ext cx="1214452" cy="190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3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"/>
          <p:cNvSpPr txBox="1">
            <a:spLocks noGrp="1"/>
          </p:cNvSpPr>
          <p:nvPr>
            <p:ph type="body" idx="1"/>
          </p:nvPr>
        </p:nvSpPr>
        <p:spPr>
          <a:xfrm>
            <a:off x="457200" y="2980549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"/>
              <a:buNone/>
            </a:pPr>
            <a:r>
              <a:rPr lang="en-US"/>
              <a:t>Zoltán Hornák</a:t>
            </a:r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body" idx="2"/>
          </p:nvPr>
        </p:nvSpPr>
        <p:spPr>
          <a:xfrm>
            <a:off x="457200" y="3336073"/>
            <a:ext cx="3962400" cy="24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10"/>
              <a:buFont typeface="Titillium Web"/>
              <a:buNone/>
            </a:pPr>
            <a:r>
              <a:rPr lang="en-US" sz="1110"/>
              <a:t>Zoltan.Hornak@scademy.com</a:t>
            </a:r>
            <a:endParaRPr sz="111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SEARCH-LAB\Photos\!Labortagok2006-12-04\HornakZoli\LinkedI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8" t="17438" r="37883" b="36009"/>
          <a:stretch/>
        </p:blipFill>
        <p:spPr bwMode="auto">
          <a:xfrm>
            <a:off x="494458" y="825543"/>
            <a:ext cx="1828801" cy="17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17">
            <a:extLst>
              <a:ext uri="{FF2B5EF4-FFF2-40B4-BE49-F238E27FC236}">
                <a16:creationId xmlns:a16="http://schemas.microsoft.com/office/drawing/2014/main" xmlns="" id="{E1ADE127-C354-484B-AB61-18BB1228E42E}"/>
              </a:ext>
            </a:extLst>
          </p:cNvPr>
          <p:cNvGrpSpPr/>
          <p:nvPr/>
        </p:nvGrpSpPr>
        <p:grpSpPr>
          <a:xfrm>
            <a:off x="666750" y="604013"/>
            <a:ext cx="7722772" cy="3910671"/>
            <a:chOff x="-3613073" y="-1470284"/>
            <a:chExt cx="19991443" cy="10123302"/>
          </a:xfrm>
          <a:noFill/>
          <a:effectLst/>
        </p:grpSpPr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xmlns="" id="{97834698-1454-4543-AA98-9C5CF6B9F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403" y="-1470284"/>
              <a:ext cx="6495967" cy="7805232"/>
            </a:xfrm>
            <a:prstGeom prst="rect">
              <a:avLst/>
            </a:prstGeom>
            <a:grpFill/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B162636-A9FB-4EC2-A9EB-16C01B6E5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006" y="3768029"/>
              <a:ext cx="6933333" cy="4571428"/>
            </a:xfrm>
            <a:prstGeom prst="rect">
              <a:avLst/>
            </a:prstGeom>
            <a:grpFill/>
          </p:spPr>
        </p:pic>
        <p:pic>
          <p:nvPicPr>
            <p:cNvPr id="39" name="Picture 12">
              <a:extLst>
                <a:ext uri="{FF2B5EF4-FFF2-40B4-BE49-F238E27FC236}">
                  <a16:creationId xmlns:a16="http://schemas.microsoft.com/office/drawing/2014/main" xmlns="" id="{5049B982-8C79-4A8D-B0FD-0435E1F36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13073" y="7268891"/>
              <a:ext cx="6565079" cy="1384127"/>
            </a:xfrm>
            <a:prstGeom prst="rect">
              <a:avLst/>
            </a:prstGeom>
            <a:grp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words about me</a:t>
            </a:r>
            <a:endParaRPr lang="en-GB" dirty="0">
              <a:latin typeface="Titillium" pitchFamily="50" charset="-18"/>
            </a:endParaRPr>
          </a:p>
        </p:txBody>
      </p:sp>
      <p:sp>
        <p:nvSpPr>
          <p:cNvPr id="10" name="Shape 21638">
            <a:extLst>
              <a:ext uri="{FF2B5EF4-FFF2-40B4-BE49-F238E27FC236}">
                <a16:creationId xmlns:a16="http://schemas.microsoft.com/office/drawing/2014/main" xmlns="" id="{40845492-4838-49C2-AEAB-D14964382D9E}"/>
              </a:ext>
            </a:extLst>
          </p:cNvPr>
          <p:cNvSpPr txBox="1">
            <a:spLocks/>
          </p:cNvSpPr>
          <p:nvPr/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Bebas Neue"/>
                <a:ea typeface="+mn-ea"/>
                <a:cs typeface="Bebas Neue"/>
                <a:sym typeface="Helvetica Light"/>
              </a:defRPr>
            </a:lvl1pPr>
            <a:lvl2pPr marL="0" marR="0" indent="8572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17145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25717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34290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42862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51435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60007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68580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hu-HU" sz="3000" b="1" dirty="0"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70707" y="1083321"/>
            <a:ext cx="1932656" cy="2896669"/>
            <a:chOff x="2403600" y="1437798"/>
            <a:chExt cx="2499387" cy="2896669"/>
          </a:xfrm>
        </p:grpSpPr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xmlns="" id="{4AC02B3B-BCAB-4E46-87BF-B1612F837572}"/>
                </a:ext>
              </a:extLst>
            </p:cNvPr>
            <p:cNvSpPr txBox="1"/>
            <p:nvPr/>
          </p:nvSpPr>
          <p:spPr>
            <a:xfrm>
              <a:off x="2403600" y="2000495"/>
              <a:ext cx="2499387" cy="233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defTabSz="825500">
                <a:spcAft>
                  <a:spcPts val="600"/>
                </a:spcAft>
              </a:pPr>
              <a:r>
                <a:rPr lang="en-US" sz="15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</a:rPr>
                <a:t>Established</a:t>
              </a:r>
              <a:br>
                <a:rPr lang="en-US" sz="15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</a:rPr>
              </a:br>
              <a:r>
                <a:rPr lang="en-US" sz="10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</a:rPr>
                <a:t>(April, 2014)</a:t>
              </a:r>
            </a:p>
            <a:p>
              <a:pPr algn="r" defTabSz="825500" hangingPunct="0">
                <a:spcAft>
                  <a:spcPts val="600"/>
                </a:spcAft>
                <a:buClrTx/>
              </a:pPr>
              <a:r>
                <a:rPr kumimoji="0" lang="en-US" sz="15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ea typeface="+mn-ea"/>
                  <a:cs typeface="+mn-cs"/>
                  <a:sym typeface="Helvetica Light"/>
                </a:rPr>
                <a:t>Portfolio</a:t>
              </a:r>
              <a:r>
                <a:rPr lang="en-US" sz="15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sym typeface="Helvetica Light"/>
                </a:rPr>
                <a:t> completed </a:t>
              </a:r>
              <a:r>
                <a:rPr kumimoji="0" lang="en-US" sz="15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ea typeface="+mn-ea"/>
                  <a:cs typeface="+mn-cs"/>
                  <a:sym typeface="Helvetica Light"/>
                </a:rPr>
                <a:t/>
              </a:r>
              <a:br>
                <a:rPr kumimoji="0" lang="en-US" sz="15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ea typeface="+mn-ea"/>
                  <a:cs typeface="+mn-cs"/>
                  <a:sym typeface="Helvetica Light"/>
                </a:rPr>
              </a:br>
              <a:r>
                <a:rPr lang="en-US" sz="10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</a:rPr>
                <a:t>(C/C++ JAVA, C#, Python)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FillTx/>
                <a:latin typeface="Titillium" pitchFamily="50" charset="0"/>
                <a:ea typeface="+mn-ea"/>
                <a:cs typeface="+mn-cs"/>
                <a:sym typeface="Helvetica Light"/>
              </a:endParaRPr>
            </a:p>
            <a:p>
              <a:pPr algn="r" defTabSz="825500" hangingPunct="0">
                <a:spcAft>
                  <a:spcPts val="600"/>
                </a:spcAft>
                <a:buClrTx/>
              </a:pPr>
              <a:r>
                <a:rPr lang="en-US" sz="15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sym typeface="Helvetica Light"/>
                </a:rPr>
                <a:t>Train-the-trainer</a:t>
              </a:r>
              <a:r>
                <a:rPr lang="en-US" sz="10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</a:rPr>
                <a:t/>
              </a:r>
              <a:br>
                <a:rPr lang="en-US" sz="10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</a:rPr>
              </a:br>
              <a:r>
                <a:rPr lang="en-US" sz="10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sym typeface="Helvetica Light"/>
                </a:rPr>
                <a:t>(training </a:t>
              </a:r>
              <a:r>
                <a:rPr lang="en-US" sz="10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</a:rPr>
                <a:t>material for trainers)</a:t>
              </a:r>
            </a:p>
            <a:p>
              <a:pPr marR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5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ea typeface="+mn-ea"/>
                  <a:cs typeface="+mn-cs"/>
                  <a:sym typeface="Helvetica Light"/>
                </a:rPr>
                <a:t>Industry specific </a:t>
              </a:r>
              <a:br>
                <a:rPr kumimoji="0" lang="en-US" sz="15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ea typeface="+mn-ea"/>
                  <a:cs typeface="+mn-cs"/>
                  <a:sym typeface="Helvetica Light"/>
                </a:rPr>
              </a:br>
              <a:r>
                <a:rPr kumimoji="0" lang="en-US" sz="15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ea typeface="+mn-ea"/>
                  <a:cs typeface="+mn-cs"/>
                  <a:sym typeface="Helvetica Light"/>
                </a:rPr>
                <a:t>courses</a:t>
              </a:r>
              <a:r>
                <a:rPr lang="en-US" sz="10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</a:rPr>
                <a:t/>
              </a:r>
              <a:br>
                <a:rPr lang="en-US" sz="10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</a:rPr>
              </a:b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ea typeface="+mn-ea"/>
                  <a:cs typeface="+mn-cs"/>
                  <a:sym typeface="Helvetica Light"/>
                </a:rPr>
                <a:t>(</a:t>
              </a:r>
              <a:r>
                <a:rPr lang="en-US" sz="10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</a:rPr>
                <a:t>Fintech, automotive, </a:t>
              </a:r>
              <a:br>
                <a:rPr lang="en-US" sz="10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</a:rPr>
              </a:br>
              <a:r>
                <a:rPr lang="en-US" sz="10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</a:rPr>
                <a:t>healthcare, telecom)</a:t>
              </a:r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xmlns="" id="{4A411940-B166-41FB-B35F-7C1F292E4A07}"/>
                </a:ext>
              </a:extLst>
            </p:cNvPr>
            <p:cNvSpPr txBox="1"/>
            <p:nvPr/>
          </p:nvSpPr>
          <p:spPr>
            <a:xfrm>
              <a:off x="2971125" y="1437798"/>
              <a:ext cx="193186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sym typeface="Helvetica Light"/>
                </a:rPr>
                <a:t>SCADEMY Ltd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49743" y="2070971"/>
            <a:ext cx="2234257" cy="1911657"/>
            <a:chOff x="169159" y="2435720"/>
            <a:chExt cx="2234257" cy="1911657"/>
          </a:xfrm>
        </p:grpSpPr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xmlns="" id="{BD6D8B65-6F39-419C-8D9C-82D264036D5D}"/>
                </a:ext>
              </a:extLst>
            </p:cNvPr>
            <p:cNvSpPr txBox="1"/>
            <p:nvPr/>
          </p:nvSpPr>
          <p:spPr>
            <a:xfrm>
              <a:off x="271463" y="3075234"/>
              <a:ext cx="2131953" cy="1272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R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b="0" i="0" u="none" strike="noStrike" cap="none" spc="0" normalizeH="0" baseline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ea typeface="+mn-ea"/>
                  <a:cs typeface="+mn-cs"/>
                  <a:sym typeface="Helvetica Light"/>
                </a:rPr>
                <a:t>15</a:t>
              </a:r>
              <a:r>
                <a:rPr kumimoji="0" lang="en-US" b="0" i="0" u="none" strike="noStrike" cap="none" spc="0" normalizeH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ea typeface="+mn-ea"/>
                  <a:cs typeface="+mn-cs"/>
                  <a:sym typeface="Helvetica Light"/>
                </a:rPr>
                <a:t> </a:t>
              </a:r>
              <a:r>
                <a:rPr kumimoji="0" lang="en-US" b="0" i="0" u="none" strike="noStrike" cap="none" spc="0" normalizeH="0" dirty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ea typeface="+mn-ea"/>
                  <a:cs typeface="+mn-cs"/>
                  <a:sym typeface="Helvetica Light"/>
                </a:rPr>
                <a:t>years university background</a:t>
              </a: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FillTx/>
                <a:latin typeface="Titillium" pitchFamily="50" charset="0"/>
                <a:ea typeface="+mn-ea"/>
                <a:cs typeface="+mn-cs"/>
                <a:sym typeface="Helvetica Light"/>
              </a:endParaRPr>
            </a:p>
            <a:p>
              <a:pPr marR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lang="en-US" dirty="0" smtClean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ea typeface="+mn-ea"/>
                  <a:cs typeface="+mn-cs"/>
                  <a:sym typeface="Helvetica Light"/>
                </a:rPr>
                <a:t>40+ Research Projects</a:t>
              </a:r>
              <a:br>
                <a:rPr lang="en-US" dirty="0" smtClean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ea typeface="+mn-ea"/>
                  <a:cs typeface="+mn-cs"/>
                  <a:sym typeface="Helvetica Light"/>
                </a:rPr>
              </a:br>
              <a:r>
                <a:rPr lang="en-US" dirty="0" smtClean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ea typeface="+mn-ea"/>
                  <a:cs typeface="+mn-cs"/>
                  <a:sym typeface="Helvetica Light"/>
                </a:rPr>
                <a:t>400+ Security Evaluations</a:t>
              </a:r>
              <a:r>
                <a:rPr lang="en-US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ea typeface="+mn-ea"/>
                  <a:cs typeface="+mn-cs"/>
                  <a:sym typeface="Helvetica Light"/>
                </a:rPr>
                <a:t/>
              </a:r>
              <a:br>
                <a:rPr lang="en-US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ea typeface="+mn-ea"/>
                  <a:cs typeface="+mn-cs"/>
                  <a:sym typeface="Helvetica Light"/>
                </a:rPr>
              </a:br>
              <a:r>
                <a:rPr lang="en-US" sz="1000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ea typeface="+mn-ea"/>
                  <a:cs typeface="+mn-cs"/>
                  <a:sym typeface="Helvetica Light"/>
                </a:rPr>
                <a:t>(since </a:t>
              </a:r>
              <a:r>
                <a:rPr lang="en-US" sz="1000" dirty="0" smtClean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ea typeface="+mn-ea"/>
                  <a:cs typeface="+mn-cs"/>
                  <a:sym typeface="Helvetica Light"/>
                </a:rPr>
                <a:t>1999)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FillTx/>
                <a:latin typeface="Titillium" pitchFamily="50" charset="0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xmlns="" id="{B6317D0A-4E8B-497B-A96E-600000938D81}"/>
                </a:ext>
              </a:extLst>
            </p:cNvPr>
            <p:cNvSpPr txBox="1"/>
            <p:nvPr/>
          </p:nvSpPr>
          <p:spPr>
            <a:xfrm>
              <a:off x="169159" y="2435720"/>
              <a:ext cx="2228850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sym typeface="Helvetica Light"/>
                </a:rPr>
                <a:t>Budapest University</a:t>
              </a:r>
            </a:p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sym typeface="Helvetica Light"/>
                </a:rPr>
                <a:t>SEARCH-LAB</a:t>
              </a:r>
              <a:r>
                <a:rPr kumimoji="0" lang="hu-HU" sz="1800" b="1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sym typeface="Helvetica Light"/>
                </a:rPr>
                <a:t> </a:t>
              </a:r>
              <a:r>
                <a:rPr kumimoji="0" lang="hu-HU" sz="1800" b="1" i="0" u="none" strike="noStrike" cap="none" spc="0" normalizeH="0" baseline="0" dirty="0" err="1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sym typeface="Helvetica Light"/>
                </a:rPr>
                <a:t>Ltd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FillTx/>
                <a:latin typeface="Titillium" pitchFamily="50" charset="0"/>
                <a:sym typeface="Helvetica Ligh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2142" y="2599180"/>
            <a:ext cx="2234257" cy="2057851"/>
            <a:chOff x="169159" y="2435720"/>
            <a:chExt cx="2234257" cy="2057851"/>
          </a:xfrm>
        </p:grpSpPr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xmlns="" id="{BD6D8B65-6F39-419C-8D9C-82D264036D5D}"/>
                </a:ext>
              </a:extLst>
            </p:cNvPr>
            <p:cNvSpPr txBox="1"/>
            <p:nvPr/>
          </p:nvSpPr>
          <p:spPr>
            <a:xfrm>
              <a:off x="271463" y="2929040"/>
              <a:ext cx="2131953" cy="15645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R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b="0" i="0" u="none" strike="noStrike" cap="none" spc="0" normalizeH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ea typeface="+mn-ea"/>
                  <a:cs typeface="+mn-cs"/>
                  <a:sym typeface="Helvetica Light"/>
                </a:rPr>
                <a:t>Laszlo </a:t>
              </a:r>
              <a:r>
                <a:rPr kumimoji="0" lang="en-US" b="0" i="0" u="none" strike="noStrike" cap="none" spc="0" normalizeH="0" dirty="0" err="1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ea typeface="+mn-ea"/>
                  <a:cs typeface="+mn-cs"/>
                  <a:sym typeface="Helvetica Light"/>
                </a:rPr>
                <a:t>Lovassy</a:t>
              </a:r>
              <a:r>
                <a:rPr kumimoji="0" lang="en-US" b="0" i="0" u="none" strike="noStrike" cap="none" spc="0" normalizeH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ea typeface="+mn-ea"/>
                  <a:cs typeface="+mn-cs"/>
                  <a:sym typeface="Helvetica Light"/>
                </a:rPr>
                <a:t> Secondary Grammar School</a:t>
              </a:r>
            </a:p>
            <a:p>
              <a:pPr marR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b="0" i="0" u="none" strike="noStrike" cap="none" spc="0" normalizeH="0" baseline="0" dirty="0" err="1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ea typeface="+mn-ea"/>
                  <a:cs typeface="+mn-cs"/>
                  <a:sym typeface="Helvetica Light"/>
                </a:rPr>
                <a:t>Compfair</a:t>
              </a:r>
              <a:r>
                <a:rPr kumimoji="0" lang="en-US" b="0" i="0" u="none" strike="noStrike" cap="none" spc="0" normalizeH="0" baseline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ea typeface="+mn-ea"/>
                  <a:cs typeface="+mn-cs"/>
                  <a:sym typeface="Helvetica Light"/>
                </a:rPr>
                <a:t> Prize</a:t>
              </a:r>
            </a:p>
            <a:p>
              <a:pPr marR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lang="en-US" dirty="0" smtClean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ea typeface="+mn-ea"/>
                  <a:cs typeface="+mn-cs"/>
                  <a:sym typeface="Helvetica Light"/>
                </a:rPr>
                <a:t>Disassembly and analysis plenty of computer viruses</a:t>
              </a:r>
              <a:r>
                <a:rPr lang="en-US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ea typeface="+mn-ea"/>
                  <a:cs typeface="+mn-cs"/>
                  <a:sym typeface="Helvetica Light"/>
                </a:rPr>
                <a:t/>
              </a:r>
              <a:br>
                <a:rPr lang="en-US" dirty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ea typeface="+mn-ea"/>
                  <a:cs typeface="+mn-cs"/>
                  <a:sym typeface="Helvetica Light"/>
                </a:rPr>
              </a:br>
              <a:r>
                <a:rPr lang="en-US" sz="1000" dirty="0" smtClean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ea typeface="+mn-ea"/>
                  <a:cs typeface="+mn-cs"/>
                  <a:sym typeface="Helvetica Light"/>
                </a:rPr>
                <a:t>(since 1989)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FillTx/>
                <a:latin typeface="Titillium" pitchFamily="50" charset="0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xmlns="" id="{B6317D0A-4E8B-497B-A96E-600000938D81}"/>
                </a:ext>
              </a:extLst>
            </p:cNvPr>
            <p:cNvSpPr txBox="1"/>
            <p:nvPr/>
          </p:nvSpPr>
          <p:spPr>
            <a:xfrm>
              <a:off x="169159" y="2435720"/>
              <a:ext cx="2228850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 err="1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sym typeface="Helvetica Light"/>
                </a:rPr>
                <a:t>Virsec</a:t>
              </a:r>
              <a:r>
                <a:rPr kumimoji="0" lang="en-US" sz="1800" b="1" i="0" u="none" strike="noStrike" cap="none" spc="0" normalizeH="0" baseline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sym typeface="Helvetica Light"/>
                </a:rPr>
                <a:t>,</a:t>
              </a:r>
              <a:r>
                <a:rPr kumimoji="0" lang="en-US" sz="1800" b="1" i="0" u="none" strike="noStrike" cap="none" spc="0" normalizeH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sym typeface="Helvetica Light"/>
                </a:rPr>
                <a:t> </a:t>
              </a:r>
              <a:r>
                <a:rPr kumimoji="0" lang="en-US" sz="1800" b="1" i="0" u="none" strike="noStrike" cap="none" spc="0" normalizeH="0" baseline="0" dirty="0" err="1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FillTx/>
                  <a:latin typeface="Titillium" pitchFamily="50" charset="0"/>
                  <a:sym typeface="Helvetica Light"/>
                </a:rPr>
                <a:t>VirusBuster</a:t>
              </a:r>
              <a:endParaRPr kumimoji="0" lang="en-US" sz="18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FillTx/>
                <a:latin typeface="Titillium" pitchFamily="50" charset="0"/>
                <a:sym typeface="Helvetica Light"/>
              </a:endParaRPr>
            </a:p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b="1" dirty="0" smtClean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sym typeface="Helvetica Light"/>
                </a:rPr>
                <a:t>COMP </a:t>
              </a:r>
              <a:r>
                <a:rPr lang="en-US" sz="1800" b="1" dirty="0" err="1" smtClean="0">
                  <a:solidFill>
                    <a:schemeClr val="accent5">
                      <a:lumMod val="25000"/>
                    </a:schemeClr>
                  </a:solidFill>
                  <a:latin typeface="Titillium" pitchFamily="50" charset="0"/>
                  <a:sym typeface="Helvetica Light"/>
                </a:rPr>
                <a:t>Gmk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FillTx/>
                <a:latin typeface="Titillium" pitchFamily="50" charset="0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4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457200" y="1809000"/>
            <a:ext cx="8229600" cy="15120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- Trusted Platform Module -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1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Raspberry PI 3 Model B</a:t>
            </a:r>
          </a:p>
        </p:txBody>
      </p:sp>
      <p:pic>
        <p:nvPicPr>
          <p:cNvPr id="6" name="Picture 2" descr="G:\My Drive\Official\SCADEMY\Infrastructure\Projects\2021\2021 01 09.Raspberry PI cluster\components-of-raspberry-p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1" y="828056"/>
            <a:ext cx="58420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Infineon TPM with RPI 3B</a:t>
            </a:r>
          </a:p>
        </p:txBody>
      </p:sp>
      <p:sp>
        <p:nvSpPr>
          <p:cNvPr id="6" name="Szöveg helye 3"/>
          <p:cNvSpPr>
            <a:spLocks noGrp="1"/>
          </p:cNvSpPr>
          <p:nvPr>
            <p:ph type="body" idx="2"/>
          </p:nvPr>
        </p:nvSpPr>
        <p:spPr>
          <a:xfrm>
            <a:off x="457200" y="2933700"/>
            <a:ext cx="8229600" cy="146685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</a:pPr>
            <a:endParaRPr lang="en-US" sz="2400" dirty="0">
              <a:solidFill>
                <a:schemeClr val="accent5">
                  <a:lumMod val="25000"/>
                </a:schemeClr>
              </a:solidFill>
              <a:latin typeface="Titillium" pitchFamily="50" charset="-18"/>
            </a:endParaRPr>
          </a:p>
        </p:txBody>
      </p:sp>
      <p:pic>
        <p:nvPicPr>
          <p:cNvPr id="7" name="Picture 2" descr="G:\My Drive\Official\SCADEMY\Infrastructure\Projects\2021\2021 01 09.Raspberry PI cluster\OPTIGA TPM with Raspberry PI 3 B left 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41" y="793096"/>
            <a:ext cx="5483785" cy="366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endCxn id="9" idx="1"/>
          </p:cNvCxnSpPr>
          <p:nvPr/>
        </p:nvCxnSpPr>
        <p:spPr>
          <a:xfrm>
            <a:off x="6326293" y="1551093"/>
            <a:ext cx="1257349" cy="122502"/>
          </a:xfrm>
          <a:prstGeom prst="line">
            <a:avLst/>
          </a:prstGeom>
          <a:ln w="12700" cmpd="sng">
            <a:headEnd type="oval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83642" y="1304263"/>
            <a:ext cx="14494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Infineon </a:t>
            </a:r>
            <a:r>
              <a:rPr lang="en-US" dirty="0" err="1" smtClean="0"/>
              <a:t>Optiga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TPM SLB 9670 </a:t>
            </a:r>
            <a:br>
              <a:rPr lang="en-US" dirty="0" smtClean="0"/>
            </a:br>
            <a:r>
              <a:rPr lang="en-US" dirty="0" smtClean="0"/>
              <a:t>extension card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3"/>
          </p:cNvCxnSpPr>
          <p:nvPr/>
        </p:nvCxnSpPr>
        <p:spPr>
          <a:xfrm flipH="1" flipV="1">
            <a:off x="1605445" y="2023176"/>
            <a:ext cx="2999381" cy="166225"/>
          </a:xfrm>
          <a:prstGeom prst="line">
            <a:avLst/>
          </a:prstGeom>
          <a:ln w="12700" cmpd="sng">
            <a:headEnd type="oval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6849" y="1761566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Raspberry PI 3 </a:t>
            </a:r>
            <a:br>
              <a:rPr lang="en-US" dirty="0" smtClean="0"/>
            </a:br>
            <a:r>
              <a:rPr lang="en-US" dirty="0" smtClean="0"/>
              <a:t>model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2.0 Features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57200" y="742949"/>
            <a:ext cx="4128347" cy="3781637"/>
          </a:xfrm>
        </p:spPr>
        <p:txBody>
          <a:bodyPr/>
          <a:lstStyle/>
          <a:p>
            <a:pPr marL="88900" indent="0">
              <a:buNone/>
            </a:pPr>
            <a:r>
              <a:rPr lang="en-US" sz="2000" b="1" dirty="0"/>
              <a:t>Discrete TPM</a:t>
            </a:r>
          </a:p>
          <a:p>
            <a:r>
              <a:rPr lang="en-US" sz="2000" dirty="0" smtClean="0"/>
              <a:t>Built </a:t>
            </a:r>
            <a:r>
              <a:rPr lang="en-US" sz="2000" dirty="0"/>
              <a:t>into the system</a:t>
            </a:r>
          </a:p>
          <a:p>
            <a:r>
              <a:rPr lang="en-US" sz="2000" dirty="0" smtClean="0"/>
              <a:t>Resist </a:t>
            </a:r>
            <a:r>
              <a:rPr lang="en-US" sz="2000" dirty="0"/>
              <a:t>against hardware attacks</a:t>
            </a:r>
          </a:p>
          <a:p>
            <a:pPr marL="88900" indent="0">
              <a:buNone/>
            </a:pPr>
            <a:r>
              <a:rPr lang="en-US" sz="2000" b="1" dirty="0" smtClean="0"/>
              <a:t>Integrated </a:t>
            </a:r>
            <a:r>
              <a:rPr lang="en-US" sz="2000" b="1" dirty="0"/>
              <a:t>TPM</a:t>
            </a:r>
          </a:p>
          <a:p>
            <a:r>
              <a:rPr lang="en-US" sz="2000" dirty="0"/>
              <a:t>The TPM is integrated to the </a:t>
            </a:r>
            <a:r>
              <a:rPr lang="en-US" sz="2000" dirty="0" err="1"/>
              <a:t>SoC</a:t>
            </a:r>
            <a:endParaRPr lang="en-US" sz="2000" dirty="0"/>
          </a:p>
          <a:p>
            <a:pPr marL="88900" indent="0">
              <a:buNone/>
            </a:pPr>
            <a:r>
              <a:rPr lang="en-US" sz="2000" b="1" dirty="0" smtClean="0"/>
              <a:t>Firmware </a:t>
            </a:r>
            <a:r>
              <a:rPr lang="en-US" sz="2000" b="1" dirty="0"/>
              <a:t>TPM</a:t>
            </a:r>
          </a:p>
          <a:p>
            <a:r>
              <a:rPr lang="en-US" sz="2000" dirty="0"/>
              <a:t>The TPM is implemented in protected </a:t>
            </a:r>
            <a:r>
              <a:rPr lang="en-US" sz="2000" dirty="0" smtClean="0"/>
              <a:t>software</a:t>
            </a:r>
            <a:br>
              <a:rPr lang="en-US" sz="2000" dirty="0" smtClean="0"/>
            </a:br>
            <a:r>
              <a:rPr lang="en-US" sz="2000" dirty="0" smtClean="0"/>
              <a:t>(SEE</a:t>
            </a:r>
            <a:r>
              <a:rPr lang="en-US" sz="2000" dirty="0"/>
              <a:t>, TEE, </a:t>
            </a:r>
            <a:r>
              <a:rPr lang="en-US" sz="2000" dirty="0" err="1"/>
              <a:t>TrustZone</a:t>
            </a:r>
            <a:r>
              <a:rPr lang="en-US" sz="2000" dirty="0"/>
              <a:t>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idx="3"/>
          </p:nvPr>
        </p:nvSpPr>
        <p:spPr>
          <a:xfrm>
            <a:off x="4578773" y="705696"/>
            <a:ext cx="4172374" cy="3781637"/>
          </a:xfrm>
        </p:spPr>
        <p:txBody>
          <a:bodyPr/>
          <a:lstStyle/>
          <a:p>
            <a:pPr marL="88900" indent="0">
              <a:buNone/>
            </a:pPr>
            <a:r>
              <a:rPr lang="en-US" sz="2000" b="1" dirty="0" smtClean="0"/>
              <a:t>Basics</a:t>
            </a:r>
          </a:p>
          <a:p>
            <a:r>
              <a:rPr lang="en-US" sz="2000" dirty="0" smtClean="0"/>
              <a:t>High quality random numbers</a:t>
            </a:r>
          </a:p>
          <a:p>
            <a:r>
              <a:rPr lang="en-US" sz="2000" dirty="0" smtClean="0"/>
              <a:t>Key generation and storage</a:t>
            </a:r>
          </a:p>
          <a:p>
            <a:r>
              <a:rPr lang="en-US" sz="2000" dirty="0" smtClean="0"/>
              <a:t>Hash functions</a:t>
            </a:r>
          </a:p>
          <a:p>
            <a:r>
              <a:rPr lang="en-US" sz="2000" dirty="0" smtClean="0"/>
              <a:t>Bulk symmetric encryption</a:t>
            </a:r>
          </a:p>
          <a:p>
            <a:r>
              <a:rPr lang="en-US" sz="2000" dirty="0" smtClean="0"/>
              <a:t>Asymmetric methods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69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</a:t>
            </a:r>
            <a:r>
              <a:rPr lang="en-US" dirty="0"/>
              <a:t>rusted </a:t>
            </a:r>
            <a:r>
              <a:rPr lang="hu-HU" dirty="0"/>
              <a:t>Software</a:t>
            </a:r>
            <a:r>
              <a:rPr lang="en-US" dirty="0"/>
              <a:t> </a:t>
            </a:r>
            <a:r>
              <a:rPr lang="hu-HU" dirty="0"/>
              <a:t>S</a:t>
            </a:r>
            <a:r>
              <a:rPr lang="en-US" dirty="0"/>
              <a:t>tack</a:t>
            </a:r>
            <a:r>
              <a:rPr lang="hu-HU" dirty="0"/>
              <a:t> </a:t>
            </a:r>
            <a:r>
              <a:rPr lang="en-US" dirty="0"/>
              <a:t>layers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2" y="693369"/>
            <a:ext cx="4441613" cy="393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7678" y="1097280"/>
            <a:ext cx="3329758" cy="104644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200" kern="1200" dirty="0" smtClean="0">
                <a:solidFill>
                  <a:schemeClr val="tx1"/>
                </a:solidFill>
                <a:cs typeface="Arial" pitchFamily="34" charset="0"/>
              </a:rPr>
              <a:t>FAPI: Feature </a:t>
            </a:r>
            <a:r>
              <a:rPr lang="en-US" sz="1200" kern="1200" dirty="0">
                <a:solidFill>
                  <a:schemeClr val="tx1"/>
                </a:solidFill>
                <a:cs typeface="Arial" pitchFamily="34" charset="0"/>
              </a:rPr>
              <a:t>API </a:t>
            </a:r>
            <a:r>
              <a:rPr lang="en-US" sz="1200" kern="12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cs typeface="Arial" pitchFamily="34" charset="0"/>
              </a:rPr>
              <a:t>ESAPI: Enhanced </a:t>
            </a:r>
            <a:r>
              <a:rPr lang="en-US" sz="1200" kern="1200" dirty="0">
                <a:solidFill>
                  <a:schemeClr val="tx1"/>
                </a:solidFill>
                <a:cs typeface="Arial" pitchFamily="34" charset="0"/>
              </a:rPr>
              <a:t>System </a:t>
            </a:r>
            <a:r>
              <a:rPr lang="en-US" sz="1200" kern="1200" dirty="0" smtClean="0">
                <a:solidFill>
                  <a:schemeClr val="tx1"/>
                </a:solidFill>
                <a:cs typeface="Arial" pitchFamily="34" charset="0"/>
              </a:rPr>
              <a:t>API</a:t>
            </a:r>
            <a:endParaRPr lang="hu-HU" sz="1200" kern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cs typeface="Arial" pitchFamily="34" charset="0"/>
              </a:rPr>
              <a:t>SAPI: System API</a:t>
            </a:r>
            <a:endParaRPr lang="hu-HU" sz="1200" kern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sz="1200" dirty="0" smtClean="0"/>
              <a:t>TCTI</a:t>
            </a:r>
            <a:r>
              <a:rPr lang="en-US" sz="1200" dirty="0"/>
              <a:t>: TPM Command Transmission Interface </a:t>
            </a:r>
            <a:endParaRPr lang="en-US" sz="1200" dirty="0" smtClean="0"/>
          </a:p>
          <a:p>
            <a:r>
              <a:rPr lang="en-US" sz="1200" dirty="0" smtClean="0"/>
              <a:t>TAB: TPM Access Broker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98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250613" y="742949"/>
            <a:ext cx="5249334" cy="3639397"/>
          </a:xfrm>
        </p:spPr>
        <p:txBody>
          <a:bodyPr/>
          <a:lstStyle/>
          <a:p>
            <a:pPr marL="88900" indent="0">
              <a:buNone/>
            </a:pPr>
            <a:r>
              <a:rPr lang="en-US" sz="2000" b="1" dirty="0" smtClean="0"/>
              <a:t>Integrity solutions</a:t>
            </a:r>
          </a:p>
          <a:p>
            <a:r>
              <a:rPr lang="en-US" sz="2000" dirty="0"/>
              <a:t>Root of Trust for </a:t>
            </a:r>
            <a:r>
              <a:rPr lang="en-US" sz="2000" dirty="0" smtClean="0"/>
              <a:t>Measurement</a:t>
            </a:r>
          </a:p>
          <a:p>
            <a:r>
              <a:rPr lang="en-US" sz="2000" dirty="0" smtClean="0"/>
              <a:t>Reliable Device Identification</a:t>
            </a:r>
          </a:p>
          <a:p>
            <a:r>
              <a:rPr lang="en-US" sz="2000" dirty="0" smtClean="0"/>
              <a:t>Secure Boot Loader</a:t>
            </a:r>
          </a:p>
          <a:p>
            <a:pPr lvl="1"/>
            <a:r>
              <a:rPr lang="en-US" sz="1800" dirty="0" smtClean="0"/>
              <a:t>Measurement with Hashes</a:t>
            </a:r>
          </a:p>
          <a:p>
            <a:pPr lvl="1"/>
            <a:r>
              <a:rPr lang="en-US" sz="1800" dirty="0" smtClean="0"/>
              <a:t>Digital signature verification</a:t>
            </a:r>
          </a:p>
          <a:p>
            <a:r>
              <a:rPr lang="en-US" sz="2000" dirty="0" smtClean="0"/>
              <a:t>Secure Firmware Update Mechanism</a:t>
            </a:r>
          </a:p>
          <a:p>
            <a:r>
              <a:rPr lang="en-US" sz="2000" dirty="0" smtClean="0"/>
              <a:t>Remote Attestation</a:t>
            </a:r>
            <a:endParaRPr lang="en-US" sz="200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3"/>
          </p:nvPr>
        </p:nvSpPr>
        <p:spPr>
          <a:xfrm>
            <a:off x="5391573" y="739568"/>
            <a:ext cx="3583094" cy="3639397"/>
          </a:xfrm>
        </p:spPr>
        <p:txBody>
          <a:bodyPr/>
          <a:lstStyle/>
          <a:p>
            <a:r>
              <a:rPr lang="en-US" sz="2000" dirty="0" smtClean="0"/>
              <a:t>Secure key storage</a:t>
            </a:r>
          </a:p>
          <a:p>
            <a:r>
              <a:rPr lang="en-US" sz="2000" dirty="0"/>
              <a:t>Platform Configuration Register (PCR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NV Indexes </a:t>
            </a:r>
            <a:br>
              <a:rPr lang="en-US" sz="2000" dirty="0" smtClean="0"/>
            </a:br>
            <a:r>
              <a:rPr lang="en-US" sz="1800" dirty="0" smtClean="0"/>
              <a:t>(Non-volatile memory)</a:t>
            </a:r>
          </a:p>
          <a:p>
            <a:r>
              <a:rPr lang="en-US" sz="2000" dirty="0" smtClean="0"/>
              <a:t>NV Counters </a:t>
            </a:r>
            <a:br>
              <a:rPr lang="en-US" sz="2000" dirty="0" smtClean="0"/>
            </a:br>
            <a:r>
              <a:rPr lang="en-US" sz="1800" dirty="0" smtClean="0"/>
              <a:t>(</a:t>
            </a:r>
            <a:r>
              <a:rPr lang="en-US" sz="1800" dirty="0"/>
              <a:t>Non-volatile </a:t>
            </a:r>
            <a:r>
              <a:rPr lang="en-US" sz="1800" dirty="0" smtClean="0"/>
              <a:t>secure counters)</a:t>
            </a:r>
            <a:endParaRPr lang="en-US" sz="2000" dirty="0" smtClean="0"/>
          </a:p>
          <a:p>
            <a:r>
              <a:rPr lang="en-US" sz="2000" dirty="0" smtClean="0"/>
              <a:t>Secure sessions</a:t>
            </a:r>
          </a:p>
        </p:txBody>
      </p:sp>
    </p:spTree>
    <p:extLst>
      <p:ext uri="{BB962C8B-B14F-4D97-AF65-F5344CB8AC3E}">
        <p14:creationId xmlns:p14="http://schemas.microsoft.com/office/powerpoint/2010/main" val="25020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" val="G:\My Drive\Training Material\snapshots\2021-02-15-23-01-57-PKI-TPM-ATP\CL-TPM\presentation\TPM_Security.pptx"/>
  <p:tag name="ID" val=""/>
  <p:tag name="TITLE" val="Basic TPM security features"/>
  <p:tag name="PRESENTER" val=""/>
  <p:tag name="LAYOUT" val="Module Title"/>
</p:tagLst>
</file>

<file path=ppt/theme/theme1.xml><?xml version="1.0" encoding="utf-8"?>
<a:theme xmlns:a="http://schemas.openxmlformats.org/drawingml/2006/main" name="Maint titles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aining Slides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EARCH-LAB Training Slides Templa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Gill Sans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raining Slides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illium 1. séma">
      <a:majorFont>
        <a:latin typeface="Titillium WebBold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raining Slides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illium 1. séma">
      <a:majorFont>
        <a:latin typeface="Titillium WebBold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EARCH-LAB Training Slides Templa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Gill Sans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SEARCH-LAB Training Slides Templa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Gill Sans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odule Titles">
  <a:themeElements>
    <a:clrScheme name="SCADEMY">
      <a:dk1>
        <a:srgbClr val="022C56"/>
      </a:dk1>
      <a:lt1>
        <a:srgbClr val="FFFFFF"/>
      </a:lt1>
      <a:dk2>
        <a:srgbClr val="575756"/>
      </a:dk2>
      <a:lt2>
        <a:srgbClr val="878787"/>
      </a:lt2>
      <a:accent1>
        <a:srgbClr val="022C56"/>
      </a:accent1>
      <a:accent2>
        <a:srgbClr val="277318"/>
      </a:accent2>
      <a:accent3>
        <a:srgbClr val="FFCC00"/>
      </a:accent3>
      <a:accent4>
        <a:srgbClr val="000000"/>
      </a:accent4>
      <a:accent5>
        <a:srgbClr val="00DAE9"/>
      </a:accent5>
      <a:accent6>
        <a:srgbClr val="022C56"/>
      </a:accent6>
      <a:hlink>
        <a:srgbClr val="009999"/>
      </a:hlink>
      <a:folHlink>
        <a:srgbClr val="022C56"/>
      </a:folHlink>
    </a:clrScheme>
    <a:fontScheme name="Titillium 1. séma">
      <a:majorFont>
        <a:latin typeface="Titillium Bd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1222</Words>
  <Application>Microsoft Office PowerPoint</Application>
  <PresentationFormat>On-screen Show (16:9)</PresentationFormat>
  <Paragraphs>341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7" baseType="lpstr">
      <vt:lpstr>Arial</vt:lpstr>
      <vt:lpstr>Courier New</vt:lpstr>
      <vt:lpstr>Helvetica Light</vt:lpstr>
      <vt:lpstr>Gill Sans MT</vt:lpstr>
      <vt:lpstr>Titillium Bd</vt:lpstr>
      <vt:lpstr>Consolas</vt:lpstr>
      <vt:lpstr>Verdana</vt:lpstr>
      <vt:lpstr>Titillium</vt:lpstr>
      <vt:lpstr>Tahoma</vt:lpstr>
      <vt:lpstr>Bebas Neue</vt:lpstr>
      <vt:lpstr>Wingdings</vt:lpstr>
      <vt:lpstr>Titillium Web</vt:lpstr>
      <vt:lpstr>Titillium WebBold</vt:lpstr>
      <vt:lpstr>Gill Sans</vt:lpstr>
      <vt:lpstr>Noto Sans Symbols</vt:lpstr>
      <vt:lpstr>Maint titles</vt:lpstr>
      <vt:lpstr>1_Training Slides</vt:lpstr>
      <vt:lpstr>2_SEARCH-LAB Training Slides Template</vt:lpstr>
      <vt:lpstr>2_Training Slides</vt:lpstr>
      <vt:lpstr>3_Training Slides</vt:lpstr>
      <vt:lpstr>3_SEARCH-LAB Training Slides Template</vt:lpstr>
      <vt:lpstr>4_SEARCH-LAB Training Slides Template</vt:lpstr>
      <vt:lpstr>Module Titles</vt:lpstr>
      <vt:lpstr>Visio</vt:lpstr>
      <vt:lpstr>Device Identification by Hardware Security Modules </vt:lpstr>
      <vt:lpstr>Levels of application security</vt:lpstr>
      <vt:lpstr>Some words about me</vt:lpstr>
      <vt:lpstr>Introduction - Trusted Platform Module -</vt:lpstr>
      <vt:lpstr>Raspberry PI 3 Model B</vt:lpstr>
      <vt:lpstr>Infineon TPM with RPI 3B</vt:lpstr>
      <vt:lpstr>TPM 2.0 Features</vt:lpstr>
      <vt:lpstr>Trusted Software Stack layers</vt:lpstr>
      <vt:lpstr>TPM Services</vt:lpstr>
      <vt:lpstr>PCR Values</vt:lpstr>
      <vt:lpstr>Example for PCR Hash Calculations</vt:lpstr>
      <vt:lpstr>Example for PCR Hash Calculations</vt:lpstr>
      <vt:lpstr>Example for PCR Hash Calculations</vt:lpstr>
      <vt:lpstr>Example for PCR Hash Calculations</vt:lpstr>
      <vt:lpstr>Example for PCR Hash Calculations</vt:lpstr>
      <vt:lpstr>Example for PCR Hash Calculations</vt:lpstr>
      <vt:lpstr>Example for PCR Hash Calculations</vt:lpstr>
      <vt:lpstr>Example for PCR Hash Calculations</vt:lpstr>
      <vt:lpstr>Boot with PCR</vt:lpstr>
      <vt:lpstr>Authorization with PCR</vt:lpstr>
      <vt:lpstr>Device Identification</vt:lpstr>
      <vt:lpstr>Recommended books - TPM 2.0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Building Company-wide Secure Coding  Educational Program</dc:title>
  <dc:creator>Ernő Jeges</dc:creator>
  <cp:lastModifiedBy>Zoltan Hornak</cp:lastModifiedBy>
  <cp:revision>189</cp:revision>
  <dcterms:created xsi:type="dcterms:W3CDTF">2010-04-12T12:36:21Z</dcterms:created>
  <dcterms:modified xsi:type="dcterms:W3CDTF">2021-05-19T15:33:17Z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