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3" r:id="rId1"/>
  </p:sldMasterIdLst>
  <p:notesMasterIdLst>
    <p:notesMasterId r:id="rId41"/>
  </p:notesMasterIdLst>
  <p:handoutMasterIdLst>
    <p:handoutMasterId r:id="rId42"/>
  </p:handoutMasterIdLst>
  <p:sldIdLst>
    <p:sldId id="415" r:id="rId2"/>
    <p:sldId id="445" r:id="rId3"/>
    <p:sldId id="349" r:id="rId4"/>
    <p:sldId id="509" r:id="rId5"/>
    <p:sldId id="510" r:id="rId6"/>
    <p:sldId id="446" r:id="rId7"/>
    <p:sldId id="478" r:id="rId8"/>
    <p:sldId id="451" r:id="rId9"/>
    <p:sldId id="455" r:id="rId10"/>
    <p:sldId id="457" r:id="rId11"/>
    <p:sldId id="458" r:id="rId12"/>
    <p:sldId id="459" r:id="rId13"/>
    <p:sldId id="461" r:id="rId14"/>
    <p:sldId id="464" r:id="rId15"/>
    <p:sldId id="467" r:id="rId16"/>
    <p:sldId id="469" r:id="rId17"/>
    <p:sldId id="471" r:id="rId18"/>
    <p:sldId id="472" r:id="rId19"/>
    <p:sldId id="475" r:id="rId20"/>
    <p:sldId id="508" r:id="rId21"/>
    <p:sldId id="448" r:id="rId22"/>
    <p:sldId id="449" r:id="rId23"/>
    <p:sldId id="479" r:id="rId24"/>
    <p:sldId id="481" r:id="rId25"/>
    <p:sldId id="480" r:id="rId26"/>
    <p:sldId id="470" r:id="rId27"/>
    <p:sldId id="489" r:id="rId28"/>
    <p:sldId id="505" r:id="rId29"/>
    <p:sldId id="506" r:id="rId30"/>
    <p:sldId id="507" r:id="rId31"/>
    <p:sldId id="499" r:id="rId32"/>
    <p:sldId id="503" r:id="rId33"/>
    <p:sldId id="500" r:id="rId34"/>
    <p:sldId id="501" r:id="rId35"/>
    <p:sldId id="515" r:id="rId36"/>
    <p:sldId id="511" r:id="rId37"/>
    <p:sldId id="513" r:id="rId38"/>
    <p:sldId id="516" r:id="rId39"/>
    <p:sldId id="514" r:id="rId40"/>
  </p:sldIdLst>
  <p:sldSz cx="24377650" cy="13716000"/>
  <p:notesSz cx="6858000" cy="9144000"/>
  <p:defaultTextStyle>
    <a:defPPr>
      <a:defRPr lang="en-US"/>
    </a:defPPr>
    <a:lvl1pPr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1pPr>
    <a:lvl2pPr marL="912813" indent="-4556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2pPr>
    <a:lvl3pPr marL="1827213" indent="-9128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3pPr>
    <a:lvl4pPr marL="2741613" indent="-13700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4pPr>
    <a:lvl5pPr marL="3656013" indent="-18272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2A771507-77B8-41EF-931B-8FF4BF411909}">
          <p14:sldIdLst>
            <p14:sldId id="415"/>
            <p14:sldId id="445"/>
            <p14:sldId id="349"/>
            <p14:sldId id="509"/>
            <p14:sldId id="510"/>
            <p14:sldId id="446"/>
            <p14:sldId id="478"/>
            <p14:sldId id="451"/>
            <p14:sldId id="455"/>
            <p14:sldId id="457"/>
            <p14:sldId id="458"/>
            <p14:sldId id="459"/>
            <p14:sldId id="461"/>
            <p14:sldId id="464"/>
            <p14:sldId id="467"/>
            <p14:sldId id="469"/>
            <p14:sldId id="471"/>
            <p14:sldId id="472"/>
            <p14:sldId id="475"/>
            <p14:sldId id="508"/>
            <p14:sldId id="448"/>
            <p14:sldId id="449"/>
            <p14:sldId id="479"/>
            <p14:sldId id="481"/>
            <p14:sldId id="480"/>
            <p14:sldId id="470"/>
            <p14:sldId id="489"/>
            <p14:sldId id="505"/>
            <p14:sldId id="506"/>
            <p14:sldId id="507"/>
            <p14:sldId id="499"/>
            <p14:sldId id="503"/>
            <p14:sldId id="500"/>
            <p14:sldId id="501"/>
            <p14:sldId id="515"/>
            <p14:sldId id="511"/>
            <p14:sldId id="513"/>
            <p14:sldId id="516"/>
            <p14:sldId id="514"/>
          </p14:sldIdLst>
        </p14:section>
      </p14:sectionLst>
    </p:ext>
    <p:ext uri="{EFAFB233-063F-42B5-8137-9DF3F51BA10A}">
      <p15:sldGuideLst xmlns:p15="http://schemas.microsoft.com/office/powerpoint/2012/main">
        <p15:guide id="1" pos="11193" userDrawn="1">
          <p15:clr>
            <a:srgbClr val="A4A3A4"/>
          </p15:clr>
        </p15:guide>
        <p15:guide id="2" pos="4820" userDrawn="1">
          <p15:clr>
            <a:srgbClr val="A4A3A4"/>
          </p15:clr>
        </p15:guide>
        <p15:guide id="3" orient="horz" pos="6905" userDrawn="1">
          <p15:clr>
            <a:srgbClr val="A4A3A4"/>
          </p15:clr>
        </p15:guide>
        <p15:guide id="4" orient="horz" pos="18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tván kiss" initials="ik" lastIdx="1" clrIdx="0">
    <p:extLst>
      <p:ext uri="{19B8F6BF-5375-455C-9EA6-DF929625EA0E}">
        <p15:presenceInfo xmlns:p15="http://schemas.microsoft.com/office/powerpoint/2012/main" userId="eae34954c61a050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153445"/>
    <a:srgbClr val="005A7A"/>
    <a:srgbClr val="3AE6AB"/>
    <a:srgbClr val="000000"/>
    <a:srgbClr val="60BEB5"/>
    <a:srgbClr val="CEF9E9"/>
    <a:srgbClr val="6DC3C3"/>
    <a:srgbClr val="CBCC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20" autoAdjust="0"/>
    <p:restoredTop sz="94141" autoAdjust="0"/>
  </p:normalViewPr>
  <p:slideViewPr>
    <p:cSldViewPr snapToGrid="0" snapToObjects="1">
      <p:cViewPr varScale="1">
        <p:scale>
          <a:sx n="41" d="100"/>
          <a:sy n="41" d="100"/>
        </p:scale>
        <p:origin x="1097" y="53"/>
      </p:cViewPr>
      <p:guideLst>
        <p:guide pos="11193"/>
        <p:guide pos="4820"/>
        <p:guide orient="horz" pos="6905"/>
        <p:guide orient="horz" pos="1848"/>
      </p:guideLst>
    </p:cSldViewPr>
  </p:slideViewPr>
  <p:outlineViewPr>
    <p:cViewPr>
      <p:scale>
        <a:sx n="33" d="100"/>
        <a:sy n="33" d="100"/>
      </p:scale>
      <p:origin x="0" y="-1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FC984EBF-796E-3240-BC4A-EAA0443C12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62B5BD3-93DB-7140-A298-C9CB13FE4A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/>
              </a:defRPr>
            </a:lvl1pPr>
          </a:lstStyle>
          <a:p>
            <a:pPr>
              <a:defRPr/>
            </a:pPr>
            <a:fld id="{5484C311-28C7-3943-907C-2A5E3EB42334}" type="datetimeFigureOut">
              <a:rPr lang="hu-HU"/>
              <a:pPr>
                <a:defRPr/>
              </a:pPr>
              <a:t>2021. 05. 18.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BABFB26-6E07-BE49-A162-4E18F38EDA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B4FC562-55F6-9B43-B88B-7056B4D63C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/>
              </a:defRPr>
            </a:lvl1pPr>
          </a:lstStyle>
          <a:p>
            <a:pPr>
              <a:defRPr/>
            </a:pPr>
            <a:fld id="{33D49A28-ECAE-AB4F-AB13-ACD90101FF1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3026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8DC952-0ED4-F34F-B761-50B95647D8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820FC-97A5-B44B-B412-81DF2FB659D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fld id="{11EF70EE-1135-194A-B913-20D65063196F}" type="datetimeFigureOut">
              <a:rPr lang="en-US"/>
              <a:pPr>
                <a:defRPr/>
              </a:pPr>
              <a:t>5/18/2021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3E5257C-F008-9944-A03D-AECBFD188F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F5A37B2-C6CB-874F-A355-A7777857C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0235B-CE8B-D641-BA8F-84BA3DAF1C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5E681-F6DA-604E-8A7B-7B2331E3A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fld id="{CC999290-E87A-6E4C-992F-350FB48F17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3129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28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72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16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0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88683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f 3 - Mar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7407899" y="1632839"/>
            <a:ext cx="10456984" cy="10450319"/>
          </a:xfrm>
          <a:prstGeom prst="ellipse">
            <a:avLst/>
          </a:prstGeom>
          <a:solidFill>
            <a:srgbClr val="60BEB5"/>
          </a:solidFill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55A5E8-8517-7B4F-87AB-EE2C234ED9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2" y="966166"/>
            <a:ext cx="4214496" cy="131748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58C364-CD5E-0A46-92B7-CD94EC7F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76259" y="12713735"/>
            <a:ext cx="1557446" cy="25374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000" b="1">
                <a:solidFill>
                  <a:srgbClr val="005A7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F63C823-947F-714D-BC87-1C4E2D38020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D20695-EFF5-7740-A0A4-E09A6DB2DD91}"/>
              </a:ext>
            </a:extLst>
          </p:cNvPr>
          <p:cNvSpPr/>
          <p:nvPr userDrawn="1"/>
        </p:nvSpPr>
        <p:spPr>
          <a:xfrm>
            <a:off x="18342966" y="12609777"/>
            <a:ext cx="383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b="1" i="0" u="none" strike="noStrike" dirty="0">
                <a:solidFill>
                  <a:srgbClr val="005A7A">
                    <a:alpha val="50000"/>
                  </a:srgbClr>
                </a:solidFill>
                <a:effectLst/>
                <a:latin typeface="Calibri" panose="020F0502020204030204" pitchFamily="34" charset="0"/>
              </a:rPr>
              <a:t>IDE KELL A SZÖVEGET BEÍRNI</a:t>
            </a:r>
            <a:endParaRPr lang="hu-HU" sz="2400" b="1" dirty="0">
              <a:solidFill>
                <a:srgbClr val="005A7A">
                  <a:alpha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34157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22ACA8D2-1290-CB42-BFBF-2DE3992F36D9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D6DA2467-9865-2E4C-9586-B7A27AF34152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A5A9454-256F-7043-A966-E28F9DEE408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07322" y="954088"/>
            <a:ext cx="21514653" cy="9350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6000" b="1" baseline="0">
                <a:solidFill>
                  <a:srgbClr val="005A7A"/>
                </a:solidFill>
              </a:defRPr>
            </a:lvl1pPr>
          </a:lstStyle>
          <a:p>
            <a:pPr lvl="0"/>
            <a:r>
              <a:rPr lang="hu-HU" dirty="0"/>
              <a:t>Mintaszöveg szerkesztése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cxnSp>
        <p:nvCxnSpPr>
          <p:cNvPr id="8" name="Straight Connector 37">
            <a:extLst>
              <a:ext uri="{FF2B5EF4-FFF2-40B4-BE49-F238E27FC236}">
                <a16:creationId xmlns:a16="http://schemas.microsoft.com/office/drawing/2014/main" id="{0F738ED8-234B-1145-BBA9-DE17C230247F}"/>
              </a:ext>
            </a:extLst>
          </p:cNvPr>
          <p:cNvCxnSpPr/>
          <p:nvPr userDrawn="1"/>
        </p:nvCxnSpPr>
        <p:spPr>
          <a:xfrm flipV="1">
            <a:off x="1912597" y="1996316"/>
            <a:ext cx="741171" cy="4761"/>
          </a:xfrm>
          <a:prstGeom prst="line">
            <a:avLst/>
          </a:prstGeom>
          <a:ln w="76200">
            <a:solidFill>
              <a:srgbClr val="6DC4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C570B74-D986-104A-B20B-B97E9F61D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1" y="11805762"/>
            <a:ext cx="906210" cy="1206058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A50D9EB-B17C-144E-8AF9-19648544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76259" y="12713735"/>
            <a:ext cx="1557446" cy="25374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000" b="1">
                <a:solidFill>
                  <a:srgbClr val="005A7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F63C823-947F-714D-BC87-1C4E2D38020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16A991-37EE-9248-9F96-D17C8A8990B9}"/>
              </a:ext>
            </a:extLst>
          </p:cNvPr>
          <p:cNvSpPr/>
          <p:nvPr userDrawn="1"/>
        </p:nvSpPr>
        <p:spPr>
          <a:xfrm>
            <a:off x="18342966" y="12609777"/>
            <a:ext cx="383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b="1" i="0" u="none" strike="noStrike" dirty="0">
                <a:solidFill>
                  <a:srgbClr val="005A7A">
                    <a:alpha val="50000"/>
                  </a:srgbClr>
                </a:solidFill>
                <a:effectLst/>
                <a:latin typeface="Calibri" panose="020F0502020204030204" pitchFamily="34" charset="0"/>
              </a:rPr>
              <a:t>IDE KELL A SZÖVEGET BEÍRNI</a:t>
            </a:r>
            <a:endParaRPr lang="hu-HU" sz="2400" b="1" dirty="0">
              <a:solidFill>
                <a:srgbClr val="005A7A">
                  <a:alpha val="50000"/>
                </a:srgbClr>
              </a:solidFill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9A09F11-1FAD-C844-9DCF-42BB5A06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9348" y="12658048"/>
            <a:ext cx="8226425" cy="365125"/>
          </a:xfrm>
          <a:prstGeom prst="rect">
            <a:avLst/>
          </a:prstGeom>
        </p:spPr>
        <p:txBody>
          <a:bodyPr/>
          <a:lstStyle>
            <a:lvl1pPr>
              <a:defRPr lang="hu-HU" sz="2000" b="1" smtClean="0">
                <a:solidFill>
                  <a:srgbClr val="005A7A"/>
                </a:solidFill>
              </a:defRPr>
            </a:lvl1pPr>
          </a:lstStyle>
          <a:p>
            <a:r>
              <a:rPr lang="hu-HU"/>
              <a:t>Lechner Nonprofit Kft. Üzleti Terv és Szervezeti Korrekció Áttekintés 2020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4072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4">
            <a:extLst>
              <a:ext uri="{FF2B5EF4-FFF2-40B4-BE49-F238E27FC236}">
                <a16:creationId xmlns:a16="http://schemas.microsoft.com/office/drawing/2014/main" id="{2DFBA1D4-9E32-174C-9DDB-E80966278A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07321" y="1065598"/>
            <a:ext cx="21514653" cy="82352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6000" b="1" baseline="0">
                <a:solidFill>
                  <a:srgbClr val="005A7A"/>
                </a:solidFill>
              </a:defRPr>
            </a:lvl1pPr>
          </a:lstStyle>
          <a:p>
            <a:pPr lvl="0"/>
            <a:r>
              <a:rPr lang="hu-HU" dirty="0"/>
              <a:t>Mintaszöveg szerkesztése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cxnSp>
        <p:nvCxnSpPr>
          <p:cNvPr id="8" name="Straight Connector 37">
            <a:extLst>
              <a:ext uri="{FF2B5EF4-FFF2-40B4-BE49-F238E27FC236}">
                <a16:creationId xmlns:a16="http://schemas.microsoft.com/office/drawing/2014/main" id="{D01A276F-A716-204F-A687-6BD2DCD6F414}"/>
              </a:ext>
            </a:extLst>
          </p:cNvPr>
          <p:cNvCxnSpPr/>
          <p:nvPr userDrawn="1"/>
        </p:nvCxnSpPr>
        <p:spPr>
          <a:xfrm flipV="1">
            <a:off x="1912597" y="1996316"/>
            <a:ext cx="741171" cy="4761"/>
          </a:xfrm>
          <a:prstGeom prst="line">
            <a:avLst/>
          </a:prstGeom>
          <a:ln w="76200">
            <a:solidFill>
              <a:srgbClr val="6DC4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46E2CAD-567A-DA48-AA28-A441CE3BE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1" y="11805762"/>
            <a:ext cx="906210" cy="120605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F0EB136-4E11-434F-A1EE-6108472B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76259" y="12713735"/>
            <a:ext cx="1557446" cy="25374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000" b="1">
                <a:solidFill>
                  <a:srgbClr val="005A7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F63C823-947F-714D-BC87-1C4E2D38020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D670F0-A8C7-9E46-8235-7912C2FB2EB2}"/>
              </a:ext>
            </a:extLst>
          </p:cNvPr>
          <p:cNvSpPr/>
          <p:nvPr userDrawn="1"/>
        </p:nvSpPr>
        <p:spPr>
          <a:xfrm>
            <a:off x="18342966" y="12609777"/>
            <a:ext cx="383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b="1" dirty="0">
                <a:solidFill>
                  <a:srgbClr val="005A7A">
                    <a:alpha val="50000"/>
                  </a:srgbClr>
                </a:solidFill>
              </a:rPr>
              <a:t>IDE KELL A SZÖVEGET BEÍRNI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D0A3FC3-F30E-FA44-94C4-F49590835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9348" y="12658048"/>
            <a:ext cx="8226425" cy="365125"/>
          </a:xfrm>
          <a:prstGeom prst="rect">
            <a:avLst/>
          </a:prstGeom>
        </p:spPr>
        <p:txBody>
          <a:bodyPr/>
          <a:lstStyle>
            <a:lvl1pPr>
              <a:defRPr lang="hu-HU" sz="2000" b="1" smtClean="0">
                <a:solidFill>
                  <a:srgbClr val="005A7A"/>
                </a:solidFill>
              </a:defRPr>
            </a:lvl1pPr>
          </a:lstStyle>
          <a:p>
            <a:r>
              <a:rPr lang="hu-HU" dirty="0"/>
              <a:t>Lechner Nonprofit Kft. Prezentáció címe</a:t>
            </a:r>
          </a:p>
        </p:txBody>
      </p:sp>
    </p:spTree>
    <p:extLst>
      <p:ext uri="{BB962C8B-B14F-4D97-AF65-F5344CB8AC3E}">
        <p14:creationId xmlns:p14="http://schemas.microsoft.com/office/powerpoint/2010/main" val="98588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gyéni elrendezés">
    <p:bg>
      <p:bgPr>
        <a:solidFill>
          <a:srgbClr val="153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AAB0BE-B86B-AA49-8B8D-248F93E32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1" y="11805762"/>
            <a:ext cx="906210" cy="1206058"/>
          </a:xfrm>
          <a:prstGeom prst="rect">
            <a:avLst/>
          </a:prstGeom>
        </p:spPr>
      </p:pic>
      <p:sp>
        <p:nvSpPr>
          <p:cNvPr id="3" name="Szöveg helye 4">
            <a:extLst>
              <a:ext uri="{FF2B5EF4-FFF2-40B4-BE49-F238E27FC236}">
                <a16:creationId xmlns:a16="http://schemas.microsoft.com/office/drawing/2014/main" id="{E1EEAF58-476C-6D4F-B82F-3E8F53F3FA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07322" y="1065598"/>
            <a:ext cx="21514653" cy="82352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60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hu-HU" dirty="0"/>
              <a:t>Mintaszöveg szerkesztése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cxnSp>
        <p:nvCxnSpPr>
          <p:cNvPr id="6" name="Straight Connector 37">
            <a:extLst>
              <a:ext uri="{FF2B5EF4-FFF2-40B4-BE49-F238E27FC236}">
                <a16:creationId xmlns:a16="http://schemas.microsoft.com/office/drawing/2014/main" id="{8B49FA70-E877-154C-BDE4-A7DDBEEB1BF7}"/>
              </a:ext>
            </a:extLst>
          </p:cNvPr>
          <p:cNvCxnSpPr/>
          <p:nvPr userDrawn="1"/>
        </p:nvCxnSpPr>
        <p:spPr>
          <a:xfrm flipV="1">
            <a:off x="1912597" y="1996316"/>
            <a:ext cx="741171" cy="4761"/>
          </a:xfrm>
          <a:prstGeom prst="line">
            <a:avLst/>
          </a:prstGeom>
          <a:ln w="76200">
            <a:solidFill>
              <a:srgbClr val="6DC4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324B36-4165-0845-AC30-FCC6B7AF5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76259" y="12713735"/>
            <a:ext cx="1557446" cy="25374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F63C823-947F-714D-BC87-1C4E2D38020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3932EE-6F36-B448-8324-F7C1A748EA26}"/>
              </a:ext>
            </a:extLst>
          </p:cNvPr>
          <p:cNvSpPr/>
          <p:nvPr userDrawn="1"/>
        </p:nvSpPr>
        <p:spPr>
          <a:xfrm>
            <a:off x="18342966" y="12609777"/>
            <a:ext cx="383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b="1" dirty="0">
                <a:solidFill>
                  <a:schemeClr val="bg2">
                    <a:alpha val="50000"/>
                  </a:schemeClr>
                </a:solidFill>
              </a:rPr>
              <a:t>IDE KELL A SZÖVEGET BEÍRNI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340FCEF-C7D8-F44D-BF8D-382CC85B0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9348" y="12658048"/>
            <a:ext cx="8226425" cy="365125"/>
          </a:xfrm>
          <a:prstGeom prst="rect">
            <a:avLst/>
          </a:prstGeom>
        </p:spPr>
        <p:txBody>
          <a:bodyPr/>
          <a:lstStyle>
            <a:lvl1pPr>
              <a:defRPr lang="hu-HU" sz="2000" b="1" smtClean="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Lechner Nonprofit Kft. Prezentáció címe</a:t>
            </a:r>
          </a:p>
        </p:txBody>
      </p:sp>
    </p:spTree>
    <p:extLst>
      <p:ext uri="{BB962C8B-B14F-4D97-AF65-F5344CB8AC3E}">
        <p14:creationId xmlns:p14="http://schemas.microsoft.com/office/powerpoint/2010/main" val="3305037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gyéni elrendezés">
    <p:bg>
      <p:bgPr>
        <a:solidFill>
          <a:srgbClr val="008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prstGeom prst="rect">
            <a:avLst/>
          </a:prstGeom>
        </p:spPr>
        <p:txBody>
          <a:bodyPr/>
          <a:lstStyle/>
          <a:p>
            <a:pPr lvl="0"/>
            <a:endParaRPr lang="hu-HU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B218E6-564D-9940-85B0-5A1CBBB6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76259" y="12713735"/>
            <a:ext cx="1557446" cy="25374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F63C823-947F-714D-BC87-1C4E2D38020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D7D295-45BB-1A47-BFEC-13A81492FC1B}"/>
              </a:ext>
            </a:extLst>
          </p:cNvPr>
          <p:cNvSpPr/>
          <p:nvPr userDrawn="1"/>
        </p:nvSpPr>
        <p:spPr>
          <a:xfrm>
            <a:off x="18342966" y="12609777"/>
            <a:ext cx="383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b="1" dirty="0">
                <a:solidFill>
                  <a:schemeClr val="bg2">
                    <a:alpha val="50000"/>
                  </a:schemeClr>
                </a:solidFill>
              </a:rPr>
              <a:t>IDE KELL A SZÖVEGET BEÍRNI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1B9C225-FD3C-914E-898A-E7E105041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9348" y="12658048"/>
            <a:ext cx="8226425" cy="365125"/>
          </a:xfrm>
          <a:prstGeom prst="rect">
            <a:avLst/>
          </a:prstGeom>
        </p:spPr>
        <p:txBody>
          <a:bodyPr/>
          <a:lstStyle>
            <a:lvl1pPr>
              <a:defRPr lang="hu-HU" sz="2000" b="1" smtClean="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Lechner Nonprofit Kft. Prezentáció címe</a:t>
            </a:r>
          </a:p>
        </p:txBody>
      </p:sp>
    </p:spTree>
    <p:extLst>
      <p:ext uri="{BB962C8B-B14F-4D97-AF65-F5344CB8AC3E}">
        <p14:creationId xmlns:p14="http://schemas.microsoft.com/office/powerpoint/2010/main" val="1177974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 helye 4"/>
          <p:cNvSpPr>
            <a:spLocks noGrp="1"/>
          </p:cNvSpPr>
          <p:nvPr>
            <p:ph type="body" sz="quarter" idx="23"/>
          </p:nvPr>
        </p:nvSpPr>
        <p:spPr>
          <a:xfrm>
            <a:off x="16171993" y="9750456"/>
            <a:ext cx="4436410" cy="70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13" name="Szöveg helye 4"/>
          <p:cNvSpPr>
            <a:spLocks noGrp="1"/>
          </p:cNvSpPr>
          <p:nvPr>
            <p:ph type="body" sz="quarter" idx="29"/>
          </p:nvPr>
        </p:nvSpPr>
        <p:spPr>
          <a:xfrm>
            <a:off x="5162031" y="9750456"/>
            <a:ext cx="4436410" cy="70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14" name="Szöveg helye 4"/>
          <p:cNvSpPr>
            <a:spLocks noGrp="1"/>
          </p:cNvSpPr>
          <p:nvPr>
            <p:ph type="body" sz="quarter" idx="30"/>
          </p:nvPr>
        </p:nvSpPr>
        <p:spPr>
          <a:xfrm>
            <a:off x="10667012" y="9750456"/>
            <a:ext cx="4436410" cy="70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23" name="Szöveg helye 2"/>
          <p:cNvSpPr>
            <a:spLocks noGrp="1"/>
          </p:cNvSpPr>
          <p:nvPr>
            <p:ph type="body" sz="quarter" idx="35"/>
          </p:nvPr>
        </p:nvSpPr>
        <p:spPr>
          <a:xfrm>
            <a:off x="5162031" y="10939035"/>
            <a:ext cx="4436410" cy="1299379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24" name="Szöveg helye 2"/>
          <p:cNvSpPr>
            <a:spLocks noGrp="1"/>
          </p:cNvSpPr>
          <p:nvPr>
            <p:ph type="body" sz="quarter" idx="36"/>
          </p:nvPr>
        </p:nvSpPr>
        <p:spPr>
          <a:xfrm>
            <a:off x="10667012" y="10939034"/>
            <a:ext cx="4436410" cy="1299379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25" name="Szöveg helye 2"/>
          <p:cNvSpPr>
            <a:spLocks noGrp="1"/>
          </p:cNvSpPr>
          <p:nvPr>
            <p:ph type="body" sz="quarter" idx="37"/>
          </p:nvPr>
        </p:nvSpPr>
        <p:spPr>
          <a:xfrm>
            <a:off x="16171993" y="10933414"/>
            <a:ext cx="4436410" cy="1299379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43F9CD-15C0-0B4A-A0F7-0A3F4F922E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1" y="11805762"/>
            <a:ext cx="906210" cy="120605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8DE4D0E-C8DE-044A-B321-0873032D0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76259" y="12713735"/>
            <a:ext cx="1557446" cy="25374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000" b="1">
                <a:solidFill>
                  <a:srgbClr val="005A7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F63C823-947F-714D-BC87-1C4E2D38020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527B3-B174-AA49-AF18-4794FB6D893A}"/>
              </a:ext>
            </a:extLst>
          </p:cNvPr>
          <p:cNvSpPr/>
          <p:nvPr userDrawn="1"/>
        </p:nvSpPr>
        <p:spPr>
          <a:xfrm>
            <a:off x="18342966" y="12609777"/>
            <a:ext cx="383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b="1" dirty="0">
                <a:solidFill>
                  <a:srgbClr val="005A7A">
                    <a:alpha val="50000"/>
                  </a:srgbClr>
                </a:solidFill>
              </a:rPr>
              <a:t>IDE KELL A SZÖVEGET BEÍRNI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DCACF1A-00E6-6D40-96F6-C6C538671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9348" y="12658048"/>
            <a:ext cx="8226425" cy="365125"/>
          </a:xfrm>
          <a:prstGeom prst="rect">
            <a:avLst/>
          </a:prstGeom>
        </p:spPr>
        <p:txBody>
          <a:bodyPr/>
          <a:lstStyle>
            <a:lvl1pPr>
              <a:defRPr lang="hu-HU" sz="2000" b="1" smtClean="0">
                <a:solidFill>
                  <a:srgbClr val="005A7A"/>
                </a:solidFill>
              </a:defRPr>
            </a:lvl1pPr>
          </a:lstStyle>
          <a:p>
            <a:r>
              <a:rPr lang="hu-HU" dirty="0"/>
              <a:t>Lechner Nonprofit Kft. Prezentáció címe</a:t>
            </a:r>
          </a:p>
        </p:txBody>
      </p:sp>
    </p:spTree>
    <p:extLst>
      <p:ext uri="{BB962C8B-B14F-4D97-AF65-F5344CB8AC3E}">
        <p14:creationId xmlns:p14="http://schemas.microsoft.com/office/powerpoint/2010/main" val="370006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f 3 - v2 - Martik">
    <p:bg>
      <p:bgPr>
        <a:solidFill>
          <a:srgbClr val="153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5">
            <a:extLst>
              <a:ext uri="{FF2B5EF4-FFF2-40B4-BE49-F238E27FC236}">
                <a16:creationId xmlns:a16="http://schemas.microsoft.com/office/drawing/2014/main" id="{B7BE08A2-C79F-1045-A109-43526F1D5896}"/>
              </a:ext>
            </a:extLst>
          </p:cNvPr>
          <p:cNvSpPr/>
          <p:nvPr userDrawn="1"/>
        </p:nvSpPr>
        <p:spPr>
          <a:xfrm>
            <a:off x="7403337" y="1628775"/>
            <a:ext cx="10456863" cy="10458450"/>
          </a:xfrm>
          <a:prstGeom prst="ellipse">
            <a:avLst/>
          </a:prstGeom>
          <a:solidFill>
            <a:srgbClr val="60B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5A10AA-CFFA-254B-999F-5B029C348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3" y="966166"/>
            <a:ext cx="4214493" cy="131748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F3B51C-22C8-094F-97CF-76F2D1F24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76259" y="12713735"/>
            <a:ext cx="1557446" cy="25374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F63C823-947F-714D-BC87-1C4E2D38020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1B6C5A-B341-9049-8B82-B55BB48E5BAE}"/>
              </a:ext>
            </a:extLst>
          </p:cNvPr>
          <p:cNvSpPr/>
          <p:nvPr userDrawn="1"/>
        </p:nvSpPr>
        <p:spPr>
          <a:xfrm>
            <a:off x="18342966" y="12609777"/>
            <a:ext cx="383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b="1" dirty="0">
                <a:solidFill>
                  <a:schemeClr val="bg2">
                    <a:alpha val="50000"/>
                  </a:schemeClr>
                </a:solidFill>
              </a:rPr>
              <a:t>IDE KELL A SZÖVEGET BEÍRNI</a:t>
            </a:r>
          </a:p>
        </p:txBody>
      </p:sp>
    </p:spTree>
    <p:extLst>
      <p:ext uri="{BB962C8B-B14F-4D97-AF65-F5344CB8AC3E}">
        <p14:creationId xmlns:p14="http://schemas.microsoft.com/office/powerpoint/2010/main" val="4237328923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0B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F315A6A8-F451-B04E-B39A-0C217D091771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409409" y="1632839"/>
            <a:ext cx="10456984" cy="10450319"/>
          </a:xfrm>
          <a:prstGeom prst="ellipse">
            <a:avLst/>
          </a:prstGeom>
          <a:solidFill>
            <a:srgbClr val="153445"/>
          </a:solidFill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DBC5B5-2538-3D4A-971D-5F78651E5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2" y="966166"/>
            <a:ext cx="4214496" cy="131748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4D7694-8AA2-A04C-BF73-20A3B9A1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76259" y="12713735"/>
            <a:ext cx="1557446" cy="25374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F63C823-947F-714D-BC87-1C4E2D38020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183F48-26EA-C644-817D-C9235F11CEB9}"/>
              </a:ext>
            </a:extLst>
          </p:cNvPr>
          <p:cNvSpPr/>
          <p:nvPr userDrawn="1"/>
        </p:nvSpPr>
        <p:spPr>
          <a:xfrm>
            <a:off x="18342966" y="12609777"/>
            <a:ext cx="383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b="1" dirty="0">
                <a:solidFill>
                  <a:schemeClr val="bg2">
                    <a:alpha val="50000"/>
                  </a:schemeClr>
                </a:solidFill>
              </a:rPr>
              <a:t>IDE KELL A SZÖVEGET BEÍRNI</a:t>
            </a:r>
          </a:p>
        </p:txBody>
      </p:sp>
    </p:spTree>
    <p:extLst>
      <p:ext uri="{BB962C8B-B14F-4D97-AF65-F5344CB8AC3E}">
        <p14:creationId xmlns:p14="http://schemas.microsoft.com/office/powerpoint/2010/main" val="302289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-Picture-Mart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064294FD-5E50-D145-9B45-87FC7717E49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409409" y="1632839"/>
            <a:ext cx="10456984" cy="10450319"/>
          </a:xfrm>
          <a:prstGeom prst="ellipse">
            <a:avLst/>
          </a:prstGeom>
          <a:solidFill>
            <a:srgbClr val="60BEB5"/>
          </a:solidFill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25EA7-FDEC-9747-AAD3-BDCFE92A5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2" y="966166"/>
            <a:ext cx="4214496" cy="131748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E67BC3-DFCB-FB4B-97B7-A6EFBE738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76259" y="12713735"/>
            <a:ext cx="1557446" cy="25374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000" b="1">
                <a:solidFill>
                  <a:srgbClr val="005A7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F63C823-947F-714D-BC87-1C4E2D38020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D4833F-B82C-0049-B115-49F09FB56315}"/>
              </a:ext>
            </a:extLst>
          </p:cNvPr>
          <p:cNvSpPr/>
          <p:nvPr userDrawn="1"/>
        </p:nvSpPr>
        <p:spPr>
          <a:xfrm>
            <a:off x="18342966" y="12609777"/>
            <a:ext cx="383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b="1" i="0" u="none" strike="noStrike" dirty="0">
                <a:solidFill>
                  <a:srgbClr val="005A7A">
                    <a:alpha val="50000"/>
                  </a:srgbClr>
                </a:solidFill>
                <a:effectLst/>
                <a:latin typeface="Calibri" panose="020F0502020204030204" pitchFamily="34" charset="0"/>
              </a:rPr>
              <a:t>IDE KELL A SZÖVEGET BEÍRNI</a:t>
            </a:r>
            <a:endParaRPr lang="hu-HU" sz="2400" b="1" dirty="0">
              <a:solidFill>
                <a:srgbClr val="005A7A">
                  <a:alpha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09792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-Picture-Martik">
    <p:bg>
      <p:bgPr>
        <a:solidFill>
          <a:srgbClr val="153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7409409" y="1632839"/>
            <a:ext cx="10456984" cy="10450319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8524D-2AB9-FC47-902F-A7B43282D0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3" y="966166"/>
            <a:ext cx="4214493" cy="131748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32AD43E-DCC5-EC40-BD12-4557DD94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76259" y="12713735"/>
            <a:ext cx="1557446" cy="25374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F63C823-947F-714D-BC87-1C4E2D38020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E18E10-2778-CC4F-82F7-88C2CA22C2F9}"/>
              </a:ext>
            </a:extLst>
          </p:cNvPr>
          <p:cNvSpPr/>
          <p:nvPr userDrawn="1"/>
        </p:nvSpPr>
        <p:spPr>
          <a:xfrm>
            <a:off x="18342966" y="12609777"/>
            <a:ext cx="383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b="1" dirty="0">
                <a:solidFill>
                  <a:schemeClr val="bg2">
                    <a:alpha val="50000"/>
                  </a:schemeClr>
                </a:solidFill>
              </a:rPr>
              <a:t>IDE KELL A SZÖVEGET BEÍRNI</a:t>
            </a:r>
          </a:p>
        </p:txBody>
      </p:sp>
    </p:spTree>
    <p:extLst>
      <p:ext uri="{BB962C8B-B14F-4D97-AF65-F5344CB8AC3E}">
        <p14:creationId xmlns:p14="http://schemas.microsoft.com/office/powerpoint/2010/main" val="3575520403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of 3 - v2 - Mar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19149158" y="1632839"/>
            <a:ext cx="10456984" cy="10450319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Szöveg helye 4"/>
          <p:cNvSpPr>
            <a:spLocks noGrp="1"/>
          </p:cNvSpPr>
          <p:nvPr>
            <p:ph type="body" sz="quarter" idx="21" hasCustomPrompt="1"/>
          </p:nvPr>
        </p:nvSpPr>
        <p:spPr>
          <a:xfrm>
            <a:off x="1907322" y="7052551"/>
            <a:ext cx="15446375" cy="24259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 baseline="0">
                <a:solidFill>
                  <a:srgbClr val="005A7A"/>
                </a:solidFill>
              </a:defRPr>
            </a:lvl1pPr>
          </a:lstStyle>
          <a:p>
            <a:pPr lvl="0"/>
            <a:r>
              <a:rPr lang="hu-HU" dirty="0"/>
              <a:t>Mintaszöveg szerkesztése
Második szint
Harmadik szint</a:t>
            </a:r>
          </a:p>
        </p:txBody>
      </p:sp>
      <p:sp>
        <p:nvSpPr>
          <p:cNvPr id="11" name="Szöveg helye 4"/>
          <p:cNvSpPr>
            <a:spLocks noGrp="1"/>
          </p:cNvSpPr>
          <p:nvPr>
            <p:ph type="body" sz="quarter" idx="22" hasCustomPrompt="1"/>
          </p:nvPr>
        </p:nvSpPr>
        <p:spPr>
          <a:xfrm>
            <a:off x="1907322" y="4572000"/>
            <a:ext cx="15446375" cy="209145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7200" b="1" baseline="0">
                <a:solidFill>
                  <a:srgbClr val="005A7A"/>
                </a:solidFill>
              </a:defRPr>
            </a:lvl1pPr>
          </a:lstStyle>
          <a:p>
            <a:pPr lvl="0"/>
            <a:r>
              <a:rPr lang="hu-HU" dirty="0"/>
              <a:t>Mintaszöveg szerkesztése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C903C-F463-0746-A856-5777342A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76259" y="12713735"/>
            <a:ext cx="1557446" cy="25374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000" b="1">
                <a:solidFill>
                  <a:srgbClr val="005A7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F63C823-947F-714D-BC87-1C4E2D38020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762F615-64ED-994E-A1AA-DF4F332CC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9348" y="12658048"/>
            <a:ext cx="8226425" cy="365125"/>
          </a:xfrm>
          <a:prstGeom prst="rect">
            <a:avLst/>
          </a:prstGeom>
        </p:spPr>
        <p:txBody>
          <a:bodyPr/>
          <a:lstStyle>
            <a:lvl1pPr>
              <a:defRPr lang="hu-HU" sz="2000" b="1" smtClean="0">
                <a:solidFill>
                  <a:srgbClr val="005A7A"/>
                </a:solidFill>
              </a:defRPr>
            </a:lvl1pPr>
          </a:lstStyle>
          <a:p>
            <a:r>
              <a:rPr lang="hu-HU" dirty="0"/>
              <a:t>Lechner Nonprofit Kft. Prezentáció címe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6F5E22-B9A4-7C46-BBD8-E7FA19DD11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1" y="11805762"/>
            <a:ext cx="906210" cy="12060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7A8709-1860-9D4F-9F1C-5E5E84F56DF0}"/>
              </a:ext>
            </a:extLst>
          </p:cNvPr>
          <p:cNvSpPr/>
          <p:nvPr userDrawn="1"/>
        </p:nvSpPr>
        <p:spPr>
          <a:xfrm>
            <a:off x="18342966" y="12609777"/>
            <a:ext cx="383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b="1" i="0" u="none" strike="noStrike" dirty="0">
                <a:solidFill>
                  <a:srgbClr val="005A7A">
                    <a:alpha val="50000"/>
                  </a:srgbClr>
                </a:solidFill>
                <a:effectLst/>
                <a:latin typeface="Calibri" panose="020F0502020204030204" pitchFamily="34" charset="0"/>
              </a:rPr>
              <a:t>IDE KELL A SZÖVEGET BEÍRNI</a:t>
            </a:r>
            <a:endParaRPr lang="hu-HU" sz="2400" b="1" dirty="0">
              <a:solidFill>
                <a:srgbClr val="005A7A">
                  <a:alpha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61233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of 3 - v2 - Martik">
    <p:bg>
      <p:bgPr>
        <a:solidFill>
          <a:srgbClr val="153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19149158" y="1632839"/>
            <a:ext cx="10456984" cy="10450319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7" name="Szöveg helye 4">
            <a:extLst>
              <a:ext uri="{FF2B5EF4-FFF2-40B4-BE49-F238E27FC236}">
                <a16:creationId xmlns:a16="http://schemas.microsoft.com/office/drawing/2014/main" id="{C9148A7F-4006-354F-BC5E-DD98E18C6B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07322" y="7052551"/>
            <a:ext cx="15446375" cy="24259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hu-HU" dirty="0"/>
              <a:t>Mintaszöveg szerkesztése
Második szint
Harmadik szint</a:t>
            </a:r>
          </a:p>
        </p:txBody>
      </p:sp>
      <p:sp>
        <p:nvSpPr>
          <p:cNvPr id="9" name="Szöveg helye 4">
            <a:extLst>
              <a:ext uri="{FF2B5EF4-FFF2-40B4-BE49-F238E27FC236}">
                <a16:creationId xmlns:a16="http://schemas.microsoft.com/office/drawing/2014/main" id="{8DE3F9B6-A789-E34D-8EA5-189BDFC337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07322" y="4572000"/>
            <a:ext cx="15446375" cy="209145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7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hu-HU" dirty="0"/>
              <a:t>Mintaszöveg szerkesztése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1C12F6-1BB7-CA40-A97B-138FC2E18E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1" y="11805762"/>
            <a:ext cx="906210" cy="1206058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CD6452E-BE75-A040-ABBB-A35EF222F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76259" y="12713735"/>
            <a:ext cx="1557446" cy="25374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F63C823-947F-714D-BC87-1C4E2D38020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AC8DA4-10CF-504D-B8C7-C01D41D2955A}"/>
              </a:ext>
            </a:extLst>
          </p:cNvPr>
          <p:cNvSpPr/>
          <p:nvPr userDrawn="1"/>
        </p:nvSpPr>
        <p:spPr>
          <a:xfrm>
            <a:off x="18342966" y="12609777"/>
            <a:ext cx="383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b="1" dirty="0">
                <a:solidFill>
                  <a:schemeClr val="bg2">
                    <a:alpha val="50000"/>
                  </a:schemeClr>
                </a:solidFill>
              </a:rPr>
              <a:t>IDE KELL A SZÖVEGET BEÍRNI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3E0C7420-D5C0-CA40-BDF7-AB2345E33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9348" y="12658048"/>
            <a:ext cx="8226425" cy="365125"/>
          </a:xfrm>
          <a:prstGeom prst="rect">
            <a:avLst/>
          </a:prstGeom>
        </p:spPr>
        <p:txBody>
          <a:bodyPr/>
          <a:lstStyle>
            <a:lvl1pPr>
              <a:defRPr lang="hu-HU" sz="2000" b="1" smtClean="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Lechner Nonprofit Kft. Prezentáció címe</a:t>
            </a:r>
          </a:p>
        </p:txBody>
      </p:sp>
    </p:spTree>
    <p:extLst>
      <p:ext uri="{BB962C8B-B14F-4D97-AF65-F5344CB8AC3E}">
        <p14:creationId xmlns:p14="http://schemas.microsoft.com/office/powerpoint/2010/main" val="2768000462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10734504" y="4884318"/>
            <a:ext cx="3772242" cy="3769838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7" name="Szöveg helye 4"/>
          <p:cNvSpPr>
            <a:spLocks noGrp="1"/>
          </p:cNvSpPr>
          <p:nvPr>
            <p:ph type="body" sz="quarter" idx="23" hasCustomPrompt="1"/>
          </p:nvPr>
        </p:nvSpPr>
        <p:spPr>
          <a:xfrm>
            <a:off x="4901937" y="9205186"/>
            <a:ext cx="15446375" cy="25928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Mintaszöveg szerkesztése
Második szint
Harmadik szint
Negyedik szint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FC4AD5-6754-844E-B45B-A7B8F85F36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1" y="11805762"/>
            <a:ext cx="906210" cy="120605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EC311D1-1490-9E4D-8AFB-FD681244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76259" y="12713735"/>
            <a:ext cx="1557446" cy="25374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000" b="1">
                <a:solidFill>
                  <a:srgbClr val="005A7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F63C823-947F-714D-BC87-1C4E2D38020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BF7A25-FD0E-6F49-A0D8-03C202B3251C}"/>
              </a:ext>
            </a:extLst>
          </p:cNvPr>
          <p:cNvSpPr/>
          <p:nvPr userDrawn="1"/>
        </p:nvSpPr>
        <p:spPr>
          <a:xfrm>
            <a:off x="18342966" y="12609777"/>
            <a:ext cx="383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b="1" i="0" u="none" strike="noStrike" dirty="0">
                <a:solidFill>
                  <a:srgbClr val="005A7A">
                    <a:alpha val="50000"/>
                  </a:srgbClr>
                </a:solidFill>
                <a:effectLst/>
                <a:latin typeface="Calibri" panose="020F0502020204030204" pitchFamily="34" charset="0"/>
              </a:rPr>
              <a:t>IDE KELL A SZÖVEGET BEÍRNI</a:t>
            </a:r>
            <a:endParaRPr lang="hu-HU" sz="2400" b="1" dirty="0">
              <a:solidFill>
                <a:srgbClr val="005A7A">
                  <a:alpha val="50000"/>
                </a:srgbClr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DFCA954-B1DF-A441-B4A9-25282AD7A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9348" y="12658048"/>
            <a:ext cx="8226425" cy="365125"/>
          </a:xfrm>
          <a:prstGeom prst="rect">
            <a:avLst/>
          </a:prstGeom>
        </p:spPr>
        <p:txBody>
          <a:bodyPr/>
          <a:lstStyle>
            <a:lvl1pPr>
              <a:defRPr lang="hu-HU" sz="2000" b="1" smtClean="0">
                <a:solidFill>
                  <a:srgbClr val="005A7A"/>
                </a:solidFill>
              </a:defRPr>
            </a:lvl1pPr>
          </a:lstStyle>
          <a:p>
            <a:r>
              <a:rPr lang="hu-HU" dirty="0"/>
              <a:t>Lechner Nonprofit Kft. Prezentáció címe</a:t>
            </a:r>
          </a:p>
        </p:txBody>
      </p:sp>
    </p:spTree>
    <p:extLst>
      <p:ext uri="{BB962C8B-B14F-4D97-AF65-F5344CB8AC3E}">
        <p14:creationId xmlns:p14="http://schemas.microsoft.com/office/powerpoint/2010/main" val="108373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81602A-D7A8-944C-93ED-9A815F3C7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1" y="11805762"/>
            <a:ext cx="906210" cy="120605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59F499-A214-9346-9952-B2283143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76259" y="12713735"/>
            <a:ext cx="1557446" cy="25374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000" b="1">
                <a:solidFill>
                  <a:srgbClr val="005A7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F63C823-947F-714D-BC87-1C4E2D38020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534DB0-CF0B-2144-8A8B-F833D78382AC}"/>
              </a:ext>
            </a:extLst>
          </p:cNvPr>
          <p:cNvSpPr/>
          <p:nvPr userDrawn="1"/>
        </p:nvSpPr>
        <p:spPr>
          <a:xfrm>
            <a:off x="18342966" y="12609777"/>
            <a:ext cx="383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b="1" i="0" u="none" strike="noStrike" dirty="0">
                <a:solidFill>
                  <a:srgbClr val="005A7A">
                    <a:alpha val="50000"/>
                  </a:srgbClr>
                </a:solidFill>
                <a:effectLst/>
                <a:latin typeface="Calibri" panose="020F0502020204030204" pitchFamily="34" charset="0"/>
              </a:rPr>
              <a:t>IDE KELL A SZÖVEGET BEÍRNI</a:t>
            </a:r>
            <a:endParaRPr lang="hu-HU" sz="2400" b="1" dirty="0">
              <a:solidFill>
                <a:srgbClr val="005A7A">
                  <a:alpha val="50000"/>
                </a:srgbClr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9E2F8E9-B1F1-E54F-A1FE-7FF451EC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9348" y="12658048"/>
            <a:ext cx="8226425" cy="365125"/>
          </a:xfrm>
          <a:prstGeom prst="rect">
            <a:avLst/>
          </a:prstGeom>
        </p:spPr>
        <p:txBody>
          <a:bodyPr/>
          <a:lstStyle>
            <a:lvl1pPr>
              <a:defRPr lang="hu-HU" sz="2000" b="1" smtClean="0">
                <a:solidFill>
                  <a:srgbClr val="005A7A"/>
                </a:solidFill>
              </a:defRPr>
            </a:lvl1pPr>
          </a:lstStyle>
          <a:p>
            <a:r>
              <a:rPr lang="hu-HU" dirty="0"/>
              <a:t>Lechner Nonprofit Kft. Prezentáció címe</a:t>
            </a:r>
          </a:p>
        </p:txBody>
      </p:sp>
    </p:spTree>
    <p:extLst>
      <p:ext uri="{BB962C8B-B14F-4D97-AF65-F5344CB8AC3E}">
        <p14:creationId xmlns:p14="http://schemas.microsoft.com/office/powerpoint/2010/main" val="354626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4570" r:id="rId1"/>
    <p:sldLayoutId id="2147484571" r:id="rId2"/>
    <p:sldLayoutId id="2147484593" r:id="rId3"/>
    <p:sldLayoutId id="2147484572" r:id="rId4"/>
    <p:sldLayoutId id="2147484573" r:id="rId5"/>
    <p:sldLayoutId id="2147484574" r:id="rId6"/>
    <p:sldLayoutId id="2147484575" r:id="rId7"/>
    <p:sldLayoutId id="2147484568" r:id="rId8"/>
    <p:sldLayoutId id="2147484587" r:id="rId9"/>
    <p:sldLayoutId id="2147484588" r:id="rId10"/>
    <p:sldLayoutId id="2147484569" r:id="rId11"/>
    <p:sldLayoutId id="2147484590" r:id="rId12"/>
    <p:sldLayoutId id="2147484591" r:id="rId13"/>
    <p:sldLayoutId id="2147484621" r:id="rId14"/>
  </p:sldLayoutIdLst>
  <p:hf hdr="0" dt="0"/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455613" indent="-455613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0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7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4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2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50" userDrawn="1">
          <p15:clr>
            <a:srgbClr val="F26B43"/>
          </p15:clr>
        </p15:guide>
        <p15:guide id="2" orient="horz" pos="4320" userDrawn="1">
          <p15:clr>
            <a:srgbClr val="F26B43"/>
          </p15:clr>
        </p15:guide>
        <p15:guide id="3" orient="horz" pos="1190" userDrawn="1">
          <p15:clr>
            <a:srgbClr val="F26B43"/>
          </p15:clr>
        </p15:guide>
        <p15:guide id="4" orient="horz" pos="8039" userDrawn="1">
          <p15:clr>
            <a:srgbClr val="F26B43"/>
          </p15:clr>
        </p15:guide>
        <p15:guide id="5" pos="602" userDrawn="1">
          <p15:clr>
            <a:srgbClr val="F26B43"/>
          </p15:clr>
        </p15:guide>
        <p15:guide id="6" pos="14754" userDrawn="1">
          <p15:clr>
            <a:srgbClr val="F26B43"/>
          </p15:clr>
        </p15:guide>
        <p15:guide id="7" pos="1192" userDrawn="1">
          <p15:clr>
            <a:srgbClr val="F26B43"/>
          </p15:clr>
        </p15:guide>
        <p15:guide id="9" orient="horz" pos="601" userDrawn="1">
          <p15:clr>
            <a:srgbClr val="F26B43"/>
          </p15:clr>
        </p15:guide>
        <p15:guide id="10" orient="horz" pos="74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1">
            <a:extLst>
              <a:ext uri="{FF2B5EF4-FFF2-40B4-BE49-F238E27FC236}">
                <a16:creationId xmlns:a16="http://schemas.microsoft.com/office/drawing/2014/main" id="{AA54F7B4-DEA7-4CED-B6A7-BA6505010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7164" y="6053559"/>
            <a:ext cx="8983321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153445"/>
                </a:solidFill>
              </a:rPr>
              <a:t>HWSW </a:t>
            </a:r>
            <a:r>
              <a:rPr lang="hu-HU" altLang="hu-HU" sz="9600" dirty="0" err="1">
                <a:solidFill>
                  <a:srgbClr val="153445"/>
                </a:solidFill>
              </a:rPr>
              <a:t>meetup</a:t>
            </a:r>
            <a:endParaRPr lang="hu-HU" altLang="hu-HU" sz="9600" dirty="0">
              <a:solidFill>
                <a:srgbClr val="153445"/>
              </a:solidFill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47A3CF24-00B4-43E1-B8E7-92883D549C45}"/>
              </a:ext>
            </a:extLst>
          </p:cNvPr>
          <p:cNvSpPr/>
          <p:nvPr/>
        </p:nvSpPr>
        <p:spPr>
          <a:xfrm>
            <a:off x="17532220" y="12017829"/>
            <a:ext cx="4851919" cy="1362269"/>
          </a:xfrm>
          <a:prstGeom prst="rect">
            <a:avLst/>
          </a:prstGeom>
          <a:solidFill>
            <a:srgbClr val="15344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06_szelektív">
            <a:extLst>
              <a:ext uri="{FF2B5EF4-FFF2-40B4-BE49-F238E27FC236}">
                <a16:creationId xmlns:a16="http://schemas.microsoft.com/office/drawing/2014/main" id="{AF0EBB42-7F16-41DA-BFF6-A72D43B0D4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3572"/>
            <a:ext cx="18818098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26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08_vizio">
            <a:extLst>
              <a:ext uri="{FF2B5EF4-FFF2-40B4-BE49-F238E27FC236}">
                <a16:creationId xmlns:a16="http://schemas.microsoft.com/office/drawing/2014/main" id="{3CC061C7-A34B-4434-A080-F0D9CC4B56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3572"/>
            <a:ext cx="18818098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14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10_sprintcél">
            <a:extLst>
              <a:ext uri="{FF2B5EF4-FFF2-40B4-BE49-F238E27FC236}">
                <a16:creationId xmlns:a16="http://schemas.microsoft.com/office/drawing/2014/main" id="{D975588D-0D58-4F14-AA3C-53FD12DFF3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3572"/>
            <a:ext cx="18818098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52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14_élesítve">
            <a:extLst>
              <a:ext uri="{FF2B5EF4-FFF2-40B4-BE49-F238E27FC236}">
                <a16:creationId xmlns:a16="http://schemas.microsoft.com/office/drawing/2014/main" id="{F4B32414-8D81-48A9-AF94-D144572D66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1786"/>
            <a:ext cx="18818098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45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12_események">
            <a:extLst>
              <a:ext uri="{FF2B5EF4-FFF2-40B4-BE49-F238E27FC236}">
                <a16:creationId xmlns:a16="http://schemas.microsoft.com/office/drawing/2014/main" id="{FD18F478-2142-4C84-988C-FE1BBFBB15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0"/>
            <a:ext cx="18818098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34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14_élesítve">
            <a:extLst>
              <a:ext uri="{FF2B5EF4-FFF2-40B4-BE49-F238E27FC236}">
                <a16:creationId xmlns:a16="http://schemas.microsoft.com/office/drawing/2014/main" id="{97DE00A2-85E3-4633-A6BE-394DDAB42B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1786"/>
            <a:ext cx="18818098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13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18_szabadságok">
            <a:extLst>
              <a:ext uri="{FF2B5EF4-FFF2-40B4-BE49-F238E27FC236}">
                <a16:creationId xmlns:a16="http://schemas.microsoft.com/office/drawing/2014/main" id="{F569A9E5-7665-4255-BC35-639B298521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0"/>
            <a:ext cx="18818098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33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22_akadályok">
            <a:extLst>
              <a:ext uri="{FF2B5EF4-FFF2-40B4-BE49-F238E27FC236}">
                <a16:creationId xmlns:a16="http://schemas.microsoft.com/office/drawing/2014/main" id="{32A1FEBE-DB77-4B67-8135-828830B72E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3572"/>
            <a:ext cx="18818098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74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23_csapatszabály">
            <a:extLst>
              <a:ext uri="{FF2B5EF4-FFF2-40B4-BE49-F238E27FC236}">
                <a16:creationId xmlns:a16="http://schemas.microsoft.com/office/drawing/2014/main" id="{7C68E7D2-20B6-4403-A8A5-C4D952A2C7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1786"/>
            <a:ext cx="18818098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21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05_tv">
            <a:extLst>
              <a:ext uri="{FF2B5EF4-FFF2-40B4-BE49-F238E27FC236}">
                <a16:creationId xmlns:a16="http://schemas.microsoft.com/office/drawing/2014/main" id="{ED0CE192-8523-4F54-8F8D-88A374F3E6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0"/>
            <a:ext cx="18919205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8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6B87FA4-6974-4327-99D6-5B6FBBAD3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738" y="2109964"/>
            <a:ext cx="14414912" cy="11606036"/>
          </a:xfrm>
          <a:prstGeom prst="rect">
            <a:avLst/>
          </a:prstGeom>
        </p:spPr>
      </p:pic>
      <p:sp>
        <p:nvSpPr>
          <p:cNvPr id="10" name="Szöveg helye 1">
            <a:extLst>
              <a:ext uri="{FF2B5EF4-FFF2-40B4-BE49-F238E27FC236}">
                <a16:creationId xmlns:a16="http://schemas.microsoft.com/office/drawing/2014/main" id="{04F5E56C-D45C-4E52-9EFD-6E9EBC9AC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A7A"/>
                </a:solidFill>
              </a:rPr>
              <a:t>… bemutatkozás – Lechner – </a:t>
            </a:r>
            <a:r>
              <a:rPr lang="hu-HU" altLang="hu-HU" sz="9600" dirty="0" err="1">
                <a:solidFill>
                  <a:srgbClr val="005A7A"/>
                </a:solidFill>
              </a:rPr>
              <a:t>guild</a:t>
            </a:r>
            <a:r>
              <a:rPr lang="hu-HU" altLang="hu-HU" sz="9600" dirty="0">
                <a:solidFill>
                  <a:srgbClr val="005A7A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802419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1">
            <a:extLst>
              <a:ext uri="{FF2B5EF4-FFF2-40B4-BE49-F238E27FC236}">
                <a16:creationId xmlns:a16="http://schemas.microsoft.com/office/drawing/2014/main" id="{6BCB7E67-C85E-435A-842A-6FE19DD1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vizualizáció további előnyei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CF9FEE9-64D6-4B78-B97E-A5BE8E6E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73" y="3150397"/>
            <a:ext cx="16382188" cy="74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mintázat,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méret, 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hangsúlyok, 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prioritások,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időrendiség, 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Mozdulatok, irányok, </a:t>
            </a:r>
          </a:p>
          <a:p>
            <a:pPr marL="0" indent="0">
              <a:buNone/>
            </a:pPr>
            <a:endParaRPr lang="hu-HU" sz="4800" dirty="0">
              <a:solidFill>
                <a:srgbClr val="0059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43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41_P">
            <a:extLst>
              <a:ext uri="{FF2B5EF4-FFF2-40B4-BE49-F238E27FC236}">
                <a16:creationId xmlns:a16="http://schemas.microsoft.com/office/drawing/2014/main" id="{2AE81CE5-588D-4392-887F-A2263CE640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756" y="1344168"/>
            <a:ext cx="16975894" cy="12370045"/>
          </a:xfrm>
          <a:prstGeom prst="rect">
            <a:avLst/>
          </a:prstGeom>
        </p:spPr>
      </p:pic>
      <p:sp>
        <p:nvSpPr>
          <p:cNvPr id="5" name="Szöveg helye 1">
            <a:extLst>
              <a:ext uri="{FF2B5EF4-FFF2-40B4-BE49-F238E27FC236}">
                <a16:creationId xmlns:a16="http://schemas.microsoft.com/office/drawing/2014/main" id="{E283F7BA-27F9-44E5-AF18-1533C7552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P modell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0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42_b">
            <a:extLst>
              <a:ext uri="{FF2B5EF4-FFF2-40B4-BE49-F238E27FC236}">
                <a16:creationId xmlns:a16="http://schemas.microsoft.com/office/drawing/2014/main" id="{A58208F0-D556-4E84-99F7-63B107F2CB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506" y="1349086"/>
            <a:ext cx="16969144" cy="12365127"/>
          </a:xfrm>
          <a:prstGeom prst="rect">
            <a:avLst/>
          </a:prstGeom>
        </p:spPr>
      </p:pic>
      <p:sp>
        <p:nvSpPr>
          <p:cNvPr id="5" name="Szöveg helye 1">
            <a:extLst>
              <a:ext uri="{FF2B5EF4-FFF2-40B4-BE49-F238E27FC236}">
                <a16:creationId xmlns:a16="http://schemas.microsoft.com/office/drawing/2014/main" id="{C74FB581-1B37-4A21-BFDB-4C925EAA4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952" y="15240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b modell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97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38_topprior">
            <a:extLst>
              <a:ext uri="{FF2B5EF4-FFF2-40B4-BE49-F238E27FC236}">
                <a16:creationId xmlns:a16="http://schemas.microsoft.com/office/drawing/2014/main" id="{59479869-ECB1-47FA-B3F7-878A24116A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0"/>
            <a:ext cx="18818098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76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52_hömérő">
            <a:extLst>
              <a:ext uri="{FF2B5EF4-FFF2-40B4-BE49-F238E27FC236}">
                <a16:creationId xmlns:a16="http://schemas.microsoft.com/office/drawing/2014/main" id="{D1FD9192-7C6B-4522-B40B-A8205D56C7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805" y="0"/>
            <a:ext cx="10293845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75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51_nagy cetli standup">
            <a:extLst>
              <a:ext uri="{FF2B5EF4-FFF2-40B4-BE49-F238E27FC236}">
                <a16:creationId xmlns:a16="http://schemas.microsoft.com/office/drawing/2014/main" id="{3720A6D3-7A71-4A6E-87C7-5C49EAF065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0"/>
            <a:ext cx="18837335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04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19_munkaidőnéző">
            <a:extLst>
              <a:ext uri="{FF2B5EF4-FFF2-40B4-BE49-F238E27FC236}">
                <a16:creationId xmlns:a16="http://schemas.microsoft.com/office/drawing/2014/main" id="{2FDBADA8-3D05-4477-9322-B70D1EAC83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1786"/>
            <a:ext cx="18818098" cy="13712428"/>
          </a:xfrm>
          <a:prstGeom prst="rect">
            <a:avLst/>
          </a:prstGeom>
        </p:spPr>
      </p:pic>
      <p:sp>
        <p:nvSpPr>
          <p:cNvPr id="4" name="Szöveg helye 1">
            <a:extLst>
              <a:ext uri="{FF2B5EF4-FFF2-40B4-BE49-F238E27FC236}">
                <a16:creationId xmlns:a16="http://schemas.microsoft.com/office/drawing/2014/main" id="{9A4ECF11-251B-4EF9-A3D4-94464E6E6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</a:t>
            </a:r>
            <a:r>
              <a:rPr lang="hu-HU" altLang="hu-HU" sz="9600" dirty="0" err="1">
                <a:solidFill>
                  <a:srgbClr val="00597A"/>
                </a:solidFill>
              </a:rPr>
              <a:t>war</a:t>
            </a:r>
            <a:r>
              <a:rPr lang="hu-HU" altLang="hu-HU" sz="9600" dirty="0">
                <a:solidFill>
                  <a:srgbClr val="00597A"/>
                </a:solidFill>
              </a:rPr>
              <a:t> </a:t>
            </a:r>
            <a:r>
              <a:rPr lang="hu-HU" altLang="hu-HU" sz="9600" dirty="0" err="1">
                <a:solidFill>
                  <a:srgbClr val="00597A"/>
                </a:solidFill>
              </a:rPr>
              <a:t>room</a:t>
            </a:r>
            <a:r>
              <a:rPr lang="hu-HU" altLang="hu-HU" sz="9600" dirty="0">
                <a:solidFill>
                  <a:srgbClr val="00597A"/>
                </a:solidFill>
              </a:rPr>
              <a:t> 2020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43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miro05környezet">
            <a:extLst>
              <a:ext uri="{FF2B5EF4-FFF2-40B4-BE49-F238E27FC236}">
                <a16:creationId xmlns:a16="http://schemas.microsoft.com/office/drawing/2014/main" id="{4506BA2D-9176-4A04-AA8D-72705E5DC1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26" y="1237462"/>
            <a:ext cx="17120323" cy="12478538"/>
          </a:xfrm>
          <a:prstGeom prst="rect">
            <a:avLst/>
          </a:prstGeom>
        </p:spPr>
      </p:pic>
      <p:sp>
        <p:nvSpPr>
          <p:cNvPr id="4" name="Szöveg helye 1">
            <a:extLst>
              <a:ext uri="{FF2B5EF4-FFF2-40B4-BE49-F238E27FC236}">
                <a16:creationId xmlns:a16="http://schemas.microsoft.com/office/drawing/2014/main" id="{3A018A98-F8B0-461A-9744-F171557B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e-</a:t>
            </a:r>
            <a:r>
              <a:rPr lang="hu-HU" altLang="hu-HU" sz="9600" dirty="0" err="1">
                <a:solidFill>
                  <a:srgbClr val="00597A"/>
                </a:solidFill>
              </a:rPr>
              <a:t>war</a:t>
            </a:r>
            <a:r>
              <a:rPr lang="hu-HU" altLang="hu-HU" sz="9600" dirty="0">
                <a:solidFill>
                  <a:srgbClr val="00597A"/>
                </a:solidFill>
              </a:rPr>
              <a:t> </a:t>
            </a:r>
            <a:r>
              <a:rPr lang="hu-HU" altLang="hu-HU" sz="9600" dirty="0" err="1">
                <a:solidFill>
                  <a:srgbClr val="00597A"/>
                </a:solidFill>
              </a:rPr>
              <a:t>room</a:t>
            </a:r>
            <a:r>
              <a:rPr lang="hu-HU" altLang="hu-HU" sz="9600" dirty="0">
                <a:solidFill>
                  <a:srgbClr val="00597A"/>
                </a:solidFill>
              </a:rPr>
              <a:t> 2020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47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925BD9F3-B71E-496E-AD4E-72CE887D6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04" y="3206188"/>
            <a:ext cx="22333046" cy="10485386"/>
          </a:xfrm>
          <a:prstGeom prst="rect">
            <a:avLst/>
          </a:prstGeom>
        </p:spPr>
      </p:pic>
      <p:sp>
        <p:nvSpPr>
          <p:cNvPr id="12" name="Szöveg helye 1">
            <a:extLst>
              <a:ext uri="{FF2B5EF4-FFF2-40B4-BE49-F238E27FC236}">
                <a16:creationId xmlns:a16="http://schemas.microsoft.com/office/drawing/2014/main" id="{9F9736E9-88AC-4F5B-9C17-31A5DF339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e-</a:t>
            </a:r>
            <a:r>
              <a:rPr lang="hu-HU" altLang="hu-HU" sz="9600" dirty="0" err="1">
                <a:solidFill>
                  <a:srgbClr val="00597A"/>
                </a:solidFill>
              </a:rPr>
              <a:t>war</a:t>
            </a:r>
            <a:r>
              <a:rPr lang="hu-HU" altLang="hu-HU" sz="9600" dirty="0">
                <a:solidFill>
                  <a:srgbClr val="00597A"/>
                </a:solidFill>
              </a:rPr>
              <a:t> </a:t>
            </a:r>
            <a:r>
              <a:rPr lang="hu-HU" altLang="hu-HU" sz="9600" dirty="0" err="1">
                <a:solidFill>
                  <a:srgbClr val="00597A"/>
                </a:solidFill>
              </a:rPr>
              <a:t>room</a:t>
            </a:r>
            <a:r>
              <a:rPr lang="hu-HU" altLang="hu-HU" sz="9600" dirty="0">
                <a:solidFill>
                  <a:srgbClr val="00597A"/>
                </a:solidFill>
              </a:rPr>
              <a:t> 2021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34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6DCDB81-E689-4EB4-BF4D-215DCB997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31" y="3391382"/>
            <a:ext cx="22293520" cy="10353282"/>
          </a:xfrm>
          <a:prstGeom prst="rect">
            <a:avLst/>
          </a:prstGeom>
        </p:spPr>
      </p:pic>
      <p:sp>
        <p:nvSpPr>
          <p:cNvPr id="12" name="Szöveg helye 1">
            <a:extLst>
              <a:ext uri="{FF2B5EF4-FFF2-40B4-BE49-F238E27FC236}">
                <a16:creationId xmlns:a16="http://schemas.microsoft.com/office/drawing/2014/main" id="{C3B1D314-7DD1-45A3-9707-319FE10F6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e-</a:t>
            </a:r>
            <a:r>
              <a:rPr lang="hu-HU" altLang="hu-HU" sz="9600" dirty="0" err="1">
                <a:solidFill>
                  <a:srgbClr val="00597A"/>
                </a:solidFill>
              </a:rPr>
              <a:t>war</a:t>
            </a:r>
            <a:r>
              <a:rPr lang="hu-HU" altLang="hu-HU" sz="9600" dirty="0">
                <a:solidFill>
                  <a:srgbClr val="00597A"/>
                </a:solidFill>
              </a:rPr>
              <a:t> </a:t>
            </a:r>
            <a:r>
              <a:rPr lang="hu-HU" altLang="hu-HU" sz="9600" dirty="0" err="1">
                <a:solidFill>
                  <a:srgbClr val="00597A"/>
                </a:solidFill>
              </a:rPr>
              <a:t>room</a:t>
            </a:r>
            <a:r>
              <a:rPr lang="hu-HU" altLang="hu-HU" sz="9600" dirty="0">
                <a:solidFill>
                  <a:srgbClr val="00597A"/>
                </a:solidFill>
              </a:rPr>
              <a:t> 2021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39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2">
            <a:extLst>
              <a:ext uri="{FF2B5EF4-FFF2-40B4-BE49-F238E27FC236}">
                <a16:creationId xmlns:a16="http://schemas.microsoft.com/office/drawing/2014/main" id="{DEB10A0E-CED4-4E51-8BE1-8A648047D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2314" y="2939970"/>
            <a:ext cx="12075656" cy="968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800" b="1" dirty="0">
                <a:solidFill>
                  <a:srgbClr val="00597A"/>
                </a:solidFill>
              </a:rPr>
              <a:t>LEAN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	vevő -&gt; érték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	veszteség -&gt; PULL</a:t>
            </a:r>
          </a:p>
          <a:p>
            <a:pPr marL="0" indent="0">
              <a:buNone/>
            </a:pPr>
            <a:r>
              <a:rPr lang="hu-HU" sz="4800" b="1" dirty="0">
                <a:solidFill>
                  <a:srgbClr val="00597A"/>
                </a:solidFill>
              </a:rPr>
              <a:t>LEAN STARTUP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	MVP -&gt; ROADMAP</a:t>
            </a:r>
          </a:p>
          <a:p>
            <a:pPr marL="0" indent="0">
              <a:buNone/>
            </a:pPr>
            <a:r>
              <a:rPr lang="hu-HU" sz="4800" b="1" dirty="0">
                <a:solidFill>
                  <a:srgbClr val="00597A"/>
                </a:solidFill>
              </a:rPr>
              <a:t>KANBAN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	vizualizáció -&gt; tábla -&gt; PULL -&gt; WIP limit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	</a:t>
            </a:r>
            <a:r>
              <a:rPr lang="hu-HU" sz="4800" dirty="0" err="1">
                <a:solidFill>
                  <a:srgbClr val="00597A"/>
                </a:solidFill>
              </a:rPr>
              <a:t>Sonnenberg</a:t>
            </a:r>
            <a:r>
              <a:rPr lang="hu-HU" sz="4800" dirty="0">
                <a:solidFill>
                  <a:srgbClr val="00597A"/>
                </a:solidFill>
              </a:rPr>
              <a:t> </a:t>
            </a:r>
          </a:p>
          <a:p>
            <a:pPr marL="0" indent="0">
              <a:buNone/>
            </a:pPr>
            <a:r>
              <a:rPr lang="hu-HU" sz="4800" b="1" dirty="0">
                <a:solidFill>
                  <a:srgbClr val="00597A"/>
                </a:solidFill>
              </a:rPr>
              <a:t>SCRUM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	ciklus -&gt; sprint -&gt; BACKLOG -&gt; ÜT</a:t>
            </a:r>
            <a:r>
              <a:rPr lang="hu-HU" sz="4800" dirty="0">
                <a:solidFill>
                  <a:srgbClr val="00597A"/>
                </a:solidFill>
                <a:sym typeface="Wingdings" panose="05000000000000000000" pitchFamily="2" charset="2"/>
              </a:rPr>
              <a:t></a:t>
            </a:r>
            <a:endParaRPr lang="hu-HU" sz="4800" dirty="0">
              <a:solidFill>
                <a:srgbClr val="00597A"/>
              </a:solidFill>
            </a:endParaRPr>
          </a:p>
          <a:p>
            <a:pPr marL="0" indent="0">
              <a:buNone/>
            </a:pPr>
            <a:endParaRPr lang="hu-HU" sz="4800" i="1" dirty="0">
              <a:solidFill>
                <a:schemeClr val="accent3"/>
              </a:solidFill>
            </a:endParaRPr>
          </a:p>
        </p:txBody>
      </p:sp>
      <p:sp>
        <p:nvSpPr>
          <p:cNvPr id="9" name="Szöveg helye 1">
            <a:extLst>
              <a:ext uri="{FF2B5EF4-FFF2-40B4-BE49-F238E27FC236}">
                <a16:creationId xmlns:a16="http://schemas.microsoft.com/office/drawing/2014/main" id="{075FB08C-66A6-44F9-AE31-4260F09D6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 … történet – transzparencia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14EE508-3DDE-41D2-B3F1-1F00EE714460}"/>
              </a:ext>
            </a:extLst>
          </p:cNvPr>
          <p:cNvSpPr/>
          <p:nvPr/>
        </p:nvSpPr>
        <p:spPr>
          <a:xfrm>
            <a:off x="17438914" y="12316408"/>
            <a:ext cx="6008915" cy="989045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6683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EB94C6F-4B03-4EBA-8CA1-CC470FEB9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13" y="3391382"/>
            <a:ext cx="22194138" cy="10324618"/>
          </a:xfrm>
          <a:prstGeom prst="rect">
            <a:avLst/>
          </a:prstGeom>
        </p:spPr>
      </p:pic>
      <p:sp>
        <p:nvSpPr>
          <p:cNvPr id="12" name="Szöveg helye 1">
            <a:extLst>
              <a:ext uri="{FF2B5EF4-FFF2-40B4-BE49-F238E27FC236}">
                <a16:creationId xmlns:a16="http://schemas.microsoft.com/office/drawing/2014/main" id="{0EF91AEA-9046-4821-9468-17C8C8899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e-</a:t>
            </a:r>
            <a:r>
              <a:rPr lang="hu-HU" altLang="hu-HU" sz="9600" dirty="0" err="1">
                <a:solidFill>
                  <a:srgbClr val="00597A"/>
                </a:solidFill>
              </a:rPr>
              <a:t>war</a:t>
            </a:r>
            <a:r>
              <a:rPr lang="hu-HU" altLang="hu-HU" sz="9600" dirty="0">
                <a:solidFill>
                  <a:srgbClr val="00597A"/>
                </a:solidFill>
              </a:rPr>
              <a:t> </a:t>
            </a:r>
            <a:r>
              <a:rPr lang="hu-HU" altLang="hu-HU" sz="9600" dirty="0" err="1">
                <a:solidFill>
                  <a:srgbClr val="00597A"/>
                </a:solidFill>
              </a:rPr>
              <a:t>room</a:t>
            </a:r>
            <a:r>
              <a:rPr lang="hu-HU" altLang="hu-HU" sz="9600" dirty="0">
                <a:solidFill>
                  <a:srgbClr val="00597A"/>
                </a:solidFill>
              </a:rPr>
              <a:t> 2021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06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>
            <a:extLst>
              <a:ext uri="{FF2B5EF4-FFF2-40B4-BE49-F238E27FC236}">
                <a16:creationId xmlns:a16="http://schemas.microsoft.com/office/drawing/2014/main" id="{8268D5F6-0836-4BDA-8502-1EDAF2C38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81" y="1269943"/>
            <a:ext cx="17282369" cy="12446057"/>
          </a:xfrm>
          <a:prstGeom prst="rect">
            <a:avLst/>
          </a:prstGeom>
        </p:spPr>
      </p:pic>
      <p:sp>
        <p:nvSpPr>
          <p:cNvPr id="21" name="Szöveg helye 1">
            <a:extLst>
              <a:ext uri="{FF2B5EF4-FFF2-40B4-BE49-F238E27FC236}">
                <a16:creationId xmlns:a16="http://schemas.microsoft.com/office/drawing/2014/main" id="{82CF7984-E684-4E77-AA05-D4593B51B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egyszerű eszközök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83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912B618C-ED11-4F13-8A3D-40EE0C0FA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85" y="1344168"/>
            <a:ext cx="20080872" cy="12371833"/>
          </a:xfrm>
          <a:prstGeom prst="rect">
            <a:avLst/>
          </a:prstGeom>
        </p:spPr>
      </p:pic>
      <p:sp>
        <p:nvSpPr>
          <p:cNvPr id="12" name="Szöveg helye 1">
            <a:extLst>
              <a:ext uri="{FF2B5EF4-FFF2-40B4-BE49-F238E27FC236}">
                <a16:creationId xmlns:a16="http://schemas.microsoft.com/office/drawing/2014/main" id="{A00E9FB2-83C9-43B5-BDEB-3FB65975B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egyszerű eszközök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32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66FA9FD6-9BAB-4345-A4F9-02D5C6795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13" y="3176383"/>
            <a:ext cx="20754775" cy="10539617"/>
          </a:xfrm>
          <a:prstGeom prst="rect">
            <a:avLst/>
          </a:prstGeom>
        </p:spPr>
      </p:pic>
      <p:sp>
        <p:nvSpPr>
          <p:cNvPr id="12" name="Szöveg helye 1">
            <a:extLst>
              <a:ext uri="{FF2B5EF4-FFF2-40B4-BE49-F238E27FC236}">
                <a16:creationId xmlns:a16="http://schemas.microsoft.com/office/drawing/2014/main" id="{11816015-FF7D-4D4F-BF70-ABCB446B9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közös szerkesztés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26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85C89CEB-37A6-49DF-811B-0C9C00302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92" y="3278428"/>
            <a:ext cx="17331880" cy="10754814"/>
          </a:xfrm>
          <a:prstGeom prst="rect">
            <a:avLst/>
          </a:prstGeom>
        </p:spPr>
      </p:pic>
      <p:sp>
        <p:nvSpPr>
          <p:cNvPr id="12" name="Szöveg helye 1">
            <a:extLst>
              <a:ext uri="{FF2B5EF4-FFF2-40B4-BE49-F238E27FC236}">
                <a16:creationId xmlns:a16="http://schemas.microsoft.com/office/drawing/2014/main" id="{C2BAEE4D-E703-4B73-B506-D15D1AA68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</a:t>
            </a:r>
            <a:r>
              <a:rPr lang="hu-HU" altLang="hu-HU" sz="9600" dirty="0" err="1">
                <a:solidFill>
                  <a:srgbClr val="00597A"/>
                </a:solidFill>
              </a:rPr>
              <a:t>history</a:t>
            </a:r>
            <a:r>
              <a:rPr lang="hu-HU" altLang="hu-HU" sz="9600" dirty="0">
                <a:solidFill>
                  <a:srgbClr val="00597A"/>
                </a:solidFill>
              </a:rPr>
              <a:t>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40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 helye 1">
            <a:extLst>
              <a:ext uri="{FF2B5EF4-FFF2-40B4-BE49-F238E27FC236}">
                <a16:creationId xmlns:a16="http://schemas.microsoft.com/office/drawing/2014/main" id="{C2BAEE4D-E703-4B73-B506-D15D1AA68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követelményelemzés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63820B0-86CE-466B-8589-A10113B7B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31" y="1455577"/>
            <a:ext cx="18180120" cy="123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00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 helye 1">
            <a:extLst>
              <a:ext uri="{FF2B5EF4-FFF2-40B4-BE49-F238E27FC236}">
                <a16:creationId xmlns:a16="http://schemas.microsoft.com/office/drawing/2014/main" id="{C2BAEE4D-E703-4B73-B506-D15D1AA68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folyamattervezés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DF49531-B4D1-4E6B-9C25-48EDD2112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60" y="1268963"/>
            <a:ext cx="18402090" cy="1244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09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3240C8B-6916-48FA-A68B-5E7986B8E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614" y="1593164"/>
            <a:ext cx="8474035" cy="12122836"/>
          </a:xfrm>
          <a:prstGeom prst="rect">
            <a:avLst/>
          </a:prstGeom>
        </p:spPr>
      </p:pic>
      <p:sp>
        <p:nvSpPr>
          <p:cNvPr id="12" name="Szöveg helye 1">
            <a:extLst>
              <a:ext uri="{FF2B5EF4-FFF2-40B4-BE49-F238E27FC236}">
                <a16:creationId xmlns:a16="http://schemas.microsoft.com/office/drawing/2014/main" id="{C2BAEE4D-E703-4B73-B506-D15D1AA68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</a:t>
            </a:r>
            <a:r>
              <a:rPr lang="hu-HU" altLang="hu-HU" sz="9600" dirty="0" err="1">
                <a:solidFill>
                  <a:srgbClr val="00597A"/>
                </a:solidFill>
              </a:rPr>
              <a:t>validálás</a:t>
            </a:r>
            <a:r>
              <a:rPr lang="hu-HU" altLang="hu-HU" sz="9600" dirty="0">
                <a:solidFill>
                  <a:srgbClr val="00597A"/>
                </a:solidFill>
              </a:rPr>
              <a:t>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20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 helye 1">
            <a:extLst>
              <a:ext uri="{FF2B5EF4-FFF2-40B4-BE49-F238E27FC236}">
                <a16:creationId xmlns:a16="http://schemas.microsoft.com/office/drawing/2014/main" id="{C2BAEE4D-E703-4B73-B506-D15D1AA68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munkaszervezés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BBAC093-0E7F-4D47-ABC3-E8B1E3F1B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187" y="1119096"/>
            <a:ext cx="12170795" cy="125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96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0E45F58C-3B4A-8746-811B-2F8713AA9361}"/>
              </a:ext>
            </a:extLst>
          </p:cNvPr>
          <p:cNvSpPr txBox="1"/>
          <p:nvPr/>
        </p:nvSpPr>
        <p:spPr>
          <a:xfrm>
            <a:off x="2021051" y="1980826"/>
            <a:ext cx="6752298" cy="302986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828434" eaLnBrk="1" fontAlgn="auto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sz="7600" b="1" spc="600">
                <a:solidFill>
                  <a:srgbClr val="005A7A"/>
                </a:solidFill>
                <a:latin typeface="+mn-lt"/>
                <a:ea typeface="Montserrat Semi Bold" charset="0"/>
                <a:cs typeface="Montserrat Semi Bold" charset="0"/>
              </a:rPr>
              <a:t>KÖSZÖNÖM</a:t>
            </a:r>
            <a:br>
              <a:rPr lang="hu-HU" sz="7600" b="1" spc="600">
                <a:solidFill>
                  <a:srgbClr val="005A7A"/>
                </a:solidFill>
                <a:latin typeface="+mn-lt"/>
                <a:ea typeface="Montserrat Semi Bold" charset="0"/>
                <a:cs typeface="Montserrat Semi Bold" charset="0"/>
              </a:rPr>
            </a:br>
            <a:r>
              <a:rPr lang="hu-HU" sz="7600" b="1" spc="600">
                <a:solidFill>
                  <a:srgbClr val="005A7A"/>
                </a:solidFill>
                <a:latin typeface="+mn-lt"/>
                <a:ea typeface="Montserrat Semi Bold" charset="0"/>
                <a:cs typeface="Montserrat Semi Bold" charset="0"/>
              </a:rPr>
              <a:t>A FIGYLEMET!</a:t>
            </a:r>
            <a:endParaRPr lang="hu-HU" sz="7600" b="1" spc="600" dirty="0">
              <a:solidFill>
                <a:srgbClr val="005A7A"/>
              </a:solidFill>
              <a:latin typeface="+mn-lt"/>
              <a:ea typeface="Montserrat Semi Bold" charset="0"/>
              <a:cs typeface="Montserrat Semi Bold" charset="0"/>
            </a:endParaRPr>
          </a:p>
          <a:p>
            <a:pPr algn="r" defTabSz="1828434" eaLnBrk="1" fontAlgn="auto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7600" b="1" spc="600" dirty="0">
              <a:solidFill>
                <a:srgbClr val="005A7A"/>
              </a:solidFill>
              <a:latin typeface="+mn-lt"/>
              <a:ea typeface="Montserrat Semi Bold" charset="0"/>
              <a:cs typeface="Montserrat Semi Bold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70294-3D4F-D24E-A251-ED70FD819FAE}"/>
              </a:ext>
            </a:extLst>
          </p:cNvPr>
          <p:cNvSpPr txBox="1">
            <a:spLocks/>
          </p:cNvSpPr>
          <p:nvPr/>
        </p:nvSpPr>
        <p:spPr bwMode="auto">
          <a:xfrm>
            <a:off x="2706688" y="7427913"/>
            <a:ext cx="6983154" cy="170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490" tIns="108745" rIns="217490" bIns="108745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9pPr>
          </a:lstStyle>
          <a:p>
            <a:pPr eaLnBrk="1" hangingPunct="1">
              <a:lnSpc>
                <a:spcPts val="3638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hu-HU" altLang="hu-HU" sz="2300" dirty="0">
                <a:solidFill>
                  <a:srgbClr val="202321"/>
                </a:solidFill>
                <a:latin typeface="+mn-lt"/>
              </a:rPr>
              <a:t>TELEFON</a:t>
            </a:r>
            <a:r>
              <a:rPr lang="en-US" altLang="hu-HU" sz="2300" dirty="0">
                <a:solidFill>
                  <a:srgbClr val="202321"/>
                </a:solidFill>
                <a:latin typeface="+mn-lt"/>
              </a:rPr>
              <a:t>:</a:t>
            </a:r>
            <a:r>
              <a:rPr lang="hu-HU" altLang="hu-HU" sz="2300" dirty="0">
                <a:solidFill>
                  <a:srgbClr val="202321"/>
                </a:solidFill>
                <a:latin typeface="+mn-lt"/>
              </a:rPr>
              <a:t>	+36/30 436 8287</a:t>
            </a:r>
            <a:endParaRPr lang="hu-HU" altLang="hu-HU" sz="2400" u="sng" dirty="0">
              <a:solidFill>
                <a:srgbClr val="202321"/>
              </a:solidFill>
              <a:latin typeface="+mn-lt"/>
            </a:endParaRPr>
          </a:p>
          <a:p>
            <a:pPr eaLnBrk="1" hangingPunct="1">
              <a:lnSpc>
                <a:spcPts val="3638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hu-HU" altLang="hu-HU" sz="2400" dirty="0">
                <a:solidFill>
                  <a:srgbClr val="202321"/>
                </a:solidFill>
                <a:latin typeface="+mn-lt"/>
              </a:rPr>
              <a:t>WEB: 		</a:t>
            </a:r>
            <a:r>
              <a:rPr lang="hu-HU" altLang="hu-HU" sz="2300" dirty="0">
                <a:solidFill>
                  <a:srgbClr val="202321"/>
                </a:solidFill>
                <a:latin typeface="+mn-lt"/>
              </a:rPr>
              <a:t>www.lechnerkozpont.hu</a:t>
            </a:r>
            <a:endParaRPr lang="en-US" altLang="hu-HU" sz="2300" dirty="0">
              <a:solidFill>
                <a:srgbClr val="202321"/>
              </a:solidFill>
              <a:latin typeface="+mn-lt"/>
            </a:endParaRPr>
          </a:p>
          <a:p>
            <a:pPr eaLnBrk="1" hangingPunct="1">
              <a:lnSpc>
                <a:spcPts val="3638"/>
              </a:lnSpc>
              <a:spcBef>
                <a:spcPct val="20000"/>
              </a:spcBef>
              <a:buNone/>
              <a:defRPr/>
            </a:pPr>
            <a:r>
              <a:rPr lang="en-US" altLang="hu-HU" sz="2300" dirty="0">
                <a:solidFill>
                  <a:srgbClr val="202321"/>
                </a:solidFill>
                <a:latin typeface="+mn-lt"/>
              </a:rPr>
              <a:t>EMAIL: </a:t>
            </a:r>
            <a:r>
              <a:rPr lang="hu-HU" altLang="hu-HU" sz="2300" dirty="0">
                <a:solidFill>
                  <a:srgbClr val="202321"/>
                </a:solidFill>
                <a:latin typeface="+mn-lt"/>
              </a:rPr>
              <a:t>		</a:t>
            </a:r>
            <a:r>
              <a:rPr lang="hu-HU" altLang="hu-HU" sz="2300" dirty="0" err="1">
                <a:solidFill>
                  <a:srgbClr val="202321"/>
                </a:solidFill>
                <a:latin typeface="+mn-lt"/>
              </a:rPr>
              <a:t>attila.hulber</a:t>
            </a:r>
            <a:r>
              <a:rPr lang="en-US" altLang="hu-HU" sz="2300" dirty="0">
                <a:solidFill>
                  <a:srgbClr val="202321"/>
                </a:solidFill>
                <a:latin typeface="+mn-lt"/>
              </a:rPr>
              <a:t>@</a:t>
            </a:r>
            <a:r>
              <a:rPr lang="hu-HU" altLang="hu-HU" sz="2300" dirty="0">
                <a:solidFill>
                  <a:srgbClr val="202321"/>
                </a:solidFill>
              </a:rPr>
              <a:t>lechnerkozpont.hu</a:t>
            </a:r>
            <a:endParaRPr lang="en-US" altLang="hu-HU" sz="2300" dirty="0">
              <a:solidFill>
                <a:srgbClr val="202321"/>
              </a:solidFill>
              <a:latin typeface="+mn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50E8A5E-0840-3E47-9DDC-C865BC8D121E}"/>
              </a:ext>
            </a:extLst>
          </p:cNvPr>
          <p:cNvSpPr txBox="1">
            <a:spLocks/>
          </p:cNvSpPr>
          <p:nvPr/>
        </p:nvSpPr>
        <p:spPr bwMode="auto">
          <a:xfrm>
            <a:off x="2706688" y="6296025"/>
            <a:ext cx="36576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490" tIns="108745" rIns="217490" bIns="108745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9pPr>
          </a:lstStyle>
          <a:p>
            <a:pPr eaLnBrk="1" hangingPunct="1">
              <a:lnSpc>
                <a:spcPts val="3638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hu-HU" sz="2400" dirty="0">
                <a:solidFill>
                  <a:srgbClr val="202321"/>
                </a:solidFill>
              </a:rPr>
              <a:t>1111 Budapest, Budafoki út 59.</a:t>
            </a:r>
            <a:endParaRPr lang="en-US" altLang="hu-HU" sz="2300" dirty="0">
              <a:solidFill>
                <a:srgbClr val="202321"/>
              </a:solidFill>
              <a:latin typeface="+mn-lt"/>
            </a:endParaRPr>
          </a:p>
        </p:txBody>
      </p:sp>
      <p:grpSp>
        <p:nvGrpSpPr>
          <p:cNvPr id="63492" name="Group 31">
            <a:extLst>
              <a:ext uri="{FF2B5EF4-FFF2-40B4-BE49-F238E27FC236}">
                <a16:creationId xmlns:a16="http://schemas.microsoft.com/office/drawing/2014/main" id="{DBB0DF5F-26AA-3C4A-95A9-38FB4BF55CC9}"/>
              </a:ext>
            </a:extLst>
          </p:cNvPr>
          <p:cNvGrpSpPr>
            <a:grpSpLocks/>
          </p:cNvGrpSpPr>
          <p:nvPr/>
        </p:nvGrpSpPr>
        <p:grpSpPr bwMode="auto">
          <a:xfrm>
            <a:off x="1920875" y="6392863"/>
            <a:ext cx="622300" cy="500062"/>
            <a:chOff x="19517684" y="3211903"/>
            <a:chExt cx="621122" cy="501001"/>
          </a:xfrm>
        </p:grpSpPr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F3A4229D-DD78-6643-B638-1DE0868D4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83879" y="3291427"/>
              <a:ext cx="79225" cy="77933"/>
            </a:xfrm>
            <a:custGeom>
              <a:avLst/>
              <a:gdLst>
                <a:gd name="T0" fmla="*/ 78445 w 120"/>
                <a:gd name="T1" fmla="*/ 39552 h 120"/>
                <a:gd name="T2" fmla="*/ 78445 w 120"/>
                <a:gd name="T3" fmla="*/ 39552 h 120"/>
                <a:gd name="T4" fmla="*/ 39552 w 120"/>
                <a:gd name="T5" fmla="*/ 0 h 120"/>
                <a:gd name="T6" fmla="*/ 0 w 120"/>
                <a:gd name="T7" fmla="*/ 39552 h 120"/>
                <a:gd name="T8" fmla="*/ 39552 w 120"/>
                <a:gd name="T9" fmla="*/ 78445 h 120"/>
                <a:gd name="T10" fmla="*/ 78445 w 120"/>
                <a:gd name="T11" fmla="*/ 39552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0" h="120">
                  <a:moveTo>
                    <a:pt x="119" y="60"/>
                  </a:moveTo>
                  <a:lnTo>
                    <a:pt x="119" y="60"/>
                  </a:lnTo>
                  <a:cubicBezTo>
                    <a:pt x="119" y="30"/>
                    <a:pt x="97" y="0"/>
                    <a:pt x="60" y="0"/>
                  </a:cubicBezTo>
                  <a:cubicBezTo>
                    <a:pt x="30" y="0"/>
                    <a:pt x="0" y="30"/>
                    <a:pt x="0" y="60"/>
                  </a:cubicBezTo>
                  <a:cubicBezTo>
                    <a:pt x="0" y="97"/>
                    <a:pt x="30" y="119"/>
                    <a:pt x="60" y="119"/>
                  </a:cubicBezTo>
                  <a:cubicBezTo>
                    <a:pt x="97" y="119"/>
                    <a:pt x="119" y="97"/>
                    <a:pt x="119" y="60"/>
                  </a:cubicBez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71BFE0"/>
                </a:solidFill>
                <a:latin typeface="+mn-lt"/>
              </a:endParaRPr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F540E481-9E91-6748-A5D6-A2297ED8F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93563" y="3211903"/>
              <a:ext cx="263026" cy="400801"/>
            </a:xfrm>
            <a:custGeom>
              <a:avLst/>
              <a:gdLst>
                <a:gd name="T0" fmla="*/ 258370 w 397"/>
                <a:gd name="T1" fmla="*/ 138661 h 605"/>
                <a:gd name="T2" fmla="*/ 258370 w 397"/>
                <a:gd name="T3" fmla="*/ 138661 h 605"/>
                <a:gd name="T4" fmla="*/ 129517 w 397"/>
                <a:gd name="T5" fmla="*/ 0 h 605"/>
                <a:gd name="T6" fmla="*/ 0 w 397"/>
                <a:gd name="T7" fmla="*/ 138661 h 605"/>
                <a:gd name="T8" fmla="*/ 129517 w 397"/>
                <a:gd name="T9" fmla="*/ 400724 h 605"/>
                <a:gd name="T10" fmla="*/ 258370 w 397"/>
                <a:gd name="T11" fmla="*/ 138661 h 6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7" h="605">
                  <a:moveTo>
                    <a:pt x="389" y="209"/>
                  </a:moveTo>
                  <a:lnTo>
                    <a:pt x="389" y="209"/>
                  </a:lnTo>
                  <a:cubicBezTo>
                    <a:pt x="389" y="97"/>
                    <a:pt x="307" y="0"/>
                    <a:pt x="195" y="0"/>
                  </a:cubicBezTo>
                  <a:cubicBezTo>
                    <a:pt x="90" y="0"/>
                    <a:pt x="0" y="97"/>
                    <a:pt x="0" y="209"/>
                  </a:cubicBezTo>
                  <a:cubicBezTo>
                    <a:pt x="0" y="358"/>
                    <a:pt x="195" y="604"/>
                    <a:pt x="195" y="604"/>
                  </a:cubicBezTo>
                  <a:cubicBezTo>
                    <a:pt x="195" y="604"/>
                    <a:pt x="396" y="358"/>
                    <a:pt x="389" y="209"/>
                  </a:cubicBez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71BFE0"/>
                </a:solidFill>
                <a:latin typeface="+mn-lt"/>
              </a:endParaRPr>
            </a:p>
          </p:txBody>
        </p:sp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CFB5C477-991E-CA4C-BFA1-660F3EAC0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7684" y="3507732"/>
              <a:ext cx="621122" cy="205172"/>
            </a:xfrm>
            <a:custGeom>
              <a:avLst/>
              <a:gdLst>
                <a:gd name="T0" fmla="*/ 198174 w 934"/>
                <a:gd name="T1" fmla="*/ 0 h 307"/>
                <a:gd name="T2" fmla="*/ 109062 w 934"/>
                <a:gd name="T3" fmla="*/ 0 h 307"/>
                <a:gd name="T4" fmla="*/ 0 w 934"/>
                <a:gd name="T5" fmla="*/ 204420 h 307"/>
                <a:gd name="T6" fmla="*/ 307901 w 934"/>
                <a:gd name="T7" fmla="*/ 204420 h 307"/>
                <a:gd name="T8" fmla="*/ 620457 w 934"/>
                <a:gd name="T9" fmla="*/ 204420 h 307"/>
                <a:gd name="T10" fmla="*/ 511395 w 934"/>
                <a:gd name="T11" fmla="*/ 0 h 307"/>
                <a:gd name="T12" fmla="*/ 416963 w 934"/>
                <a:gd name="T13" fmla="*/ 0 h 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34" h="307">
                  <a:moveTo>
                    <a:pt x="298" y="0"/>
                  </a:moveTo>
                  <a:lnTo>
                    <a:pt x="164" y="0"/>
                  </a:lnTo>
                  <a:lnTo>
                    <a:pt x="0" y="306"/>
                  </a:lnTo>
                  <a:lnTo>
                    <a:pt x="463" y="306"/>
                  </a:lnTo>
                  <a:lnTo>
                    <a:pt x="933" y="306"/>
                  </a:lnTo>
                  <a:lnTo>
                    <a:pt x="769" y="0"/>
                  </a:lnTo>
                  <a:lnTo>
                    <a:pt x="627" y="0"/>
                  </a:ln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solidFill>
                  <a:srgbClr val="71BFE0"/>
                </a:solidFill>
                <a:latin typeface="+mn-lt"/>
              </a:endParaRPr>
            </a:p>
          </p:txBody>
        </p:sp>
      </p:grpSp>
      <p:grpSp>
        <p:nvGrpSpPr>
          <p:cNvPr id="63493" name="Group 35">
            <a:extLst>
              <a:ext uri="{FF2B5EF4-FFF2-40B4-BE49-F238E27FC236}">
                <a16:creationId xmlns:a16="http://schemas.microsoft.com/office/drawing/2014/main" id="{22C2C9ED-6B57-584D-A726-D837BB8FFDD6}"/>
              </a:ext>
            </a:extLst>
          </p:cNvPr>
          <p:cNvGrpSpPr>
            <a:grpSpLocks/>
          </p:cNvGrpSpPr>
          <p:nvPr/>
        </p:nvGrpSpPr>
        <p:grpSpPr bwMode="auto">
          <a:xfrm>
            <a:off x="1914525" y="7993063"/>
            <a:ext cx="627063" cy="620712"/>
            <a:chOff x="22066630" y="3150377"/>
            <a:chExt cx="626982" cy="621122"/>
          </a:xfrm>
        </p:grpSpPr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72757263-53A0-9545-95E3-A02F9A38B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69805" y="3150377"/>
              <a:ext cx="620633" cy="621122"/>
            </a:xfrm>
            <a:custGeom>
              <a:avLst/>
              <a:gdLst>
                <a:gd name="T0" fmla="*/ 307901 w 934"/>
                <a:gd name="T1" fmla="*/ 0 h 934"/>
                <a:gd name="T2" fmla="*/ 307901 w 934"/>
                <a:gd name="T3" fmla="*/ 0 h 934"/>
                <a:gd name="T4" fmla="*/ 620457 w 934"/>
                <a:gd name="T5" fmla="*/ 307901 h 934"/>
                <a:gd name="T6" fmla="*/ 307901 w 934"/>
                <a:gd name="T7" fmla="*/ 620457 h 934"/>
                <a:gd name="T8" fmla="*/ 0 w 934"/>
                <a:gd name="T9" fmla="*/ 307901 h 934"/>
                <a:gd name="T10" fmla="*/ 307901 w 934"/>
                <a:gd name="T11" fmla="*/ 0 h 9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34" h="934">
                  <a:moveTo>
                    <a:pt x="463" y="0"/>
                  </a:moveTo>
                  <a:lnTo>
                    <a:pt x="463" y="0"/>
                  </a:lnTo>
                  <a:cubicBezTo>
                    <a:pt x="724" y="0"/>
                    <a:pt x="933" y="209"/>
                    <a:pt x="933" y="463"/>
                  </a:cubicBezTo>
                  <a:cubicBezTo>
                    <a:pt x="933" y="724"/>
                    <a:pt x="724" y="933"/>
                    <a:pt x="463" y="933"/>
                  </a:cubicBezTo>
                  <a:cubicBezTo>
                    <a:pt x="209" y="933"/>
                    <a:pt x="0" y="724"/>
                    <a:pt x="0" y="463"/>
                  </a:cubicBezTo>
                  <a:cubicBezTo>
                    <a:pt x="0" y="209"/>
                    <a:pt x="209" y="0"/>
                    <a:pt x="463" y="0"/>
                  </a:cubicBez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+mn-lt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7F4F8D3F-C4E5-C747-8227-834B0CBEF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77740" y="3150377"/>
              <a:ext cx="1588" cy="621122"/>
            </a:xfrm>
            <a:prstGeom prst="line">
              <a:avLst/>
            </a:pr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6D4C485C-AC00-3748-8D73-1FE1BD4B34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66630" y="3458555"/>
              <a:ext cx="626982" cy="3177"/>
            </a:xfrm>
            <a:prstGeom prst="line">
              <a:avLst/>
            </a:pr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  <p:sp>
          <p:nvSpPr>
            <p:cNvPr id="13" name="Freeform 30">
              <a:extLst>
                <a:ext uri="{FF2B5EF4-FFF2-40B4-BE49-F238E27FC236}">
                  <a16:creationId xmlns:a16="http://schemas.microsoft.com/office/drawing/2014/main" id="{52FF3272-D5F1-514A-9E96-CA8D4483F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9010" y="3150377"/>
              <a:ext cx="141270" cy="621122"/>
            </a:xfrm>
            <a:custGeom>
              <a:avLst/>
              <a:gdLst>
                <a:gd name="T0" fmla="*/ 139961 w 210"/>
                <a:gd name="T1" fmla="*/ 0 h 934"/>
                <a:gd name="T2" fmla="*/ 139961 w 210"/>
                <a:gd name="T3" fmla="*/ 0 h 934"/>
                <a:gd name="T4" fmla="*/ 0 w 210"/>
                <a:gd name="T5" fmla="*/ 307901 h 934"/>
                <a:gd name="T6" fmla="*/ 139961 w 210"/>
                <a:gd name="T7" fmla="*/ 620457 h 9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0" h="934">
                  <a:moveTo>
                    <a:pt x="209" y="0"/>
                  </a:moveTo>
                  <a:lnTo>
                    <a:pt x="209" y="0"/>
                  </a:lnTo>
                  <a:cubicBezTo>
                    <a:pt x="209" y="0"/>
                    <a:pt x="0" y="164"/>
                    <a:pt x="0" y="463"/>
                  </a:cubicBezTo>
                  <a:cubicBezTo>
                    <a:pt x="0" y="769"/>
                    <a:pt x="209" y="933"/>
                    <a:pt x="209" y="933"/>
                  </a:cubicBez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+mn-lt"/>
              </a:endParaRPr>
            </a:p>
          </p:txBody>
        </p:sp>
        <p:sp>
          <p:nvSpPr>
            <p:cNvPr id="14" name="Freeform 31">
              <a:extLst>
                <a:ext uri="{FF2B5EF4-FFF2-40B4-BE49-F238E27FC236}">
                  <a16:creationId xmlns:a16="http://schemas.microsoft.com/office/drawing/2014/main" id="{9312B9ED-2610-C24E-ACE2-24C7AA0B8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98375" y="3150377"/>
              <a:ext cx="139682" cy="621122"/>
            </a:xfrm>
            <a:custGeom>
              <a:avLst/>
              <a:gdLst>
                <a:gd name="T0" fmla="*/ 0 w 210"/>
                <a:gd name="T1" fmla="*/ 0 h 934"/>
                <a:gd name="T2" fmla="*/ 0 w 210"/>
                <a:gd name="T3" fmla="*/ 0 h 934"/>
                <a:gd name="T4" fmla="*/ 139961 w 210"/>
                <a:gd name="T5" fmla="*/ 307901 h 934"/>
                <a:gd name="T6" fmla="*/ 0 w 210"/>
                <a:gd name="T7" fmla="*/ 620457 h 9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0" h="934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09" y="164"/>
                    <a:pt x="209" y="463"/>
                  </a:cubicBezTo>
                  <a:cubicBezTo>
                    <a:pt x="209" y="769"/>
                    <a:pt x="0" y="933"/>
                    <a:pt x="0" y="933"/>
                  </a:cubicBez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+mn-lt"/>
              </a:endParaRPr>
            </a:p>
          </p:txBody>
        </p:sp>
        <p:sp>
          <p:nvSpPr>
            <p:cNvPr id="15" name="Freeform 32">
              <a:extLst>
                <a:ext uri="{FF2B5EF4-FFF2-40B4-BE49-F238E27FC236}">
                  <a16:creationId xmlns:a16="http://schemas.microsoft.com/office/drawing/2014/main" id="{AE92EFD4-477B-1A45-8B84-A04D770EE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9646" y="3261575"/>
              <a:ext cx="480951" cy="100078"/>
            </a:xfrm>
            <a:custGeom>
              <a:avLst/>
              <a:gdLst>
                <a:gd name="T0" fmla="*/ 0 w 725"/>
                <a:gd name="T1" fmla="*/ 0 h 150"/>
                <a:gd name="T2" fmla="*/ 0 w 725"/>
                <a:gd name="T3" fmla="*/ 0 h 150"/>
                <a:gd name="T4" fmla="*/ 237263 w 725"/>
                <a:gd name="T5" fmla="*/ 98949 h 150"/>
                <a:gd name="T6" fmla="*/ 479827 w 72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5" h="15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74" y="149"/>
                    <a:pt x="358" y="149"/>
                  </a:cubicBezTo>
                  <a:cubicBezTo>
                    <a:pt x="649" y="149"/>
                    <a:pt x="724" y="0"/>
                    <a:pt x="724" y="0"/>
                  </a:cubicBez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+mn-lt"/>
              </a:endParaRPr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id="{F3CFE093-CB8E-9545-AB30-FA8494C0F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9646" y="3563400"/>
              <a:ext cx="480951" cy="100078"/>
            </a:xfrm>
            <a:custGeom>
              <a:avLst/>
              <a:gdLst>
                <a:gd name="T0" fmla="*/ 0 w 725"/>
                <a:gd name="T1" fmla="*/ 98949 h 150"/>
                <a:gd name="T2" fmla="*/ 0 w 725"/>
                <a:gd name="T3" fmla="*/ 98949 h 150"/>
                <a:gd name="T4" fmla="*/ 237263 w 725"/>
                <a:gd name="T5" fmla="*/ 0 h 150"/>
                <a:gd name="T6" fmla="*/ 479827 w 725"/>
                <a:gd name="T7" fmla="*/ 98949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5" h="150">
                  <a:moveTo>
                    <a:pt x="0" y="149"/>
                  </a:moveTo>
                  <a:lnTo>
                    <a:pt x="0" y="149"/>
                  </a:lnTo>
                  <a:cubicBezTo>
                    <a:pt x="0" y="149"/>
                    <a:pt x="74" y="0"/>
                    <a:pt x="358" y="0"/>
                  </a:cubicBezTo>
                  <a:cubicBezTo>
                    <a:pt x="649" y="0"/>
                    <a:pt x="724" y="149"/>
                    <a:pt x="724" y="149"/>
                  </a:cubicBez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+mn-lt"/>
              </a:endParaRPr>
            </a:p>
          </p:txBody>
        </p:sp>
      </p:grpSp>
      <p:sp>
        <p:nvSpPr>
          <p:cNvPr id="63494" name="TextBox 14">
            <a:extLst>
              <a:ext uri="{FF2B5EF4-FFF2-40B4-BE49-F238E27FC236}">
                <a16:creationId xmlns:a16="http://schemas.microsoft.com/office/drawing/2014/main" id="{1ADA9C1E-6BFF-2149-B33D-A45F57E83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150" y="5338763"/>
            <a:ext cx="288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9pPr>
          </a:lstStyle>
          <a:p>
            <a:pPr eaLnBrk="1" hangingPunct="1"/>
            <a:r>
              <a:rPr lang="hu-HU" altLang="hu-HU" sz="2800" b="1">
                <a:solidFill>
                  <a:schemeClr val="tx2"/>
                </a:solidFill>
                <a:latin typeface="Calibri" panose="020F0502020204030204" pitchFamily="34" charset="0"/>
                <a:ea typeface="Montserrat" pitchFamily="2" charset="0"/>
                <a:cs typeface="Montserrat" pitchFamily="2" charset="0"/>
              </a:rPr>
              <a:t>ELÉRHETŐSÉG/</a:t>
            </a:r>
            <a:endParaRPr lang="en-US" altLang="hu-HU" sz="2800" b="1">
              <a:solidFill>
                <a:schemeClr val="tx2"/>
              </a:solidFill>
              <a:latin typeface="Calibri" panose="020F0502020204030204" pitchFamily="34" charset="0"/>
              <a:ea typeface="Montserrat" pitchFamily="2" charset="0"/>
              <a:cs typeface="Montserrat" pitchFamily="2" charset="0"/>
            </a:endParaRPr>
          </a:p>
        </p:txBody>
      </p:sp>
      <p:cxnSp>
        <p:nvCxnSpPr>
          <p:cNvPr id="19" name="Straight Connector 37">
            <a:extLst>
              <a:ext uri="{FF2B5EF4-FFF2-40B4-BE49-F238E27FC236}">
                <a16:creationId xmlns:a16="http://schemas.microsoft.com/office/drawing/2014/main" id="{F2FC4123-C042-B641-8B41-4F9D0FE937B1}"/>
              </a:ext>
            </a:extLst>
          </p:cNvPr>
          <p:cNvCxnSpPr/>
          <p:nvPr/>
        </p:nvCxnSpPr>
        <p:spPr>
          <a:xfrm flipV="1">
            <a:off x="2952750" y="4805363"/>
            <a:ext cx="741363" cy="4762"/>
          </a:xfrm>
          <a:prstGeom prst="line">
            <a:avLst/>
          </a:prstGeom>
          <a:ln w="76200">
            <a:solidFill>
              <a:srgbClr val="AAF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6" name="Picture 8">
            <a:extLst>
              <a:ext uri="{FF2B5EF4-FFF2-40B4-BE49-F238E27FC236}">
                <a16:creationId xmlns:a16="http://schemas.microsoft.com/office/drawing/2014/main" id="{8B13A363-71B7-BA4A-A6D9-1E9513332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338" y="0"/>
            <a:ext cx="12152312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63B9174C-5339-9F4A-B4E6-E2596311F123}"/>
              </a:ext>
            </a:extLst>
          </p:cNvPr>
          <p:cNvSpPr/>
          <p:nvPr/>
        </p:nvSpPr>
        <p:spPr>
          <a:xfrm>
            <a:off x="12225338" y="-14288"/>
            <a:ext cx="12152312" cy="13716001"/>
          </a:xfrm>
          <a:prstGeom prst="rect">
            <a:avLst/>
          </a:prstGeom>
          <a:solidFill>
            <a:srgbClr val="007098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 helye 1">
            <a:extLst>
              <a:ext uri="{FF2B5EF4-FFF2-40B4-BE49-F238E27FC236}">
                <a16:creationId xmlns:a16="http://schemas.microsoft.com/office/drawing/2014/main" id="{04F5E56C-D45C-4E52-9EFD-6E9EBC9AC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… kör érintője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3A9147DD-0B53-4794-9052-B817AE10A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334" y="4265600"/>
            <a:ext cx="15811018" cy="722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1. A kör középpontját a külső ponttal összekötő szakaszra felezőmerőlegest állítunk,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	a) (körív rajzolása, felénél nagyobb távolsággal)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	b) M és N összekötése (F; e) jelöljük az F pontot.</a:t>
            </a:r>
          </a:p>
          <a:p>
            <a:pPr marL="0" indent="0">
              <a:buNone/>
            </a:pPr>
            <a:endParaRPr lang="hu-HU" sz="4800" dirty="0">
              <a:solidFill>
                <a:srgbClr val="00597A"/>
              </a:solidFill>
            </a:endParaRP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2. F felezőpontból az FO sugárral körívet rajzolunk, jelöljük az E pontot.</a:t>
            </a:r>
          </a:p>
          <a:p>
            <a:pPr marL="0" indent="0">
              <a:buNone/>
            </a:pPr>
            <a:endParaRPr lang="hu-HU" sz="4800" dirty="0">
              <a:solidFill>
                <a:srgbClr val="00597A"/>
              </a:solidFill>
            </a:endParaRP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3. Az E és P ponton keresztül megrajzoljuk az érintő egyenest.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F77313E1-3289-4D00-A9ED-11A685FEE7CB}"/>
              </a:ext>
            </a:extLst>
          </p:cNvPr>
          <p:cNvSpPr/>
          <p:nvPr/>
        </p:nvSpPr>
        <p:spPr>
          <a:xfrm>
            <a:off x="17438914" y="12316408"/>
            <a:ext cx="6008915" cy="989045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5840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 helye 1">
            <a:extLst>
              <a:ext uri="{FF2B5EF4-FFF2-40B4-BE49-F238E27FC236}">
                <a16:creationId xmlns:a16="http://schemas.microsoft.com/office/drawing/2014/main" id="{04F5E56C-D45C-4E52-9EFD-6E9EBC9AC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… kör érintője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DA5A1C8-BDC2-41AC-B937-8977BC15B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29" y="1469986"/>
            <a:ext cx="16180722" cy="1213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06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03_scrum board2">
            <a:extLst>
              <a:ext uri="{FF2B5EF4-FFF2-40B4-BE49-F238E27FC236}">
                <a16:creationId xmlns:a16="http://schemas.microsoft.com/office/drawing/2014/main" id="{EE41A162-4243-440D-9785-43812D961A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0"/>
            <a:ext cx="18818098" cy="13712428"/>
          </a:xfrm>
          <a:prstGeom prst="rect">
            <a:avLst/>
          </a:prstGeom>
        </p:spPr>
      </p:pic>
      <p:sp>
        <p:nvSpPr>
          <p:cNvPr id="7" name="Szöveg helye 1">
            <a:extLst>
              <a:ext uri="{FF2B5EF4-FFF2-40B4-BE49-F238E27FC236}">
                <a16:creationId xmlns:a16="http://schemas.microsoft.com/office/drawing/2014/main" id="{9332EE15-A60E-46A3-9C45-1AB3006C8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a </a:t>
            </a:r>
            <a:r>
              <a:rPr lang="hu-HU" altLang="hu-HU" sz="9600" dirty="0" err="1">
                <a:solidFill>
                  <a:srgbClr val="00597A"/>
                </a:solidFill>
              </a:rPr>
              <a:t>boardon</a:t>
            </a:r>
            <a:r>
              <a:rPr lang="hu-HU" altLang="hu-HU" sz="9600" dirty="0">
                <a:solidFill>
                  <a:srgbClr val="00597A"/>
                </a:solidFill>
              </a:rPr>
              <a:t> túl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76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7CF9FEE9-64D6-4B78-B97E-A5BE8E6E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68601" y="2374894"/>
            <a:ext cx="16382188" cy="1079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ROADMAP, 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KUKA, 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értékek, célok, vízió, sprintél, 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muszáj lesz, 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élesítve, 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nyomtató, szülinapok, 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sprintforduló, sprintanyag, TV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szabadság, tervezett szabadság, 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bemutató, csapatesemények, 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akadályok, </a:t>
            </a:r>
          </a:p>
          <a:p>
            <a:pPr marL="0" indent="0">
              <a:buNone/>
            </a:pPr>
            <a:r>
              <a:rPr lang="hu-HU" sz="4800" dirty="0">
                <a:solidFill>
                  <a:srgbClr val="00597A"/>
                </a:solidFill>
              </a:rPr>
              <a:t>csapatszabály, </a:t>
            </a:r>
          </a:p>
          <a:p>
            <a:pPr marL="0" indent="0">
              <a:buNone/>
            </a:pPr>
            <a:endParaRPr lang="hu-HU" sz="4800" dirty="0">
              <a:solidFill>
                <a:srgbClr val="00597A"/>
              </a:solidFill>
            </a:endParaRPr>
          </a:p>
        </p:txBody>
      </p:sp>
      <p:sp>
        <p:nvSpPr>
          <p:cNvPr id="4" name="Szöveg helye 1">
            <a:extLst>
              <a:ext uri="{FF2B5EF4-FFF2-40B4-BE49-F238E27FC236}">
                <a16:creationId xmlns:a16="http://schemas.microsoft.com/office/drawing/2014/main" id="{6BCB7E67-C85E-435A-842A-6FE19DD1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552" y="0"/>
            <a:ext cx="18818098" cy="1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hu-HU" altLang="hu-HU" sz="9600" dirty="0">
                <a:solidFill>
                  <a:srgbClr val="00597A"/>
                </a:solidFill>
              </a:rPr>
              <a:t>... a </a:t>
            </a:r>
            <a:r>
              <a:rPr lang="hu-HU" altLang="hu-HU" sz="9600" dirty="0" err="1">
                <a:solidFill>
                  <a:srgbClr val="00597A"/>
                </a:solidFill>
              </a:rPr>
              <a:t>boardon</a:t>
            </a:r>
            <a:r>
              <a:rPr lang="hu-HU" altLang="hu-HU" sz="9600" dirty="0">
                <a:solidFill>
                  <a:srgbClr val="00597A"/>
                </a:solidFill>
              </a:rPr>
              <a:t> túl …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F13968B2-25AB-43EC-ADCD-49333B8C4CFC}"/>
              </a:ext>
            </a:extLst>
          </p:cNvPr>
          <p:cNvSpPr/>
          <p:nvPr/>
        </p:nvSpPr>
        <p:spPr>
          <a:xfrm>
            <a:off x="17438914" y="12325739"/>
            <a:ext cx="6008915" cy="989045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944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02_scrum board">
            <a:extLst>
              <a:ext uri="{FF2B5EF4-FFF2-40B4-BE49-F238E27FC236}">
                <a16:creationId xmlns:a16="http://schemas.microsoft.com/office/drawing/2014/main" id="{DE0B0BDC-B34D-4772-B612-B2EB20316A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3572"/>
            <a:ext cx="18818098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47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04_2021">
            <a:extLst>
              <a:ext uri="{FF2B5EF4-FFF2-40B4-BE49-F238E27FC236}">
                <a16:creationId xmlns:a16="http://schemas.microsoft.com/office/drawing/2014/main" id="{859CAD07-150B-48F5-B40A-AE9D606EEA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3572"/>
            <a:ext cx="18818098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64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echner">
      <a:dk1>
        <a:srgbClr val="245976"/>
      </a:dk1>
      <a:lt1>
        <a:srgbClr val="245976"/>
      </a:lt1>
      <a:dk2>
        <a:srgbClr val="FFFFFF"/>
      </a:dk2>
      <a:lt2>
        <a:srgbClr val="FFFFFF"/>
      </a:lt2>
      <a:accent1>
        <a:srgbClr val="FFFFFF"/>
      </a:accent1>
      <a:accent2>
        <a:srgbClr val="005A78"/>
      </a:accent2>
      <a:accent3>
        <a:srgbClr val="60BEB5"/>
      </a:accent3>
      <a:accent4>
        <a:srgbClr val="FFFFFF"/>
      </a:accent4>
      <a:accent5>
        <a:srgbClr val="245976"/>
      </a:accent5>
      <a:accent6>
        <a:srgbClr val="60BEB5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76200">
          <a:solidFill>
            <a:srgbClr val="AAF7DA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b="1" dirty="0">
            <a:solidFill>
              <a:srgbClr val="005A7A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32175</TotalTime>
  <Words>298</Words>
  <Application>Microsoft Office PowerPoint</Application>
  <PresentationFormat>Egyéni</PresentationFormat>
  <Paragraphs>63</Paragraphs>
  <Slides>39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Lato Light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Premium Presentations</dc:title>
  <dc:subject/>
  <dc:creator>Kirkovits Andrea</dc:creator>
  <cp:keywords/>
  <dc:description/>
  <cp:lastModifiedBy>Hülber Attila</cp:lastModifiedBy>
  <cp:revision>6279</cp:revision>
  <cp:lastPrinted>2020-07-24T12:24:40Z</cp:lastPrinted>
  <dcterms:created xsi:type="dcterms:W3CDTF">2014-11-12T21:47:38Z</dcterms:created>
  <dcterms:modified xsi:type="dcterms:W3CDTF">2021-05-18T14:08:19Z</dcterms:modified>
  <cp:category/>
</cp:coreProperties>
</file>