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330" r:id="rId2"/>
    <p:sldId id="257" r:id="rId3"/>
    <p:sldId id="334" r:id="rId4"/>
    <p:sldId id="368" r:id="rId5"/>
    <p:sldId id="369" r:id="rId6"/>
    <p:sldId id="372" r:id="rId7"/>
    <p:sldId id="370" r:id="rId8"/>
    <p:sldId id="371" r:id="rId9"/>
    <p:sldId id="266" r:id="rId10"/>
    <p:sldId id="267" r:id="rId11"/>
    <p:sldId id="269" r:id="rId12"/>
    <p:sldId id="366" r:id="rId13"/>
    <p:sldId id="344" r:id="rId14"/>
    <p:sldId id="348" r:id="rId15"/>
    <p:sldId id="365" r:id="rId16"/>
    <p:sldId id="373" r:id="rId17"/>
    <p:sldId id="461" r:id="rId18"/>
    <p:sldId id="374" r:id="rId19"/>
    <p:sldId id="378" r:id="rId20"/>
    <p:sldId id="516" r:id="rId21"/>
    <p:sldId id="605" r:id="rId22"/>
    <p:sldId id="380" r:id="rId23"/>
    <p:sldId id="546" r:id="rId24"/>
    <p:sldId id="552" r:id="rId25"/>
    <p:sldId id="553" r:id="rId26"/>
    <p:sldId id="603" r:id="rId27"/>
    <p:sldId id="604" r:id="rId28"/>
    <p:sldId id="379" r:id="rId29"/>
    <p:sldId id="462" r:id="rId30"/>
    <p:sldId id="376" r:id="rId31"/>
    <p:sldId id="367" r:id="rId32"/>
    <p:sldId id="459" r:id="rId33"/>
    <p:sldId id="399" r:id="rId34"/>
    <p:sldId id="460" r:id="rId35"/>
    <p:sldId id="381" r:id="rId36"/>
    <p:sldId id="375" r:id="rId37"/>
    <p:sldId id="357" r:id="rId38"/>
    <p:sldId id="302" r:id="rId39"/>
    <p:sldId id="272" r:id="rId40"/>
    <p:sldId id="262" r:id="rId41"/>
    <p:sldId id="364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Franklin Gothic Book" panose="020B0503020102020204" pitchFamily="34" charset="0"/>
      <p:regular r:id="rId48"/>
      <p:italic r:id="rId49"/>
    </p:embeddedFont>
    <p:embeddedFont>
      <p:font typeface="Franklin Gothic Demi" panose="020B0703020102020204" pitchFamily="34" charset="0"/>
      <p:regular r:id="rId50"/>
      <p:italic r:id="rId51"/>
    </p:embeddedFont>
    <p:embeddedFont>
      <p:font typeface="Franklin Gothic Demi Cond" panose="020B0706030402020204" pitchFamily="3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 userDrawn="1">
          <p15:clr>
            <a:srgbClr val="A4A3A4"/>
          </p15:clr>
        </p15:guide>
        <p15:guide id="2" pos="4195" userDrawn="1">
          <p15:clr>
            <a:srgbClr val="A4A3A4"/>
          </p15:clr>
        </p15:guide>
        <p15:guide id="3" pos="1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3800" autoAdjust="0"/>
  </p:normalViewPr>
  <p:slideViewPr>
    <p:cSldViewPr>
      <p:cViewPr varScale="1">
        <p:scale>
          <a:sx n="144" d="100"/>
          <a:sy n="144" d="100"/>
        </p:scale>
        <p:origin x="104" y="400"/>
      </p:cViewPr>
      <p:guideLst>
        <p:guide orient="horz" pos="2300"/>
        <p:guide pos="4195"/>
        <p:guide pos="1565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558F-46B4-45B6-9D01-E9CED30D402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664-3C82-4B68-A1AC-DC7340AE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Hogyan old meg egy szervezet egy problémát „átjutni a folyón”? Két szemszögből vizsgáljuk a céget: az emberek összehangoltsága és önállósága. A legtöbb vezető azt várja, hogy a dolgozók önállóak és hatékonyak legyenek. Nézzük a négy esetet. Nyilvánvaló, hogy a harmadik és a negyedik tud csak működni.. és minden cég, aki versenyben akar maradni, a negyedikre törekszik. De ha az összehangoltság sem tökéletes, nem érdemes elmozdulni az önállóság felé sem, hiszen célok nélkül az sem termel értéket (csillag). </a:t>
            </a:r>
            <a:r>
              <a:rPr lang="hu-HU" b="1" dirty="0"/>
              <a:t>Egy </a:t>
            </a:r>
            <a:r>
              <a:rPr lang="hu-HU" b="1" dirty="0" err="1"/>
              <a:t>HBR</a:t>
            </a:r>
            <a:r>
              <a:rPr lang="hu-HU" b="1" baseline="0" dirty="0"/>
              <a:t> kutatásban csak a középvezetés 55%-a tudott megnevezni egyet a cég top 5 céljából. A probléma tehát elterjedt. 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8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1954 Peter Drucker Management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Objectives</a:t>
            </a:r>
            <a:r>
              <a:rPr lang="hu-HU" dirty="0"/>
              <a:t> (</a:t>
            </a:r>
            <a:r>
              <a:rPr lang="hu-HU" dirty="0" err="1"/>
              <a:t>MBO</a:t>
            </a:r>
            <a:r>
              <a:rPr lang="hu-HU" dirty="0"/>
              <a:t>)</a:t>
            </a:r>
          </a:p>
          <a:p>
            <a:r>
              <a:rPr lang="hu-HU" dirty="0"/>
              <a:t>1968</a:t>
            </a:r>
            <a:r>
              <a:rPr lang="hu-HU" baseline="0" dirty="0"/>
              <a:t> Andy </a:t>
            </a:r>
            <a:r>
              <a:rPr lang="hu-HU" baseline="0" dirty="0" err="1"/>
              <a:t>Grove</a:t>
            </a:r>
            <a:r>
              <a:rPr lang="hu-HU" baseline="0" dirty="0"/>
              <a:t> </a:t>
            </a:r>
            <a:r>
              <a:rPr lang="hu-HU" baseline="0" dirty="0" err="1"/>
              <a:t>founds</a:t>
            </a:r>
            <a:r>
              <a:rPr lang="hu-HU" baseline="0" dirty="0"/>
              <a:t> Intel and </a:t>
            </a:r>
            <a:r>
              <a:rPr lang="hu-HU" baseline="0" dirty="0" err="1"/>
              <a:t>develops</a:t>
            </a:r>
            <a:r>
              <a:rPr lang="hu-HU" baseline="0" dirty="0"/>
              <a:t> </a:t>
            </a:r>
            <a:r>
              <a:rPr lang="hu-HU" baseline="0" dirty="0" err="1"/>
              <a:t>OKR</a:t>
            </a:r>
            <a:r>
              <a:rPr lang="hu-HU" baseline="0" dirty="0"/>
              <a:t> </a:t>
            </a:r>
            <a:r>
              <a:rPr lang="hu-HU" baseline="0" dirty="0" err="1"/>
              <a:t>framework</a:t>
            </a:r>
            <a:endParaRPr lang="hu-HU" baseline="0" dirty="0"/>
          </a:p>
          <a:p>
            <a:r>
              <a:rPr lang="hu-HU" baseline="0" dirty="0"/>
              <a:t>1974 John </a:t>
            </a:r>
            <a:r>
              <a:rPr lang="hu-HU" baseline="0" dirty="0" err="1"/>
              <a:t>Doerr</a:t>
            </a:r>
            <a:r>
              <a:rPr lang="hu-HU" baseline="0" dirty="0"/>
              <a:t> </a:t>
            </a:r>
            <a:r>
              <a:rPr lang="hu-HU" baseline="0" dirty="0" err="1"/>
              <a:t>joins</a:t>
            </a:r>
            <a:r>
              <a:rPr lang="hu-HU" baseline="0" dirty="0"/>
              <a:t> Intel</a:t>
            </a:r>
          </a:p>
          <a:p>
            <a:r>
              <a:rPr lang="hu-HU" baseline="0" dirty="0"/>
              <a:t>1999 John </a:t>
            </a:r>
            <a:r>
              <a:rPr lang="hu-HU" baseline="0" dirty="0" err="1"/>
              <a:t>Doerr</a:t>
            </a:r>
            <a:r>
              <a:rPr lang="hu-HU" baseline="0" dirty="0"/>
              <a:t> </a:t>
            </a:r>
            <a:r>
              <a:rPr lang="hu-HU" baseline="0" dirty="0" err="1"/>
              <a:t>invests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Google </a:t>
            </a:r>
            <a:r>
              <a:rPr lang="hu-HU" baseline="0" dirty="0" err="1"/>
              <a:t>introducing</a:t>
            </a:r>
            <a:r>
              <a:rPr lang="hu-HU" baseline="0" dirty="0"/>
              <a:t> </a:t>
            </a:r>
            <a:r>
              <a:rPr lang="hu-HU" baseline="0" dirty="0" err="1"/>
              <a:t>OKRs</a:t>
            </a:r>
            <a:endParaRPr lang="hu-HU" baseline="0" dirty="0"/>
          </a:p>
          <a:p>
            <a:r>
              <a:rPr lang="hu-HU" baseline="0" dirty="0"/>
              <a:t>2017 John </a:t>
            </a:r>
            <a:r>
              <a:rPr lang="hu-HU" baseline="0" dirty="0" err="1"/>
              <a:t>Doerr</a:t>
            </a:r>
            <a:r>
              <a:rPr lang="hu-HU" baseline="0" dirty="0"/>
              <a:t> </a:t>
            </a:r>
            <a:r>
              <a:rPr lang="hu-HU" baseline="0" dirty="0" err="1"/>
              <a:t>releases</a:t>
            </a:r>
            <a:r>
              <a:rPr lang="hu-HU" baseline="0" dirty="0"/>
              <a:t> </a:t>
            </a:r>
            <a:r>
              <a:rPr lang="hu-HU" baseline="0" dirty="0" err="1"/>
              <a:t>book</a:t>
            </a:r>
            <a:r>
              <a:rPr lang="hu-HU" baseline="0" dirty="0"/>
              <a:t> </a:t>
            </a:r>
            <a:r>
              <a:rPr lang="hu-HU" baseline="0" dirty="0" err="1"/>
              <a:t>Measure</a:t>
            </a:r>
            <a:r>
              <a:rPr lang="hu-HU" baseline="0" dirty="0"/>
              <a:t> </a:t>
            </a:r>
            <a:r>
              <a:rPr lang="hu-HU" baseline="0" dirty="0" err="1"/>
              <a:t>What</a:t>
            </a:r>
            <a:r>
              <a:rPr lang="hu-HU" baseline="0" dirty="0"/>
              <a:t> </a:t>
            </a:r>
            <a:r>
              <a:rPr lang="hu-HU" baseline="0" dirty="0" err="1"/>
              <a:t>Matters</a:t>
            </a:r>
            <a:endParaRPr lang="hu-HU" baseline="0" dirty="0"/>
          </a:p>
          <a:p>
            <a:r>
              <a:rPr lang="hu-HU" baseline="0" dirty="0"/>
              <a:t>2019. </a:t>
            </a:r>
            <a:r>
              <a:rPr lang="hu-HU" baseline="0" dirty="0" err="1"/>
              <a:t>OKR</a:t>
            </a:r>
            <a:r>
              <a:rPr lang="hu-HU" baseline="0" dirty="0"/>
              <a:t> </a:t>
            </a:r>
            <a:r>
              <a:rPr lang="hu-HU" baseline="0" dirty="0" err="1"/>
              <a:t>adoption</a:t>
            </a:r>
            <a:r>
              <a:rPr lang="hu-HU" baseline="0" dirty="0"/>
              <a:t> </a:t>
            </a:r>
            <a:r>
              <a:rPr lang="hu-HU" baseline="0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rise</a:t>
            </a:r>
            <a:r>
              <a:rPr lang="hu-HU" baseline="0" dirty="0"/>
              <a:t> (Barion, Telekom, Kurt Akadémia)</a:t>
            </a:r>
          </a:p>
          <a:p>
            <a:endParaRPr lang="hu-H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3BFB-DBB4-47F2-8E3B-52E611752989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289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3BFB-DBB4-47F2-8E3B-52E611752989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06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3BFB-DBB4-47F2-8E3B-52E611752989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06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A3BFB-DBB4-47F2-8E3B-52E611752989}" type="slidenum">
              <a:rPr lang="hu-HU" smtClean="0"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88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4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-RE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7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SLIDE</a:t>
            </a:r>
            <a:r>
              <a:rPr lang="hu-HU" dirty="0"/>
              <a:t> </a:t>
            </a:r>
            <a:r>
              <a:rPr lang="hu-HU" dirty="0" err="1"/>
              <a:t>TITLE</a:t>
            </a:r>
            <a:br>
              <a:rPr lang="hu-HU" dirty="0"/>
            </a:br>
            <a:r>
              <a:rPr lang="hu-HU" dirty="0"/>
              <a:t>2 </a:t>
            </a:r>
            <a:r>
              <a:rPr lang="hu-HU" dirty="0" err="1"/>
              <a:t>LINES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7934"/>
            <a:ext cx="1584176" cy="2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-EN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1" y="2323803"/>
            <a:ext cx="2806958" cy="49589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32198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I build</a:t>
            </a:r>
            <a:r>
              <a:rPr lang="en-US" sz="1400" baseline="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 happy companies</a:t>
            </a:r>
            <a:r>
              <a:rPr lang="hu-HU" sz="1400" baseline="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  <a:endParaRPr lang="en-US" sz="1400" noProof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697" y="192631"/>
            <a:ext cx="7886700" cy="49316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lang="hu-HU" sz="27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970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9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2391" y="2143125"/>
            <a:ext cx="8047338" cy="85725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algn="l">
              <a:defRPr sz="300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//</a:t>
            </a: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4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l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l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3" r:id="rId3"/>
    <p:sldLayoutId id="2147483652" r:id="rId4"/>
    <p:sldLayoutId id="2147483654" r:id="rId5"/>
    <p:sldLayoutId id="2147483656" r:id="rId6"/>
    <p:sldLayoutId id="2147483655" r:id="rId7"/>
    <p:sldLayoutId id="2147483658" r:id="rId8"/>
    <p:sldLayoutId id="2147483651" r:id="rId9"/>
    <p:sldLayoutId id="2147483659" r:id="rId10"/>
    <p:sldLayoutId id="2147483661" r:id="rId11"/>
    <p:sldLayoutId id="2147483649" r:id="rId12"/>
    <p:sldLayoutId id="2147483657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3.jpeg"/><Relationship Id="rId3" Type="http://schemas.openxmlformats.org/officeDocument/2006/relationships/image" Target="../media/image23.jpeg"/><Relationship Id="rId21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5" Type="http://schemas.microsoft.com/office/2007/relationships/hdphoto" Target="../media/hdphoto3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2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23" Type="http://schemas.microsoft.com/office/2007/relationships/hdphoto" Target="../media/hdphoto2.wdp"/><Relationship Id="rId28" Type="http://schemas.openxmlformats.org/officeDocument/2006/relationships/image" Target="../media/image44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microsoft.com/office/2007/relationships/hdphoto" Target="../media/hdphoto4.wdp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web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7.wdp"/><Relationship Id="rId9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9942"/>
            <a:ext cx="1630372" cy="288032"/>
          </a:xfrm>
          <a:prstGeom prst="rect">
            <a:avLst/>
          </a:prstGeom>
        </p:spPr>
      </p:pic>
      <p:pic>
        <p:nvPicPr>
          <p:cNvPr id="5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6EFB75-007D-45A1-BF88-D10F8F8AE8EE}"/>
              </a:ext>
            </a:extLst>
          </p:cNvPr>
          <p:cNvSpPr txBox="1">
            <a:spLocks/>
          </p:cNvSpPr>
          <p:nvPr/>
        </p:nvSpPr>
        <p:spPr>
          <a:xfrm>
            <a:off x="448802" y="483518"/>
            <a:ext cx="6660232" cy="2571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AGILITÁS</a:t>
            </a:r>
          </a:p>
          <a:p>
            <a:pPr algn="l"/>
            <a:r>
              <a:rPr lang="hu-HU" sz="4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MINDEN</a:t>
            </a:r>
          </a:p>
          <a:p>
            <a:pPr algn="l"/>
            <a:r>
              <a:rPr lang="hu-HU" sz="4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SZINTEN</a:t>
            </a:r>
            <a:endParaRPr lang="en-US" sz="4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68FD736-6E8C-4D7A-A1E9-DE92EC938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995" y="3055268"/>
            <a:ext cx="3533005" cy="13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!2019-Personal\birotom-brand\web\grey-images\birotom-biro-tamas-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68" y="725829"/>
            <a:ext cx="2105546" cy="21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!2019-Personal\birotom-brand\BiroTomPureLogoRed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66" y="2579347"/>
            <a:ext cx="18089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!2019-Personal\birotom-brand\web\grey-images\sensenet.png">
            <a:extLst>
              <a:ext uri="{FF2B5EF4-FFF2-40B4-BE49-F238E27FC236}">
                <a16:creationId xmlns:a16="http://schemas.microsoft.com/office/drawing/2014/main" id="{A30D0C6E-36A7-4B6D-A58D-D3A17D1C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85" y="775596"/>
            <a:ext cx="1526271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!2019-Personal\birotom-brand\web\grey-images\barion.png">
            <a:extLst>
              <a:ext uri="{FF2B5EF4-FFF2-40B4-BE49-F238E27FC236}">
                <a16:creationId xmlns:a16="http://schemas.microsoft.com/office/drawing/2014/main" id="{7163BCB2-23F5-4C34-88D2-4E163C12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32" y="807284"/>
            <a:ext cx="967500" cy="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:\!2019-Personal\birotom-brand\web\grey-images\NTU.png">
            <a:extLst>
              <a:ext uri="{FF2B5EF4-FFF2-40B4-BE49-F238E27FC236}">
                <a16:creationId xmlns:a16="http://schemas.microsoft.com/office/drawing/2014/main" id="{95B74ED9-F88A-4669-A23C-8FF29D93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5829"/>
            <a:ext cx="6096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23A44-35D4-484C-AF79-B40E5B36542C}"/>
              </a:ext>
            </a:extLst>
          </p:cNvPr>
          <p:cNvGrpSpPr/>
          <p:nvPr/>
        </p:nvGrpSpPr>
        <p:grpSpPr>
          <a:xfrm>
            <a:off x="691484" y="1707654"/>
            <a:ext cx="1368152" cy="576064"/>
            <a:chOff x="1907704" y="771550"/>
            <a:chExt cx="1368152" cy="576064"/>
          </a:xfrm>
        </p:grpSpPr>
        <p:pic>
          <p:nvPicPr>
            <p:cNvPr id="19" name="Picture 7" descr="F:\!2019-Personal\birotom-brand\web\grey-images\ACI.png">
              <a:extLst>
                <a:ext uri="{FF2B5EF4-FFF2-40B4-BE49-F238E27FC236}">
                  <a16:creationId xmlns:a16="http://schemas.microsoft.com/office/drawing/2014/main" id="{79782D61-B39A-44D7-9329-180A27AAA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F:\F\SCRUM\budgetscrum.com\lyssa-adkins.jpg">
              <a:extLst>
                <a:ext uri="{FF2B5EF4-FFF2-40B4-BE49-F238E27FC236}">
                  <a16:creationId xmlns:a16="http://schemas.microsoft.com/office/drawing/2014/main" id="{9D076FEB-3B81-46FF-B685-3DA49F1CA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4A3316-20A7-40C1-A773-FC1ACB507BD8}"/>
              </a:ext>
            </a:extLst>
          </p:cNvPr>
          <p:cNvGrpSpPr/>
          <p:nvPr/>
        </p:nvGrpSpPr>
        <p:grpSpPr>
          <a:xfrm>
            <a:off x="2712569" y="1707654"/>
            <a:ext cx="1257672" cy="576064"/>
            <a:chOff x="4106416" y="771550"/>
            <a:chExt cx="1257672" cy="576064"/>
          </a:xfrm>
        </p:grpSpPr>
        <p:pic>
          <p:nvPicPr>
            <p:cNvPr id="22" name="Picture 8" descr="F:\!2019-Personal\birotom-brand\web\grey-images\ORG.png">
              <a:extLst>
                <a:ext uri="{FF2B5EF4-FFF2-40B4-BE49-F238E27FC236}">
                  <a16:creationId xmlns:a16="http://schemas.microsoft.com/office/drawing/2014/main" id="{73C111EA-5E1B-46F2-845F-03AB3ECE3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16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:\F\SCRUM\budgetscrum.com\ken-schwaber.jpg">
              <a:extLst>
                <a:ext uri="{FF2B5EF4-FFF2-40B4-BE49-F238E27FC236}">
                  <a16:creationId xmlns:a16="http://schemas.microsoft.com/office/drawing/2014/main" id="{C82128D6-6B6C-4556-B63D-F9CCE0969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A784A50-5A2A-4DFD-9CE5-6CF008523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070" y="3435846"/>
            <a:ext cx="1766499" cy="749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7DCB4-9D73-4D71-9C43-308377E03D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31593">
            <a:off x="3017255" y="2804177"/>
            <a:ext cx="1458303" cy="2105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7985" y="4121157"/>
            <a:ext cx="1124026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25 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YEARS XP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22358" y="4125194"/>
            <a:ext cx="1311578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20</a:t>
            </a:r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00</a:t>
            </a:r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TRAINED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84283" y="4125194"/>
            <a:ext cx="1311578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25 000</a:t>
            </a:r>
            <a:endParaRPr lang="en-US" sz="3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hu-HU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OKR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5" name="Picture 2" descr="F:\F\SCRUM\budgetscrum.com\microsoft-logo.jpg">
            <a:extLst>
              <a:ext uri="{FF2B5EF4-FFF2-40B4-BE49-F238E27FC236}">
                <a16:creationId xmlns:a16="http://schemas.microsoft.com/office/drawing/2014/main" id="{CA3848D2-147C-4893-A534-71A412CD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12" y="390209"/>
            <a:ext cx="1333637" cy="3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824F0B7-8B52-4C76-8555-C4C58724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371415"/>
            <a:ext cx="1246650" cy="3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F:\F\SCRUM\budgetscrum.com\ecm-consulting-ltd-5.jpg">
            <a:extLst>
              <a:ext uri="{FF2B5EF4-FFF2-40B4-BE49-F238E27FC236}">
                <a16:creationId xmlns:a16="http://schemas.microsoft.com/office/drawing/2014/main" id="{79D53786-DE7B-4D9E-A86F-566A5A28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38" y="2539605"/>
            <a:ext cx="943547" cy="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BE8C8C-C9C0-4128-8A75-EB875292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9087"/>
            <a:ext cx="828018" cy="5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F:\F\SCRUM\budgetscrum.com\posta_logo.png">
            <a:extLst>
              <a:ext uri="{FF2B5EF4-FFF2-40B4-BE49-F238E27FC236}">
                <a16:creationId xmlns:a16="http://schemas.microsoft.com/office/drawing/2014/main" id="{CF2E31C3-7A1A-40BA-B1DA-66D73531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7952"/>
            <a:ext cx="1037452" cy="5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F:\F\SCRUM\!budgetscrum-weboldal\Telekom_Logo_2013.svg.png">
            <a:extLst>
              <a:ext uri="{FF2B5EF4-FFF2-40B4-BE49-F238E27FC236}">
                <a16:creationId xmlns:a16="http://schemas.microsoft.com/office/drawing/2014/main" id="{E6E46B19-2F9F-4AE0-AAA5-44BC487C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235"/>
            <a:ext cx="760082" cy="3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F:\F\SCRUM\xmas\res\sensenet logo new.jpg">
            <a:extLst>
              <a:ext uri="{FF2B5EF4-FFF2-40B4-BE49-F238E27FC236}">
                <a16:creationId xmlns:a16="http://schemas.microsoft.com/office/drawing/2014/main" id="{029B0089-582B-4E69-B584-19556D12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6" y="2559666"/>
            <a:ext cx="1153325" cy="3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3D154A47-7602-447C-8892-25074865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0" y="2555483"/>
            <a:ext cx="845225" cy="3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E0EE940C-0920-4818-AF05-1311F5E6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44" y="1760373"/>
            <a:ext cx="1292945" cy="3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F:\!2019-Personal\birotom-brand\web\images\36748616_684260798609883_12505467297202176_n.jpg">
            <a:extLst>
              <a:ext uri="{FF2B5EF4-FFF2-40B4-BE49-F238E27FC236}">
                <a16:creationId xmlns:a16="http://schemas.microsoft.com/office/drawing/2014/main" id="{0C79BF62-B168-427F-B4C2-D759BEA9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2745" r="7601" b="38823"/>
          <a:stretch/>
        </p:blipFill>
        <p:spPr bwMode="auto">
          <a:xfrm>
            <a:off x="6173931" y="2594675"/>
            <a:ext cx="1478725" cy="3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:\!2019-Personal\birotom-brand\web\images\kurt.png">
            <a:extLst>
              <a:ext uri="{FF2B5EF4-FFF2-40B4-BE49-F238E27FC236}">
                <a16:creationId xmlns:a16="http://schemas.microsoft.com/office/drawing/2014/main" id="{5136C431-48CB-438D-97FC-C2203C5E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87" y="3147823"/>
            <a:ext cx="1284154" cy="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:\!2019-Personal\birotom-brand\web\images\kurt_angol_logo.png">
            <a:extLst>
              <a:ext uri="{FF2B5EF4-FFF2-40B4-BE49-F238E27FC236}">
                <a16:creationId xmlns:a16="http://schemas.microsoft.com/office/drawing/2014/main" id="{40251D84-26BD-45D4-8592-C11B6255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87" y="1675331"/>
            <a:ext cx="991237" cy="4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!2019-Personal\birotom-brand\web\images\netacademia2.png">
            <a:extLst>
              <a:ext uri="{FF2B5EF4-FFF2-40B4-BE49-F238E27FC236}">
                <a16:creationId xmlns:a16="http://schemas.microsoft.com/office/drawing/2014/main" id="{790495F7-D3FD-41AB-A0DF-3FE02F88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1132"/>
            <a:ext cx="1490615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!2019-Personal\birotom-brand\web\images\ctlogo2_blank_bgr.png">
            <a:extLst>
              <a:ext uri="{FF2B5EF4-FFF2-40B4-BE49-F238E27FC236}">
                <a16:creationId xmlns:a16="http://schemas.microsoft.com/office/drawing/2014/main" id="{CCDF415C-058F-4A92-B6A6-A245A89B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64" y="1638164"/>
            <a:ext cx="757859" cy="6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2AEDF578-706A-45C0-B2EF-8A58986F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4574"/>
            <a:ext cx="1458987" cy="4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F:\F\SCRUM\budgetscrum.com\BIG_FISH_logo_nagy_sqr.png">
            <a:extLst>
              <a:ext uri="{FF2B5EF4-FFF2-40B4-BE49-F238E27FC236}">
                <a16:creationId xmlns:a16="http://schemas.microsoft.com/office/drawing/2014/main" id="{878DCD43-0572-4E8F-93CE-BE668E90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05" y="2378554"/>
            <a:ext cx="739254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F:\!2019-Personal\birotom-brand\web\grey-images\bme.png">
            <a:extLst>
              <a:ext uri="{FF2B5EF4-FFF2-40B4-BE49-F238E27FC236}">
                <a16:creationId xmlns:a16="http://schemas.microsoft.com/office/drawing/2014/main" id="{A7B48B31-6235-4C0F-AFE1-3A1194FA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89" y="3209911"/>
            <a:ext cx="1608611" cy="4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:\!2019-Personal\birotom-brand\!content\AgileTrafnsofrmationForCEOs\alteo.png">
            <a:extLst>
              <a:ext uri="{FF2B5EF4-FFF2-40B4-BE49-F238E27FC236}">
                <a16:creationId xmlns:a16="http://schemas.microsoft.com/office/drawing/2014/main" id="{B65F9411-E436-4868-B1D3-8CCD4B61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05" b="23614"/>
          <a:stretch/>
        </p:blipFill>
        <p:spPr bwMode="auto">
          <a:xfrm>
            <a:off x="2843808" y="1028149"/>
            <a:ext cx="1224136" cy="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!2019-Personal\birotom-brand\!content\AgileTrafnsofrmationForCEOs\t-systems.png">
            <a:extLst>
              <a:ext uri="{FF2B5EF4-FFF2-40B4-BE49-F238E27FC236}">
                <a16:creationId xmlns:a16="http://schemas.microsoft.com/office/drawing/2014/main" id="{BD9FC803-9B52-44E7-83EF-C20674C64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43" b="30017"/>
          <a:stretch/>
        </p:blipFill>
        <p:spPr bwMode="auto">
          <a:xfrm>
            <a:off x="6516216" y="979206"/>
            <a:ext cx="1728192" cy="4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:\!2019-Personal\birotom-brand\!content\AgileTrafnsofrmationForCEOs\360x216-spar.png">
            <a:extLst>
              <a:ext uri="{FF2B5EF4-FFF2-40B4-BE49-F238E27FC236}">
                <a16:creationId xmlns:a16="http://schemas.microsoft.com/office/drawing/2014/main" id="{1BAB04A9-D0E9-4F82-945D-86044B3C9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39" b="25716"/>
          <a:stretch/>
        </p:blipFill>
        <p:spPr bwMode="auto">
          <a:xfrm>
            <a:off x="899592" y="1023850"/>
            <a:ext cx="1386154" cy="3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F:\!2019-Personal\birotom-brand\!content\AgileTrafnsofrmationForCEOs\741d72648290.jpg">
            <a:extLst>
              <a:ext uri="{FF2B5EF4-FFF2-40B4-BE49-F238E27FC236}">
                <a16:creationId xmlns:a16="http://schemas.microsoft.com/office/drawing/2014/main" id="{EC41F87C-4F9C-44F2-913F-975C2C50F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6" b="22228"/>
          <a:stretch/>
        </p:blipFill>
        <p:spPr bwMode="auto">
          <a:xfrm>
            <a:off x="7956376" y="2446340"/>
            <a:ext cx="811486" cy="5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F:\!2019-Personal\birotom-brand\!content\AgileTrafnsofrmationForCEOs\c63f1d64e84c85816f24a0cde6b679bf.jpg">
            <a:extLst>
              <a:ext uri="{FF2B5EF4-FFF2-40B4-BE49-F238E27FC236}">
                <a16:creationId xmlns:a16="http://schemas.microsoft.com/office/drawing/2014/main" id="{F4F3B6FF-636A-478C-8CF4-AA95E75BA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7" t="5321" r="2447" b="21295"/>
          <a:stretch/>
        </p:blipFill>
        <p:spPr bwMode="auto">
          <a:xfrm>
            <a:off x="4899383" y="852769"/>
            <a:ext cx="88231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A picture containing logo&#10;&#10;Description automatically generated">
            <a:extLst>
              <a:ext uri="{FF2B5EF4-FFF2-40B4-BE49-F238E27FC236}">
                <a16:creationId xmlns:a16="http://schemas.microsoft.com/office/drawing/2014/main" id="{3B472C17-A492-42DB-A2A4-5CDDE544D018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17627"/>
          <a:stretch/>
        </p:blipFill>
        <p:spPr>
          <a:xfrm>
            <a:off x="6967245" y="3136565"/>
            <a:ext cx="899513" cy="5760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BA7E810-CC43-4102-87C9-5F4FDAF0E261}"/>
              </a:ext>
            </a:extLst>
          </p:cNvPr>
          <p:cNvSpPr txBox="1"/>
          <p:nvPr/>
        </p:nvSpPr>
        <p:spPr>
          <a:xfrm>
            <a:off x="6146207" y="4127936"/>
            <a:ext cx="1317990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€4 BLN</a:t>
            </a:r>
            <a:endParaRPr lang="en-US" sz="3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hu-HU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STRATEGY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1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FF1F-5B59-4E5C-8673-6DFC96D9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 A TÜNETEK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FRUSZTRÁCIÓ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0F531-B2FD-4DE9-8757-E829FF9F3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264313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BIZALOMVESZTÉS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4B99F2-5F05-493F-9AB8-27E153F15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16" y="264375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90D91C2-5206-462C-8CC9-9E4DB5799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411760" y="3579862"/>
            <a:ext cx="540060" cy="54006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8F1A0D8-06D9-4918-8C48-D5EAFB5D9916}"/>
              </a:ext>
            </a:extLst>
          </p:cNvPr>
          <p:cNvSpPr/>
          <p:nvPr/>
        </p:nvSpPr>
        <p:spPr>
          <a:xfrm>
            <a:off x="-57294" y="4044187"/>
            <a:ext cx="6120680" cy="638495"/>
          </a:xfrm>
          <a:custGeom>
            <a:avLst/>
            <a:gdLst>
              <a:gd name="connsiteX0" fmla="*/ 0 w 5930073"/>
              <a:gd name="connsiteY0" fmla="*/ 638495 h 638495"/>
              <a:gd name="connsiteX1" fmla="*/ 2618755 w 5930073"/>
              <a:gd name="connsiteY1" fmla="*/ 38 h 638495"/>
              <a:gd name="connsiteX2" fmla="*/ 4036345 w 5930073"/>
              <a:gd name="connsiteY2" fmla="*/ 606031 h 638495"/>
              <a:gd name="connsiteX3" fmla="*/ 5410651 w 5930073"/>
              <a:gd name="connsiteY3" fmla="*/ 270571 h 638495"/>
              <a:gd name="connsiteX4" fmla="*/ 5930073 w 5930073"/>
              <a:gd name="connsiteY4" fmla="*/ 297624 h 638495"/>
              <a:gd name="connsiteX5" fmla="*/ 5930073 w 5930073"/>
              <a:gd name="connsiteY5" fmla="*/ 297624 h 6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0073" h="638495">
                <a:moveTo>
                  <a:pt x="0" y="638495"/>
                </a:moveTo>
                <a:cubicBezTo>
                  <a:pt x="973015" y="321972"/>
                  <a:pt x="1946031" y="5449"/>
                  <a:pt x="2618755" y="38"/>
                </a:cubicBezTo>
                <a:cubicBezTo>
                  <a:pt x="3291479" y="-5373"/>
                  <a:pt x="3571029" y="560942"/>
                  <a:pt x="4036345" y="606031"/>
                </a:cubicBezTo>
                <a:cubicBezTo>
                  <a:pt x="4501661" y="651120"/>
                  <a:pt x="5095030" y="321972"/>
                  <a:pt x="5410651" y="270571"/>
                </a:cubicBezTo>
                <a:cubicBezTo>
                  <a:pt x="5726272" y="219170"/>
                  <a:pt x="5930073" y="297624"/>
                  <a:pt x="5930073" y="297624"/>
                </a:cubicBezTo>
                <a:lnTo>
                  <a:pt x="5930073" y="297624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BCF0DBF-FE49-4AFE-970F-D283F7EA2293}"/>
              </a:ext>
            </a:extLst>
          </p:cNvPr>
          <p:cNvSpPr/>
          <p:nvPr/>
        </p:nvSpPr>
        <p:spPr>
          <a:xfrm>
            <a:off x="7490420" y="4227934"/>
            <a:ext cx="1733078" cy="271002"/>
          </a:xfrm>
          <a:custGeom>
            <a:avLst/>
            <a:gdLst>
              <a:gd name="connsiteX0" fmla="*/ 0 w 1661070"/>
              <a:gd name="connsiteY0" fmla="*/ 271002 h 271002"/>
              <a:gd name="connsiteX1" fmla="*/ 1125416 w 1661070"/>
              <a:gd name="connsiteY1" fmla="*/ 469 h 271002"/>
              <a:gd name="connsiteX2" fmla="*/ 1661070 w 1661070"/>
              <a:gd name="connsiteY2" fmla="*/ 200663 h 271002"/>
              <a:gd name="connsiteX3" fmla="*/ 1661070 w 1661070"/>
              <a:gd name="connsiteY3" fmla="*/ 200663 h 27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070" h="271002">
                <a:moveTo>
                  <a:pt x="0" y="271002"/>
                </a:moveTo>
                <a:cubicBezTo>
                  <a:pt x="424285" y="141597"/>
                  <a:pt x="848571" y="12192"/>
                  <a:pt x="1125416" y="469"/>
                </a:cubicBezTo>
                <a:cubicBezTo>
                  <a:pt x="1402261" y="-11254"/>
                  <a:pt x="1661070" y="200663"/>
                  <a:pt x="1661070" y="200663"/>
                </a:cubicBezTo>
                <a:lnTo>
                  <a:pt x="1661070" y="200663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97FF01-5ED3-4B40-ABBF-A39FBDEBF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6136" y="271576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E099E1-B530-4A4A-A16C-C0344CFCD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6096" y="1491630"/>
            <a:ext cx="2014149" cy="2014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76D9A-A92C-42B3-8B16-606059709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9944" r="3547" b="10033"/>
          <a:stretch/>
        </p:blipFill>
        <p:spPr>
          <a:xfrm>
            <a:off x="2018173" y="1635646"/>
            <a:ext cx="1975688" cy="18701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1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38C0B-D01C-4904-844E-801DD570B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2" y="195486"/>
            <a:ext cx="5557436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A MEGOLDÁS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998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3E12AB-72A9-47DC-9F11-EE4AAAC5A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3581635"/>
            <a:ext cx="1080120" cy="10801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E32BAF-FAB0-43AD-BAB1-CF2C34C6D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816" y="627534"/>
            <a:ext cx="1080120" cy="108012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3DE5598-DB58-4CD4-96FA-5069A111D185}"/>
              </a:ext>
            </a:extLst>
          </p:cNvPr>
          <p:cNvSpPr/>
          <p:nvPr/>
        </p:nvSpPr>
        <p:spPr>
          <a:xfrm rot="10800000">
            <a:off x="4175957" y="3291829"/>
            <a:ext cx="792088" cy="1369926"/>
          </a:xfrm>
          <a:prstGeom prst="downArrow">
            <a:avLst>
              <a:gd name="adj1" fmla="val 50000"/>
              <a:gd name="adj2" fmla="val 63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998C97-C75C-4A10-8350-F3C392FE389C}"/>
              </a:ext>
            </a:extLst>
          </p:cNvPr>
          <p:cNvSpPr/>
          <p:nvPr/>
        </p:nvSpPr>
        <p:spPr>
          <a:xfrm>
            <a:off x="4175956" y="843558"/>
            <a:ext cx="792088" cy="1369926"/>
          </a:xfrm>
          <a:prstGeom prst="downArrow">
            <a:avLst>
              <a:gd name="adj1" fmla="val 50000"/>
              <a:gd name="adj2" fmla="val 63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8B53D3-EC6E-44BA-951E-A75269D48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8164" y="1689537"/>
            <a:ext cx="1927671" cy="19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EGY TÖRTÉNET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834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6">
            <a:extLst>
              <a:ext uri="{FF2B5EF4-FFF2-40B4-BE49-F238E27FC236}">
                <a16:creationId xmlns:a16="http://schemas.microsoft.com/office/drawing/2014/main" id="{31A02B1A-649E-4E5B-B173-C2847147ACA1}"/>
              </a:ext>
            </a:extLst>
          </p:cNvPr>
          <p:cNvSpPr txBox="1"/>
          <p:nvPr/>
        </p:nvSpPr>
        <p:spPr>
          <a:xfrm>
            <a:off x="798131" y="-3274631"/>
            <a:ext cx="1368152" cy="313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Kürti Tamás</a:t>
            </a:r>
          </a:p>
        </p:txBody>
      </p:sp>
      <p:sp>
        <p:nvSpPr>
          <p:cNvPr id="17" name="Szövegdoboz 26">
            <a:extLst>
              <a:ext uri="{FF2B5EF4-FFF2-40B4-BE49-F238E27FC236}">
                <a16:creationId xmlns:a16="http://schemas.microsoft.com/office/drawing/2014/main" id="{31A02B1A-649E-4E5B-B173-C2847147ACA1}"/>
              </a:ext>
            </a:extLst>
          </p:cNvPr>
          <p:cNvSpPr txBox="1"/>
          <p:nvPr/>
        </p:nvSpPr>
        <p:spPr>
          <a:xfrm>
            <a:off x="2494097" y="-3654601"/>
            <a:ext cx="1368152" cy="313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Bíró Tamás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009458" y="1944948"/>
            <a:ext cx="321344" cy="386778"/>
            <a:chOff x="4674343" y="610193"/>
            <a:chExt cx="627494" cy="755269"/>
          </a:xfrm>
          <a:noFill/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674343" y="955713"/>
              <a:ext cx="627494" cy="409749"/>
            </a:xfrm>
            <a:custGeom>
              <a:avLst/>
              <a:gdLst>
                <a:gd name="T0" fmla="*/ 13127 w 13133"/>
                <a:gd name="T1" fmla="*/ 5893 h 8577"/>
                <a:gd name="T2" fmla="*/ 13113 w 13133"/>
                <a:gd name="T3" fmla="*/ 5802 h 8577"/>
                <a:gd name="T4" fmla="*/ 13084 w 13133"/>
                <a:gd name="T5" fmla="*/ 5632 h 8577"/>
                <a:gd name="T6" fmla="*/ 9394 w 13133"/>
                <a:gd name="T7" fmla="*/ 0 h 8577"/>
                <a:gd name="T8" fmla="*/ 6366 w 13133"/>
                <a:gd name="T9" fmla="*/ 1308 h 8577"/>
                <a:gd name="T10" fmla="*/ 3485 w 13133"/>
                <a:gd name="T11" fmla="*/ 148 h 8577"/>
                <a:gd name="T12" fmla="*/ 0 w 13133"/>
                <a:gd name="T13" fmla="*/ 5893 h 8577"/>
                <a:gd name="T14" fmla="*/ 13 w 13133"/>
                <a:gd name="T15" fmla="*/ 5893 h 8577"/>
                <a:gd name="T16" fmla="*/ 2 w 13133"/>
                <a:gd name="T17" fmla="*/ 6120 h 8577"/>
                <a:gd name="T18" fmla="*/ 2 w 13133"/>
                <a:gd name="T19" fmla="*/ 6120 h 8577"/>
                <a:gd name="T20" fmla="*/ 2459 w 13133"/>
                <a:gd name="T21" fmla="*/ 8577 h 8577"/>
                <a:gd name="T22" fmla="*/ 10676 w 13133"/>
                <a:gd name="T23" fmla="*/ 8577 h 8577"/>
                <a:gd name="T24" fmla="*/ 13133 w 13133"/>
                <a:gd name="T25" fmla="*/ 6120 h 8577"/>
                <a:gd name="T26" fmla="*/ 13133 w 13133"/>
                <a:gd name="T27" fmla="*/ 6120 h 8577"/>
                <a:gd name="T28" fmla="*/ 13123 w 13133"/>
                <a:gd name="T29" fmla="*/ 5893 h 8577"/>
                <a:gd name="T30" fmla="*/ 13127 w 13133"/>
                <a:gd name="T31" fmla="*/ 5893 h 8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7">
                  <a:moveTo>
                    <a:pt x="13127" y="5893"/>
                  </a:moveTo>
                  <a:cubicBezTo>
                    <a:pt x="13122" y="5863"/>
                    <a:pt x="13117" y="5832"/>
                    <a:pt x="13113" y="5802"/>
                  </a:cubicBezTo>
                  <a:cubicBezTo>
                    <a:pt x="13105" y="5745"/>
                    <a:pt x="13096" y="5688"/>
                    <a:pt x="13084" y="5632"/>
                  </a:cubicBezTo>
                  <a:cubicBezTo>
                    <a:pt x="12644" y="3132"/>
                    <a:pt x="11253" y="1060"/>
                    <a:pt x="9394" y="0"/>
                  </a:cubicBezTo>
                  <a:cubicBezTo>
                    <a:pt x="8636" y="805"/>
                    <a:pt x="7560" y="1308"/>
                    <a:pt x="6366" y="1308"/>
                  </a:cubicBezTo>
                  <a:cubicBezTo>
                    <a:pt x="5248" y="1308"/>
                    <a:pt x="4233" y="867"/>
                    <a:pt x="3485" y="148"/>
                  </a:cubicBezTo>
                  <a:cubicBezTo>
                    <a:pt x="1688" y="1286"/>
                    <a:pt x="370" y="3390"/>
                    <a:pt x="0" y="5893"/>
                  </a:cubicBezTo>
                  <a:lnTo>
                    <a:pt x="13" y="5893"/>
                  </a:lnTo>
                  <a:cubicBezTo>
                    <a:pt x="6" y="5968"/>
                    <a:pt x="2" y="6044"/>
                    <a:pt x="2" y="6120"/>
                  </a:cubicBezTo>
                  <a:lnTo>
                    <a:pt x="2" y="6120"/>
                  </a:lnTo>
                  <a:cubicBezTo>
                    <a:pt x="2" y="7472"/>
                    <a:pt x="1108" y="8577"/>
                    <a:pt x="2459" y="8577"/>
                  </a:cubicBezTo>
                  <a:lnTo>
                    <a:pt x="10676" y="8577"/>
                  </a:lnTo>
                  <a:cubicBezTo>
                    <a:pt x="12028" y="8577"/>
                    <a:pt x="13133" y="7472"/>
                    <a:pt x="13133" y="6120"/>
                  </a:cubicBezTo>
                  <a:lnTo>
                    <a:pt x="13133" y="6120"/>
                  </a:lnTo>
                  <a:cubicBezTo>
                    <a:pt x="13133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grpFill/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910871" y="1004409"/>
              <a:ext cx="153047" cy="336008"/>
            </a:xfrm>
            <a:custGeom>
              <a:avLst/>
              <a:gdLst>
                <a:gd name="T0" fmla="*/ 0 w 3199"/>
                <a:gd name="T1" fmla="*/ 50 h 7021"/>
                <a:gd name="T2" fmla="*/ 3029 w 3199"/>
                <a:gd name="T3" fmla="*/ 0 h 7021"/>
                <a:gd name="T4" fmla="*/ 2092 w 3199"/>
                <a:gd name="T5" fmla="*/ 1729 h 7021"/>
                <a:gd name="T6" fmla="*/ 3199 w 3199"/>
                <a:gd name="T7" fmla="*/ 5933 h 7021"/>
                <a:gd name="T8" fmla="*/ 1500 w 3199"/>
                <a:gd name="T9" fmla="*/ 7021 h 7021"/>
                <a:gd name="T10" fmla="*/ 26 w 3199"/>
                <a:gd name="T11" fmla="*/ 5933 h 7021"/>
                <a:gd name="T12" fmla="*/ 1160 w 3199"/>
                <a:gd name="T13" fmla="*/ 1731 h 7021"/>
                <a:gd name="T14" fmla="*/ 0 w 3199"/>
                <a:gd name="T15" fmla="*/ 50 h 7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1">
                  <a:moveTo>
                    <a:pt x="0" y="50"/>
                  </a:moveTo>
                  <a:cubicBezTo>
                    <a:pt x="1001" y="393"/>
                    <a:pt x="2026" y="343"/>
                    <a:pt x="3029" y="0"/>
                  </a:cubicBezTo>
                  <a:lnTo>
                    <a:pt x="2092" y="1729"/>
                  </a:lnTo>
                  <a:lnTo>
                    <a:pt x="3199" y="5933"/>
                  </a:lnTo>
                  <a:lnTo>
                    <a:pt x="1500" y="7021"/>
                  </a:lnTo>
                  <a:lnTo>
                    <a:pt x="26" y="5933"/>
                  </a:lnTo>
                  <a:lnTo>
                    <a:pt x="1160" y="1731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793999" y="610193"/>
              <a:ext cx="370792" cy="370096"/>
            </a:xfrm>
            <a:prstGeom prst="ellipse">
              <a:avLst/>
            </a:prstGeom>
            <a:grpFill/>
            <a:ln w="19050" cap="flat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797013" y="2545087"/>
            <a:ext cx="7461137" cy="5332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59149" y="646362"/>
            <a:ext cx="25703" cy="370012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ular Callout 51"/>
          <p:cNvSpPr/>
          <p:nvPr/>
        </p:nvSpPr>
        <p:spPr>
          <a:xfrm>
            <a:off x="926758" y="827840"/>
            <a:ext cx="1279547" cy="682847"/>
          </a:xfrm>
          <a:prstGeom prst="wedgeRoundRectCallout">
            <a:avLst>
              <a:gd name="adj1" fmla="val 45207"/>
              <a:gd name="adj2" fmla="val 111259"/>
              <a:gd name="adj3" fmla="val 1666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sz="1400" b="1" dirty="0" err="1"/>
              <a:t>We</a:t>
            </a:r>
            <a:r>
              <a:rPr lang="hu-HU" sz="1400" b="1" dirty="0"/>
              <a:t> </a:t>
            </a:r>
            <a:r>
              <a:rPr lang="hu-HU" sz="1400" b="1" dirty="0" err="1"/>
              <a:t>need</a:t>
            </a:r>
            <a:r>
              <a:rPr lang="hu-HU" sz="1400" b="1" dirty="0"/>
              <a:t> </a:t>
            </a:r>
            <a:r>
              <a:rPr lang="hu-HU" sz="1400" b="1" dirty="0" err="1"/>
              <a:t>to</a:t>
            </a:r>
            <a:r>
              <a:rPr lang="hu-HU" sz="1400" b="1" dirty="0"/>
              <a:t> </a:t>
            </a:r>
            <a:r>
              <a:rPr lang="hu-HU" sz="1400" b="1" dirty="0" err="1"/>
              <a:t>cross</a:t>
            </a:r>
            <a:r>
              <a:rPr lang="hu-HU" sz="1400" b="1" dirty="0"/>
              <a:t>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river</a:t>
            </a:r>
            <a:r>
              <a:rPr lang="hu-HU" sz="1400" b="1" dirty="0"/>
              <a:t>!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2281003" y="952336"/>
            <a:ext cx="1037459" cy="682847"/>
          </a:xfrm>
          <a:prstGeom prst="wedgeRoundRectCallout">
            <a:avLst>
              <a:gd name="adj1" fmla="val -56224"/>
              <a:gd name="adj2" fmla="val 96673"/>
              <a:gd name="adj3" fmla="val 16667"/>
            </a:avLst>
          </a:prstGeom>
          <a:solidFill>
            <a:srgbClr val="8A8A8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b="1" dirty="0" err="1"/>
              <a:t>Build</a:t>
            </a:r>
            <a:r>
              <a:rPr lang="hu-HU" b="1" dirty="0"/>
              <a:t> a </a:t>
            </a:r>
            <a:r>
              <a:rPr lang="hu-HU" b="1" dirty="0" err="1"/>
              <a:t>bridge</a:t>
            </a:r>
            <a:r>
              <a:rPr lang="hu-HU" b="1" dirty="0"/>
              <a:t>!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3891138" y="902539"/>
            <a:ext cx="141095" cy="11619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3202270" y="3336003"/>
            <a:ext cx="141095" cy="116196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3287694">
            <a:off x="2123227" y="4061897"/>
            <a:ext cx="141095" cy="116196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2119109">
            <a:off x="3056898" y="3951320"/>
            <a:ext cx="141095" cy="116196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9948156">
            <a:off x="2238317" y="2840208"/>
            <a:ext cx="141095" cy="116196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6925376" y="1810772"/>
            <a:ext cx="321344" cy="386778"/>
            <a:chOff x="4674343" y="610193"/>
            <a:chExt cx="627494" cy="755269"/>
          </a:xfrm>
        </p:grpSpPr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4674343" y="955713"/>
              <a:ext cx="627494" cy="409749"/>
            </a:xfrm>
            <a:custGeom>
              <a:avLst/>
              <a:gdLst>
                <a:gd name="T0" fmla="*/ 13127 w 13133"/>
                <a:gd name="T1" fmla="*/ 5893 h 8577"/>
                <a:gd name="T2" fmla="*/ 13113 w 13133"/>
                <a:gd name="T3" fmla="*/ 5802 h 8577"/>
                <a:gd name="T4" fmla="*/ 13084 w 13133"/>
                <a:gd name="T5" fmla="*/ 5632 h 8577"/>
                <a:gd name="T6" fmla="*/ 9394 w 13133"/>
                <a:gd name="T7" fmla="*/ 0 h 8577"/>
                <a:gd name="T8" fmla="*/ 6366 w 13133"/>
                <a:gd name="T9" fmla="*/ 1308 h 8577"/>
                <a:gd name="T10" fmla="*/ 3485 w 13133"/>
                <a:gd name="T11" fmla="*/ 148 h 8577"/>
                <a:gd name="T12" fmla="*/ 0 w 13133"/>
                <a:gd name="T13" fmla="*/ 5893 h 8577"/>
                <a:gd name="T14" fmla="*/ 13 w 13133"/>
                <a:gd name="T15" fmla="*/ 5893 h 8577"/>
                <a:gd name="T16" fmla="*/ 2 w 13133"/>
                <a:gd name="T17" fmla="*/ 6120 h 8577"/>
                <a:gd name="T18" fmla="*/ 2 w 13133"/>
                <a:gd name="T19" fmla="*/ 6120 h 8577"/>
                <a:gd name="T20" fmla="*/ 2459 w 13133"/>
                <a:gd name="T21" fmla="*/ 8577 h 8577"/>
                <a:gd name="T22" fmla="*/ 10676 w 13133"/>
                <a:gd name="T23" fmla="*/ 8577 h 8577"/>
                <a:gd name="T24" fmla="*/ 13133 w 13133"/>
                <a:gd name="T25" fmla="*/ 6120 h 8577"/>
                <a:gd name="T26" fmla="*/ 13133 w 13133"/>
                <a:gd name="T27" fmla="*/ 6120 h 8577"/>
                <a:gd name="T28" fmla="*/ 13123 w 13133"/>
                <a:gd name="T29" fmla="*/ 5893 h 8577"/>
                <a:gd name="T30" fmla="*/ 13127 w 13133"/>
                <a:gd name="T31" fmla="*/ 5893 h 8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7">
                  <a:moveTo>
                    <a:pt x="13127" y="5893"/>
                  </a:moveTo>
                  <a:cubicBezTo>
                    <a:pt x="13122" y="5863"/>
                    <a:pt x="13117" y="5832"/>
                    <a:pt x="13113" y="5802"/>
                  </a:cubicBezTo>
                  <a:cubicBezTo>
                    <a:pt x="13105" y="5745"/>
                    <a:pt x="13096" y="5688"/>
                    <a:pt x="13084" y="5632"/>
                  </a:cubicBezTo>
                  <a:cubicBezTo>
                    <a:pt x="12644" y="3132"/>
                    <a:pt x="11253" y="1060"/>
                    <a:pt x="9394" y="0"/>
                  </a:cubicBezTo>
                  <a:cubicBezTo>
                    <a:pt x="8636" y="805"/>
                    <a:pt x="7560" y="1308"/>
                    <a:pt x="6366" y="1308"/>
                  </a:cubicBezTo>
                  <a:cubicBezTo>
                    <a:pt x="5248" y="1308"/>
                    <a:pt x="4233" y="867"/>
                    <a:pt x="3485" y="148"/>
                  </a:cubicBezTo>
                  <a:cubicBezTo>
                    <a:pt x="1688" y="1286"/>
                    <a:pt x="370" y="3390"/>
                    <a:pt x="0" y="5893"/>
                  </a:cubicBezTo>
                  <a:lnTo>
                    <a:pt x="13" y="5893"/>
                  </a:lnTo>
                  <a:cubicBezTo>
                    <a:pt x="6" y="5968"/>
                    <a:pt x="2" y="6044"/>
                    <a:pt x="2" y="6120"/>
                  </a:cubicBezTo>
                  <a:lnTo>
                    <a:pt x="2" y="6120"/>
                  </a:lnTo>
                  <a:cubicBezTo>
                    <a:pt x="2" y="7472"/>
                    <a:pt x="1108" y="8577"/>
                    <a:pt x="2459" y="8577"/>
                  </a:cubicBezTo>
                  <a:lnTo>
                    <a:pt x="10676" y="8577"/>
                  </a:lnTo>
                  <a:cubicBezTo>
                    <a:pt x="12028" y="8577"/>
                    <a:pt x="13133" y="7472"/>
                    <a:pt x="13133" y="6120"/>
                  </a:cubicBezTo>
                  <a:lnTo>
                    <a:pt x="13133" y="6120"/>
                  </a:lnTo>
                  <a:cubicBezTo>
                    <a:pt x="13133" y="6044"/>
                    <a:pt x="13130" y="5968"/>
                    <a:pt x="13123" y="5893"/>
                  </a:cubicBezTo>
                  <a:lnTo>
                    <a:pt x="13127" y="5893"/>
                  </a:lnTo>
                  <a:close/>
                </a:path>
              </a:pathLst>
            </a:custGeom>
            <a:noFill/>
            <a:ln w="19050" cap="flat">
              <a:solidFill>
                <a:srgbClr val="EB672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4910871" y="1004409"/>
              <a:ext cx="153047" cy="336008"/>
            </a:xfrm>
            <a:custGeom>
              <a:avLst/>
              <a:gdLst>
                <a:gd name="T0" fmla="*/ 0 w 3199"/>
                <a:gd name="T1" fmla="*/ 50 h 7021"/>
                <a:gd name="T2" fmla="*/ 3029 w 3199"/>
                <a:gd name="T3" fmla="*/ 0 h 7021"/>
                <a:gd name="T4" fmla="*/ 2092 w 3199"/>
                <a:gd name="T5" fmla="*/ 1729 h 7021"/>
                <a:gd name="T6" fmla="*/ 3199 w 3199"/>
                <a:gd name="T7" fmla="*/ 5933 h 7021"/>
                <a:gd name="T8" fmla="*/ 1500 w 3199"/>
                <a:gd name="T9" fmla="*/ 7021 h 7021"/>
                <a:gd name="T10" fmla="*/ 26 w 3199"/>
                <a:gd name="T11" fmla="*/ 5933 h 7021"/>
                <a:gd name="T12" fmla="*/ 1160 w 3199"/>
                <a:gd name="T13" fmla="*/ 1731 h 7021"/>
                <a:gd name="T14" fmla="*/ 0 w 3199"/>
                <a:gd name="T15" fmla="*/ 50 h 7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9" h="7021">
                  <a:moveTo>
                    <a:pt x="0" y="50"/>
                  </a:moveTo>
                  <a:cubicBezTo>
                    <a:pt x="1001" y="393"/>
                    <a:pt x="2026" y="343"/>
                    <a:pt x="3029" y="0"/>
                  </a:cubicBezTo>
                  <a:lnTo>
                    <a:pt x="2092" y="1729"/>
                  </a:lnTo>
                  <a:lnTo>
                    <a:pt x="3199" y="5933"/>
                  </a:lnTo>
                  <a:lnTo>
                    <a:pt x="1500" y="7021"/>
                  </a:lnTo>
                  <a:lnTo>
                    <a:pt x="26" y="5933"/>
                  </a:lnTo>
                  <a:lnTo>
                    <a:pt x="1160" y="17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6724"/>
            </a:solidFill>
            <a:ln w="19050" cap="flat">
              <a:solidFill>
                <a:srgbClr val="EB67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9"/>
            <p:cNvSpPr>
              <a:spLocks noChangeArrowheads="1"/>
            </p:cNvSpPr>
            <p:nvPr/>
          </p:nvSpPr>
          <p:spPr bwMode="auto">
            <a:xfrm>
              <a:off x="4793999" y="610193"/>
              <a:ext cx="370792" cy="370096"/>
            </a:xfrm>
            <a:prstGeom prst="ellipse">
              <a:avLst/>
            </a:prstGeom>
            <a:noFill/>
            <a:ln w="19050" cap="flat">
              <a:solidFill>
                <a:srgbClr val="EB672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90" name="Rounded Rectangular Callout 89"/>
          <p:cNvSpPr/>
          <p:nvPr/>
        </p:nvSpPr>
        <p:spPr>
          <a:xfrm>
            <a:off x="6014651" y="693664"/>
            <a:ext cx="1195516" cy="682847"/>
          </a:xfrm>
          <a:prstGeom prst="wedgeRoundRectCallout">
            <a:avLst>
              <a:gd name="adj1" fmla="val 34353"/>
              <a:gd name="adj2" fmla="val 104473"/>
              <a:gd name="adj3" fmla="val 1666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sz="1400" b="1" dirty="0" err="1"/>
              <a:t>We</a:t>
            </a:r>
            <a:r>
              <a:rPr lang="hu-HU" sz="1400" b="1" dirty="0"/>
              <a:t> </a:t>
            </a:r>
            <a:r>
              <a:rPr lang="hu-HU" sz="1400" b="1" dirty="0" err="1"/>
              <a:t>need</a:t>
            </a:r>
            <a:r>
              <a:rPr lang="hu-HU" sz="1400" b="1" dirty="0"/>
              <a:t> </a:t>
            </a:r>
            <a:r>
              <a:rPr lang="hu-HU" sz="1400" b="1" dirty="0" err="1"/>
              <a:t>to</a:t>
            </a:r>
            <a:r>
              <a:rPr lang="hu-HU" sz="1400" b="1" dirty="0"/>
              <a:t> </a:t>
            </a:r>
            <a:r>
              <a:rPr lang="hu-HU" sz="1400" b="1" dirty="0" err="1"/>
              <a:t>cross</a:t>
            </a:r>
            <a:r>
              <a:rPr lang="hu-HU" sz="1400" b="1" dirty="0"/>
              <a:t>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river</a:t>
            </a:r>
            <a:r>
              <a:rPr lang="hu-HU" sz="1400" b="1" dirty="0"/>
              <a:t>!</a:t>
            </a:r>
          </a:p>
        </p:txBody>
      </p:sp>
      <p:sp>
        <p:nvSpPr>
          <p:cNvPr id="91" name="Rounded Rectangular Callout 90"/>
          <p:cNvSpPr/>
          <p:nvPr/>
        </p:nvSpPr>
        <p:spPr>
          <a:xfrm>
            <a:off x="7326669" y="818160"/>
            <a:ext cx="1213685" cy="682847"/>
          </a:xfrm>
          <a:prstGeom prst="wedgeRoundRectCallout">
            <a:avLst>
              <a:gd name="adj1" fmla="val -62477"/>
              <a:gd name="adj2" fmla="val 96673"/>
              <a:gd name="adj3" fmla="val 1666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b="1" dirty="0" err="1"/>
              <a:t>Figure</a:t>
            </a:r>
            <a:r>
              <a:rPr lang="hu-HU" b="1" dirty="0"/>
              <a:t> out </a:t>
            </a:r>
            <a:r>
              <a:rPr lang="hu-HU" b="1" dirty="0" err="1"/>
              <a:t>how</a:t>
            </a:r>
            <a:r>
              <a:rPr lang="hu-HU" b="1" dirty="0"/>
              <a:t>!</a:t>
            </a:r>
          </a:p>
        </p:txBody>
      </p:sp>
      <p:sp>
        <p:nvSpPr>
          <p:cNvPr id="109" name="Right Arrow 108"/>
          <p:cNvSpPr/>
          <p:nvPr/>
        </p:nvSpPr>
        <p:spPr>
          <a:xfrm rot="724056">
            <a:off x="5301855" y="1356392"/>
            <a:ext cx="249655" cy="116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rot="20677199">
            <a:off x="5292890" y="1675583"/>
            <a:ext cx="257433" cy="116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8000103">
            <a:off x="5434441" y="1899707"/>
            <a:ext cx="254773" cy="116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3377797">
            <a:off x="5438281" y="1134019"/>
            <a:ext cx="256739" cy="116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7" name="12-Point Star 126"/>
          <p:cNvSpPr/>
          <p:nvPr/>
        </p:nvSpPr>
        <p:spPr>
          <a:xfrm>
            <a:off x="4126438" y="1503577"/>
            <a:ext cx="265589" cy="265589"/>
          </a:xfrm>
          <a:prstGeom prst="star1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dirty="0"/>
              <a:t>$</a:t>
            </a:r>
            <a:endParaRPr lang="en-US" dirty="0"/>
          </a:p>
        </p:txBody>
      </p:sp>
      <p:sp>
        <p:nvSpPr>
          <p:cNvPr id="126" name="Bent Arrow 125"/>
          <p:cNvSpPr/>
          <p:nvPr/>
        </p:nvSpPr>
        <p:spPr>
          <a:xfrm>
            <a:off x="4982057" y="2769719"/>
            <a:ext cx="323687" cy="282189"/>
          </a:xfrm>
          <a:prstGeom prst="bentArrow">
            <a:avLst>
              <a:gd name="adj1" fmla="val 20753"/>
              <a:gd name="adj2" fmla="val 25000"/>
              <a:gd name="adj3" fmla="val 26062"/>
              <a:gd name="adj4" fmla="val 766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Bent Arrow 144"/>
          <p:cNvSpPr/>
          <p:nvPr/>
        </p:nvSpPr>
        <p:spPr>
          <a:xfrm rot="4604560">
            <a:off x="6446108" y="3989023"/>
            <a:ext cx="323687" cy="282189"/>
          </a:xfrm>
          <a:prstGeom prst="bentArrow">
            <a:avLst>
              <a:gd name="adj1" fmla="val 20753"/>
              <a:gd name="adj2" fmla="val 25000"/>
              <a:gd name="adj3" fmla="val 26062"/>
              <a:gd name="adj4" fmla="val 766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U-Turn Arrow 1023"/>
          <p:cNvSpPr/>
          <p:nvPr/>
        </p:nvSpPr>
        <p:spPr>
          <a:xfrm flipH="1" flipV="1">
            <a:off x="5075307" y="3865883"/>
            <a:ext cx="449258" cy="375329"/>
          </a:xfrm>
          <a:prstGeom prst="uturnArrow">
            <a:avLst>
              <a:gd name="adj1" fmla="val 14035"/>
              <a:gd name="adj2" fmla="val 22470"/>
              <a:gd name="adj3" fmla="val 26687"/>
              <a:gd name="adj4" fmla="val 43750"/>
              <a:gd name="adj5" fmla="val 834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Bent Arrow 146"/>
          <p:cNvSpPr/>
          <p:nvPr/>
        </p:nvSpPr>
        <p:spPr>
          <a:xfrm flipH="1">
            <a:off x="5701186" y="2868416"/>
            <a:ext cx="320435" cy="281919"/>
          </a:xfrm>
          <a:prstGeom prst="bentArrow">
            <a:avLst>
              <a:gd name="adj1" fmla="val 20753"/>
              <a:gd name="adj2" fmla="val 25000"/>
              <a:gd name="adj3" fmla="val 26062"/>
              <a:gd name="adj4" fmla="val 766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6548434" y="2804128"/>
            <a:ext cx="2014799" cy="682847"/>
          </a:xfrm>
          <a:prstGeom prst="wedgeRoundRectCallout">
            <a:avLst>
              <a:gd name="adj1" fmla="val -73139"/>
              <a:gd name="adj2" fmla="val 41333"/>
              <a:gd name="adj3" fmla="val 16667"/>
            </a:avLst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sz="1400" b="1" dirty="0" err="1"/>
              <a:t>Shouldn</a:t>
            </a:r>
            <a:r>
              <a:rPr lang="hu-HU" sz="1400" b="1" dirty="0"/>
              <a:t>’t </a:t>
            </a:r>
            <a:r>
              <a:rPr lang="hu-HU" sz="1400" b="1" dirty="0" err="1"/>
              <a:t>we</a:t>
            </a:r>
            <a:r>
              <a:rPr lang="hu-HU" sz="1400" b="1" dirty="0"/>
              <a:t> </a:t>
            </a:r>
            <a:r>
              <a:rPr lang="hu-HU" sz="1400" b="1" dirty="0" err="1"/>
              <a:t>deal</a:t>
            </a:r>
            <a:r>
              <a:rPr lang="hu-HU" sz="1400" b="1" dirty="0"/>
              <a:t> </a:t>
            </a:r>
            <a:r>
              <a:rPr lang="hu-HU" sz="1400" b="1" dirty="0" err="1"/>
              <a:t>with</a:t>
            </a:r>
            <a:r>
              <a:rPr lang="hu-HU" sz="1400" b="1" dirty="0"/>
              <a:t> </a:t>
            </a:r>
            <a:r>
              <a:rPr lang="hu-HU" sz="1400" b="1" dirty="0" err="1"/>
              <a:t>that</a:t>
            </a:r>
            <a:r>
              <a:rPr lang="hu-HU" sz="1400" b="1" dirty="0"/>
              <a:t> </a:t>
            </a:r>
            <a:r>
              <a:rPr lang="hu-HU" sz="1400" b="1" dirty="0" err="1"/>
              <a:t>river</a:t>
            </a:r>
            <a:r>
              <a:rPr lang="hu-HU" sz="1400" b="1" dirty="0"/>
              <a:t> </a:t>
            </a:r>
            <a:r>
              <a:rPr lang="hu-HU" sz="1400" b="1" dirty="0" err="1"/>
              <a:t>problem</a:t>
            </a:r>
            <a:r>
              <a:rPr lang="hu-HU" sz="1400" b="1" dirty="0"/>
              <a:t>.... </a:t>
            </a:r>
            <a:r>
              <a:rPr lang="hu-HU" sz="1400" b="1" dirty="0" err="1"/>
              <a:t>or</a:t>
            </a:r>
            <a:r>
              <a:rPr lang="hu-HU" sz="1400" b="1" dirty="0"/>
              <a:t> </a:t>
            </a:r>
            <a:r>
              <a:rPr lang="hu-HU" sz="1400" b="1" dirty="0" err="1"/>
              <a:t>what</a:t>
            </a:r>
            <a:r>
              <a:rPr lang="hu-HU" sz="1400" b="1" dirty="0"/>
              <a:t>?</a:t>
            </a:r>
          </a:p>
        </p:txBody>
      </p:sp>
      <p:cxnSp>
        <p:nvCxnSpPr>
          <p:cNvPr id="1032" name="Straight Arrow Connector 1031"/>
          <p:cNvCxnSpPr/>
          <p:nvPr/>
        </p:nvCxnSpPr>
        <p:spPr>
          <a:xfrm>
            <a:off x="500451" y="4402097"/>
            <a:ext cx="7840362" cy="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 flipV="1">
            <a:off x="713605" y="491183"/>
            <a:ext cx="0" cy="4096265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>
            <a:off x="863006" y="4462565"/>
            <a:ext cx="86076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u-HU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hu-H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>
            <a:off x="7526391" y="4462565"/>
            <a:ext cx="86076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u-HU" sz="9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hu-HU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 rot="16200000">
            <a:off x="130868" y="3767497"/>
            <a:ext cx="86076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u-HU" sz="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hu-H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 rot="16200000">
            <a:off x="130868" y="727732"/>
            <a:ext cx="86076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u-HU" sz="9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hu-HU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 rot="16200000">
            <a:off x="-696665" y="2386800"/>
            <a:ext cx="2478759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</p:txBody>
      </p:sp>
      <p:sp>
        <p:nvSpPr>
          <p:cNvPr id="173" name="Szövegdoboz 30">
            <a:extLst>
              <a:ext uri="{FF2B5EF4-FFF2-40B4-BE49-F238E27FC236}">
                <a16:creationId xmlns:a16="http://schemas.microsoft.com/office/drawing/2014/main" id="{D9DA085A-CCA4-46F5-943C-E66568BDF5B1}"/>
              </a:ext>
            </a:extLst>
          </p:cNvPr>
          <p:cNvSpPr txBox="1"/>
          <p:nvPr/>
        </p:nvSpPr>
        <p:spPr>
          <a:xfrm>
            <a:off x="3343997" y="4434932"/>
            <a:ext cx="2478759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SELF-ORGANIZATION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4" name="Group 1043"/>
          <p:cNvGrpSpPr/>
          <p:nvPr/>
        </p:nvGrpSpPr>
        <p:grpSpPr>
          <a:xfrm>
            <a:off x="3503648" y="636402"/>
            <a:ext cx="325334" cy="391941"/>
            <a:chOff x="4679731" y="469235"/>
            <a:chExt cx="433779" cy="522588"/>
          </a:xfrm>
          <a:noFill/>
        </p:grpSpPr>
        <p:grpSp>
          <p:nvGrpSpPr>
            <p:cNvPr id="57" name="Group 56"/>
            <p:cNvGrpSpPr/>
            <p:nvPr/>
          </p:nvGrpSpPr>
          <p:grpSpPr>
            <a:xfrm>
              <a:off x="4679731" y="469235"/>
              <a:ext cx="433779" cy="522588"/>
              <a:chOff x="4115464" y="788068"/>
              <a:chExt cx="627494" cy="755963"/>
            </a:xfrm>
            <a:grpFill/>
          </p:grpSpPr>
          <p:sp>
            <p:nvSpPr>
              <p:cNvPr id="58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175" name="Oval 174"/>
            <p:cNvSpPr/>
            <p:nvPr/>
          </p:nvSpPr>
          <p:spPr>
            <a:xfrm>
              <a:off x="4832053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3" name="Straight Connector 1042"/>
            <p:cNvCxnSpPr/>
            <p:nvPr/>
          </p:nvCxnSpPr>
          <p:spPr>
            <a:xfrm>
              <a:off x="4811616" y="629369"/>
              <a:ext cx="159744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4898154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Right Arrow 205"/>
          <p:cNvSpPr/>
          <p:nvPr/>
        </p:nvSpPr>
        <p:spPr>
          <a:xfrm>
            <a:off x="3891138" y="1354613"/>
            <a:ext cx="141095" cy="11619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3503648" y="1088477"/>
            <a:ext cx="325334" cy="391941"/>
            <a:chOff x="4679731" y="469235"/>
            <a:chExt cx="433779" cy="522588"/>
          </a:xfrm>
          <a:noFill/>
        </p:grpSpPr>
        <p:grpSp>
          <p:nvGrpSpPr>
            <p:cNvPr id="208" name="Group 207"/>
            <p:cNvGrpSpPr/>
            <p:nvPr/>
          </p:nvGrpSpPr>
          <p:grpSpPr>
            <a:xfrm>
              <a:off x="4679731" y="469235"/>
              <a:ext cx="433779" cy="522588"/>
              <a:chOff x="4115464" y="788068"/>
              <a:chExt cx="627494" cy="755963"/>
            </a:xfrm>
            <a:grpFill/>
          </p:grpSpPr>
          <p:sp>
            <p:nvSpPr>
              <p:cNvPr id="212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3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209" name="Oval 208"/>
            <p:cNvSpPr/>
            <p:nvPr/>
          </p:nvSpPr>
          <p:spPr>
            <a:xfrm>
              <a:off x="4832053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811616" y="629369"/>
              <a:ext cx="159744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4898154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Right Arrow 213"/>
          <p:cNvSpPr/>
          <p:nvPr/>
        </p:nvSpPr>
        <p:spPr>
          <a:xfrm>
            <a:off x="3891138" y="1806688"/>
            <a:ext cx="141095" cy="11619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15" name="Group 214"/>
          <p:cNvGrpSpPr/>
          <p:nvPr/>
        </p:nvGrpSpPr>
        <p:grpSpPr>
          <a:xfrm>
            <a:off x="3503648" y="1540551"/>
            <a:ext cx="325334" cy="391941"/>
            <a:chOff x="4679731" y="469235"/>
            <a:chExt cx="433779" cy="522588"/>
          </a:xfrm>
          <a:noFill/>
        </p:grpSpPr>
        <p:grpSp>
          <p:nvGrpSpPr>
            <p:cNvPr id="216" name="Group 215"/>
            <p:cNvGrpSpPr/>
            <p:nvPr/>
          </p:nvGrpSpPr>
          <p:grpSpPr>
            <a:xfrm>
              <a:off x="4679731" y="469235"/>
              <a:ext cx="433779" cy="522588"/>
              <a:chOff x="4115464" y="788068"/>
              <a:chExt cx="627494" cy="755963"/>
            </a:xfrm>
            <a:grpFill/>
          </p:grpSpPr>
          <p:sp>
            <p:nvSpPr>
              <p:cNvPr id="220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1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grp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217" name="Oval 216"/>
            <p:cNvSpPr/>
            <p:nvPr/>
          </p:nvSpPr>
          <p:spPr>
            <a:xfrm>
              <a:off x="4832053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4811616" y="629369"/>
              <a:ext cx="159744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4898154" y="534108"/>
              <a:ext cx="45719" cy="4571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Right Arrow 221"/>
          <p:cNvSpPr/>
          <p:nvPr/>
        </p:nvSpPr>
        <p:spPr>
          <a:xfrm>
            <a:off x="3891138" y="2252612"/>
            <a:ext cx="141095" cy="11619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3503648" y="1986475"/>
            <a:ext cx="325334" cy="391941"/>
            <a:chOff x="4679731" y="469235"/>
            <a:chExt cx="433779" cy="522588"/>
          </a:xfrm>
        </p:grpSpPr>
        <p:grpSp>
          <p:nvGrpSpPr>
            <p:cNvPr id="224" name="Group 223"/>
            <p:cNvGrpSpPr/>
            <p:nvPr/>
          </p:nvGrpSpPr>
          <p:grpSpPr>
            <a:xfrm>
              <a:off x="4679731" y="469235"/>
              <a:ext cx="433779" cy="522588"/>
              <a:chOff x="4115464" y="788068"/>
              <a:chExt cx="627494" cy="755963"/>
            </a:xfrm>
          </p:grpSpPr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9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225" name="Oval 224"/>
            <p:cNvSpPr/>
            <p:nvPr/>
          </p:nvSpPr>
          <p:spPr>
            <a:xfrm>
              <a:off x="4832053" y="534108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4811616" y="629369"/>
              <a:ext cx="1597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4898154" y="534108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1949466" y="2915273"/>
            <a:ext cx="325334" cy="391941"/>
            <a:chOff x="2599287" y="3479250"/>
            <a:chExt cx="433779" cy="522588"/>
          </a:xfrm>
        </p:grpSpPr>
        <p:grpSp>
          <p:nvGrpSpPr>
            <p:cNvPr id="73" name="Group 72"/>
            <p:cNvGrpSpPr/>
            <p:nvPr/>
          </p:nvGrpSpPr>
          <p:grpSpPr>
            <a:xfrm>
              <a:off x="2599287" y="3479250"/>
              <a:ext cx="433779" cy="522588"/>
              <a:chOff x="4115464" y="788068"/>
              <a:chExt cx="627494" cy="755963"/>
            </a:xfrm>
          </p:grpSpPr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1051" name="Group 1050"/>
            <p:cNvGrpSpPr/>
            <p:nvPr/>
          </p:nvGrpSpPr>
          <p:grpSpPr>
            <a:xfrm>
              <a:off x="2683350" y="3536600"/>
              <a:ext cx="246742" cy="309686"/>
              <a:chOff x="6403703" y="183800"/>
              <a:chExt cx="246742" cy="309686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6474303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540404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/>
              <p:cNvSpPr/>
              <p:nvPr/>
            </p:nvSpPr>
            <p:spPr>
              <a:xfrm>
                <a:off x="6403703" y="272868"/>
                <a:ext cx="246742" cy="220618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2" name="Group 1051"/>
          <p:cNvGrpSpPr/>
          <p:nvPr/>
        </p:nvGrpSpPr>
        <p:grpSpPr>
          <a:xfrm>
            <a:off x="5140420" y="639938"/>
            <a:ext cx="325334" cy="420556"/>
            <a:chOff x="6804464" y="519611"/>
            <a:chExt cx="433779" cy="560741"/>
          </a:xfrm>
        </p:grpSpPr>
        <p:grpSp>
          <p:nvGrpSpPr>
            <p:cNvPr id="111" name="Group 110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3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Arc 253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6" name="Group 255"/>
          <p:cNvGrpSpPr/>
          <p:nvPr/>
        </p:nvGrpSpPr>
        <p:grpSpPr>
          <a:xfrm>
            <a:off x="4895491" y="1073273"/>
            <a:ext cx="325334" cy="420556"/>
            <a:chOff x="6804464" y="519611"/>
            <a:chExt cx="433779" cy="560741"/>
          </a:xfrm>
        </p:grpSpPr>
        <p:grpSp>
          <p:nvGrpSpPr>
            <p:cNvPr id="257" name="Group 256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262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3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259" name="Oval 258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Arc 260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4" name="Group 263"/>
          <p:cNvGrpSpPr/>
          <p:nvPr/>
        </p:nvGrpSpPr>
        <p:grpSpPr>
          <a:xfrm>
            <a:off x="4895491" y="1517913"/>
            <a:ext cx="325334" cy="420556"/>
            <a:chOff x="6804464" y="519611"/>
            <a:chExt cx="433779" cy="560741"/>
          </a:xfrm>
        </p:grpSpPr>
        <p:grpSp>
          <p:nvGrpSpPr>
            <p:cNvPr id="265" name="Group 264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270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71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Arc 268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2" name="Group 271"/>
          <p:cNvGrpSpPr/>
          <p:nvPr/>
        </p:nvGrpSpPr>
        <p:grpSpPr>
          <a:xfrm>
            <a:off x="5140420" y="1947480"/>
            <a:ext cx="325334" cy="420556"/>
            <a:chOff x="6804464" y="519611"/>
            <a:chExt cx="433779" cy="560741"/>
          </a:xfrm>
        </p:grpSpPr>
        <p:grpSp>
          <p:nvGrpSpPr>
            <p:cNvPr id="273" name="Group 272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278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79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Arc 276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5" name="Group 304"/>
          <p:cNvGrpSpPr/>
          <p:nvPr/>
        </p:nvGrpSpPr>
        <p:grpSpPr>
          <a:xfrm>
            <a:off x="4857123" y="3048685"/>
            <a:ext cx="325334" cy="420556"/>
            <a:chOff x="6804464" y="519611"/>
            <a:chExt cx="433779" cy="560741"/>
          </a:xfrm>
        </p:grpSpPr>
        <p:grpSp>
          <p:nvGrpSpPr>
            <p:cNvPr id="306" name="Group 305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311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12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308" name="Oval 307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Arc 309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3" name="Group 312"/>
          <p:cNvGrpSpPr/>
          <p:nvPr/>
        </p:nvGrpSpPr>
        <p:grpSpPr>
          <a:xfrm>
            <a:off x="6088256" y="3701412"/>
            <a:ext cx="325334" cy="420556"/>
            <a:chOff x="6804464" y="519611"/>
            <a:chExt cx="433779" cy="560741"/>
          </a:xfrm>
        </p:grpSpPr>
        <p:grpSp>
          <p:nvGrpSpPr>
            <p:cNvPr id="314" name="Group 313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319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20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316" name="Oval 315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Arc 317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5835668" y="3145904"/>
            <a:ext cx="325334" cy="420556"/>
            <a:chOff x="6804464" y="519611"/>
            <a:chExt cx="433779" cy="560741"/>
          </a:xfrm>
        </p:grpSpPr>
        <p:grpSp>
          <p:nvGrpSpPr>
            <p:cNvPr id="322" name="Group 321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327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28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Arc 325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9" name="Group 328"/>
          <p:cNvGrpSpPr/>
          <p:nvPr/>
        </p:nvGrpSpPr>
        <p:grpSpPr>
          <a:xfrm>
            <a:off x="5330860" y="3412119"/>
            <a:ext cx="325334" cy="420556"/>
            <a:chOff x="6804464" y="519611"/>
            <a:chExt cx="433779" cy="560741"/>
          </a:xfrm>
        </p:grpSpPr>
        <p:grpSp>
          <p:nvGrpSpPr>
            <p:cNvPr id="330" name="Group 329"/>
            <p:cNvGrpSpPr/>
            <p:nvPr/>
          </p:nvGrpSpPr>
          <p:grpSpPr>
            <a:xfrm>
              <a:off x="6804464" y="557764"/>
              <a:ext cx="433779" cy="522588"/>
              <a:chOff x="4115464" y="788068"/>
              <a:chExt cx="627494" cy="755963"/>
            </a:xfrm>
          </p:grpSpPr>
          <p:sp>
            <p:nvSpPr>
              <p:cNvPr id="335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36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6888481" y="519611"/>
              <a:ext cx="246742" cy="220617"/>
              <a:chOff x="6783978" y="81280"/>
              <a:chExt cx="246742" cy="220617"/>
            </a:xfrm>
          </p:grpSpPr>
          <p:sp>
            <p:nvSpPr>
              <p:cNvPr id="332" name="Oval 331"/>
              <p:cNvSpPr/>
              <p:nvPr/>
            </p:nvSpPr>
            <p:spPr>
              <a:xfrm>
                <a:off x="6851675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6917776" y="183800"/>
                <a:ext cx="45719" cy="45719"/>
              </a:xfrm>
              <a:prstGeom prst="ellipse">
                <a:avLst/>
              </a:prstGeom>
              <a:solidFill>
                <a:srgbClr val="EB672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Arc 333"/>
              <p:cNvSpPr/>
              <p:nvPr/>
            </p:nvSpPr>
            <p:spPr>
              <a:xfrm flipV="1">
                <a:off x="6783978" y="81280"/>
                <a:ext cx="246742" cy="220617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7" name="Group 336"/>
          <p:cNvGrpSpPr/>
          <p:nvPr/>
        </p:nvGrpSpPr>
        <p:grpSpPr>
          <a:xfrm>
            <a:off x="2856722" y="3065292"/>
            <a:ext cx="325334" cy="391941"/>
            <a:chOff x="2599287" y="3479250"/>
            <a:chExt cx="433779" cy="522588"/>
          </a:xfrm>
        </p:grpSpPr>
        <p:grpSp>
          <p:nvGrpSpPr>
            <p:cNvPr id="338" name="Group 337"/>
            <p:cNvGrpSpPr/>
            <p:nvPr/>
          </p:nvGrpSpPr>
          <p:grpSpPr>
            <a:xfrm>
              <a:off x="2599287" y="3479250"/>
              <a:ext cx="433779" cy="522588"/>
              <a:chOff x="4115464" y="788068"/>
              <a:chExt cx="627494" cy="755963"/>
            </a:xfrm>
          </p:grpSpPr>
          <p:sp>
            <p:nvSpPr>
              <p:cNvPr id="343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44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2683350" y="3536600"/>
              <a:ext cx="246742" cy="309686"/>
              <a:chOff x="6403703" y="183800"/>
              <a:chExt cx="246742" cy="309686"/>
            </a:xfrm>
          </p:grpSpPr>
          <p:sp>
            <p:nvSpPr>
              <p:cNvPr id="340" name="Oval 339"/>
              <p:cNvSpPr/>
              <p:nvPr/>
            </p:nvSpPr>
            <p:spPr>
              <a:xfrm>
                <a:off x="6474303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6540404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Arc 341"/>
              <p:cNvSpPr/>
              <p:nvPr/>
            </p:nvSpPr>
            <p:spPr>
              <a:xfrm>
                <a:off x="6403703" y="272868"/>
                <a:ext cx="246742" cy="220618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3206766" y="3793955"/>
            <a:ext cx="325334" cy="391941"/>
            <a:chOff x="2599287" y="3479250"/>
            <a:chExt cx="433779" cy="522588"/>
          </a:xfrm>
        </p:grpSpPr>
        <p:grpSp>
          <p:nvGrpSpPr>
            <p:cNvPr id="346" name="Group 345"/>
            <p:cNvGrpSpPr/>
            <p:nvPr/>
          </p:nvGrpSpPr>
          <p:grpSpPr>
            <a:xfrm>
              <a:off x="2599287" y="3479250"/>
              <a:ext cx="433779" cy="522588"/>
              <a:chOff x="4115464" y="788068"/>
              <a:chExt cx="627494" cy="755963"/>
            </a:xfrm>
          </p:grpSpPr>
          <p:sp>
            <p:nvSpPr>
              <p:cNvPr id="351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52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2683350" y="3536600"/>
              <a:ext cx="246742" cy="309686"/>
              <a:chOff x="6403703" y="183800"/>
              <a:chExt cx="246742" cy="309686"/>
            </a:xfrm>
          </p:grpSpPr>
          <p:sp>
            <p:nvSpPr>
              <p:cNvPr id="348" name="Oval 347"/>
              <p:cNvSpPr/>
              <p:nvPr/>
            </p:nvSpPr>
            <p:spPr>
              <a:xfrm>
                <a:off x="6474303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6540404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Arc 349"/>
              <p:cNvSpPr/>
              <p:nvPr/>
            </p:nvSpPr>
            <p:spPr>
              <a:xfrm>
                <a:off x="6403703" y="272868"/>
                <a:ext cx="246742" cy="220618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3" name="Group 352"/>
          <p:cNvGrpSpPr/>
          <p:nvPr/>
        </p:nvGrpSpPr>
        <p:grpSpPr>
          <a:xfrm>
            <a:off x="1849453" y="3658223"/>
            <a:ext cx="325334" cy="391941"/>
            <a:chOff x="2599287" y="3479250"/>
            <a:chExt cx="433779" cy="522588"/>
          </a:xfrm>
        </p:grpSpPr>
        <p:grpSp>
          <p:nvGrpSpPr>
            <p:cNvPr id="354" name="Group 353"/>
            <p:cNvGrpSpPr/>
            <p:nvPr/>
          </p:nvGrpSpPr>
          <p:grpSpPr>
            <a:xfrm>
              <a:off x="2599287" y="3479250"/>
              <a:ext cx="433779" cy="522588"/>
              <a:chOff x="4115464" y="788068"/>
              <a:chExt cx="627494" cy="755963"/>
            </a:xfrm>
          </p:grpSpPr>
          <p:sp>
            <p:nvSpPr>
              <p:cNvPr id="359" name="Freeform 23"/>
              <p:cNvSpPr>
                <a:spLocks/>
              </p:cNvSpPr>
              <p:nvPr/>
            </p:nvSpPr>
            <p:spPr bwMode="auto">
              <a:xfrm>
                <a:off x="4115464" y="1134282"/>
                <a:ext cx="627494" cy="409749"/>
              </a:xfrm>
              <a:custGeom>
                <a:avLst/>
                <a:gdLst>
                  <a:gd name="T0" fmla="*/ 13127 w 13134"/>
                  <a:gd name="T1" fmla="*/ 5894 h 8578"/>
                  <a:gd name="T2" fmla="*/ 13113 w 13134"/>
                  <a:gd name="T3" fmla="*/ 5803 h 8578"/>
                  <a:gd name="T4" fmla="*/ 13085 w 13134"/>
                  <a:gd name="T5" fmla="*/ 5633 h 8578"/>
                  <a:gd name="T6" fmla="*/ 9395 w 13134"/>
                  <a:gd name="T7" fmla="*/ 0 h 8578"/>
                  <a:gd name="T8" fmla="*/ 6367 w 13134"/>
                  <a:gd name="T9" fmla="*/ 1309 h 8578"/>
                  <a:gd name="T10" fmla="*/ 3486 w 13134"/>
                  <a:gd name="T11" fmla="*/ 149 h 8578"/>
                  <a:gd name="T12" fmla="*/ 0 w 13134"/>
                  <a:gd name="T13" fmla="*/ 5894 h 8578"/>
                  <a:gd name="T14" fmla="*/ 13 w 13134"/>
                  <a:gd name="T15" fmla="*/ 5894 h 8578"/>
                  <a:gd name="T16" fmla="*/ 3 w 13134"/>
                  <a:gd name="T17" fmla="*/ 6121 h 8578"/>
                  <a:gd name="T18" fmla="*/ 3 w 13134"/>
                  <a:gd name="T19" fmla="*/ 6121 h 8578"/>
                  <a:gd name="T20" fmla="*/ 2460 w 13134"/>
                  <a:gd name="T21" fmla="*/ 8578 h 8578"/>
                  <a:gd name="T22" fmla="*/ 10677 w 13134"/>
                  <a:gd name="T23" fmla="*/ 8578 h 8578"/>
                  <a:gd name="T24" fmla="*/ 13134 w 13134"/>
                  <a:gd name="T25" fmla="*/ 6121 h 8578"/>
                  <a:gd name="T26" fmla="*/ 13134 w 13134"/>
                  <a:gd name="T27" fmla="*/ 6121 h 8578"/>
                  <a:gd name="T28" fmla="*/ 13123 w 13134"/>
                  <a:gd name="T29" fmla="*/ 5894 h 8578"/>
                  <a:gd name="T30" fmla="*/ 13127 w 13134"/>
                  <a:gd name="T31" fmla="*/ 5894 h 8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34" h="8578">
                    <a:moveTo>
                      <a:pt x="13127" y="5894"/>
                    </a:moveTo>
                    <a:cubicBezTo>
                      <a:pt x="13123" y="5863"/>
                      <a:pt x="13118" y="5833"/>
                      <a:pt x="13113" y="5803"/>
                    </a:cubicBezTo>
                    <a:cubicBezTo>
                      <a:pt x="13105" y="5745"/>
                      <a:pt x="13096" y="5689"/>
                      <a:pt x="13085" y="5633"/>
                    </a:cubicBezTo>
                    <a:cubicBezTo>
                      <a:pt x="12644" y="3133"/>
                      <a:pt x="11254" y="1061"/>
                      <a:pt x="9395" y="0"/>
                    </a:cubicBezTo>
                    <a:cubicBezTo>
                      <a:pt x="8636" y="806"/>
                      <a:pt x="7560" y="1309"/>
                      <a:pt x="6367" y="1309"/>
                    </a:cubicBezTo>
                    <a:cubicBezTo>
                      <a:pt x="5248" y="1309"/>
                      <a:pt x="4233" y="867"/>
                      <a:pt x="3486" y="149"/>
                    </a:cubicBezTo>
                    <a:cubicBezTo>
                      <a:pt x="1688" y="1287"/>
                      <a:pt x="371" y="3390"/>
                      <a:pt x="0" y="5894"/>
                    </a:cubicBezTo>
                    <a:lnTo>
                      <a:pt x="13" y="5894"/>
                    </a:lnTo>
                    <a:cubicBezTo>
                      <a:pt x="6" y="5969"/>
                      <a:pt x="3" y="6044"/>
                      <a:pt x="3" y="6121"/>
                    </a:cubicBezTo>
                    <a:lnTo>
                      <a:pt x="3" y="6121"/>
                    </a:lnTo>
                    <a:cubicBezTo>
                      <a:pt x="3" y="7472"/>
                      <a:pt x="1108" y="8578"/>
                      <a:pt x="2460" y="8578"/>
                    </a:cubicBezTo>
                    <a:lnTo>
                      <a:pt x="10677" y="8578"/>
                    </a:lnTo>
                    <a:cubicBezTo>
                      <a:pt x="12028" y="8578"/>
                      <a:pt x="13134" y="7472"/>
                      <a:pt x="13134" y="6121"/>
                    </a:cubicBezTo>
                    <a:lnTo>
                      <a:pt x="13134" y="6121"/>
                    </a:lnTo>
                    <a:cubicBezTo>
                      <a:pt x="13134" y="6044"/>
                      <a:pt x="13130" y="5969"/>
                      <a:pt x="13123" y="5894"/>
                    </a:cubicBezTo>
                    <a:lnTo>
                      <a:pt x="13127" y="589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60" name="Oval 24"/>
              <p:cNvSpPr>
                <a:spLocks noChangeArrowheads="1"/>
              </p:cNvSpPr>
              <p:nvPr/>
            </p:nvSpPr>
            <p:spPr bwMode="auto">
              <a:xfrm>
                <a:off x="4235119" y="788068"/>
                <a:ext cx="370792" cy="370792"/>
              </a:xfrm>
              <a:prstGeom prst="ellipse">
                <a:avLst/>
              </a:prstGeom>
              <a:noFill/>
              <a:ln w="19050" cap="flat">
                <a:solidFill>
                  <a:schemeClr val="tx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2683350" y="3536600"/>
              <a:ext cx="246742" cy="309686"/>
              <a:chOff x="6403703" y="183800"/>
              <a:chExt cx="246742" cy="309686"/>
            </a:xfrm>
          </p:grpSpPr>
          <p:sp>
            <p:nvSpPr>
              <p:cNvPr id="356" name="Oval 355"/>
              <p:cNvSpPr/>
              <p:nvPr/>
            </p:nvSpPr>
            <p:spPr>
              <a:xfrm>
                <a:off x="6474303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6540404" y="183800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Arc 357"/>
              <p:cNvSpPr/>
              <p:nvPr/>
            </p:nvSpPr>
            <p:spPr>
              <a:xfrm>
                <a:off x="6403703" y="272868"/>
                <a:ext cx="246742" cy="220618"/>
              </a:xfrm>
              <a:prstGeom prst="arc">
                <a:avLst>
                  <a:gd name="adj1" fmla="val 13500035"/>
                  <a:gd name="adj2" fmla="val 19182594"/>
                </a:avLst>
              </a:prstGeom>
              <a:ln w="28575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4" name="16-Point Star 1053"/>
          <p:cNvSpPr/>
          <p:nvPr/>
        </p:nvSpPr>
        <p:spPr>
          <a:xfrm>
            <a:off x="5579077" y="1377960"/>
            <a:ext cx="435575" cy="410686"/>
          </a:xfrm>
          <a:prstGeom prst="star1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u-HU" sz="2100" b="1" dirty="0"/>
              <a:t>$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8840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0" grpId="0" animBg="1"/>
      <p:bldP spid="70" grpId="0" animBg="1"/>
      <p:bldP spid="71" grpId="0" animBg="1"/>
      <p:bldP spid="72" grpId="0" animBg="1"/>
      <p:bldP spid="76" grpId="0" animBg="1"/>
      <p:bldP spid="90" grpId="0" animBg="1"/>
      <p:bldP spid="91" grpId="0" animBg="1"/>
      <p:bldP spid="109" grpId="0" animBg="1"/>
      <p:bldP spid="110" grpId="0" animBg="1"/>
      <p:bldP spid="114" grpId="0" animBg="1"/>
      <p:bldP spid="118" grpId="0" animBg="1"/>
      <p:bldP spid="127" grpId="0" animBg="1"/>
      <p:bldP spid="126" grpId="0" animBg="1"/>
      <p:bldP spid="145" grpId="0" animBg="1"/>
      <p:bldP spid="1024" grpId="0" animBg="1"/>
      <p:bldP spid="147" grpId="0" animBg="1"/>
      <p:bldP spid="152" grpId="0" animBg="1"/>
      <p:bldP spid="206" grpId="0" animBg="1"/>
      <p:bldP spid="214" grpId="0" animBg="1"/>
      <p:bldP spid="222" grpId="0" animBg="1"/>
      <p:bldP spid="10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4F1B-6BEC-49F7-A9F9-21958553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2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A96C-2C49-4149-8FCA-842CF749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OBJECTIVES</a:t>
            </a:r>
            <a:br>
              <a:rPr lang="hu-HU" dirty="0"/>
            </a:br>
            <a:r>
              <a:rPr lang="hu-HU" dirty="0"/>
              <a:t>AND</a:t>
            </a:r>
            <a:br>
              <a:rPr lang="hu-HU" dirty="0"/>
            </a:br>
            <a:r>
              <a:rPr lang="hu-HU" dirty="0"/>
              <a:t>KEY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3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82" y="880419"/>
            <a:ext cx="7293586" cy="3632887"/>
          </a:xfrm>
        </p:spPr>
        <p:txBody>
          <a:bodyPr/>
          <a:lstStyle/>
          <a:p>
            <a:r>
              <a:rPr lang="hu-HU" sz="1500" dirty="0"/>
              <a:t>1954  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Peter Drucker kidolgozza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MBO-t</a:t>
            </a: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500" dirty="0"/>
              <a:t>1968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 Andy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Grove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megalapítja az Intelt és kidolgozza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OKR-t</a:t>
            </a: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500" dirty="0"/>
              <a:t>1974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 John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Doerr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csatlakozik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Intel-hez</a:t>
            </a: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500" dirty="0"/>
              <a:t>1999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 John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Doerr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befektet a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Google-be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és bevezeti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OKR-s</a:t>
            </a: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500" dirty="0"/>
              <a:t>2017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 John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Doerr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kiadja a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Measure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What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Matters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c. könyvét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OKR-ról</a:t>
            </a: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hu-HU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500" dirty="0"/>
              <a:t>2018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 Az </a:t>
            </a:r>
            <a:r>
              <a:rPr lang="hu-HU" sz="1500" dirty="0" err="1">
                <a:solidFill>
                  <a:schemeClr val="tx1">
                    <a:lumMod val="50000"/>
                  </a:schemeClr>
                </a:solidFill>
              </a:rPr>
              <a:t>OKR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</a:rPr>
              <a:t> alkalmazás terjed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5" name="Picture 3" descr="F:\F\SCRUM\!2009\KA\Alteo\978024129087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2" y="2919816"/>
            <a:ext cx="868213" cy="131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86" y="1223128"/>
            <a:ext cx="825778" cy="9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4" y="1824074"/>
            <a:ext cx="858949" cy="9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15" y="2635403"/>
            <a:ext cx="1400166" cy="56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11" y="3855308"/>
            <a:ext cx="1005075" cy="9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:\F\SCRUM\!2009\KA\Alteo\res\Drucker-portrait-bkt_1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" y="486519"/>
            <a:ext cx="8849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95" y="1420085"/>
            <a:ext cx="659348" cy="51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84" y="2068814"/>
            <a:ext cx="659348" cy="51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OBJECTIVE</a:t>
            </a:r>
            <a:br>
              <a:rPr lang="hu-HU" dirty="0"/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Ambiciózus</a:t>
            </a:r>
            <a:br>
              <a:rPr 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Minőségi</a:t>
            </a:r>
            <a:br>
              <a:rPr 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Cselekedetre buzdító</a:t>
            </a:r>
            <a:br>
              <a:rPr 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Időre szól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KEY RESULT</a:t>
            </a:r>
            <a:br>
              <a:rPr lang="hu-HU" dirty="0"/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Objektíven mérhető</a:t>
            </a:r>
            <a:br>
              <a:rPr 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Alátámasztja a célt</a:t>
            </a:r>
            <a:br>
              <a:rPr 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65000"/>
                  </a:schemeClr>
                </a:solidFill>
              </a:rPr>
              <a:t>Időre szól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3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81746" y="1214895"/>
            <a:ext cx="4396958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chemeClr val="tx1"/>
                </a:solidFill>
              </a:rPr>
              <a:t>O: Build a new website with interactive FAQ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2983354" y="1770949"/>
            <a:ext cx="3429000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chemeClr val="tx1"/>
                </a:solidFill>
              </a:rPr>
              <a:t>KR: </a:t>
            </a:r>
            <a:r>
              <a:rPr lang="hu-HU" dirty="0">
                <a:solidFill>
                  <a:schemeClr val="tx1"/>
                </a:solidFill>
              </a:rPr>
              <a:t>200% more</a:t>
            </a:r>
            <a:r>
              <a:rPr lang="en-US" dirty="0">
                <a:solidFill>
                  <a:schemeClr val="tx1"/>
                </a:solidFill>
              </a:rPr>
              <a:t> daily visitors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983354" y="3448377"/>
            <a:ext cx="3429000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chemeClr val="tx1"/>
                </a:solidFill>
              </a:rPr>
              <a:t>KR: Answers are updated weekly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3354" y="2330092"/>
            <a:ext cx="3429000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chemeClr val="tx1"/>
                </a:solidFill>
              </a:rPr>
              <a:t>KR: World class visual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354" y="2889234"/>
            <a:ext cx="3429000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chemeClr val="tx1"/>
                </a:solidFill>
              </a:rPr>
              <a:t>KR: 300 question and answer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2715397" y="824813"/>
            <a:ext cx="3429000" cy="3429000"/>
          </a:xfrm>
          <a:prstGeom prst="noSmoking">
            <a:avLst>
              <a:gd name="adj" fmla="val 41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2" grpId="0" animBg="1"/>
      <p:bldP spid="144" grpId="0" animBg="1"/>
      <p:bldP spid="7" grpId="0" animBg="1"/>
      <p:bldP spid="8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576" y="1236008"/>
            <a:ext cx="7839216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rgbClr val="FF0000"/>
                </a:solidFill>
              </a:rPr>
              <a:t>O: Increase the efficiency of our call center without significant headcount increase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914912" y="1770949"/>
            <a:ext cx="5681423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rgbClr val="FF0000"/>
                </a:solidFill>
              </a:rPr>
              <a:t>KR: We service 500 000 customers monthly by end of </a:t>
            </a:r>
            <a:r>
              <a:rPr lang="en-US" dirty="0" err="1">
                <a:solidFill>
                  <a:srgbClr val="FF0000"/>
                </a:solidFill>
              </a:rPr>
              <a:t>Q3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914912" y="3448377"/>
            <a:ext cx="5825439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rgbClr val="FF0000"/>
                </a:solidFill>
              </a:rPr>
              <a:t>KR: Customer satisfaction above 4,4 average by end of Q4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4912" y="2330092"/>
            <a:ext cx="6257488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rgbClr val="FF0000"/>
                </a:solidFill>
              </a:rPr>
              <a:t>KR: Solving one customer issue in max 3 hours by end of </a:t>
            </a:r>
            <a:r>
              <a:rPr lang="en-US" dirty="0" err="1">
                <a:solidFill>
                  <a:srgbClr val="FF0000"/>
                </a:solidFill>
              </a:rPr>
              <a:t>Q2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912" y="2889234"/>
            <a:ext cx="5393391" cy="5107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dirty="0">
                <a:solidFill>
                  <a:srgbClr val="FF0000"/>
                </a:solidFill>
              </a:rPr>
              <a:t>KR: We hire at most 5 new call center employees</a:t>
            </a:r>
          </a:p>
        </p:txBody>
      </p:sp>
    </p:spTree>
    <p:extLst>
      <p:ext uri="{BB962C8B-B14F-4D97-AF65-F5344CB8AC3E}">
        <p14:creationId xmlns:p14="http://schemas.microsoft.com/office/powerpoint/2010/main" val="28132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2" grpId="0" animBg="1"/>
      <p:bldP spid="14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9DC45-2718-466F-BA9B-8895A9EE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AGILE</a:t>
            </a:r>
            <a:br>
              <a:rPr lang="hu-HU" dirty="0"/>
            </a:br>
            <a:r>
              <a:rPr lang="hu-HU" dirty="0"/>
              <a:t>BUSINESS </a:t>
            </a:r>
            <a:br>
              <a:rPr lang="hu-HU" dirty="0"/>
            </a:br>
            <a:r>
              <a:rPr lang="hu-HU" dirty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0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A910-1B20-4971-8842-97E879763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29" y="169751"/>
            <a:ext cx="3528942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AZ ELMÚLT ÉVTIZEDBEN…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734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1FB874-7E27-4C6C-A115-BA2C5C4FB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4" y="2175706"/>
            <a:ext cx="7879832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BCAEB690-6EDC-4B97-A054-EF23221DC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03" y="1441813"/>
            <a:ext cx="5963194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8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-Turn Arrow 2"/>
          <p:cNvSpPr/>
          <p:nvPr/>
        </p:nvSpPr>
        <p:spPr>
          <a:xfrm>
            <a:off x="531254" y="1048992"/>
            <a:ext cx="7818068" cy="548870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>
            <a:off x="241479" y="421966"/>
            <a:ext cx="8381195" cy="468490"/>
          </a:xfrm>
          <a:prstGeom prst="bentArrow">
            <a:avLst>
              <a:gd name="adj1" fmla="val 13637"/>
              <a:gd name="adj2" fmla="val 27467"/>
              <a:gd name="adj3" fmla="val 44192"/>
              <a:gd name="adj4" fmla="val 96709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23853" y="296344"/>
            <a:ext cx="4561188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PURPOSE &amp; CORE VALUES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FOREVER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95842" y="835900"/>
            <a:ext cx="2463066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VISION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10-15 YEARS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961086" y="1619239"/>
            <a:ext cx="6982765" cy="548870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31681" y="1402503"/>
            <a:ext cx="2392922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MISSION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3-5 YEARS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1439215" y="2189486"/>
            <a:ext cx="6053606" cy="548870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09740" y="1969106"/>
            <a:ext cx="4393089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CORPORATE OKR SETTING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ANNUAL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U-Turn Arrow 10"/>
          <p:cNvSpPr/>
          <p:nvPr/>
        </p:nvSpPr>
        <p:spPr>
          <a:xfrm>
            <a:off x="2009104" y="2759733"/>
            <a:ext cx="4946125" cy="548870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78592" y="2545369"/>
            <a:ext cx="6215556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ORG, TEAM, PERSONAL OKR 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REVIEW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QUARTERLY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U-Turn Arrow 12"/>
          <p:cNvSpPr/>
          <p:nvPr/>
        </p:nvSpPr>
        <p:spPr>
          <a:xfrm>
            <a:off x="2791495" y="3329980"/>
            <a:ext cx="3425684" cy="548870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56633" y="3102313"/>
            <a:ext cx="4301307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OKR </a:t>
            </a:r>
            <a:r>
              <a:rPr lang="hu-HU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MONITORING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ITERATION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MONTHLY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U-Turn Arrow 14"/>
          <p:cNvSpPr/>
          <p:nvPr/>
        </p:nvSpPr>
        <p:spPr>
          <a:xfrm>
            <a:off x="3264795" y="3900227"/>
            <a:ext cx="2505911" cy="453986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170708" y="3668916"/>
            <a:ext cx="2707982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ITERATION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BI-WEEKLY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U-Turn Arrow 16"/>
          <p:cNvSpPr/>
          <p:nvPr/>
        </p:nvSpPr>
        <p:spPr>
          <a:xfrm>
            <a:off x="3952299" y="4375592"/>
            <a:ext cx="1169867" cy="453986"/>
          </a:xfrm>
          <a:prstGeom prst="uturnArrow">
            <a:avLst>
              <a:gd name="adj1" fmla="val 13827"/>
              <a:gd name="adj2" fmla="val 14624"/>
              <a:gd name="adj3" fmla="val 23885"/>
              <a:gd name="adj4" fmla="val 69421"/>
              <a:gd name="adj5" fmla="val 10000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08899" y="4151870"/>
            <a:ext cx="1263177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DAY </a:t>
            </a:r>
            <a:r>
              <a:rPr lang="en-US" sz="1500" dirty="0">
                <a:solidFill>
                  <a:srgbClr val="FF0000"/>
                </a:solidFill>
                <a:cs typeface="Arial" pitchFamily="34" charset="0"/>
              </a:rPr>
              <a:t>DAILY</a:t>
            </a:r>
            <a:endParaRPr lang="en-US" sz="11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14" name="Oval 13"/>
            <p:cNvSpPr/>
            <p:nvPr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93858" y="1293608"/>
              <a:ext cx="2556284" cy="255628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15916" y="1815666"/>
              <a:ext cx="1512168" cy="1512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84384" y="843558"/>
            <a:ext cx="62549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9074" y="1419622"/>
            <a:ext cx="103611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HOGYAN</a:t>
            </a:r>
            <a:r>
              <a:rPr lang="en-US" sz="16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3122" y="2344875"/>
            <a:ext cx="12234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MIÉRT</a:t>
            </a: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Line Callout 2 (Accent Bar) 19"/>
          <p:cNvSpPr/>
          <p:nvPr/>
        </p:nvSpPr>
        <p:spPr>
          <a:xfrm flipH="1">
            <a:off x="467544" y="771550"/>
            <a:ext cx="1872208" cy="2160240"/>
          </a:xfrm>
          <a:prstGeom prst="accentCallout2">
            <a:avLst>
              <a:gd name="adj1" fmla="val 13839"/>
              <a:gd name="adj2" fmla="val 427"/>
              <a:gd name="adj3" fmla="val 13819"/>
              <a:gd name="adj4" fmla="val -37169"/>
              <a:gd name="adj5" fmla="val 68052"/>
              <a:gd name="adj6" fmla="val -104966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Miért csináljuk azt amit csinálunk? Mi a célja? Mi áll mögötte? Mi az értelme?</a:t>
            </a:r>
          </a:p>
          <a:p>
            <a:pPr algn="r"/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agilitásra is igaz, hogy a mély értelem, az elvek mögött álló lélektani miértek ismeretében  sokkal jobban tud működni.</a:t>
            </a:r>
          </a:p>
        </p:txBody>
      </p:sp>
      <p:sp>
        <p:nvSpPr>
          <p:cNvPr id="22" name="Line Callout 2 (Accent Bar) 21"/>
          <p:cNvSpPr/>
          <p:nvPr/>
        </p:nvSpPr>
        <p:spPr>
          <a:xfrm>
            <a:off x="6804248" y="771550"/>
            <a:ext cx="1728192" cy="648072"/>
          </a:xfrm>
          <a:prstGeom prst="accentCallout2">
            <a:avLst>
              <a:gd name="adj1" fmla="val 18750"/>
              <a:gd name="adj2" fmla="val 202"/>
              <a:gd name="adj3" fmla="val 18750"/>
              <a:gd name="adj4" fmla="val -21236"/>
              <a:gd name="adj5" fmla="val 114030"/>
              <a:gd name="adj6" fmla="val -6251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 csinálunk? </a:t>
            </a:r>
            <a:b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 a valódi feladat? Mit kell elérni?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Line Callout 2 (Accent Bar) 22"/>
          <p:cNvSpPr/>
          <p:nvPr/>
        </p:nvSpPr>
        <p:spPr>
          <a:xfrm>
            <a:off x="6804248" y="3867894"/>
            <a:ext cx="2160240" cy="648072"/>
          </a:xfrm>
          <a:prstGeom prst="accentCallout2">
            <a:avLst>
              <a:gd name="adj1" fmla="val 18750"/>
              <a:gd name="adj2" fmla="val 202"/>
              <a:gd name="adj3" fmla="val 18750"/>
              <a:gd name="adj4" fmla="val -30688"/>
              <a:gd name="adj5" fmla="val -94189"/>
              <a:gd name="adj6" fmla="val -6703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Hogyan csináljuk, amit csinálunk? Mik az eszközeink, módszereink?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3360696">
            <a:off x="3118963" y="2728987"/>
            <a:ext cx="504056" cy="2277996"/>
          </a:xfrm>
          <a:prstGeom prst="downArrow">
            <a:avLst>
              <a:gd name="adj1" fmla="val 50000"/>
              <a:gd name="adj2" fmla="val 89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760696">
            <a:off x="2246516" y="3849387"/>
            <a:ext cx="2035022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10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VÁLTOZÁS KÍVÁNATOS IRÁNYA</a:t>
            </a:r>
          </a:p>
        </p:txBody>
      </p:sp>
    </p:spTree>
    <p:extLst>
      <p:ext uri="{BB962C8B-B14F-4D97-AF65-F5344CB8AC3E}">
        <p14:creationId xmlns:p14="http://schemas.microsoft.com/office/powerpoint/2010/main" val="42049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/>
          <p:cNvSpPr/>
          <p:nvPr/>
        </p:nvSpPr>
        <p:spPr>
          <a:xfrm>
            <a:off x="894186" y="699542"/>
            <a:ext cx="1645002" cy="4154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hu-H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NEM LÁTVÁNYOS, DE</a:t>
            </a:r>
          </a:p>
          <a:p>
            <a:r>
              <a:rPr lang="hu-H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NAGY BEFOLYÁSSAL BÍR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966194" y="4083918"/>
            <a:ext cx="1521570" cy="4154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hu-H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LÁTVÁNYOS, DE </a:t>
            </a:r>
          </a:p>
          <a:p>
            <a:r>
              <a:rPr lang="hu-H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KIS BEFOLYÁSSAL BÍR</a:t>
            </a:r>
          </a:p>
        </p:txBody>
      </p:sp>
      <p:sp>
        <p:nvSpPr>
          <p:cNvPr id="274" name="Up-Down Arrow 273"/>
          <p:cNvSpPr/>
          <p:nvPr/>
        </p:nvSpPr>
        <p:spPr>
          <a:xfrm>
            <a:off x="1403648" y="1203598"/>
            <a:ext cx="354634" cy="2736304"/>
          </a:xfrm>
          <a:prstGeom prst="upDownArrow">
            <a:avLst>
              <a:gd name="adj1" fmla="val 50000"/>
              <a:gd name="adj2" fmla="val 758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Demi" panose="020B07030201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6084168" y="699542"/>
            <a:ext cx="157877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rgbClr val="FF000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TANULÓ </a:t>
            </a:r>
          </a:p>
          <a:p>
            <a:r>
              <a:rPr lang="hu-HU" sz="1050" dirty="0">
                <a:solidFill>
                  <a:srgbClr val="FF000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SZERVEZET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084168" y="1850653"/>
            <a:ext cx="1578770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rgbClr val="FFC00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SZERVEZETI </a:t>
            </a:r>
          </a:p>
          <a:p>
            <a:r>
              <a:rPr lang="hu-HU" sz="1050" dirty="0">
                <a:solidFill>
                  <a:srgbClr val="FFC00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ÉS KULTURÁLIS </a:t>
            </a:r>
          </a:p>
          <a:p>
            <a:r>
              <a:rPr lang="hu-HU" sz="1050" dirty="0">
                <a:solidFill>
                  <a:srgbClr val="FFC00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VÁLTOZÁSOK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084168" y="3147814"/>
            <a:ext cx="1578770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KÖNNYEN </a:t>
            </a:r>
          </a:p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ELSAJÁTÍTHATÓ</a:t>
            </a:r>
          </a:p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AKÁR </a:t>
            </a:r>
          </a:p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HAGYOMÁNYOS </a:t>
            </a:r>
          </a:p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SZERVEZETBEN </a:t>
            </a:r>
          </a:p>
          <a:p>
            <a:r>
              <a:rPr lang="hu-H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IS</a:t>
            </a:r>
          </a:p>
        </p:txBody>
      </p:sp>
      <p:sp>
        <p:nvSpPr>
          <p:cNvPr id="270" name="Oval 269"/>
          <p:cNvSpPr/>
          <p:nvPr/>
        </p:nvSpPr>
        <p:spPr>
          <a:xfrm>
            <a:off x="2195736" y="627533"/>
            <a:ext cx="3816424" cy="388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Demi" panose="020B07030201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3400070" y="916664"/>
            <a:ext cx="1407757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SZEMLÉLETMÓD</a:t>
            </a:r>
          </a:p>
        </p:txBody>
      </p:sp>
      <p:sp>
        <p:nvSpPr>
          <p:cNvPr id="285" name="Oval 284"/>
          <p:cNvSpPr/>
          <p:nvPr/>
        </p:nvSpPr>
        <p:spPr>
          <a:xfrm>
            <a:off x="2415914" y="1361461"/>
            <a:ext cx="3376067" cy="315588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Demi" panose="020B070302010202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668572" y="1503807"/>
            <a:ext cx="870751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ÉRTÉKEK</a:t>
            </a:r>
          </a:p>
        </p:txBody>
      </p:sp>
      <p:sp>
        <p:nvSpPr>
          <p:cNvPr id="288" name="Oval 287"/>
          <p:cNvSpPr/>
          <p:nvPr/>
        </p:nvSpPr>
        <p:spPr>
          <a:xfrm>
            <a:off x="2672789" y="1948603"/>
            <a:ext cx="2862318" cy="25687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586788" y="2164341"/>
            <a:ext cx="1034322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ALAPELVEK</a:t>
            </a:r>
          </a:p>
        </p:txBody>
      </p:sp>
      <p:sp>
        <p:nvSpPr>
          <p:cNvPr id="291" name="Oval 290"/>
          <p:cNvSpPr/>
          <p:nvPr/>
        </p:nvSpPr>
        <p:spPr>
          <a:xfrm>
            <a:off x="2966360" y="2609138"/>
            <a:ext cx="2275176" cy="19082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3477366" y="2898269"/>
            <a:ext cx="1253164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GYAKORLATOK</a:t>
            </a:r>
          </a:p>
        </p:txBody>
      </p:sp>
      <p:sp>
        <p:nvSpPr>
          <p:cNvPr id="294" name="Oval 293"/>
          <p:cNvSpPr/>
          <p:nvPr/>
        </p:nvSpPr>
        <p:spPr>
          <a:xfrm>
            <a:off x="3223235" y="3343066"/>
            <a:ext cx="1761426" cy="11742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406032" y="3636637"/>
            <a:ext cx="1395831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ESZKÖZÖK</a:t>
            </a:r>
          </a:p>
          <a:p>
            <a:pPr algn="ctr"/>
            <a:r>
              <a:rPr lang="hu-HU" sz="13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ÉS FOLYAMATOK</a:t>
            </a:r>
          </a:p>
        </p:txBody>
      </p:sp>
      <p:sp>
        <p:nvSpPr>
          <p:cNvPr id="313" name="Down Arrow 312"/>
          <p:cNvSpPr/>
          <p:nvPr/>
        </p:nvSpPr>
        <p:spPr>
          <a:xfrm rot="10800000">
            <a:off x="7596336" y="627534"/>
            <a:ext cx="504056" cy="3888432"/>
          </a:xfrm>
          <a:prstGeom prst="downArrow">
            <a:avLst>
              <a:gd name="adj1" fmla="val 50000"/>
              <a:gd name="adj2" fmla="val 89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6635561" y="2365589"/>
            <a:ext cx="2390619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VÁLTOZÁS KÍVÁNATOS IRÁNYA</a:t>
            </a:r>
          </a:p>
        </p:txBody>
      </p:sp>
    </p:spTree>
    <p:extLst>
      <p:ext uri="{BB962C8B-B14F-4D97-AF65-F5344CB8AC3E}">
        <p14:creationId xmlns:p14="http://schemas.microsoft.com/office/powerpoint/2010/main" val="34175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73" grpId="0"/>
      <p:bldP spid="2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37">
            <a:extLst>
              <a:ext uri="{FF2B5EF4-FFF2-40B4-BE49-F238E27FC236}">
                <a16:creationId xmlns:a16="http://schemas.microsoft.com/office/drawing/2014/main" id="{60359A2C-593F-3744-95C8-74AD7F6BC414}"/>
              </a:ext>
            </a:extLst>
          </p:cNvPr>
          <p:cNvSpPr/>
          <p:nvPr/>
        </p:nvSpPr>
        <p:spPr>
          <a:xfrm>
            <a:off x="2838132" y="597402"/>
            <a:ext cx="1331325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HIERARCHIA</a:t>
            </a:r>
          </a:p>
        </p:txBody>
      </p:sp>
      <p:sp>
        <p:nvSpPr>
          <p:cNvPr id="3" name="Téglalap 138">
            <a:extLst>
              <a:ext uri="{FF2B5EF4-FFF2-40B4-BE49-F238E27FC236}">
                <a16:creationId xmlns:a16="http://schemas.microsoft.com/office/drawing/2014/main" id="{9526E828-AE19-4145-B5B8-7AAD27B65DCD}"/>
              </a:ext>
            </a:extLst>
          </p:cNvPr>
          <p:cNvSpPr/>
          <p:nvPr/>
        </p:nvSpPr>
        <p:spPr>
          <a:xfrm>
            <a:off x="3026773" y="1126336"/>
            <a:ext cx="114268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KONTROLL</a:t>
            </a:r>
          </a:p>
        </p:txBody>
      </p:sp>
      <p:sp>
        <p:nvSpPr>
          <p:cNvPr id="4" name="Téglalap 139">
            <a:extLst>
              <a:ext uri="{FF2B5EF4-FFF2-40B4-BE49-F238E27FC236}">
                <a16:creationId xmlns:a16="http://schemas.microsoft.com/office/drawing/2014/main" id="{6AB4BBD6-1659-214F-BA58-15ABDA2B22B2}"/>
              </a:ext>
            </a:extLst>
          </p:cNvPr>
          <p:cNvSpPr/>
          <p:nvPr/>
        </p:nvSpPr>
        <p:spPr>
          <a:xfrm>
            <a:off x="1531235" y="1655270"/>
            <a:ext cx="2638222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IRÁNYÍTÓ VEZETÉS</a:t>
            </a:r>
          </a:p>
        </p:txBody>
      </p:sp>
      <p:sp>
        <p:nvSpPr>
          <p:cNvPr id="5" name="Téglalap 140">
            <a:extLst>
              <a:ext uri="{FF2B5EF4-FFF2-40B4-BE49-F238E27FC236}">
                <a16:creationId xmlns:a16="http://schemas.microsoft.com/office/drawing/2014/main" id="{0FDD1E87-E635-DC4B-AA51-680A95B53918}"/>
              </a:ext>
            </a:extLst>
          </p:cNvPr>
          <p:cNvSpPr/>
          <p:nvPr/>
        </p:nvSpPr>
        <p:spPr>
          <a:xfrm>
            <a:off x="1195631" y="2184204"/>
            <a:ext cx="2973826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FORMÁLIS, KIEMELT POZÍCIÓK</a:t>
            </a:r>
          </a:p>
        </p:txBody>
      </p:sp>
      <p:sp>
        <p:nvSpPr>
          <p:cNvPr id="6" name="Téglalap 141">
            <a:extLst>
              <a:ext uri="{FF2B5EF4-FFF2-40B4-BE49-F238E27FC236}">
                <a16:creationId xmlns:a16="http://schemas.microsoft.com/office/drawing/2014/main" id="{178A444A-EC26-8840-A645-708B0B1C26CD}"/>
              </a:ext>
            </a:extLst>
          </p:cNvPr>
          <p:cNvSpPr/>
          <p:nvPr/>
        </p:nvSpPr>
        <p:spPr>
          <a:xfrm>
            <a:off x="1494622" y="2713138"/>
            <a:ext cx="2674835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TERVEZETT MEGKÖZELÍTÉS</a:t>
            </a:r>
          </a:p>
        </p:txBody>
      </p:sp>
      <p:sp>
        <p:nvSpPr>
          <p:cNvPr id="7" name="Téglalap 142">
            <a:extLst>
              <a:ext uri="{FF2B5EF4-FFF2-40B4-BE49-F238E27FC236}">
                <a16:creationId xmlns:a16="http://schemas.microsoft.com/office/drawing/2014/main" id="{10588E52-E6C9-8342-B8CE-7CAD0FF400D9}"/>
              </a:ext>
            </a:extLst>
          </p:cNvPr>
          <p:cNvSpPr/>
          <p:nvPr/>
        </p:nvSpPr>
        <p:spPr>
          <a:xfrm>
            <a:off x="1184602" y="3242072"/>
            <a:ext cx="2984855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VISSZATARTOTT INFORMÁCIÓK</a:t>
            </a:r>
          </a:p>
        </p:txBody>
      </p:sp>
      <p:sp>
        <p:nvSpPr>
          <p:cNvPr id="8" name="Téglalap 143">
            <a:extLst>
              <a:ext uri="{FF2B5EF4-FFF2-40B4-BE49-F238E27FC236}">
                <a16:creationId xmlns:a16="http://schemas.microsoft.com/office/drawing/2014/main" id="{21A79FFC-8A47-944A-82DA-B0BBC000350C}"/>
              </a:ext>
            </a:extLst>
          </p:cNvPr>
          <p:cNvSpPr/>
          <p:nvPr/>
        </p:nvSpPr>
        <p:spPr>
          <a:xfrm>
            <a:off x="611560" y="3771006"/>
            <a:ext cx="3557897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FÉLELEM A HIBÁKTÓL</a:t>
            </a:r>
          </a:p>
        </p:txBody>
      </p:sp>
      <p:sp>
        <p:nvSpPr>
          <p:cNvPr id="9" name="Téglalap 144">
            <a:extLst>
              <a:ext uri="{FF2B5EF4-FFF2-40B4-BE49-F238E27FC236}">
                <a16:creationId xmlns:a16="http://schemas.microsoft.com/office/drawing/2014/main" id="{0C50C26B-2B4C-4846-AE02-16841FB13CB1}"/>
              </a:ext>
            </a:extLst>
          </p:cNvPr>
          <p:cNvSpPr/>
          <p:nvPr/>
        </p:nvSpPr>
        <p:spPr>
          <a:xfrm>
            <a:off x="611560" y="4299942"/>
            <a:ext cx="3588290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ESETI, FORMÁLIS ÜGYFÉLKAPCSOLAT</a:t>
            </a:r>
          </a:p>
        </p:txBody>
      </p:sp>
      <p:sp>
        <p:nvSpPr>
          <p:cNvPr id="10" name="Téglalap 145">
            <a:extLst>
              <a:ext uri="{FF2B5EF4-FFF2-40B4-BE49-F238E27FC236}">
                <a16:creationId xmlns:a16="http://schemas.microsoft.com/office/drawing/2014/main" id="{6BA325BD-74C5-CC4C-9F54-70F3561715F9}"/>
              </a:ext>
            </a:extLst>
          </p:cNvPr>
          <p:cNvSpPr/>
          <p:nvPr/>
        </p:nvSpPr>
        <p:spPr>
          <a:xfrm>
            <a:off x="4716016" y="597402"/>
            <a:ext cx="1785169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ÖNSZERVEZŐDÉS</a:t>
            </a:r>
          </a:p>
        </p:txBody>
      </p:sp>
      <p:sp>
        <p:nvSpPr>
          <p:cNvPr id="11" name="Téglalap 146">
            <a:extLst>
              <a:ext uri="{FF2B5EF4-FFF2-40B4-BE49-F238E27FC236}">
                <a16:creationId xmlns:a16="http://schemas.microsoft.com/office/drawing/2014/main" id="{42B5D9E5-8AC6-3449-91EF-628FF3756ABE}"/>
              </a:ext>
            </a:extLst>
          </p:cNvPr>
          <p:cNvSpPr/>
          <p:nvPr/>
        </p:nvSpPr>
        <p:spPr>
          <a:xfrm>
            <a:off x="4716016" y="1145429"/>
            <a:ext cx="174836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FELHATALMAZÁS</a:t>
            </a:r>
          </a:p>
        </p:txBody>
      </p:sp>
      <p:sp>
        <p:nvSpPr>
          <p:cNvPr id="12" name="Téglalap 147">
            <a:extLst>
              <a:ext uri="{FF2B5EF4-FFF2-40B4-BE49-F238E27FC236}">
                <a16:creationId xmlns:a16="http://schemas.microsoft.com/office/drawing/2014/main" id="{057EA88D-9747-204F-B6E5-DD1D2DA2CC4B}"/>
              </a:ext>
            </a:extLst>
          </p:cNvPr>
          <p:cNvSpPr/>
          <p:nvPr/>
        </p:nvSpPr>
        <p:spPr>
          <a:xfrm>
            <a:off x="4716016" y="1671181"/>
            <a:ext cx="381642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COACHING FÓKUSZÚ SZOLGÁLÓ VEZETÉS</a:t>
            </a:r>
          </a:p>
        </p:txBody>
      </p:sp>
      <p:sp>
        <p:nvSpPr>
          <p:cNvPr id="13" name="Téglalap 148">
            <a:extLst>
              <a:ext uri="{FF2B5EF4-FFF2-40B4-BE49-F238E27FC236}">
                <a16:creationId xmlns:a16="http://schemas.microsoft.com/office/drawing/2014/main" id="{B71F5218-6DCF-5D47-B415-8CC62D2F31CD}"/>
              </a:ext>
            </a:extLst>
          </p:cNvPr>
          <p:cNvSpPr/>
          <p:nvPr/>
        </p:nvSpPr>
        <p:spPr>
          <a:xfrm>
            <a:off x="4716016" y="2196933"/>
            <a:ext cx="345638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CSAPATSZELLEM ÉS SZEREPEK</a:t>
            </a:r>
          </a:p>
        </p:txBody>
      </p:sp>
      <p:sp>
        <p:nvSpPr>
          <p:cNvPr id="14" name="Téglalap 149">
            <a:extLst>
              <a:ext uri="{FF2B5EF4-FFF2-40B4-BE49-F238E27FC236}">
                <a16:creationId xmlns:a16="http://schemas.microsoft.com/office/drawing/2014/main" id="{772D071E-6ECA-C84D-B3F2-1E08E7D0799B}"/>
              </a:ext>
            </a:extLst>
          </p:cNvPr>
          <p:cNvSpPr/>
          <p:nvPr/>
        </p:nvSpPr>
        <p:spPr>
          <a:xfrm>
            <a:off x="4716016" y="2722685"/>
            <a:ext cx="2387961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ITERATÍV KÍSÉRLETEZÉS</a:t>
            </a:r>
          </a:p>
        </p:txBody>
      </p:sp>
      <p:sp>
        <p:nvSpPr>
          <p:cNvPr id="15" name="Téglalap 150">
            <a:extLst>
              <a:ext uri="{FF2B5EF4-FFF2-40B4-BE49-F238E27FC236}">
                <a16:creationId xmlns:a16="http://schemas.microsoft.com/office/drawing/2014/main" id="{9DF5A7E9-8C7A-0A49-A22E-7E87FBCBEE16}"/>
              </a:ext>
            </a:extLst>
          </p:cNvPr>
          <p:cNvSpPr/>
          <p:nvPr/>
        </p:nvSpPr>
        <p:spPr>
          <a:xfrm>
            <a:off x="4716016" y="3248437"/>
            <a:ext cx="1853200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TRANSZPARENCIA</a:t>
            </a:r>
          </a:p>
        </p:txBody>
      </p:sp>
      <p:sp>
        <p:nvSpPr>
          <p:cNvPr id="16" name="Téglalap 80">
            <a:extLst>
              <a:ext uri="{FF2B5EF4-FFF2-40B4-BE49-F238E27FC236}">
                <a16:creationId xmlns:a16="http://schemas.microsoft.com/office/drawing/2014/main" id="{21B653D5-7B32-6748-9A4C-4AFF9B45EF24}"/>
              </a:ext>
            </a:extLst>
          </p:cNvPr>
          <p:cNvSpPr/>
          <p:nvPr/>
        </p:nvSpPr>
        <p:spPr>
          <a:xfrm>
            <a:off x="4716016" y="3774189"/>
            <a:ext cx="4172745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TANULÁS A HIBÁKBÓL</a:t>
            </a:r>
          </a:p>
        </p:txBody>
      </p:sp>
      <p:sp>
        <p:nvSpPr>
          <p:cNvPr id="17" name="Téglalap 81">
            <a:extLst>
              <a:ext uri="{FF2B5EF4-FFF2-40B4-BE49-F238E27FC236}">
                <a16:creationId xmlns:a16="http://schemas.microsoft.com/office/drawing/2014/main" id="{598B5802-355A-6E4F-89AB-A185E39C503E}"/>
              </a:ext>
            </a:extLst>
          </p:cNvPr>
          <p:cNvSpPr/>
          <p:nvPr/>
        </p:nvSpPr>
        <p:spPr>
          <a:xfrm>
            <a:off x="4731557" y="4299942"/>
            <a:ext cx="3178819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EGYÜTTMŰKÖDÉS AZ ÜGYFÉLLEL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355976" y="627534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55976" y="1156720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55976" y="1685906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55976" y="2215092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55976" y="2744278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355976" y="3273464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355976" y="3802650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355976" y="4331839"/>
            <a:ext cx="21602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7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B4359-E6B3-4E51-8A1D-2F69B1BD1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7" y="861315"/>
            <a:ext cx="7202483" cy="34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87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VISZLÁT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7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8901"/>
            <a:ext cx="2366489" cy="1349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1750"/>
            <a:ext cx="2387574" cy="1349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2" y="1074264"/>
            <a:ext cx="268644" cy="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34" y="2537113"/>
            <a:ext cx="268644" cy="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CDAF6-B350-48A6-8B79-15F374F6C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593">
            <a:off x="5303289" y="777147"/>
            <a:ext cx="2628180" cy="3794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8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noProof="0" dirty="0" err="1"/>
              <a:t>WWW.BIROTOM.COM</a:t>
            </a:r>
            <a:endParaRPr lang="en-US" sz="4500" noProof="0" dirty="0"/>
          </a:p>
        </p:txBody>
      </p:sp>
    </p:spTree>
    <p:extLst>
      <p:ext uri="{BB962C8B-B14F-4D97-AF65-F5344CB8AC3E}">
        <p14:creationId xmlns:p14="http://schemas.microsoft.com/office/powerpoint/2010/main" val="193209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RENGETEG </a:t>
            </a:r>
            <a:br>
              <a:rPr lang="hu-HU" noProof="0" dirty="0"/>
            </a:br>
            <a:r>
              <a:rPr lang="hu-HU" noProof="0" dirty="0"/>
              <a:t>AGILIS TRÉNING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775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4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5D61A9D-FC63-444C-BF42-E1A041733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7380" y="1563638"/>
            <a:ext cx="1790328" cy="1790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473989-D2D3-4F50-A21E-36F8376CF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1160" y="2067694"/>
            <a:ext cx="1008112" cy="1008112"/>
          </a:xfrm>
          <a:prstGeom prst="rect">
            <a:avLst/>
          </a:prstGeom>
        </p:spPr>
      </p:pic>
      <p:pic>
        <p:nvPicPr>
          <p:cNvPr id="14" name="Picture 2" descr="F:\!2019-Personal\birotom-brand\!content\FearTheZobieScrum\hwsw-free-logo.png">
            <a:extLst>
              <a:ext uri="{FF2B5EF4-FFF2-40B4-BE49-F238E27FC236}">
                <a16:creationId xmlns:a16="http://schemas.microsoft.com/office/drawing/2014/main" id="{6E0CF953-2F64-4E66-9FEC-7C9C74E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UGYANAZ A FEEDBACK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47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3E12AB-72A9-47DC-9F11-EE4AAAC5A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3581635"/>
            <a:ext cx="1080120" cy="10801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E32BAF-FAB0-43AD-BAB1-CF2C34C6D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816" y="627534"/>
            <a:ext cx="1080120" cy="108012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3DE5598-DB58-4CD4-96FA-5069A111D185}"/>
              </a:ext>
            </a:extLst>
          </p:cNvPr>
          <p:cNvSpPr/>
          <p:nvPr/>
        </p:nvSpPr>
        <p:spPr>
          <a:xfrm rot="10800000">
            <a:off x="4175957" y="3291829"/>
            <a:ext cx="792088" cy="1369926"/>
          </a:xfrm>
          <a:prstGeom prst="downArrow">
            <a:avLst>
              <a:gd name="adj1" fmla="val 50000"/>
              <a:gd name="adj2" fmla="val 63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998C97-C75C-4A10-8350-F3C392FE389C}"/>
              </a:ext>
            </a:extLst>
          </p:cNvPr>
          <p:cNvSpPr/>
          <p:nvPr/>
        </p:nvSpPr>
        <p:spPr>
          <a:xfrm>
            <a:off x="4175956" y="843558"/>
            <a:ext cx="792088" cy="1369926"/>
          </a:xfrm>
          <a:prstGeom prst="downArrow">
            <a:avLst>
              <a:gd name="adj1" fmla="val 50000"/>
              <a:gd name="adj2" fmla="val 63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22EEB-49B2-4C5E-80A8-B7AC1A97EDB5}"/>
              </a:ext>
            </a:extLst>
          </p:cNvPr>
          <p:cNvSpPr txBox="1"/>
          <p:nvPr/>
        </p:nvSpPr>
        <p:spPr>
          <a:xfrm>
            <a:off x="3881747" y="2290991"/>
            <a:ext cx="1380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dirty="0"/>
              <a:t>GAP</a:t>
            </a:r>
            <a:endParaRPr lang="en-US" sz="3600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3872355-4B62-4EC8-8CFA-596AE2062C4B}"/>
              </a:ext>
            </a:extLst>
          </p:cNvPr>
          <p:cNvSpPr/>
          <p:nvPr/>
        </p:nvSpPr>
        <p:spPr>
          <a:xfrm>
            <a:off x="323528" y="195486"/>
            <a:ext cx="2250250" cy="1440160"/>
          </a:xfrm>
          <a:prstGeom prst="cloudCallout">
            <a:avLst>
              <a:gd name="adj1" fmla="val 68119"/>
              <a:gd name="adj2" fmla="val 138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Bárcsak agilisabbak és önállóbbak lennének…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0E7FE8B-3C7E-48A6-81D6-C51CE2F75098}"/>
              </a:ext>
            </a:extLst>
          </p:cNvPr>
          <p:cNvSpPr/>
          <p:nvPr/>
        </p:nvSpPr>
        <p:spPr>
          <a:xfrm flipH="1">
            <a:off x="6702573" y="3291829"/>
            <a:ext cx="2250250" cy="1440160"/>
          </a:xfrm>
          <a:prstGeom prst="cloudCallout">
            <a:avLst>
              <a:gd name="adj1" fmla="val 68119"/>
              <a:gd name="adj2" fmla="val 138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Bárcsak lehetnék agilis és önálló…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MIT LEHET TENNI?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38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EE16ED9-D600-4063-BE49-0CAFDB1C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5498" y="1885702"/>
            <a:ext cx="3533005" cy="1372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EC9A7-2E0B-4C4C-9C62-449B438A7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3913"/>
            <a:ext cx="9144000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BEMUTATKOZOM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04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813</Words>
  <Application>Microsoft Office PowerPoint</Application>
  <PresentationFormat>On-screen Show (16:9)</PresentationFormat>
  <Paragraphs>138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Franklin Gothic Demi Cond</vt:lpstr>
      <vt:lpstr>Arial</vt:lpstr>
      <vt:lpstr>Franklin Gothic Demi</vt:lpstr>
      <vt:lpstr>Franklin Gothic Book</vt:lpstr>
      <vt:lpstr>Office Theme</vt:lpstr>
      <vt:lpstr>PowerPoint Presentation</vt:lpstr>
      <vt:lpstr>EGY TÖRTÉNET</vt:lpstr>
      <vt:lpstr>AZ ELMÚLT ÉVTIZEDBEN… </vt:lpstr>
      <vt:lpstr>RENGETEG  AGILIS TRÉNING</vt:lpstr>
      <vt:lpstr>UGYANAZ A FEEDBACK</vt:lpstr>
      <vt:lpstr>PowerPoint Presentation</vt:lpstr>
      <vt:lpstr>MIT LEHET TENNI?</vt:lpstr>
      <vt:lpstr>PowerPoint Presentation</vt:lpstr>
      <vt:lpstr>BEMUTATKOZOM</vt:lpstr>
      <vt:lpstr>PowerPoint Presentation</vt:lpstr>
      <vt:lpstr>PowerPoint Presentation</vt:lpstr>
      <vt:lpstr>MIK A TÜNETEK</vt:lpstr>
      <vt:lpstr>FRUSZTRÁCIÓ</vt:lpstr>
      <vt:lpstr>BIZALOMVESZTÉS</vt:lpstr>
      <vt:lpstr>PowerPoint Presentation</vt:lpstr>
      <vt:lpstr>PowerPoint Presentation</vt:lpstr>
      <vt:lpstr>PowerPoint Presentation</vt:lpstr>
      <vt:lpstr>A MEGOLDÁS</vt:lpstr>
      <vt:lpstr>PowerPoint Presentation</vt:lpstr>
      <vt:lpstr>PowerPoint Presentation</vt:lpstr>
      <vt:lpstr>OKR</vt:lpstr>
      <vt:lpstr>OBJECTIVES AND KEY RESULTS</vt:lpstr>
      <vt:lpstr>1954  Peter Drucker kidolgozza az MBO-t   1968  Andy Grove megalapítja az Intelt és kidolgozza az OKR-t   1974  John Doerr csatlakozik az Intel-hez   1999  John Doerr befektet a Google-be és bevezeti az OKR-s   2017  John Doerr kiadja a Measure What Matters c. könyvét az OKR-ról   2018  Az OKR alkalmazás terjed</vt:lpstr>
      <vt:lpstr>OBJECTIVE Ambiciózus Minőségi Cselekedetre buzdító Időre szól</vt:lpstr>
      <vt:lpstr>KEY RESULT Objektíven mérhető Alátámasztja a célt Időre szól</vt:lpstr>
      <vt:lpstr>PowerPoint Presentation</vt:lpstr>
      <vt:lpstr>PowerPoint Presentation</vt:lpstr>
      <vt:lpstr>AGILE BUSINESS 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VISZLÁT</vt:lpstr>
      <vt:lpstr>PowerPoint Presentation</vt:lpstr>
      <vt:lpstr>WWW.BIROTOM.COM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 Tamas</dc:creator>
  <cp:lastModifiedBy>BiroTom</cp:lastModifiedBy>
  <cp:revision>288</cp:revision>
  <dcterms:created xsi:type="dcterms:W3CDTF">2019-07-30T17:16:01Z</dcterms:created>
  <dcterms:modified xsi:type="dcterms:W3CDTF">2021-05-18T16:13:42Z</dcterms:modified>
</cp:coreProperties>
</file>