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Caveat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aveat-bold.fntdata"/><Relationship Id="rId10" Type="http://schemas.openxmlformats.org/officeDocument/2006/relationships/slide" Target="slides/slide5.xml"/><Relationship Id="rId21" Type="http://schemas.openxmlformats.org/officeDocument/2006/relationships/font" Target="fonts/Caveat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a39b6a599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a39b6a599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a39b6a599_0_10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a39b6a599_0_10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a39b6a599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a39b6a599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a39b6a599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a39b6a599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a39b6a599_0_10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a39b6a599_0_10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a39b6a599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a39b6a599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a39b6a599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a39b6a599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a39b6a599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a39b6a599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a39b6a599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a39b6a599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a39b6a599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a39b6a599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a39b6a5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a39b6a5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a39b6a599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a39b6a599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a39b6a599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a39b6a599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a39b6a599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a39b6a599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bookdepository.com/author/Patrick-M-Lencioni" TargetMode="External"/><Relationship Id="rId4" Type="http://schemas.openxmlformats.org/officeDocument/2006/relationships/hyperlink" Target="https://scrumguides.org/revisions.html" TargetMode="External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titokzatos commitment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Vállalás vagy elköteleződés?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000" y="152400"/>
            <a:ext cx="619612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Ha csorbul az elköteleződés...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solidFill>
                  <a:schemeClr val="dk1"/>
                </a:solidFill>
              </a:rPr>
              <a:t>“A fejlesztő nem a következő feladatot veszi le a Sprint Backlogból, hanem valami neki tetsző, izgalmas feladattal kezd el foglalkozni, esetleg nem is szól róla.”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solidFill>
                  <a:schemeClr val="dk1"/>
                </a:solidFill>
              </a:rPr>
              <a:t> “Ha valaki csak testben van jelen a Scrum eseményen, nem tesz hozzá, és esetleg teljesen mást csinál.”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solidFill>
                  <a:schemeClr val="dk1"/>
                </a:solidFill>
              </a:rPr>
              <a:t>“Product Owner nem ír Backlog-ot”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hu" sz="1600">
                <a:solidFill>
                  <a:schemeClr val="dk1"/>
                </a:solidFill>
              </a:rPr>
            </a:br>
            <a:r>
              <a:rPr lang="hu" sz="1600">
                <a:solidFill>
                  <a:schemeClr val="dk1"/>
                </a:solidFill>
              </a:rPr>
              <a:t>“Scrum Master rugalmasan kezeli a Scrum szabályokat, pl,. nem baj ha elmarad a Retro”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600">
                <a:solidFill>
                  <a:schemeClr val="dk1"/>
                </a:solidFill>
              </a:rPr>
              <a:t>“Valaki felkészületlenül jön megbeszélésre, nem tudja miről lesz szó, valaki mindig késik”</a:t>
            </a:r>
            <a:endParaRPr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085" y="152400"/>
            <a:ext cx="714982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Elköteleződés</a:t>
            </a:r>
            <a:endParaRPr/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Személyes szándék valamivel kapcsolatban, amire időt és energiát szánunk.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Annak megtapasztalása, hogy valamihez kapcsolódunk, és azt szeretnénk folytatni.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 rotWithShape="1">
          <a:blip r:embed="rId3">
            <a:alphaModFix/>
          </a:blip>
          <a:srcRect b="0" l="43649" r="0" t="0"/>
          <a:stretch/>
        </p:blipFill>
        <p:spPr>
          <a:xfrm>
            <a:off x="1019142" y="273175"/>
            <a:ext cx="7169521" cy="45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Források</a:t>
            </a:r>
            <a:endParaRPr/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uFill>
                  <a:noFill/>
                </a:uFill>
                <a:hlinkClick r:id="rId3"/>
              </a:rPr>
              <a:t>Patrick M. Lencioni</a:t>
            </a:r>
            <a:r>
              <a:rPr lang="hu"/>
              <a:t> The Five Dysfunctions of a Team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Ken Schwaber &amp; Jeff Sutherland: The Scrum Guide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Dr. Heidi Reeder: </a:t>
            </a:r>
            <a:r>
              <a:rPr lang="hu"/>
              <a:t>How commitment shapes our lives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u="sng">
                <a:solidFill>
                  <a:schemeClr val="hlink"/>
                </a:solidFill>
                <a:hlinkClick r:id="rId4"/>
              </a:rPr>
              <a:t>https://scrumguides.org/revisions.html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/>
              <a:t>Képek: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8925" y="3262800"/>
            <a:ext cx="1500927" cy="34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34816" l="17172" r="12215" t="18543"/>
          <a:stretch/>
        </p:blipFill>
        <p:spPr>
          <a:xfrm>
            <a:off x="5749025" y="1141575"/>
            <a:ext cx="3333300" cy="39141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469925" y="51850"/>
            <a:ext cx="2655600" cy="1979100"/>
          </a:xfrm>
          <a:prstGeom prst="wedgeEllipseCallout">
            <a:avLst>
              <a:gd fmla="val -67054" name="adj1"/>
              <a:gd fmla="val 6176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2900">
                <a:latin typeface="Caveat"/>
                <a:ea typeface="Caveat"/>
                <a:cs typeface="Caveat"/>
                <a:sym typeface="Caveat"/>
              </a:rPr>
              <a:t>Megcsinálod?</a:t>
            </a:r>
            <a:endParaRPr sz="29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3008450" y="1067475"/>
            <a:ext cx="2575800" cy="1778400"/>
          </a:xfrm>
          <a:prstGeom prst="wedgeEllipseCallout">
            <a:avLst>
              <a:gd fmla="val 70948" name="adj1"/>
              <a:gd fmla="val 4318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3300">
                <a:latin typeface="Caveat"/>
                <a:ea typeface="Caveat"/>
                <a:cs typeface="Caveat"/>
                <a:sym typeface="Caveat"/>
              </a:rPr>
              <a:t>Hát persze!</a:t>
            </a:r>
            <a:endParaRPr sz="33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085" y="152399"/>
            <a:ext cx="714982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085" y="152399"/>
            <a:ext cx="714982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964" y="0"/>
            <a:ext cx="770578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1745850" y="2963250"/>
            <a:ext cx="216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/>
              <a:t>Kötelezettségvállalás</a:t>
            </a:r>
            <a:endParaRPr sz="1600"/>
          </a:p>
        </p:txBody>
      </p:sp>
      <p:sp>
        <p:nvSpPr>
          <p:cNvPr id="79" name="Google Shape;79;p17"/>
          <p:cNvSpPr txBox="1"/>
          <p:nvPr/>
        </p:nvSpPr>
        <p:spPr>
          <a:xfrm>
            <a:off x="3947700" y="3546850"/>
            <a:ext cx="185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Hiba</a:t>
            </a: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5557650" y="3211025"/>
            <a:ext cx="153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Kompenzáció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225" y="4924026"/>
            <a:ext cx="961677" cy="2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6434825" y="2078875"/>
            <a:ext cx="1983600" cy="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hu" sz="1900"/>
              <a:t>Sprint célhoz tartozó Userstory-k</a:t>
            </a:r>
            <a:endParaRPr sz="1900"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32263" l="0" r="0" t="0"/>
          <a:stretch/>
        </p:blipFill>
        <p:spPr>
          <a:xfrm>
            <a:off x="176125" y="72113"/>
            <a:ext cx="5429349" cy="49035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8"/>
          <p:cNvCxnSpPr>
            <a:stCxn id="86" idx="1"/>
          </p:cNvCxnSpPr>
          <p:nvPr/>
        </p:nvCxnSpPr>
        <p:spPr>
          <a:xfrm rot="10800000">
            <a:off x="2423825" y="1903375"/>
            <a:ext cx="4011000" cy="51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" name="Google Shape;89;p18"/>
          <p:cNvCxnSpPr>
            <a:stCxn id="86" idx="1"/>
          </p:cNvCxnSpPr>
          <p:nvPr/>
        </p:nvCxnSpPr>
        <p:spPr>
          <a:xfrm rot="10800000">
            <a:off x="3420725" y="2238175"/>
            <a:ext cx="3014100" cy="17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" name="Google Shape;90;p18"/>
          <p:cNvCxnSpPr>
            <a:stCxn id="86" idx="1"/>
          </p:cNvCxnSpPr>
          <p:nvPr/>
        </p:nvCxnSpPr>
        <p:spPr>
          <a:xfrm flipH="1">
            <a:off x="2575325" y="2413675"/>
            <a:ext cx="3859500" cy="15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896" y="1"/>
            <a:ext cx="770020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225" y="4924026"/>
            <a:ext cx="961677" cy="2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085" y="152399"/>
            <a:ext cx="714982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