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4" r:id="rId2"/>
    <p:sldId id="408" r:id="rId3"/>
    <p:sldId id="406" r:id="rId4"/>
    <p:sldId id="407" r:id="rId5"/>
    <p:sldId id="418" r:id="rId6"/>
    <p:sldId id="409" r:id="rId7"/>
    <p:sldId id="410" r:id="rId8"/>
    <p:sldId id="412" r:id="rId9"/>
    <p:sldId id="414" r:id="rId10"/>
    <p:sldId id="419" r:id="rId11"/>
    <p:sldId id="415" r:id="rId12"/>
    <p:sldId id="416" r:id="rId13"/>
    <p:sldId id="41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Dávid" initials="SzD" lastIdx="1" clrIdx="0">
    <p:extLst>
      <p:ext uri="{19B8F6BF-5375-455C-9EA6-DF929625EA0E}">
        <p15:presenceInfo xmlns:p15="http://schemas.microsoft.com/office/powerpoint/2012/main" userId="SzDá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9C6"/>
    <a:srgbClr val="385D8A"/>
    <a:srgbClr val="226CB3"/>
    <a:srgbClr val="887D75"/>
    <a:srgbClr val="942825"/>
    <a:srgbClr val="4F81BD"/>
    <a:srgbClr val="326CE5"/>
    <a:srgbClr val="FF5A5F"/>
    <a:srgbClr val="404040"/>
    <a:srgbClr val="933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12" autoAdjust="0"/>
  </p:normalViewPr>
  <p:slideViewPr>
    <p:cSldViewPr>
      <p:cViewPr>
        <p:scale>
          <a:sx n="75" d="100"/>
          <a:sy n="75" d="100"/>
        </p:scale>
        <p:origin x="570" y="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055A7-1E0B-4F5A-B620-13F3945A856E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88CC-9452-4C98-93D8-9DBF751661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63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versity_of_Osl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84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904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938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83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45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46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37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81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Toil =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küszködés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érőfeszítés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CFEngine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began in 1993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way for author Mark Burgess (then a post-doctoral fellow of the Royal Society at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niversity of Oslo"/>
              </a:rPr>
              <a:t>Oslo University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Norway)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June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company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CFEngine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was for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Puppet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produced by Puppet,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founded by Luke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2005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b="1" dirty="0" smtClean="0"/>
              <a:t>Chef: </a:t>
            </a:r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January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2009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Anible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February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20, 2012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29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5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376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907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2021. 03. 30.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B08A-2EEF-4077-BDDA-D2BF2F02C0E2}" type="datetimeFigureOut">
              <a:rPr lang="hu-HU" smtClean="0"/>
              <a:pPr/>
              <a:t>2021. 03. 30.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785794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8" name="Téglalap 7"/>
          <p:cNvSpPr/>
          <p:nvPr userDrawn="1"/>
        </p:nvSpPr>
        <p:spPr>
          <a:xfrm>
            <a:off x="0" y="6572272"/>
            <a:ext cx="12192000" cy="285728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artalom helye 6"/>
          <p:cNvSpPr txBox="1">
            <a:spLocks/>
          </p:cNvSpPr>
          <p:nvPr userDrawn="1"/>
        </p:nvSpPr>
        <p:spPr>
          <a:xfrm>
            <a:off x="10382280" y="6572272"/>
            <a:ext cx="1809720" cy="285728"/>
          </a:xfrm>
          <a:prstGeom prst="rect">
            <a:avLst/>
          </a:prstGeom>
          <a:solidFill>
            <a:srgbClr val="226CB3"/>
          </a:solidFill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www.leannet.eu</a:t>
            </a:r>
            <a:endParaRPr kumimoji="0" lang="hu-H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 userDrawn="1"/>
        </p:nvSpPr>
        <p:spPr>
          <a:xfrm>
            <a:off x="0" y="785794"/>
            <a:ext cx="12192000" cy="71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6567559"/>
            <a:ext cx="1440160" cy="66674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6601816"/>
            <a:ext cx="64830" cy="2411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49331" r="29316"/>
          <a:stretch/>
        </p:blipFill>
        <p:spPr>
          <a:xfrm>
            <a:off x="1415480" y="6597352"/>
            <a:ext cx="720081" cy="337834"/>
          </a:xfrm>
          <a:prstGeom prst="rect">
            <a:avLst/>
          </a:prstGeom>
        </p:spPr>
      </p:pic>
      <p:cxnSp>
        <p:nvCxnSpPr>
          <p:cNvPr id="19" name="Egyenes összekötő 18"/>
          <p:cNvCxnSpPr>
            <a:stCxn id="16" idx="0"/>
            <a:endCxn id="16" idx="0"/>
          </p:cNvCxnSpPr>
          <p:nvPr userDrawn="1"/>
        </p:nvCxnSpPr>
        <p:spPr>
          <a:xfrm>
            <a:off x="1303879" y="6601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052736"/>
            <a:ext cx="12192000" cy="54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Drift into Failure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u-H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1629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 how to avoid it using Infrastructure-as-Code?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u-HU" sz="2400" dirty="0"/>
          </a:p>
        </p:txBody>
      </p:sp>
      <p:pic>
        <p:nvPicPr>
          <p:cNvPr id="1028" name="Picture 4" descr="drift fail gif | Wiffle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271266"/>
            <a:ext cx="45529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The Pat vs. Cattle Model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183" y="3447714"/>
            <a:ext cx="2027908" cy="2719671"/>
          </a:xfrm>
          <a:prstGeom prst="rect">
            <a:avLst/>
          </a:prstGeom>
        </p:spPr>
      </p:pic>
      <p:pic>
        <p:nvPicPr>
          <p:cNvPr id="6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298" y="3410405"/>
            <a:ext cx="2046861" cy="2767053"/>
          </a:xfrm>
          <a:prstGeom prst="rect">
            <a:avLst/>
          </a:prstGeom>
        </p:spPr>
      </p:pic>
      <p:pic>
        <p:nvPicPr>
          <p:cNvPr id="7" name="Picture 2" descr="10 Reasons to Hug Your D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89" y="2036024"/>
            <a:ext cx="3014674" cy="19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hole Cottonseed Use in Beef Cattle Diets - Alabama Cooperativ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036024"/>
            <a:ext cx="2974763" cy="19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Cloud Specific vs. Cloud Agnostic </a:t>
            </a:r>
            <a:r>
              <a:rPr lang="en-US" sz="2800" dirty="0" err="1" smtClean="0">
                <a:solidFill>
                  <a:srgbClr val="FAFBF9"/>
                </a:solidFill>
              </a:rPr>
              <a:t>IaC</a:t>
            </a:r>
            <a:r>
              <a:rPr lang="en-US" sz="2800" dirty="0" smtClean="0">
                <a:solidFill>
                  <a:srgbClr val="FAFBF9"/>
                </a:solidFill>
              </a:rPr>
              <a:t>: the Rise of </a:t>
            </a:r>
            <a:r>
              <a:rPr lang="en-US" sz="2800" dirty="0" smtClean="0">
                <a:solidFill>
                  <a:srgbClr val="FAFBF9"/>
                </a:solidFill>
              </a:rPr>
              <a:t>Terraform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0" y="913344"/>
            <a:ext cx="12192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Every cloud provider offer their own tool for managing the infrastructure in </a:t>
            </a:r>
            <a:r>
              <a:rPr lang="en-US" sz="2200" b="1" dirty="0" smtClean="0">
                <a:solidFill>
                  <a:srgbClr val="000000"/>
                </a:solidFill>
              </a:rPr>
              <a:t>declarative</a:t>
            </a:r>
            <a:r>
              <a:rPr lang="en-US" sz="2200" dirty="0" smtClean="0">
                <a:solidFill>
                  <a:srgbClr val="000000"/>
                </a:solidFill>
              </a:rPr>
              <a:t> manner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000000"/>
              </a:solidFill>
            </a:endParaRPr>
          </a:p>
          <a:p>
            <a:pPr marL="250825" lvl="0">
              <a:spcBef>
                <a:spcPts val="1200"/>
              </a:spcBef>
              <a:buSzPct val="100000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593725" lv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593725" lv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marL="593725" lv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marL="593725" lv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Terraform can do the same in every cloud ;)</a:t>
            </a:r>
          </a:p>
          <a:p>
            <a:pPr marL="593725" lv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24" descr="Aws Logo Icon of Flat style - Available in SVG, PNG, EPS, AI &amp; Icon fo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41277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Microsoft 3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211125"/>
            <a:ext cx="1315738" cy="13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Google Cloud Platform | Sakura Sk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46" y="1295429"/>
            <a:ext cx="2174318" cy="11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Download HD Hashicorp Terraform Logo Transparent PNG Image - Nice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70" y="4902530"/>
            <a:ext cx="1282846" cy="12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79376" y="2467974"/>
            <a:ext cx="37832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CloudFormation</a:t>
            </a:r>
            <a:r>
              <a:rPr lang="en-US" dirty="0" smtClean="0"/>
              <a:t>: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dirty="0" smtClean="0"/>
              <a:t>from 2011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dirty="0" err="1" smtClean="0"/>
              <a:t>json</a:t>
            </a:r>
            <a:r>
              <a:rPr lang="en-US" dirty="0" smtClean="0"/>
              <a:t> / </a:t>
            </a:r>
            <a:r>
              <a:rPr lang="en-US" dirty="0" err="1" smtClean="0"/>
              <a:t>yaml</a:t>
            </a:r>
            <a:endParaRPr lang="en-US" dirty="0" smtClean="0"/>
          </a:p>
          <a:p>
            <a:r>
              <a:rPr lang="en-US" dirty="0" smtClean="0"/>
              <a:t>Cloud Development Kit (CDK):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dirty="0" smtClean="0"/>
              <a:t>2019</a:t>
            </a:r>
            <a:endParaRPr lang="en-US" dirty="0"/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dirty="0" err="1"/>
              <a:t>TypeScript</a:t>
            </a:r>
            <a:r>
              <a:rPr lang="en-US" dirty="0"/>
              <a:t>, Python, Java and .NET</a:t>
            </a:r>
            <a:endParaRPr lang="en-US" dirty="0"/>
          </a:p>
          <a:p>
            <a:endParaRPr lang="en-US" dirty="0" smtClean="0"/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41967" y="2425983"/>
            <a:ext cx="34109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Azure</a:t>
            </a:r>
            <a:r>
              <a:rPr lang="hu-HU" dirty="0"/>
              <a:t> </a:t>
            </a:r>
            <a:r>
              <a:rPr lang="hu-HU" dirty="0" err="1"/>
              <a:t>Resource</a:t>
            </a:r>
            <a:r>
              <a:rPr lang="hu-HU" dirty="0"/>
              <a:t> Manager </a:t>
            </a:r>
            <a:r>
              <a:rPr lang="hu-HU" dirty="0" smtClean="0"/>
              <a:t>(ARM)</a:t>
            </a:r>
            <a:r>
              <a:rPr lang="en-US" dirty="0" smtClean="0"/>
              <a:t>: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dirty="0" err="1" smtClean="0"/>
              <a:t>json</a:t>
            </a:r>
            <a:endParaRPr lang="en-US" dirty="0"/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dirty="0" smtClean="0"/>
              <a:t>works really neatly with</a:t>
            </a:r>
            <a:br>
              <a:rPr lang="en-US" dirty="0" smtClean="0"/>
            </a:br>
            <a:r>
              <a:rPr lang="en-US" dirty="0" err="1" smtClean="0"/>
              <a:t>Azre</a:t>
            </a:r>
            <a:r>
              <a:rPr lang="en-US" dirty="0" smtClean="0"/>
              <a:t> DevOps / GitHub actions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400256" y="2431510"/>
            <a:ext cx="2891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Deployment</a:t>
            </a:r>
            <a:r>
              <a:rPr lang="hu-HU" dirty="0"/>
              <a:t> Manager</a:t>
            </a:r>
            <a:r>
              <a:rPr lang="en-US" dirty="0" smtClean="0"/>
              <a:t>: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dirty="0" err="1" smtClean="0"/>
              <a:t>yaml</a:t>
            </a:r>
            <a:endParaRPr lang="en-US" dirty="0"/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dirty="0" smtClean="0"/>
              <a:t>Python / Jinja2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Docker, Kubernetes and </a:t>
            </a:r>
            <a:r>
              <a:rPr lang="en-US" sz="2800" dirty="0" err="1" smtClean="0">
                <a:solidFill>
                  <a:srgbClr val="FAFBF9"/>
                </a:solidFill>
              </a:rPr>
              <a:t>GitOps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0" y="913344"/>
            <a:ext cx="12192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At </a:t>
            </a:r>
            <a:r>
              <a:rPr lang="en-US" sz="2200" dirty="0" smtClean="0">
                <a:solidFill>
                  <a:srgbClr val="000000"/>
                </a:solidFill>
              </a:rPr>
              <a:t>the end of the day, you want to run application: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The future is definitely Kubernetes and Docker/containers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A (Docker) container by itself is </a:t>
            </a:r>
            <a:r>
              <a:rPr lang="en-US" sz="2200" b="1" dirty="0" smtClean="0">
                <a:solidFill>
                  <a:srgbClr val="000000"/>
                </a:solidFill>
              </a:rPr>
              <a:t>immutable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Kubernetes is a very sophisticated </a:t>
            </a:r>
            <a:r>
              <a:rPr lang="en-US" sz="2200" b="1" dirty="0" smtClean="0">
                <a:solidFill>
                  <a:srgbClr val="000000"/>
                </a:solidFill>
              </a:rPr>
              <a:t>declarative</a:t>
            </a:r>
            <a:r>
              <a:rPr lang="en-US" sz="2200" dirty="0" smtClean="0">
                <a:solidFill>
                  <a:srgbClr val="000000"/>
                </a:solidFill>
              </a:rPr>
              <a:t> system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796" y="2855839"/>
            <a:ext cx="7732408" cy="35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Summary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0" y="913344"/>
            <a:ext cx="1219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History of configuration management: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Heroic manual work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Automation scripts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Infrastructure</a:t>
            </a:r>
            <a:r>
              <a:rPr lang="en-US" sz="2200" dirty="0" smtClean="0">
                <a:solidFill>
                  <a:srgbClr val="000000"/>
                </a:solidFill>
              </a:rPr>
              <a:t>-as-Code: Puppet, Chef, </a:t>
            </a:r>
            <a:r>
              <a:rPr lang="en-US" sz="2200" dirty="0" err="1" smtClean="0">
                <a:solidFill>
                  <a:srgbClr val="000000"/>
                </a:solidFill>
              </a:rPr>
              <a:t>Anisble</a:t>
            </a:r>
            <a:r>
              <a:rPr lang="en-US" sz="2200" dirty="0" smtClean="0">
                <a:solidFill>
                  <a:srgbClr val="000000"/>
                </a:solidFill>
              </a:rPr>
              <a:t> era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Cloud Native: immutable infrastructure in the cloud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000000"/>
              </a:solidFill>
            </a:endParaRPr>
          </a:p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My recommendation for future learning:</a:t>
            </a:r>
            <a:endParaRPr lang="en-US" sz="2200" dirty="0">
              <a:solidFill>
                <a:srgbClr val="000000"/>
              </a:solidFill>
            </a:endParaRP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Public cloud services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err="1" smtClean="0">
                <a:solidFill>
                  <a:srgbClr val="000000"/>
                </a:solidFill>
              </a:rPr>
              <a:t>IaC</a:t>
            </a:r>
            <a:r>
              <a:rPr lang="en-US" sz="2200" dirty="0" smtClean="0">
                <a:solidFill>
                  <a:srgbClr val="000000"/>
                </a:solidFill>
              </a:rPr>
              <a:t>: cloud specific or Terraform</a:t>
            </a:r>
            <a:endParaRPr lang="en-US" sz="2200" dirty="0">
              <a:solidFill>
                <a:srgbClr val="000000"/>
              </a:solidFill>
            </a:endParaRP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Kubernetes ecosystem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Mobilizing the Military: Enlistment Posters in World War I | Behind The  Sc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59" y="3212976"/>
            <a:ext cx="2503251" cy="33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488488" y="5733256"/>
            <a:ext cx="1448708" cy="576064"/>
          </a:xfrm>
          <a:prstGeom prst="rect">
            <a:avLst/>
          </a:prstGeom>
          <a:solidFill>
            <a:srgbClr val="EED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9910844" y="6034583"/>
            <a:ext cx="1448708" cy="306275"/>
          </a:xfrm>
          <a:prstGeom prst="rect">
            <a:avLst/>
          </a:prstGeom>
          <a:solidFill>
            <a:srgbClr val="EED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59" y="5751689"/>
            <a:ext cx="1306477" cy="6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oking for a job amid the COVID-19 outbreak? Check this list | News  Headlines | kmov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79" y="2650629"/>
            <a:ext cx="4072069" cy="22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AFBF9"/>
                </a:solidFill>
              </a:rPr>
              <a:t>Who am I?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2639616" y="856662"/>
            <a:ext cx="8424936" cy="523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400" dirty="0" smtClean="0"/>
              <a:t>Co-founder &amp; CTO @ </a:t>
            </a:r>
            <a:r>
              <a:rPr lang="en-US" sz="2400" dirty="0" err="1" smtClean="0"/>
              <a:t>LeanNet</a:t>
            </a:r>
            <a:r>
              <a:rPr lang="en-US" sz="2400" dirty="0" smtClean="0"/>
              <a:t> Ltd.</a:t>
            </a:r>
            <a:endParaRPr lang="en-US" sz="2400" i="1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Consulting, training, implementing</a:t>
            </a:r>
            <a:endParaRPr lang="hu-HU" sz="24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1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Cloud Native, Kubernetes, </a:t>
            </a:r>
            <a:r>
              <a:rPr lang="en-US" sz="2400" dirty="0" err="1" smtClean="0"/>
              <a:t>Microservices</a:t>
            </a:r>
            <a:r>
              <a:rPr lang="en-US" sz="2400" dirty="0" smtClean="0"/>
              <a:t>, DevOps</a:t>
            </a:r>
            <a:endParaRPr lang="hu-HU" sz="24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hu-HU" sz="11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sz="2400" dirty="0" err="1" smtClean="0"/>
              <a:t>Now</a:t>
            </a:r>
            <a:r>
              <a:rPr lang="hu-HU" sz="2400" dirty="0" smtClean="0"/>
              <a:t> part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endParaRPr lang="en-US" sz="24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400" dirty="0" smtClean="0"/>
          </a:p>
          <a:p>
            <a:pPr marL="250825" lvl="0">
              <a:spcBef>
                <a:spcPts val="600"/>
              </a:spcBef>
              <a:buSzPct val="100000"/>
            </a:pPr>
            <a:endParaRPr lang="en-US" sz="2400" dirty="0" smtClean="0"/>
          </a:p>
        </p:txBody>
      </p:sp>
      <p:pic>
        <p:nvPicPr>
          <p:cNvPr id="2050" name="Picture 2" descr="Image result for ma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01" y="4513991"/>
            <a:ext cx="678287" cy="6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382" y="5298971"/>
            <a:ext cx="566323" cy="464675"/>
          </a:xfrm>
          <a:prstGeom prst="rect">
            <a:avLst/>
          </a:prstGeom>
        </p:spPr>
      </p:pic>
      <p:pic>
        <p:nvPicPr>
          <p:cNvPr id="2054" name="Picture 6" descr="http://leannet.eu/img/linked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26" y="5936265"/>
            <a:ext cx="589079" cy="5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359696" y="4658006"/>
            <a:ext cx="21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megyesi@leannet.eu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359696" y="5306078"/>
            <a:ext cx="19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twitter.com/M3gy0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324128" y="6026158"/>
            <a:ext cx="246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linkedin.com</a:t>
            </a:r>
            <a:r>
              <a:rPr lang="hu-HU" dirty="0" smtClean="0"/>
              <a:t>/</a:t>
            </a:r>
            <a:r>
              <a:rPr lang="hu-HU" dirty="0" err="1" smtClean="0"/>
              <a:t>in</a:t>
            </a:r>
            <a:r>
              <a:rPr lang="hu-HU" dirty="0" smtClean="0"/>
              <a:t>/M3gy0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856662"/>
            <a:ext cx="2572482" cy="2672472"/>
          </a:xfrm>
          <a:prstGeom prst="rect">
            <a:avLst/>
          </a:prstGeom>
        </p:spPr>
      </p:pic>
      <p:pic>
        <p:nvPicPr>
          <p:cNvPr id="3" name="Picture 2" descr="adesso | Impress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476500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quifax - Crunchbase Company Profile &amp; Fund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3" y="49924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Recommended book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6" name="Picture 4" descr="Drift into Failure: From Hunting Broken Components to Understanding 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124744"/>
            <a:ext cx="3492153" cy="52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952" y="941511"/>
            <a:ext cx="4879874" cy="316835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303912" y="4221088"/>
            <a:ext cx="662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Every complex system naturally drifts into failure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Too much focus on what we did wrong, and not on how to do it right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80" name="Picture 8" descr="Knight Capital Group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340" y="5157192"/>
            <a:ext cx="20955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RION SolarWinds (Standard) - Aratis Solut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48" y="5021664"/>
            <a:ext cx="2875237" cy="71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The Case of Knight Capital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0" y="913344"/>
            <a:ext cx="12192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High-frequency stock trading company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Revenue in 2011</a:t>
            </a:r>
            <a:r>
              <a:rPr lang="en-US" sz="2200" dirty="0">
                <a:solidFill>
                  <a:srgbClr val="000000"/>
                </a:solidFill>
              </a:rPr>
              <a:t>: 1.404 billion </a:t>
            </a:r>
            <a:r>
              <a:rPr lang="en-US" sz="2200" dirty="0" smtClean="0">
                <a:solidFill>
                  <a:srgbClr val="000000"/>
                </a:solidFill>
              </a:rPr>
              <a:t>USD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</a:rPr>
              <a:t>Net </a:t>
            </a:r>
            <a:r>
              <a:rPr lang="en-US" sz="2200" dirty="0" smtClean="0">
                <a:solidFill>
                  <a:srgbClr val="000000"/>
                </a:solidFill>
              </a:rPr>
              <a:t>income in 2011: 115.2 </a:t>
            </a:r>
            <a:r>
              <a:rPr lang="en-US" sz="2200" dirty="0">
                <a:solidFill>
                  <a:srgbClr val="000000"/>
                </a:solidFill>
              </a:rPr>
              <a:t>million </a:t>
            </a:r>
            <a:r>
              <a:rPr lang="en-US" sz="2200" dirty="0" smtClean="0">
                <a:solidFill>
                  <a:srgbClr val="000000"/>
                </a:solidFill>
              </a:rPr>
              <a:t>USD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Went bankrupt in one </a:t>
            </a:r>
            <a:r>
              <a:rPr lang="en-US" sz="2200" dirty="0">
                <a:solidFill>
                  <a:srgbClr val="000000"/>
                </a:solidFill>
              </a:rPr>
              <a:t>day </a:t>
            </a:r>
            <a:r>
              <a:rPr lang="en-US" sz="2200" dirty="0" smtClean="0">
                <a:solidFill>
                  <a:srgbClr val="000000"/>
                </a:solidFill>
              </a:rPr>
              <a:t>(August </a:t>
            </a:r>
            <a:r>
              <a:rPr lang="en-US" sz="2200" dirty="0">
                <a:solidFill>
                  <a:srgbClr val="000000"/>
                </a:solidFill>
              </a:rPr>
              <a:t>1, </a:t>
            </a:r>
            <a:r>
              <a:rPr lang="en-US" sz="2200" dirty="0" smtClean="0">
                <a:solidFill>
                  <a:srgbClr val="000000"/>
                </a:solidFill>
              </a:rPr>
              <a:t>2012) due to an IT failure</a:t>
            </a:r>
          </a:p>
        </p:txBody>
      </p:sp>
      <p:pic>
        <p:nvPicPr>
          <p:cNvPr id="4" name="Picture 8" descr="Knight Capital Group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950239"/>
            <a:ext cx="20955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4492848"/>
            <a:ext cx="2414456" cy="1224136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2927648" y="3884240"/>
            <a:ext cx="1584176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2927648" y="4548584"/>
            <a:ext cx="1584176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2927648" y="5212928"/>
            <a:ext cx="1584176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2927648" y="5877272"/>
            <a:ext cx="1584176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4799856" y="3884240"/>
            <a:ext cx="1584176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4799856" y="4548584"/>
            <a:ext cx="1584176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4799856" y="5212928"/>
            <a:ext cx="1584176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4799856" y="5877272"/>
            <a:ext cx="1584176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5" name="Henger 14"/>
          <p:cNvSpPr/>
          <p:nvPr/>
        </p:nvSpPr>
        <p:spPr>
          <a:xfrm>
            <a:off x="513192" y="4316288"/>
            <a:ext cx="1224136" cy="16561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Backend</a:t>
            </a:r>
            <a:br>
              <a:rPr lang="en-US" dirty="0" smtClean="0"/>
            </a:br>
            <a:r>
              <a:rPr lang="en-US" dirty="0" smtClean="0"/>
              <a:t>DB</a:t>
            </a:r>
            <a:endParaRPr lang="hu-HU" dirty="0"/>
          </a:p>
        </p:txBody>
      </p:sp>
      <p:pic>
        <p:nvPicPr>
          <p:cNvPr id="3075" name="Picture 3" descr="Administrator Icon of Colored Outline style - Available in SVG, PNG, EPS,  AI &amp; Icon fo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76" y="2780928"/>
            <a:ext cx="989283" cy="9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The Case of Knight Capital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0" y="913344"/>
            <a:ext cx="12192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High-frequency stock trading company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Revenue in 2011</a:t>
            </a:r>
            <a:r>
              <a:rPr lang="en-US" sz="2200" dirty="0">
                <a:solidFill>
                  <a:srgbClr val="000000"/>
                </a:solidFill>
              </a:rPr>
              <a:t>: 1.404 billion </a:t>
            </a:r>
            <a:r>
              <a:rPr lang="en-US" sz="2200" dirty="0" smtClean="0">
                <a:solidFill>
                  <a:srgbClr val="000000"/>
                </a:solidFill>
              </a:rPr>
              <a:t>USD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</a:rPr>
              <a:t>Net </a:t>
            </a:r>
            <a:r>
              <a:rPr lang="en-US" sz="2200" dirty="0" smtClean="0">
                <a:solidFill>
                  <a:srgbClr val="000000"/>
                </a:solidFill>
              </a:rPr>
              <a:t>income in 2011: 115.2 </a:t>
            </a:r>
            <a:r>
              <a:rPr lang="en-US" sz="2200" dirty="0">
                <a:solidFill>
                  <a:srgbClr val="000000"/>
                </a:solidFill>
              </a:rPr>
              <a:t>million </a:t>
            </a:r>
            <a:r>
              <a:rPr lang="en-US" sz="2200" dirty="0" smtClean="0">
                <a:solidFill>
                  <a:srgbClr val="000000"/>
                </a:solidFill>
              </a:rPr>
              <a:t>USD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Went bankrupt in one </a:t>
            </a:r>
            <a:r>
              <a:rPr lang="en-US" sz="2200" dirty="0">
                <a:solidFill>
                  <a:srgbClr val="000000"/>
                </a:solidFill>
              </a:rPr>
              <a:t>day </a:t>
            </a:r>
            <a:r>
              <a:rPr lang="en-US" sz="2200" dirty="0" smtClean="0">
                <a:solidFill>
                  <a:srgbClr val="000000"/>
                </a:solidFill>
              </a:rPr>
              <a:t>(August </a:t>
            </a:r>
            <a:r>
              <a:rPr lang="en-US" sz="2200" dirty="0">
                <a:solidFill>
                  <a:srgbClr val="000000"/>
                </a:solidFill>
              </a:rPr>
              <a:t>1, </a:t>
            </a:r>
            <a:r>
              <a:rPr lang="en-US" sz="2200" dirty="0" smtClean="0">
                <a:solidFill>
                  <a:srgbClr val="000000"/>
                </a:solidFill>
              </a:rPr>
              <a:t>2012) due to an IT failure</a:t>
            </a:r>
          </a:p>
        </p:txBody>
      </p:sp>
      <p:pic>
        <p:nvPicPr>
          <p:cNvPr id="4" name="Picture 8" descr="Knight Capital Group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950239"/>
            <a:ext cx="20955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4492848"/>
            <a:ext cx="2414456" cy="1224136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2927648" y="3884240"/>
            <a:ext cx="15841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2927648" y="4548584"/>
            <a:ext cx="15841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2927648" y="5212928"/>
            <a:ext cx="15841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2927648" y="5877272"/>
            <a:ext cx="15841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4799856" y="3884240"/>
            <a:ext cx="15841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4799856" y="4548584"/>
            <a:ext cx="15841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4799856" y="5212928"/>
            <a:ext cx="15841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4799856" y="5877272"/>
            <a:ext cx="1584176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hu-HU" dirty="0"/>
          </a:p>
        </p:txBody>
      </p:sp>
      <p:sp>
        <p:nvSpPr>
          <p:cNvPr id="15" name="Henger 14"/>
          <p:cNvSpPr/>
          <p:nvPr/>
        </p:nvSpPr>
        <p:spPr>
          <a:xfrm>
            <a:off x="513192" y="4316288"/>
            <a:ext cx="1224136" cy="16561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Backend</a:t>
            </a:r>
            <a:br>
              <a:rPr lang="en-US" dirty="0" smtClean="0"/>
            </a:br>
            <a:r>
              <a:rPr lang="en-US" dirty="0" smtClean="0"/>
              <a:t>DB</a:t>
            </a:r>
            <a:endParaRPr lang="hu-HU" dirty="0"/>
          </a:p>
        </p:txBody>
      </p:sp>
      <p:pic>
        <p:nvPicPr>
          <p:cNvPr id="3075" name="Picture 3" descr="Administrator Icon of Colored Outline style - Available in SVG, PNG, EPS,  AI &amp; Icon fo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76" y="2780928"/>
            <a:ext cx="989283" cy="9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elé nyíl 2"/>
          <p:cNvSpPr/>
          <p:nvPr/>
        </p:nvSpPr>
        <p:spPr>
          <a:xfrm rot="10800000">
            <a:off x="2639616" y="3884240"/>
            <a:ext cx="216024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felé nyíl 16"/>
          <p:cNvSpPr/>
          <p:nvPr/>
        </p:nvSpPr>
        <p:spPr>
          <a:xfrm rot="10800000">
            <a:off x="2639615" y="4548584"/>
            <a:ext cx="216024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 rot="10800000">
            <a:off x="2639616" y="5198949"/>
            <a:ext cx="216024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felé nyíl 18"/>
          <p:cNvSpPr/>
          <p:nvPr/>
        </p:nvSpPr>
        <p:spPr>
          <a:xfrm rot="10800000">
            <a:off x="2639615" y="5863293"/>
            <a:ext cx="216024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 rot="10800000">
            <a:off x="6492044" y="3881269"/>
            <a:ext cx="216024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felé nyíl 20"/>
          <p:cNvSpPr/>
          <p:nvPr/>
        </p:nvSpPr>
        <p:spPr>
          <a:xfrm rot="10800000">
            <a:off x="6492043" y="4545613"/>
            <a:ext cx="216024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felé nyíl 21"/>
          <p:cNvSpPr/>
          <p:nvPr/>
        </p:nvSpPr>
        <p:spPr>
          <a:xfrm rot="10800000">
            <a:off x="6492044" y="5195978"/>
            <a:ext cx="216024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Kereszt 15"/>
          <p:cNvSpPr/>
          <p:nvPr/>
        </p:nvSpPr>
        <p:spPr>
          <a:xfrm rot="2796522">
            <a:off x="6456038" y="5988331"/>
            <a:ext cx="288032" cy="281939"/>
          </a:xfrm>
          <a:prstGeom prst="plus">
            <a:avLst>
              <a:gd name="adj" fmla="val 414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Egyenes összekötő nyíllal 24"/>
          <p:cNvCxnSpPr>
            <a:stCxn id="17" idx="3"/>
            <a:endCxn id="15" idx="4"/>
          </p:cNvCxnSpPr>
          <p:nvPr/>
        </p:nvCxnSpPr>
        <p:spPr>
          <a:xfrm flipH="1">
            <a:off x="1737328" y="4656596"/>
            <a:ext cx="902287" cy="487784"/>
          </a:xfrm>
          <a:prstGeom prst="straightConnector1">
            <a:avLst/>
          </a:prstGeom>
          <a:ln w="34925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stCxn id="15" idx="4"/>
            <a:endCxn id="14" idx="0"/>
          </p:cNvCxnSpPr>
          <p:nvPr/>
        </p:nvCxnSpPr>
        <p:spPr>
          <a:xfrm>
            <a:off x="1737328" y="5144380"/>
            <a:ext cx="3854616" cy="732892"/>
          </a:xfrm>
          <a:prstGeom prst="straightConnector1">
            <a:avLst/>
          </a:prstGeom>
          <a:ln w="34925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>
            <a:stCxn id="14" idx="0"/>
            <a:endCxn id="6" idx="1"/>
          </p:cNvCxnSpPr>
          <p:nvPr/>
        </p:nvCxnSpPr>
        <p:spPr>
          <a:xfrm flipV="1">
            <a:off x="5591944" y="5104916"/>
            <a:ext cx="2664296" cy="772356"/>
          </a:xfrm>
          <a:prstGeom prst="straightConnector1">
            <a:avLst/>
          </a:prstGeom>
          <a:ln w="34925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Money Loss Icons - Download Free Vector Icons | Noun Project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2794" y="2668273"/>
            <a:ext cx="1441348" cy="14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zövegdoboz 31"/>
          <p:cNvSpPr txBox="1"/>
          <p:nvPr/>
        </p:nvSpPr>
        <p:spPr>
          <a:xfrm>
            <a:off x="10321337" y="3116004"/>
            <a:ext cx="1509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42825"/>
                </a:solidFill>
              </a:rPr>
              <a:t>440 M$ is lost</a:t>
            </a:r>
          </a:p>
          <a:p>
            <a:r>
              <a:rPr lang="en-US" b="1" dirty="0" smtClean="0">
                <a:solidFill>
                  <a:srgbClr val="942825"/>
                </a:solidFill>
              </a:rPr>
              <a:t>in 45 minutes</a:t>
            </a:r>
            <a:endParaRPr lang="hu-HU" b="1" dirty="0">
              <a:solidFill>
                <a:srgbClr val="94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What is Configuration </a:t>
            </a:r>
            <a:r>
              <a:rPr lang="en-US" sz="2800" dirty="0">
                <a:solidFill>
                  <a:srgbClr val="FAFBF9"/>
                </a:solidFill>
              </a:rPr>
              <a:t>D</a:t>
            </a:r>
            <a:r>
              <a:rPr lang="en-US" sz="2800" dirty="0" smtClean="0">
                <a:solidFill>
                  <a:srgbClr val="FAFBF9"/>
                </a:solidFill>
              </a:rPr>
              <a:t>rift?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0" y="913344"/>
            <a:ext cx="1219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As </a:t>
            </a:r>
            <a:r>
              <a:rPr lang="en-US" sz="2200" dirty="0">
                <a:solidFill>
                  <a:srgbClr val="000000"/>
                </a:solidFill>
              </a:rPr>
              <a:t>time goes on infrastructure become more and more </a:t>
            </a:r>
            <a:r>
              <a:rPr lang="en-US" sz="2200" dirty="0" smtClean="0">
                <a:solidFill>
                  <a:srgbClr val="000000"/>
                </a:solidFill>
              </a:rPr>
              <a:t>different from what we expect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</a:rPr>
              <a:t>manual ad-hoc </a:t>
            </a:r>
            <a:r>
              <a:rPr lang="en-US" sz="2200" dirty="0" smtClean="0">
                <a:solidFill>
                  <a:srgbClr val="000000"/>
                </a:solidFill>
              </a:rPr>
              <a:t>changes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updates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</a:rPr>
              <a:t>general </a:t>
            </a:r>
            <a:r>
              <a:rPr lang="en-US" sz="2200" dirty="0" smtClean="0">
                <a:solidFill>
                  <a:srgbClr val="000000"/>
                </a:solidFill>
              </a:rPr>
              <a:t>entropy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1415480" y="5733256"/>
            <a:ext cx="36004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1559496" y="3429000"/>
            <a:ext cx="8384" cy="2456656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2890911" y="588565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13183" y="3429000"/>
            <a:ext cx="78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Config</a:t>
            </a:r>
            <a:endParaRPr lang="hu-HU" dirty="0"/>
          </a:p>
        </p:txBody>
      </p:sp>
      <p:cxnSp>
        <p:nvCxnSpPr>
          <p:cNvPr id="14" name="Egyenes összekötő 13"/>
          <p:cNvCxnSpPr/>
          <p:nvPr/>
        </p:nvCxnSpPr>
        <p:spPr>
          <a:xfrm flipV="1">
            <a:off x="1559496" y="3429000"/>
            <a:ext cx="3312368" cy="23042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v 14"/>
          <p:cNvSpPr/>
          <p:nvPr/>
        </p:nvSpPr>
        <p:spPr>
          <a:xfrm rot="9374752">
            <a:off x="2971620" y="4503840"/>
            <a:ext cx="1080120" cy="612447"/>
          </a:xfrm>
          <a:prstGeom prst="arc">
            <a:avLst>
              <a:gd name="adj1" fmla="val 16200000"/>
              <a:gd name="adj2" fmla="val 403699"/>
            </a:avLst>
          </a:prstGeom>
          <a:ln w="34925">
            <a:solidFill>
              <a:srgbClr val="887D7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3687965" y="4790363"/>
            <a:ext cx="329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configuration over time</a:t>
            </a:r>
            <a:br>
              <a:rPr lang="en-US" dirty="0" smtClean="0"/>
            </a:br>
            <a:r>
              <a:rPr lang="en-US" dirty="0" smtClean="0"/>
              <a:t>e.g. staging environment</a:t>
            </a:r>
            <a:endParaRPr lang="hu-HU" dirty="0"/>
          </a:p>
        </p:txBody>
      </p:sp>
      <p:sp>
        <p:nvSpPr>
          <p:cNvPr id="17" name="Szabadkézi sokszög 16"/>
          <p:cNvSpPr/>
          <p:nvPr/>
        </p:nvSpPr>
        <p:spPr>
          <a:xfrm>
            <a:off x="1567543" y="3091543"/>
            <a:ext cx="2732314" cy="2634343"/>
          </a:xfrm>
          <a:custGeom>
            <a:avLst/>
            <a:gdLst>
              <a:gd name="connsiteX0" fmla="*/ 0 w 2732314"/>
              <a:gd name="connsiteY0" fmla="*/ 2634343 h 2634343"/>
              <a:gd name="connsiteX1" fmla="*/ 337457 w 2732314"/>
              <a:gd name="connsiteY1" fmla="*/ 2373086 h 2634343"/>
              <a:gd name="connsiteX2" fmla="*/ 968828 w 2732314"/>
              <a:gd name="connsiteY2" fmla="*/ 1850571 h 2634343"/>
              <a:gd name="connsiteX3" fmla="*/ 1545771 w 2732314"/>
              <a:gd name="connsiteY3" fmla="*/ 1371600 h 2634343"/>
              <a:gd name="connsiteX4" fmla="*/ 1872343 w 2732314"/>
              <a:gd name="connsiteY4" fmla="*/ 936171 h 2634343"/>
              <a:gd name="connsiteX5" fmla="*/ 2296886 w 2732314"/>
              <a:gd name="connsiteY5" fmla="*/ 468086 h 2634343"/>
              <a:gd name="connsiteX6" fmla="*/ 2732314 w 2732314"/>
              <a:gd name="connsiteY6" fmla="*/ 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2314" h="2634343">
                <a:moveTo>
                  <a:pt x="0" y="2634343"/>
                </a:moveTo>
                <a:cubicBezTo>
                  <a:pt x="87993" y="2569029"/>
                  <a:pt x="175986" y="2503715"/>
                  <a:pt x="337457" y="2373086"/>
                </a:cubicBezTo>
                <a:cubicBezTo>
                  <a:pt x="498928" y="2242457"/>
                  <a:pt x="968828" y="1850571"/>
                  <a:pt x="968828" y="1850571"/>
                </a:cubicBezTo>
                <a:cubicBezTo>
                  <a:pt x="1170214" y="1683657"/>
                  <a:pt x="1395185" y="1524000"/>
                  <a:pt x="1545771" y="1371600"/>
                </a:cubicBezTo>
                <a:cubicBezTo>
                  <a:pt x="1696357" y="1219200"/>
                  <a:pt x="1747157" y="1086757"/>
                  <a:pt x="1872343" y="936171"/>
                </a:cubicBezTo>
                <a:cubicBezTo>
                  <a:pt x="1997529" y="785585"/>
                  <a:pt x="2153558" y="624114"/>
                  <a:pt x="2296886" y="468086"/>
                </a:cubicBezTo>
                <a:cubicBezTo>
                  <a:pt x="2440215" y="312057"/>
                  <a:pt x="2627086" y="161471"/>
                  <a:pt x="2732314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1729745" y="3342269"/>
            <a:ext cx="20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configuration</a:t>
            </a:r>
            <a:endParaRPr lang="hu-HU" dirty="0"/>
          </a:p>
        </p:txBody>
      </p:sp>
      <p:sp>
        <p:nvSpPr>
          <p:cNvPr id="21" name="Ív 20"/>
          <p:cNvSpPr/>
          <p:nvPr/>
        </p:nvSpPr>
        <p:spPr>
          <a:xfrm rot="2431777">
            <a:off x="2218203" y="3633701"/>
            <a:ext cx="1080120" cy="612447"/>
          </a:xfrm>
          <a:prstGeom prst="arc">
            <a:avLst>
              <a:gd name="adj1" fmla="val 16200000"/>
              <a:gd name="adj2" fmla="val 20640738"/>
            </a:avLst>
          </a:prstGeom>
          <a:ln w="34925">
            <a:solidFill>
              <a:srgbClr val="887D7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7536160" y="3574010"/>
            <a:ext cx="432048" cy="432048"/>
          </a:xfrm>
          <a:prstGeom prst="ellipse">
            <a:avLst/>
          </a:prstGeom>
          <a:solidFill>
            <a:srgbClr val="226C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hu-HU" sz="24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968208" y="3460752"/>
            <a:ext cx="344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automated configuration </a:t>
            </a:r>
            <a:r>
              <a:rPr lang="en-US" dirty="0" smtClean="0"/>
              <a:t>tools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Infrastructure-as-code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7536160" y="4451251"/>
            <a:ext cx="432048" cy="432048"/>
          </a:xfrm>
          <a:prstGeom prst="ellipse">
            <a:avLst/>
          </a:prstGeom>
          <a:solidFill>
            <a:srgbClr val="226C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hu-HU" sz="24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968208" y="4337993"/>
            <a:ext cx="370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hu-HU" dirty="0" err="1" smtClean="0"/>
              <a:t>ebuild</a:t>
            </a:r>
            <a:r>
              <a:rPr lang="hu-HU" dirty="0" smtClean="0"/>
              <a:t> </a:t>
            </a:r>
            <a:r>
              <a:rPr lang="hu-HU" dirty="0" err="1"/>
              <a:t>machine</a:t>
            </a:r>
            <a:r>
              <a:rPr lang="hu-HU" dirty="0"/>
              <a:t> </a:t>
            </a:r>
            <a:r>
              <a:rPr lang="hu-HU" dirty="0" err="1"/>
              <a:t>instances</a:t>
            </a:r>
            <a:r>
              <a:rPr lang="hu-HU" dirty="0"/>
              <a:t> </a:t>
            </a:r>
            <a:r>
              <a:rPr lang="hu-HU" dirty="0" err="1"/>
              <a:t>frequently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Immutable infrastructure</a:t>
            </a:r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6" grpId="0"/>
      <p:bldP spid="17" grpId="0" animBg="1"/>
      <p:bldP spid="20" grpId="0"/>
      <p:bldP spid="21" grpId="0" animBg="1"/>
      <p:bldP spid="22" grpId="0" animBg="1"/>
      <p:bldP spid="23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Brief History of </a:t>
            </a:r>
            <a:r>
              <a:rPr lang="en-US" sz="2800" dirty="0" smtClean="0">
                <a:solidFill>
                  <a:srgbClr val="FAFBF9"/>
                </a:solidFill>
              </a:rPr>
              <a:t>Infrastructure-as-Code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Top 10 John Wayne Western Shootouts - Mostly Wester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420" y="5265950"/>
            <a:ext cx="2023420" cy="11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Jobbra nyíl 2"/>
          <p:cNvSpPr/>
          <p:nvPr/>
        </p:nvSpPr>
        <p:spPr>
          <a:xfrm>
            <a:off x="551384" y="2936236"/>
            <a:ext cx="11449272" cy="731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1055440" y="3501008"/>
            <a:ext cx="72008" cy="73617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582202" y="2807732"/>
            <a:ext cx="1018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Early 2000s</a:t>
            </a:r>
            <a:endParaRPr lang="hu-HU" sz="14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74458" y="4323547"/>
            <a:ext cx="2030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manual era: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Psychical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Ad-hoc ops</a:t>
            </a:r>
          </a:p>
          <a:p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3230322" y="2379331"/>
            <a:ext cx="72008" cy="73617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/>
          <p:cNvSpPr txBox="1"/>
          <p:nvPr/>
        </p:nvSpPr>
        <p:spPr>
          <a:xfrm>
            <a:off x="2790875" y="3600496"/>
            <a:ext cx="950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Mid 2000s</a:t>
            </a:r>
            <a:endParaRPr lang="hu-HU" sz="14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804804" y="1433234"/>
            <a:ext cx="2923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Rise of scripting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Beginning of virtualization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</a:t>
            </a:r>
            <a:r>
              <a:rPr lang="en-US" b="1" dirty="0" smtClean="0"/>
              <a:t>toil </a:t>
            </a:r>
            <a:r>
              <a:rPr lang="en-US" dirty="0" smtClean="0"/>
              <a:t>by scripts</a:t>
            </a:r>
            <a:endParaRPr lang="en-US" b="1" dirty="0" smtClean="0"/>
          </a:p>
          <a:p>
            <a:endParaRPr lang="hu-HU" dirty="0"/>
          </a:p>
        </p:txBody>
      </p:sp>
      <p:pic>
        <p:nvPicPr>
          <p:cNvPr id="29" name="Picture 2" descr="Fájl:Gnu-bash-logo.svg –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14" y="910970"/>
            <a:ext cx="1148302" cy="4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l Logo | Logos Rat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61" y="605223"/>
            <a:ext cx="1126669" cy="11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- WORXs Consul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39" y="923931"/>
            <a:ext cx="1053889" cy="5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églalap 35"/>
          <p:cNvSpPr/>
          <p:nvPr/>
        </p:nvSpPr>
        <p:spPr>
          <a:xfrm>
            <a:off x="5724854" y="3494364"/>
            <a:ext cx="72008" cy="73617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doboz 36"/>
          <p:cNvSpPr txBox="1"/>
          <p:nvPr/>
        </p:nvSpPr>
        <p:spPr>
          <a:xfrm>
            <a:off x="4774117" y="2801088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Late 2000s – Early 2010s</a:t>
            </a:r>
            <a:endParaRPr lang="hu-HU" sz="1400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4486175" y="4301836"/>
            <a:ext cx="32644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 configuration 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Idempotency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Git</a:t>
            </a:r>
            <a:r>
              <a:rPr lang="en-US" dirty="0" smtClean="0"/>
              <a:t> based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Beginning of DevOps era</a:t>
            </a:r>
          </a:p>
          <a:p>
            <a:endParaRPr lang="hu-HU" dirty="0"/>
          </a:p>
        </p:txBody>
      </p:sp>
      <p:pic>
        <p:nvPicPr>
          <p:cNvPr id="1032" name="Picture 8" descr="CFEngine - The Linux Found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17" y="5265950"/>
            <a:ext cx="1299044" cy="7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ppet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97" y="6008804"/>
            <a:ext cx="1160880" cy="50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5624" y="1021654"/>
            <a:ext cx="1163505" cy="330148"/>
          </a:xfrm>
          <a:prstGeom prst="rect">
            <a:avLst/>
          </a:prstGeom>
        </p:spPr>
      </p:pic>
      <p:pic>
        <p:nvPicPr>
          <p:cNvPr id="1036" name="Picture 12" descr="Ansible logo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70" y="5607689"/>
            <a:ext cx="738090" cy="9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ef logo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81" y="5523876"/>
            <a:ext cx="899865" cy="9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églalap 43"/>
          <p:cNvSpPr/>
          <p:nvPr/>
        </p:nvSpPr>
        <p:spPr>
          <a:xfrm>
            <a:off x="8126866" y="2358873"/>
            <a:ext cx="72008" cy="73617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övegdoboz 44"/>
          <p:cNvSpPr txBox="1"/>
          <p:nvPr/>
        </p:nvSpPr>
        <p:spPr>
          <a:xfrm>
            <a:off x="6924162" y="1412776"/>
            <a:ext cx="2484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and PaaS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Rise of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 on applications</a:t>
            </a:r>
            <a:endParaRPr lang="en-US" b="1" dirty="0" smtClean="0"/>
          </a:p>
          <a:p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7687419" y="3562125"/>
            <a:ext cx="950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Mid 2010s</a:t>
            </a:r>
            <a:endParaRPr lang="hu-HU" sz="1400" dirty="0"/>
          </a:p>
        </p:txBody>
      </p:sp>
      <p:sp>
        <p:nvSpPr>
          <p:cNvPr id="47" name="Téglalap 46"/>
          <p:cNvSpPr/>
          <p:nvPr/>
        </p:nvSpPr>
        <p:spPr>
          <a:xfrm>
            <a:off x="10190939" y="3474204"/>
            <a:ext cx="72008" cy="73617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övegdoboz 47"/>
          <p:cNvSpPr txBox="1"/>
          <p:nvPr/>
        </p:nvSpPr>
        <p:spPr>
          <a:xfrm>
            <a:off x="9742070" y="2780928"/>
            <a:ext cx="969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Late 2010s</a:t>
            </a:r>
            <a:endParaRPr lang="hu-HU" sz="1400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9353082" y="4301836"/>
            <a:ext cx="18197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Native: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Cloud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Microservices</a:t>
            </a:r>
            <a:endParaRPr lang="en-US" dirty="0" smtClean="0"/>
          </a:p>
          <a:p>
            <a:endParaRPr lang="hu-HU" dirty="0"/>
          </a:p>
        </p:txBody>
      </p:sp>
      <p:pic>
        <p:nvPicPr>
          <p:cNvPr id="1040" name="Picture 16" descr="Amazon Drops Price Of EC2 Dedicated Instances By Up To 80% | TechCrunc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70" y="923422"/>
            <a:ext cx="1115889" cy="4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eroku Logo Icon of Flat style - Available in SVG, PNG, EPS, AI &amp; Icon fon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38" y="425793"/>
            <a:ext cx="1485527" cy="148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ile:Docker (container engine) logo.svg - Wikipe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27" y="5431917"/>
            <a:ext cx="1645675" cy="3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loudStack Kubernetes Service - Cluster Auto-scaling | CloudStack Feature  First Look - The CloudStack Company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4" b="11005"/>
          <a:stretch/>
        </p:blipFill>
        <p:spPr bwMode="auto">
          <a:xfrm>
            <a:off x="8774247" y="5805263"/>
            <a:ext cx="150363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ws Logo Icon of Flat style - Available in SVG, PNG, EPS, AI &amp; Icon font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440" y="5623553"/>
            <a:ext cx="841494" cy="8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icrosoft 36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017740"/>
            <a:ext cx="1147562" cy="11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Google Cloud Platform | Sakura Sky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533" y="5717241"/>
            <a:ext cx="1830471" cy="9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ownload HD Hashicorp Terraform Logo Transparent PNG Image - NicePNG.com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038" y="4623208"/>
            <a:ext cx="708328" cy="6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  <p:bldP spid="30" grpId="0" animBg="1"/>
      <p:bldP spid="31" grpId="0"/>
      <p:bldP spid="32" grpId="0"/>
      <p:bldP spid="36" grpId="0" animBg="1"/>
      <p:bldP spid="37" grpId="0"/>
      <p:bldP spid="38" grpId="0"/>
      <p:bldP spid="44" grpId="0" animBg="1"/>
      <p:bldP spid="45" grpId="0"/>
      <p:bldP spid="46" grpId="0"/>
      <p:bldP spid="47" grpId="0" animBg="1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Puppet vs. </a:t>
            </a:r>
            <a:r>
              <a:rPr lang="en-US" sz="2800" dirty="0" smtClean="0">
                <a:solidFill>
                  <a:srgbClr val="FAFBF9"/>
                </a:solidFill>
              </a:rPr>
              <a:t>Chef vs. </a:t>
            </a:r>
            <a:r>
              <a:rPr lang="en-US" sz="2800" dirty="0" err="1" smtClean="0">
                <a:solidFill>
                  <a:srgbClr val="FAFBF9"/>
                </a:solidFill>
              </a:rPr>
              <a:t>Ansible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10" descr="Puppet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08" y="1338368"/>
            <a:ext cx="1798990" cy="7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nsible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12" y="1023347"/>
            <a:ext cx="1143802" cy="14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hef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31" y="980728"/>
            <a:ext cx="1394501" cy="14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gyenes összekötő 7"/>
          <p:cNvCxnSpPr/>
          <p:nvPr/>
        </p:nvCxnSpPr>
        <p:spPr>
          <a:xfrm>
            <a:off x="569584" y="3429000"/>
            <a:ext cx="108012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569584" y="4149080"/>
            <a:ext cx="108012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69584" y="4869160"/>
            <a:ext cx="108012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569584" y="5589240"/>
            <a:ext cx="108012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569584" y="2708920"/>
            <a:ext cx="108012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479376" y="288429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rgbClr val="000000"/>
                </a:solidFill>
                <a:latin typeface="Arial" panose="020B0604020202020204" pitchFamily="34" charset="0"/>
              </a:rPr>
              <a:t>Initial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Arial" panose="020B0604020202020204" pitchFamily="34" charset="0"/>
              </a:rPr>
              <a:t>release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585808" y="2884294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2005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362686" y="2881893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8594918" y="2881893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2012</a:t>
            </a:r>
            <a:endParaRPr lang="hu-HU" dirty="0"/>
          </a:p>
        </p:txBody>
      </p:sp>
      <p:sp>
        <p:nvSpPr>
          <p:cNvPr id="24" name="Téglalap 23"/>
          <p:cNvSpPr/>
          <p:nvPr/>
        </p:nvSpPr>
        <p:spPr>
          <a:xfrm>
            <a:off x="479376" y="3610536"/>
            <a:ext cx="2106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DSL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585808" y="3610536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Ruby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362686" y="3608135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Ruby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594918" y="3608135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YAML</a:t>
            </a:r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482204" y="4318293"/>
            <a:ext cx="2103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Operating model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2588636" y="4318293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Agents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365514" y="4315892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Agents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8597746" y="4315892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Agentless</a:t>
            </a:r>
            <a:endParaRPr lang="hu-HU" dirty="0"/>
          </a:p>
        </p:txBody>
      </p:sp>
      <p:sp>
        <p:nvSpPr>
          <p:cNvPr id="32" name="Téglalap 31"/>
          <p:cNvSpPr/>
          <p:nvPr/>
        </p:nvSpPr>
        <p:spPr>
          <a:xfrm>
            <a:off x="480840" y="489973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Programing</a:t>
            </a:r>
            <a:b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paradigm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2585808" y="5050696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Declarative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5362686" y="5048295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Imperative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8594918" y="5048295"/>
            <a:ext cx="1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Declarative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36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Cloud and Immutable Infrastructure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0" y="913344"/>
            <a:ext cx="12192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Cloud made it incredibly easy to rebuild infrastructure elements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Instead of updating, you can replace it with a new using automation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Can be applied to servers (VMs), or any other element in the app stack</a:t>
            </a: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Very resilient and secure</a:t>
            </a:r>
          </a:p>
          <a:p>
            <a:pPr marL="593725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The Netflix model</a:t>
            </a:r>
            <a:endParaRPr lang="en-US" sz="2200" dirty="0">
              <a:solidFill>
                <a:srgbClr val="000000"/>
              </a:solidFill>
            </a:endParaRP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Always build a new AMI image, never patch</a:t>
            </a:r>
            <a:endParaRPr lang="en-US" sz="2200" dirty="0">
              <a:solidFill>
                <a:srgbClr val="000000"/>
              </a:solidFill>
            </a:endParaRPr>
          </a:p>
          <a:p>
            <a:pPr marL="1050925" lvl="1" indent="-342900">
              <a:spcBef>
                <a:spcPts val="1200"/>
              </a:spcBef>
              <a:buSzPct val="4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</a:rPr>
              <a:t>Agents running on VMs to kill it after SSH login</a:t>
            </a:r>
            <a:endParaRPr lang="en-US" sz="2200" dirty="0">
              <a:solidFill>
                <a:srgbClr val="000000"/>
              </a:solidFill>
            </a:endParaRPr>
          </a:p>
          <a:p>
            <a:pPr marL="708025" lvl="1">
              <a:spcBef>
                <a:spcPts val="1200"/>
              </a:spcBef>
              <a:buSzPct val="45000"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568233" y="4725144"/>
            <a:ext cx="1782726" cy="108012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703512" y="5301208"/>
            <a:ext cx="151216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v1.0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>
          <a:xfrm>
            <a:off x="1703512" y="4797152"/>
            <a:ext cx="1512168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v1.0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56265" y="4364046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A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4359071" y="4725144"/>
            <a:ext cx="1782726" cy="1696899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4494350" y="5301208"/>
            <a:ext cx="1512168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</a:t>
            </a:r>
            <a:r>
              <a:rPr lang="en-US" dirty="0"/>
              <a:t>v1.0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4494350" y="4797152"/>
            <a:ext cx="1512168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v1.1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647103" y="4364046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A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3350959" y="5229200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3423262" y="4865960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Reboot</a:t>
            </a:r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4496458" y="5805329"/>
            <a:ext cx="151216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v1.0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568233" y="6108187"/>
            <a:ext cx="231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Mutable infrastructure</a:t>
            </a:r>
            <a:endParaRPr lang="hu-HU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7032104" y="4722265"/>
            <a:ext cx="1782726" cy="108012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kerekített téglalap 27"/>
          <p:cNvSpPr/>
          <p:nvPr/>
        </p:nvSpPr>
        <p:spPr>
          <a:xfrm>
            <a:off x="7167383" y="5298329"/>
            <a:ext cx="151216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v1.0</a:t>
            </a:r>
            <a:endParaRPr lang="hu-HU" dirty="0"/>
          </a:p>
        </p:txBody>
      </p:sp>
      <p:sp>
        <p:nvSpPr>
          <p:cNvPr id="29" name="Lekerekített téglalap 28"/>
          <p:cNvSpPr/>
          <p:nvPr/>
        </p:nvSpPr>
        <p:spPr>
          <a:xfrm>
            <a:off x="7167383" y="4794273"/>
            <a:ext cx="1512168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v1.0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320136" y="4361167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A</a:t>
            </a:r>
            <a:endParaRPr lang="hu-HU" dirty="0"/>
          </a:p>
        </p:txBody>
      </p:sp>
      <p:sp>
        <p:nvSpPr>
          <p:cNvPr id="31" name="Lekerekített téglalap 30"/>
          <p:cNvSpPr/>
          <p:nvPr/>
        </p:nvSpPr>
        <p:spPr>
          <a:xfrm>
            <a:off x="10361946" y="4722265"/>
            <a:ext cx="1782726" cy="108012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Lekerekített téglalap 32"/>
          <p:cNvSpPr/>
          <p:nvPr/>
        </p:nvSpPr>
        <p:spPr>
          <a:xfrm>
            <a:off x="10497225" y="4794273"/>
            <a:ext cx="1512168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v1.1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10649978" y="4361167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B</a:t>
            </a:r>
            <a:endParaRPr lang="hu-HU" dirty="0"/>
          </a:p>
        </p:txBody>
      </p:sp>
      <p:cxnSp>
        <p:nvCxnSpPr>
          <p:cNvPr id="35" name="Egyenes összekötő nyíllal 34"/>
          <p:cNvCxnSpPr/>
          <p:nvPr/>
        </p:nvCxnSpPr>
        <p:spPr>
          <a:xfrm>
            <a:off x="8814830" y="4967590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8887133" y="4604350"/>
            <a:ext cx="90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Destroy</a:t>
            </a:r>
            <a:endParaRPr lang="hu-HU" dirty="0"/>
          </a:p>
        </p:txBody>
      </p:sp>
      <p:sp>
        <p:nvSpPr>
          <p:cNvPr id="37" name="Lekerekített téglalap 36"/>
          <p:cNvSpPr/>
          <p:nvPr/>
        </p:nvSpPr>
        <p:spPr>
          <a:xfrm>
            <a:off x="10497225" y="5298329"/>
            <a:ext cx="151216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v1.0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411655" y="6052711"/>
            <a:ext cx="2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Immutable infrastructure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9660155" y="470598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hu-HU" sz="2800" b="1" dirty="0">
              <a:solidFill>
                <a:srgbClr val="FF0000"/>
              </a:solidFill>
            </a:endParaRPr>
          </a:p>
        </p:txBody>
      </p:sp>
      <p:cxnSp>
        <p:nvCxnSpPr>
          <p:cNvPr id="40" name="Egyenes összekötő nyíllal 39"/>
          <p:cNvCxnSpPr/>
          <p:nvPr/>
        </p:nvCxnSpPr>
        <p:spPr>
          <a:xfrm>
            <a:off x="9344324" y="5553548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40"/>
          <p:cNvSpPr txBox="1"/>
          <p:nvPr/>
        </p:nvSpPr>
        <p:spPr>
          <a:xfrm>
            <a:off x="9336360" y="5190308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Provision</a:t>
            </a:r>
            <a:endParaRPr lang="hu-HU" dirty="0"/>
          </a:p>
        </p:txBody>
      </p:sp>
      <p:sp>
        <p:nvSpPr>
          <p:cNvPr id="43" name="Ellipszis 42"/>
          <p:cNvSpPr/>
          <p:nvPr/>
        </p:nvSpPr>
        <p:spPr>
          <a:xfrm>
            <a:off x="9227713" y="5446975"/>
            <a:ext cx="144016" cy="2131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48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4" grpId="0"/>
      <p:bldP spid="15" grpId="0" animBg="1"/>
      <p:bldP spid="20" grpId="0"/>
      <p:bldP spid="27" grpId="0" animBg="1"/>
      <p:bldP spid="28" grpId="0" animBg="1"/>
      <p:bldP spid="29" grpId="0" animBg="1"/>
      <p:bldP spid="30" grpId="0"/>
      <p:bldP spid="31" grpId="0" animBg="1"/>
      <p:bldP spid="33" grpId="0" animBg="1"/>
      <p:bldP spid="34" grpId="0"/>
      <p:bldP spid="36" grpId="0"/>
      <p:bldP spid="37" grpId="0" animBg="1"/>
      <p:bldP spid="38" grpId="0"/>
      <p:bldP spid="39" grpId="0"/>
      <p:bldP spid="41" grpId="0"/>
      <p:bldP spid="4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10355</TotalTime>
  <Words>621</Words>
  <Application>Microsoft Office PowerPoint</Application>
  <PresentationFormat>Szélesvásznú</PresentationFormat>
  <Paragraphs>183</Paragraphs>
  <Slides>13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Office-téma</vt:lpstr>
      <vt:lpstr>Drift into Failure      </vt:lpstr>
      <vt:lpstr>Who am I?</vt:lpstr>
      <vt:lpstr>Recommended book</vt:lpstr>
      <vt:lpstr>The Case of Knight Capital</vt:lpstr>
      <vt:lpstr>The Case of Knight Capital</vt:lpstr>
      <vt:lpstr>What is Configuration Drift?</vt:lpstr>
      <vt:lpstr>Brief History of Infrastructure-as-Code</vt:lpstr>
      <vt:lpstr>Puppet vs. Chef vs. Ansible</vt:lpstr>
      <vt:lpstr>Cloud and Immutable Infrastructure</vt:lpstr>
      <vt:lpstr>The Pat vs. Cattle Model</vt:lpstr>
      <vt:lpstr>Cloud Specific vs. Cloud Agnostic IaC: the Rise of Terraform</vt:lpstr>
      <vt:lpstr>Docker, Kubernetes and GitOps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David</dc:creator>
  <cp:lastModifiedBy>Microsoft-fiók</cp:lastModifiedBy>
  <cp:revision>1087</cp:revision>
  <dcterms:created xsi:type="dcterms:W3CDTF">2016-11-11T16:11:17Z</dcterms:created>
  <dcterms:modified xsi:type="dcterms:W3CDTF">2021-03-30T22:36:07Z</dcterms:modified>
</cp:coreProperties>
</file>