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Anaheim"/>
      <p:regular r:id="rId14"/>
    </p:embeddedFont>
    <p:embeddedFont>
      <p:font typeface="Barlow Semi Condensed Medium"/>
      <p:regular r:id="rId15"/>
      <p:bold r:id="rId16"/>
      <p:italic r:id="rId17"/>
      <p:boldItalic r:id="rId18"/>
    </p:embeddedFont>
    <p:embeddedFont>
      <p:font typeface="Barlow Medium"/>
      <p:regular r:id="rId19"/>
      <p:bold r:id="rId20"/>
      <p:italic r:id="rId21"/>
      <p:boldItalic r:id="rId22"/>
    </p:embeddedFont>
    <p:embeddedFont>
      <p:font typeface="Barlow"/>
      <p:regular r:id="rId23"/>
      <p:bold r:id="rId24"/>
      <p:italic r:id="rId25"/>
      <p:boldItalic r:id="rId26"/>
    </p:embeddedFont>
    <p:embeddedFont>
      <p:font typeface="Barlow Semi Condensed SemiBold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Medium-bold.fntdata"/><Relationship Id="rId22" Type="http://schemas.openxmlformats.org/officeDocument/2006/relationships/font" Target="fonts/BarlowMedium-boldItalic.fntdata"/><Relationship Id="rId21" Type="http://schemas.openxmlformats.org/officeDocument/2006/relationships/font" Target="fonts/BarlowMedium-italic.fntdata"/><Relationship Id="rId24" Type="http://schemas.openxmlformats.org/officeDocument/2006/relationships/font" Target="fonts/Barlow-bold.fntdata"/><Relationship Id="rId23" Type="http://schemas.openxmlformats.org/officeDocument/2006/relationships/font" Target="fonts/Barlow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arlow-boldItalic.fntdata"/><Relationship Id="rId25" Type="http://schemas.openxmlformats.org/officeDocument/2006/relationships/font" Target="fonts/Barlow-italic.fntdata"/><Relationship Id="rId28" Type="http://schemas.openxmlformats.org/officeDocument/2006/relationships/font" Target="fonts/BarlowSemiCondensedSemiBold-bold.fntdata"/><Relationship Id="rId27" Type="http://schemas.openxmlformats.org/officeDocument/2006/relationships/font" Target="fonts/BarlowSemiCondensed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SemiCondensedSemiBol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BarlowSemiCondensedSemiBold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BarlowSemiCondensedMedium-regular.fntdata"/><Relationship Id="rId14" Type="http://schemas.openxmlformats.org/officeDocument/2006/relationships/font" Target="fonts/Anaheim-regular.fntdata"/><Relationship Id="rId17" Type="http://schemas.openxmlformats.org/officeDocument/2006/relationships/font" Target="fonts/BarlowSemiCondensedMedium-italic.fntdata"/><Relationship Id="rId16" Type="http://schemas.openxmlformats.org/officeDocument/2006/relationships/font" Target="fonts/BarlowSemiCondensedMedium-bold.fntdata"/><Relationship Id="rId19" Type="http://schemas.openxmlformats.org/officeDocument/2006/relationships/font" Target="fonts/BarlowMedium-regular.fntdata"/><Relationship Id="rId18" Type="http://schemas.openxmlformats.org/officeDocument/2006/relationships/font" Target="fonts/BarlowSemiCondensedMedium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044a54378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044a54378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044a5437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044a5437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b0352c25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b0352c25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7ca13fa88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7ca13fa88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7ca13fa88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7ca13fa88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7ca13fa88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c7ca13fa88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c7ca13fa88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c7ca13fa88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7ca13fa88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c7ca13fa88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7.png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hyperlink" Target="https://github.com/terraform-aws-modules" TargetMode="External"/><Relationship Id="rId8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25400" cy="6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71150" y="154225"/>
            <a:ext cx="1197327" cy="4711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717950" y="2640925"/>
            <a:ext cx="5708100" cy="39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494B67"/>
                </a:solidFill>
                <a:latin typeface="Barlow"/>
                <a:ea typeface="Barlow"/>
                <a:cs typeface="Barlow"/>
                <a:sym typeface="Barlow"/>
              </a:rPr>
              <a:t>Hogyan kapcsoljunk össze Kubernetes clustereket régiókon átívelve?</a:t>
            </a:r>
            <a:endParaRPr sz="3000">
              <a:solidFill>
                <a:srgbClr val="494B67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000">
              <a:solidFill>
                <a:srgbClr val="494B67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rgbClr val="494B67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101550" y="2371650"/>
            <a:ext cx="276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05D4C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980425" y="3472025"/>
            <a:ext cx="2614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494B67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94B67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24900" y="4724400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1717950" y="23716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05D4C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ESZTÁRI PÉTER</a:t>
            </a:r>
            <a:endParaRPr>
              <a:solidFill>
                <a:srgbClr val="F05D4C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67400" cy="7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1253" y="220261"/>
            <a:ext cx="867319" cy="341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44225" y="282001"/>
            <a:ext cx="713102" cy="28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82275" y="0"/>
            <a:ext cx="4592774" cy="7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817450" y="-23200"/>
            <a:ext cx="1252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B6B6B7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01</a:t>
            </a:r>
            <a:endParaRPr sz="4000">
              <a:solidFill>
                <a:srgbClr val="B6B6B7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1458325" y="106200"/>
            <a:ext cx="5548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494B67"/>
                </a:solidFill>
                <a:latin typeface="Barlow Medium"/>
                <a:ea typeface="Barlow Medium"/>
                <a:cs typeface="Barlow Medium"/>
                <a:sym typeface="Barlow Medium"/>
              </a:rPr>
              <a:t>A probléma</a:t>
            </a:r>
            <a:endParaRPr sz="2500">
              <a:solidFill>
                <a:srgbClr val="494B67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670125" y="1418150"/>
            <a:ext cx="75741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Clr>
                <a:srgbClr val="494B67"/>
              </a:buClr>
              <a:buSzPts val="1850"/>
              <a:buFont typeface="Anaheim"/>
              <a:buChar char="●"/>
            </a:pPr>
            <a:r>
              <a:rPr lang="en" sz="1850">
                <a:solidFill>
                  <a:srgbClr val="494B67"/>
                </a:solidFill>
                <a:highlight>
                  <a:srgbClr val="FFFFFF"/>
                </a:highlight>
                <a:latin typeface="Anaheim"/>
                <a:ea typeface="Anaheim"/>
                <a:cs typeface="Anaheim"/>
                <a:sym typeface="Anaheim"/>
              </a:rPr>
              <a:t>Példa: Adattárolási szabályzat - </a:t>
            </a:r>
            <a:r>
              <a:rPr lang="en" sz="1850">
                <a:solidFill>
                  <a:srgbClr val="494B67"/>
                </a:solidFill>
                <a:highlight>
                  <a:schemeClr val="lt1"/>
                </a:highlight>
                <a:latin typeface="Anaheim"/>
                <a:ea typeface="Anaheim"/>
                <a:cs typeface="Anaheim"/>
                <a:sym typeface="Anaheim"/>
              </a:rPr>
              <a:t>GDPR</a:t>
            </a:r>
            <a:endParaRPr sz="1850">
              <a:solidFill>
                <a:srgbClr val="494B67"/>
              </a:solidFill>
              <a:highlight>
                <a:srgbClr val="FFFFFF"/>
              </a:highlight>
              <a:latin typeface="Anaheim"/>
              <a:ea typeface="Anaheim"/>
              <a:cs typeface="Anaheim"/>
              <a:sym typeface="Anaheim"/>
            </a:endParaRPr>
          </a:p>
          <a:p>
            <a:pPr indent="-346075" lvl="1" marL="914400" rtl="0" algn="l">
              <a:spcBef>
                <a:spcPts val="0"/>
              </a:spcBef>
              <a:spcAft>
                <a:spcPts val="0"/>
              </a:spcAft>
              <a:buClr>
                <a:srgbClr val="494B67"/>
              </a:buClr>
              <a:buSzPts val="1850"/>
              <a:buFont typeface="Anaheim"/>
              <a:buChar char="○"/>
            </a:pPr>
            <a:r>
              <a:rPr lang="en" sz="1850">
                <a:solidFill>
                  <a:srgbClr val="494B67"/>
                </a:solidFill>
                <a:highlight>
                  <a:srgbClr val="FFFFFF"/>
                </a:highlight>
                <a:latin typeface="Anaheim"/>
                <a:ea typeface="Anaheim"/>
                <a:cs typeface="Anaheim"/>
                <a:sym typeface="Anaheim"/>
              </a:rPr>
              <a:t>Több régió</a:t>
            </a:r>
            <a:endParaRPr sz="1850">
              <a:solidFill>
                <a:srgbClr val="494B67"/>
              </a:solidFill>
              <a:highlight>
                <a:srgbClr val="FFFFFF"/>
              </a:highlight>
              <a:latin typeface="Anaheim"/>
              <a:ea typeface="Anaheim"/>
              <a:cs typeface="Anaheim"/>
              <a:sym typeface="Anaheim"/>
            </a:endParaRPr>
          </a:p>
          <a:p>
            <a:pPr indent="-346075" lvl="1" marL="914400" rtl="0" algn="l">
              <a:spcBef>
                <a:spcPts val="0"/>
              </a:spcBef>
              <a:spcAft>
                <a:spcPts val="0"/>
              </a:spcAft>
              <a:buClr>
                <a:srgbClr val="494B67"/>
              </a:buClr>
              <a:buSzPts val="1850"/>
              <a:buFont typeface="Anaheim"/>
              <a:buChar char="○"/>
            </a:pPr>
            <a:r>
              <a:rPr lang="en" sz="1850">
                <a:solidFill>
                  <a:srgbClr val="494B67"/>
                </a:solidFill>
                <a:highlight>
                  <a:srgbClr val="FFFFFF"/>
                </a:highlight>
                <a:latin typeface="Anaheim"/>
                <a:ea typeface="Anaheim"/>
                <a:cs typeface="Anaheim"/>
                <a:sym typeface="Anaheim"/>
              </a:rPr>
              <a:t>Több VPC</a:t>
            </a:r>
            <a:endParaRPr sz="1850">
              <a:solidFill>
                <a:srgbClr val="494B67"/>
              </a:solidFill>
              <a:highlight>
                <a:srgbClr val="FFFFFF"/>
              </a:highlight>
              <a:latin typeface="Anaheim"/>
              <a:ea typeface="Anaheim"/>
              <a:cs typeface="Anaheim"/>
              <a:sym typeface="Anaheim"/>
            </a:endParaRPr>
          </a:p>
          <a:p>
            <a:pPr indent="-346075" lvl="1" marL="914400" rtl="0" algn="l">
              <a:spcBef>
                <a:spcPts val="0"/>
              </a:spcBef>
              <a:spcAft>
                <a:spcPts val="0"/>
              </a:spcAft>
              <a:buClr>
                <a:srgbClr val="494B67"/>
              </a:buClr>
              <a:buSzPts val="1850"/>
              <a:buFont typeface="Anaheim"/>
              <a:buChar char="○"/>
            </a:pPr>
            <a:r>
              <a:rPr lang="en" sz="1850">
                <a:solidFill>
                  <a:srgbClr val="494B67"/>
                </a:solidFill>
                <a:highlight>
                  <a:srgbClr val="FFFFFF"/>
                </a:highlight>
                <a:latin typeface="Anaheim"/>
                <a:ea typeface="Anaheim"/>
                <a:cs typeface="Anaheim"/>
                <a:sym typeface="Anaheim"/>
              </a:rPr>
              <a:t>Adat VPC -n belül</a:t>
            </a:r>
            <a:endParaRPr sz="1850">
              <a:solidFill>
                <a:srgbClr val="494B67"/>
              </a:solidFill>
              <a:highlight>
                <a:srgbClr val="FFFFFF"/>
              </a:highlight>
              <a:latin typeface="Anaheim"/>
              <a:ea typeface="Anaheim"/>
              <a:cs typeface="Anaheim"/>
              <a:sym typeface="Anaheim"/>
            </a:endParaRPr>
          </a:p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Clr>
                <a:srgbClr val="494B67"/>
              </a:buClr>
              <a:buSzPts val="1850"/>
              <a:buFont typeface="Anaheim"/>
              <a:buChar char="●"/>
            </a:pPr>
            <a:r>
              <a:rPr lang="en" sz="1850">
                <a:solidFill>
                  <a:srgbClr val="494B67"/>
                </a:solidFill>
                <a:highlight>
                  <a:srgbClr val="FFFFFF"/>
                </a:highlight>
                <a:latin typeface="Anaheim"/>
                <a:ea typeface="Anaheim"/>
                <a:cs typeface="Anaheim"/>
                <a:sym typeface="Anaheim"/>
              </a:rPr>
              <a:t>Infrastruktúra mint kód</a:t>
            </a:r>
            <a:endParaRPr sz="1850">
              <a:solidFill>
                <a:srgbClr val="494B67"/>
              </a:solidFill>
              <a:highlight>
                <a:srgbClr val="FFFFFF"/>
              </a:highlight>
              <a:latin typeface="Anaheim"/>
              <a:ea typeface="Anaheim"/>
              <a:cs typeface="Anaheim"/>
              <a:sym typeface="Anaheim"/>
            </a:endParaRPr>
          </a:p>
          <a:p>
            <a:pPr indent="-346075" lvl="1" marL="914400" rtl="0" algn="l">
              <a:spcBef>
                <a:spcPts val="0"/>
              </a:spcBef>
              <a:spcAft>
                <a:spcPts val="0"/>
              </a:spcAft>
              <a:buClr>
                <a:srgbClr val="494B67"/>
              </a:buClr>
              <a:buSzPts val="1850"/>
              <a:buFont typeface="Anaheim"/>
              <a:buChar char="○"/>
            </a:pPr>
            <a:r>
              <a:rPr lang="en" sz="1850">
                <a:solidFill>
                  <a:srgbClr val="494B67"/>
                </a:solidFill>
                <a:highlight>
                  <a:srgbClr val="FFFFFF"/>
                </a:highlight>
                <a:latin typeface="Anaheim"/>
                <a:ea typeface="Anaheim"/>
                <a:cs typeface="Anaheim"/>
                <a:sym typeface="Anaheim"/>
              </a:rPr>
              <a:t>Terraform</a:t>
            </a:r>
            <a:endParaRPr sz="1850">
              <a:solidFill>
                <a:srgbClr val="494B67"/>
              </a:solidFill>
              <a:highlight>
                <a:srgbClr val="FFFFFF"/>
              </a:highlight>
              <a:latin typeface="Anaheim"/>
              <a:ea typeface="Anaheim"/>
              <a:cs typeface="Anaheim"/>
              <a:sym typeface="Anaheim"/>
            </a:endParaRPr>
          </a:p>
          <a:p>
            <a:pPr indent="-346075" lvl="1" marL="914400" rtl="0" algn="l">
              <a:spcBef>
                <a:spcPts val="0"/>
              </a:spcBef>
              <a:spcAft>
                <a:spcPts val="0"/>
              </a:spcAft>
              <a:buClr>
                <a:srgbClr val="494B67"/>
              </a:buClr>
              <a:buSzPts val="1850"/>
              <a:buFont typeface="Anaheim"/>
              <a:buChar char="○"/>
            </a:pPr>
            <a:r>
              <a:rPr lang="en" sz="1850">
                <a:solidFill>
                  <a:srgbClr val="494B67"/>
                </a:solidFill>
                <a:highlight>
                  <a:srgbClr val="FFFFFF"/>
                </a:highlight>
                <a:latin typeface="Anaheim"/>
                <a:ea typeface="Anaheim"/>
                <a:cs typeface="Anaheim"/>
                <a:sym typeface="Anaheim"/>
              </a:rPr>
              <a:t>Terraform - Kubernetes határvonal</a:t>
            </a:r>
            <a:endParaRPr sz="1850">
              <a:solidFill>
                <a:srgbClr val="494B67"/>
              </a:solidFill>
              <a:highlight>
                <a:srgbClr val="FFFFFF"/>
              </a:highlight>
              <a:latin typeface="Anaheim"/>
              <a:ea typeface="Anaheim"/>
              <a:cs typeface="Anaheim"/>
              <a:sym typeface="Anaheim"/>
            </a:endParaRPr>
          </a:p>
          <a:p>
            <a:pPr indent="-346075" lvl="1" marL="914400" rtl="0" algn="l">
              <a:spcBef>
                <a:spcPts val="0"/>
              </a:spcBef>
              <a:spcAft>
                <a:spcPts val="0"/>
              </a:spcAft>
              <a:buClr>
                <a:srgbClr val="494B67"/>
              </a:buClr>
              <a:buSzPts val="1850"/>
              <a:buFont typeface="Anaheim"/>
              <a:buChar char="○"/>
            </a:pPr>
            <a:r>
              <a:rPr lang="en" sz="1850">
                <a:solidFill>
                  <a:srgbClr val="494B67"/>
                </a:solidFill>
                <a:highlight>
                  <a:srgbClr val="FFFFFF"/>
                </a:highlight>
                <a:latin typeface="Anaheim"/>
                <a:ea typeface="Anaheim"/>
                <a:cs typeface="Anaheim"/>
                <a:sym typeface="Anaheim"/>
              </a:rPr>
              <a:t>Helm chartok összessége 1 állapotban</a:t>
            </a:r>
            <a:endParaRPr sz="1850">
              <a:solidFill>
                <a:srgbClr val="494B67"/>
              </a:solidFill>
              <a:highlight>
                <a:srgbClr val="FFFFFF"/>
              </a:highlight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7400" y="4862875"/>
            <a:ext cx="4433875" cy="2806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691200" y="1117700"/>
            <a:ext cx="379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B6B6B7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67400" cy="7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1253" y="220261"/>
            <a:ext cx="867319" cy="341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44225" y="282001"/>
            <a:ext cx="713102" cy="28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82275" y="0"/>
            <a:ext cx="4592774" cy="7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817450" y="-23200"/>
            <a:ext cx="1252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B6B6B7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02</a:t>
            </a:r>
            <a:endParaRPr sz="4000">
              <a:solidFill>
                <a:srgbClr val="B6B6B7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1458325" y="106200"/>
            <a:ext cx="5548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494B67"/>
                </a:solidFill>
                <a:latin typeface="Barlow Medium"/>
                <a:ea typeface="Barlow Medium"/>
                <a:cs typeface="Barlow Medium"/>
                <a:sym typeface="Barlow Medium"/>
              </a:rPr>
              <a:t>Infrastruktúra</a:t>
            </a:r>
            <a:endParaRPr sz="2500">
              <a:solidFill>
                <a:srgbClr val="494B67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670125" y="1418150"/>
            <a:ext cx="75741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50">
              <a:solidFill>
                <a:srgbClr val="494B67"/>
              </a:solidFill>
              <a:highlight>
                <a:srgbClr val="FFFFFF"/>
              </a:highlight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7400" y="4862875"/>
            <a:ext cx="4433875" cy="2806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691200" y="1117700"/>
            <a:ext cx="379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B6B6B7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0675" y="846729"/>
            <a:ext cx="7922648" cy="3845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67400" cy="7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1253" y="220261"/>
            <a:ext cx="867319" cy="341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44225" y="282001"/>
            <a:ext cx="713102" cy="28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82275" y="0"/>
            <a:ext cx="4592774" cy="7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817450" y="-23200"/>
            <a:ext cx="1252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B6B6B7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03</a:t>
            </a:r>
            <a:endParaRPr sz="4000">
              <a:solidFill>
                <a:srgbClr val="B6B6B7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1458325" y="106200"/>
            <a:ext cx="5548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494B67"/>
                </a:solidFill>
                <a:latin typeface="Barlow Medium"/>
                <a:ea typeface="Barlow Medium"/>
                <a:cs typeface="Barlow Medium"/>
                <a:sym typeface="Barlow Medium"/>
              </a:rPr>
              <a:t>Terraform</a:t>
            </a:r>
            <a:endParaRPr sz="2500">
              <a:solidFill>
                <a:srgbClr val="494B67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670125" y="1418150"/>
            <a:ext cx="75741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Clr>
                <a:srgbClr val="494B67"/>
              </a:buClr>
              <a:buSzPts val="1850"/>
              <a:buFont typeface="Anaheim"/>
              <a:buChar char="●"/>
            </a:pPr>
            <a:r>
              <a:rPr lang="en" sz="1850">
                <a:solidFill>
                  <a:srgbClr val="494B67"/>
                </a:solidFill>
                <a:highlight>
                  <a:srgbClr val="FFFFFF"/>
                </a:highlight>
                <a:latin typeface="Anaheim"/>
                <a:ea typeface="Anaheim"/>
                <a:cs typeface="Anaheim"/>
                <a:sym typeface="Anaheim"/>
              </a:rPr>
              <a:t>Terraform modulok (pl. </a:t>
            </a:r>
            <a:r>
              <a:rPr lang="en" sz="1850" u="sng">
                <a:solidFill>
                  <a:schemeClr val="hlink"/>
                </a:solidFill>
                <a:highlight>
                  <a:srgbClr val="FFFFFF"/>
                </a:highlight>
                <a:latin typeface="Anaheim"/>
                <a:ea typeface="Anaheim"/>
                <a:cs typeface="Anaheim"/>
                <a:sym typeface="Anaheim"/>
                <a:hlinkClick r:id="rId7"/>
              </a:rPr>
              <a:t>https://github.com/terraform-aws-modules</a:t>
            </a:r>
            <a:r>
              <a:rPr lang="en" sz="1850">
                <a:solidFill>
                  <a:srgbClr val="494B67"/>
                </a:solidFill>
                <a:highlight>
                  <a:srgbClr val="FFFFFF"/>
                </a:highlight>
                <a:latin typeface="Anaheim"/>
                <a:ea typeface="Anaheim"/>
                <a:cs typeface="Anaheim"/>
                <a:sym typeface="Anaheim"/>
              </a:rPr>
              <a:t>)</a:t>
            </a:r>
            <a:endParaRPr sz="1850">
              <a:solidFill>
                <a:srgbClr val="494B67"/>
              </a:solidFill>
              <a:highlight>
                <a:srgbClr val="FFFFFF"/>
              </a:highlight>
              <a:latin typeface="Anaheim"/>
              <a:ea typeface="Anaheim"/>
              <a:cs typeface="Anaheim"/>
              <a:sym typeface="Anaheim"/>
            </a:endParaRPr>
          </a:p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Clr>
                <a:srgbClr val="494B67"/>
              </a:buClr>
              <a:buSzPts val="1850"/>
              <a:buFont typeface="Anaheim"/>
              <a:buChar char="●"/>
            </a:pPr>
            <a:r>
              <a:rPr lang="en" sz="1850">
                <a:solidFill>
                  <a:srgbClr val="494B67"/>
                </a:solidFill>
                <a:highlight>
                  <a:srgbClr val="FFFFFF"/>
                </a:highlight>
                <a:latin typeface="Anaheim"/>
                <a:ea typeface="Anaheim"/>
                <a:cs typeface="Anaheim"/>
                <a:sym typeface="Anaheim"/>
              </a:rPr>
              <a:t>Minden más: saját modul (pl. VPC peering, VPN Client)</a:t>
            </a:r>
            <a:endParaRPr sz="1850">
              <a:solidFill>
                <a:srgbClr val="494B67"/>
              </a:solidFill>
              <a:highlight>
                <a:srgbClr val="FFFFFF"/>
              </a:highlight>
              <a:latin typeface="Anaheim"/>
              <a:ea typeface="Anaheim"/>
              <a:cs typeface="Anaheim"/>
              <a:sym typeface="Anaheim"/>
            </a:endParaRPr>
          </a:p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Clr>
                <a:srgbClr val="494B67"/>
              </a:buClr>
              <a:buSzPts val="1850"/>
              <a:buFont typeface="Anaheim"/>
              <a:buChar char="●"/>
            </a:pPr>
            <a:r>
              <a:rPr lang="en" sz="1850">
                <a:solidFill>
                  <a:srgbClr val="494B67"/>
                </a:solidFill>
                <a:highlight>
                  <a:srgbClr val="FFFFFF"/>
                </a:highlight>
                <a:latin typeface="Anaheim"/>
                <a:ea typeface="Anaheim"/>
                <a:cs typeface="Anaheim"/>
                <a:sym typeface="Anaheim"/>
              </a:rPr>
              <a:t>Load balancereken kívül minden más terraformon belül definiált</a:t>
            </a:r>
            <a:endParaRPr sz="1850">
              <a:solidFill>
                <a:srgbClr val="494B67"/>
              </a:solidFill>
              <a:highlight>
                <a:srgbClr val="FFFFFF"/>
              </a:highlight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7400" y="4862875"/>
            <a:ext cx="4433875" cy="28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/>
        </p:nvSpPr>
        <p:spPr>
          <a:xfrm>
            <a:off x="691200" y="1117700"/>
            <a:ext cx="379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B6B6B7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67400" cy="7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1253" y="220261"/>
            <a:ext cx="867319" cy="341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44225" y="282001"/>
            <a:ext cx="713102" cy="28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82275" y="0"/>
            <a:ext cx="4592774" cy="7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817450" y="-23200"/>
            <a:ext cx="1252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B6B6B7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04</a:t>
            </a:r>
            <a:endParaRPr sz="4000">
              <a:solidFill>
                <a:srgbClr val="B6B6B7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1458325" y="106200"/>
            <a:ext cx="5548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494B67"/>
                </a:solidFill>
                <a:latin typeface="Barlow Medium"/>
                <a:ea typeface="Barlow Medium"/>
                <a:cs typeface="Barlow Medium"/>
                <a:sym typeface="Barlow Medium"/>
              </a:rPr>
              <a:t>Terraform után</a:t>
            </a:r>
            <a:endParaRPr sz="2500">
              <a:solidFill>
                <a:srgbClr val="494B67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7400" y="4862875"/>
            <a:ext cx="4433875" cy="28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/>
          <p:nvPr/>
        </p:nvSpPr>
        <p:spPr>
          <a:xfrm>
            <a:off x="691200" y="1117700"/>
            <a:ext cx="379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B6B6B7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0675" y="846734"/>
            <a:ext cx="7922648" cy="3845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67400" cy="7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1253" y="220261"/>
            <a:ext cx="867319" cy="341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44225" y="282001"/>
            <a:ext cx="713102" cy="28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82275" y="0"/>
            <a:ext cx="4592774" cy="7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817450" y="-23200"/>
            <a:ext cx="1252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B6B6B7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05</a:t>
            </a:r>
            <a:endParaRPr sz="4000">
              <a:solidFill>
                <a:srgbClr val="B6B6B7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1458325" y="106200"/>
            <a:ext cx="5548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494B67"/>
                </a:solidFill>
                <a:latin typeface="Barlow Medium"/>
                <a:ea typeface="Barlow Medium"/>
                <a:cs typeface="Barlow Medium"/>
                <a:sym typeface="Barlow Medium"/>
              </a:rPr>
              <a:t>Helm charts</a:t>
            </a:r>
            <a:endParaRPr sz="2500">
              <a:solidFill>
                <a:srgbClr val="494B67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670125" y="1418150"/>
            <a:ext cx="7574100" cy="16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Clr>
                <a:srgbClr val="494B67"/>
              </a:buClr>
              <a:buSzPts val="1850"/>
              <a:buFont typeface="Anaheim"/>
              <a:buChar char="●"/>
            </a:pPr>
            <a:r>
              <a:rPr lang="en" sz="1850">
                <a:solidFill>
                  <a:srgbClr val="494B67"/>
                </a:solidFill>
                <a:highlight>
                  <a:srgbClr val="FFFFFF"/>
                </a:highlight>
                <a:latin typeface="Anaheim"/>
                <a:ea typeface="Anaheim"/>
                <a:cs typeface="Anaheim"/>
                <a:sym typeface="Anaheim"/>
              </a:rPr>
              <a:t>Load balancerek itt vannak definiálva - ingress controller</a:t>
            </a:r>
            <a:endParaRPr sz="1850">
              <a:solidFill>
                <a:srgbClr val="494B67"/>
              </a:solidFill>
              <a:highlight>
                <a:srgbClr val="FFFFFF"/>
              </a:highlight>
              <a:latin typeface="Anaheim"/>
              <a:ea typeface="Anaheim"/>
              <a:cs typeface="Anaheim"/>
              <a:sym typeface="Anaheim"/>
            </a:endParaRPr>
          </a:p>
          <a:p>
            <a:pPr indent="-346075" lvl="1" marL="914400" rtl="0" algn="l">
              <a:spcBef>
                <a:spcPts val="0"/>
              </a:spcBef>
              <a:spcAft>
                <a:spcPts val="0"/>
              </a:spcAft>
              <a:buClr>
                <a:srgbClr val="494B67"/>
              </a:buClr>
              <a:buSzPts val="1850"/>
              <a:buFont typeface="Anaheim"/>
              <a:buChar char="○"/>
            </a:pPr>
            <a:r>
              <a:rPr lang="en" sz="1850">
                <a:solidFill>
                  <a:srgbClr val="494B67"/>
                </a:solidFill>
                <a:highlight>
                  <a:srgbClr val="FFFFFF"/>
                </a:highlight>
                <a:latin typeface="Anaheim"/>
                <a:ea typeface="Anaheim"/>
                <a:cs typeface="Anaheim"/>
                <a:sym typeface="Anaheim"/>
              </a:rPr>
              <a:t>Ingress class: “elb-external” “elb-internal”</a:t>
            </a:r>
            <a:endParaRPr sz="1850">
              <a:solidFill>
                <a:srgbClr val="494B67"/>
              </a:solidFill>
              <a:highlight>
                <a:srgbClr val="FFFFFF"/>
              </a:highlight>
              <a:latin typeface="Anaheim"/>
              <a:ea typeface="Anaheim"/>
              <a:cs typeface="Anaheim"/>
              <a:sym typeface="Anaheim"/>
            </a:endParaRPr>
          </a:p>
          <a:p>
            <a:pPr indent="-346075" lvl="1" marL="914400" rtl="0" algn="l">
              <a:spcBef>
                <a:spcPts val="0"/>
              </a:spcBef>
              <a:spcAft>
                <a:spcPts val="0"/>
              </a:spcAft>
              <a:buClr>
                <a:srgbClr val="494B67"/>
              </a:buClr>
              <a:buSzPts val="1850"/>
              <a:buFont typeface="Anaheim"/>
              <a:buChar char="○"/>
            </a:pPr>
            <a:r>
              <a:rPr lang="en" sz="1850">
                <a:solidFill>
                  <a:srgbClr val="494B67"/>
                </a:solidFill>
                <a:highlight>
                  <a:srgbClr val="FFFFFF"/>
                </a:highlight>
                <a:latin typeface="Anaheim"/>
                <a:ea typeface="Anaheim"/>
                <a:cs typeface="Anaheim"/>
                <a:sym typeface="Anaheim"/>
              </a:rPr>
              <a:t>Service annotations</a:t>
            </a:r>
            <a:endParaRPr sz="1850">
              <a:solidFill>
                <a:srgbClr val="494B67"/>
              </a:solidFill>
              <a:highlight>
                <a:srgbClr val="FFFFFF"/>
              </a:highlight>
              <a:latin typeface="Anaheim"/>
              <a:ea typeface="Anaheim"/>
              <a:cs typeface="Anaheim"/>
              <a:sym typeface="Anaheim"/>
            </a:endParaRPr>
          </a:p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Clr>
                <a:srgbClr val="494B67"/>
              </a:buClr>
              <a:buSzPts val="1850"/>
              <a:buFont typeface="Anaheim"/>
              <a:buChar char="●"/>
            </a:pPr>
            <a:r>
              <a:rPr lang="en" sz="1850">
                <a:solidFill>
                  <a:srgbClr val="494B67"/>
                </a:solidFill>
                <a:highlight>
                  <a:srgbClr val="FFFFFF"/>
                </a:highlight>
                <a:latin typeface="Anaheim"/>
                <a:ea typeface="Anaheim"/>
                <a:cs typeface="Anaheim"/>
                <a:sym typeface="Anaheim"/>
              </a:rPr>
              <a:t>Az így keletkező ingress controllerek AWS resourceokat hoznak létre</a:t>
            </a:r>
            <a:endParaRPr sz="1850">
              <a:solidFill>
                <a:srgbClr val="494B67"/>
              </a:solidFill>
              <a:highlight>
                <a:srgbClr val="FFFFFF"/>
              </a:highlight>
              <a:latin typeface="Anaheim"/>
              <a:ea typeface="Anaheim"/>
              <a:cs typeface="Anaheim"/>
              <a:sym typeface="Anaheim"/>
            </a:endParaRPr>
          </a:p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Clr>
                <a:srgbClr val="494B67"/>
              </a:buClr>
              <a:buSzPts val="1850"/>
              <a:buFont typeface="Anaheim"/>
              <a:buChar char="●"/>
            </a:pPr>
            <a:r>
              <a:rPr lang="en" sz="1850">
                <a:solidFill>
                  <a:srgbClr val="494B67"/>
                </a:solidFill>
                <a:highlight>
                  <a:srgbClr val="FFFFFF"/>
                </a:highlight>
                <a:latin typeface="Anaheim"/>
                <a:ea typeface="Anaheim"/>
                <a:cs typeface="Anaheim"/>
                <a:sym typeface="Anaheim"/>
              </a:rPr>
              <a:t>Hogyan lehet könnyedén definiálni vele az elvárt állapotot?</a:t>
            </a:r>
            <a:endParaRPr sz="1850">
              <a:solidFill>
                <a:srgbClr val="494B67"/>
              </a:solidFill>
              <a:highlight>
                <a:srgbClr val="FFFFFF"/>
              </a:highlight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7400" y="4862875"/>
            <a:ext cx="4433875" cy="28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/>
          <p:nvPr/>
        </p:nvSpPr>
        <p:spPr>
          <a:xfrm>
            <a:off x="691200" y="1117700"/>
            <a:ext cx="379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B6B6B7"/>
              </a:solidFill>
              <a:latin typeface="Barlow Semi Condensed SemiBold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67400" cy="7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1253" y="220261"/>
            <a:ext cx="867319" cy="341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44225" y="282001"/>
            <a:ext cx="713102" cy="28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82275" y="0"/>
            <a:ext cx="4592774" cy="7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/>
          <p:nvPr/>
        </p:nvSpPr>
        <p:spPr>
          <a:xfrm>
            <a:off x="817450" y="-23200"/>
            <a:ext cx="1252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B6B6B7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06</a:t>
            </a:r>
            <a:endParaRPr sz="4000">
              <a:solidFill>
                <a:srgbClr val="B6B6B7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1458325" y="106200"/>
            <a:ext cx="5548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494B67"/>
                </a:solidFill>
                <a:latin typeface="Barlow Medium"/>
                <a:ea typeface="Barlow Medium"/>
                <a:cs typeface="Barlow Medium"/>
                <a:sym typeface="Barlow Medium"/>
              </a:rPr>
              <a:t>Helmsman</a:t>
            </a:r>
            <a:endParaRPr sz="2500">
              <a:solidFill>
                <a:srgbClr val="494B67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3305625" y="1349400"/>
            <a:ext cx="75741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Clr>
                <a:srgbClr val="494B67"/>
              </a:buClr>
              <a:buSzPts val="1850"/>
              <a:buFont typeface="Anaheim"/>
              <a:buChar char="●"/>
            </a:pPr>
            <a:r>
              <a:rPr lang="en" sz="1850">
                <a:solidFill>
                  <a:srgbClr val="494B67"/>
                </a:solidFill>
                <a:highlight>
                  <a:srgbClr val="FFFFFF"/>
                </a:highlight>
                <a:latin typeface="Anaheim"/>
                <a:ea typeface="Anaheim"/>
                <a:cs typeface="Anaheim"/>
                <a:sym typeface="Anaheim"/>
              </a:rPr>
              <a:t>Terraform -hoz hasonló state leíró, chart szinten</a:t>
            </a:r>
            <a:endParaRPr sz="1850">
              <a:solidFill>
                <a:srgbClr val="494B67"/>
              </a:solidFill>
              <a:highlight>
                <a:srgbClr val="FFFFFF"/>
              </a:highlight>
              <a:latin typeface="Anaheim"/>
              <a:ea typeface="Anaheim"/>
              <a:cs typeface="Anaheim"/>
              <a:sym typeface="Anaheim"/>
            </a:endParaRPr>
          </a:p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Clr>
                <a:srgbClr val="494B67"/>
              </a:buClr>
              <a:buSzPts val="1850"/>
              <a:buFont typeface="Anaheim"/>
              <a:buChar char="●"/>
            </a:pPr>
            <a:r>
              <a:rPr lang="en" sz="1850">
                <a:solidFill>
                  <a:srgbClr val="494B67"/>
                </a:solidFill>
                <a:highlight>
                  <a:srgbClr val="FFFFFF"/>
                </a:highlight>
                <a:latin typeface="Anaheim"/>
                <a:ea typeface="Anaheim"/>
                <a:cs typeface="Anaheim"/>
                <a:sym typeface="Anaheim"/>
              </a:rPr>
              <a:t>Könnyed CI - CD folyamat</a:t>
            </a:r>
            <a:endParaRPr sz="1850">
              <a:solidFill>
                <a:srgbClr val="494B67"/>
              </a:solidFill>
              <a:highlight>
                <a:srgbClr val="FFFFFF"/>
              </a:highlight>
              <a:latin typeface="Anaheim"/>
              <a:ea typeface="Anaheim"/>
              <a:cs typeface="Anaheim"/>
              <a:sym typeface="Anaheim"/>
            </a:endParaRPr>
          </a:p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Clr>
                <a:srgbClr val="494B67"/>
              </a:buClr>
              <a:buSzPts val="1850"/>
              <a:buFont typeface="Anaheim"/>
              <a:buChar char="●"/>
            </a:pPr>
            <a:r>
              <a:rPr lang="en" sz="1850">
                <a:solidFill>
                  <a:srgbClr val="494B67"/>
                </a:solidFill>
                <a:highlight>
                  <a:srgbClr val="FFFFFF"/>
                </a:highlight>
                <a:latin typeface="Anaheim"/>
                <a:ea typeface="Anaheim"/>
                <a:cs typeface="Anaheim"/>
                <a:sym typeface="Anaheim"/>
              </a:rPr>
              <a:t>Env injection, default env</a:t>
            </a:r>
            <a:endParaRPr sz="1850">
              <a:solidFill>
                <a:srgbClr val="494B67"/>
              </a:solidFill>
              <a:highlight>
                <a:srgbClr val="FFFFFF"/>
              </a:highlight>
              <a:latin typeface="Anaheim"/>
              <a:ea typeface="Anaheim"/>
              <a:cs typeface="Anaheim"/>
              <a:sym typeface="Anaheim"/>
            </a:endParaRPr>
          </a:p>
          <a:p>
            <a:pPr indent="-346075" lvl="0" marL="457200" rtl="0" algn="l">
              <a:spcBef>
                <a:spcPts val="0"/>
              </a:spcBef>
              <a:spcAft>
                <a:spcPts val="0"/>
              </a:spcAft>
              <a:buClr>
                <a:srgbClr val="494B67"/>
              </a:buClr>
              <a:buSzPts val="1850"/>
              <a:buFont typeface="Anaheim"/>
              <a:buChar char="●"/>
            </a:pPr>
            <a:r>
              <a:rPr lang="en" sz="1850">
                <a:solidFill>
                  <a:srgbClr val="494B67"/>
                </a:solidFill>
                <a:highlight>
                  <a:srgbClr val="FFFFFF"/>
                </a:highlight>
                <a:latin typeface="Anaheim"/>
                <a:ea typeface="Anaheim"/>
                <a:cs typeface="Anaheim"/>
                <a:sym typeface="Anaheim"/>
              </a:rPr>
              <a:t>https://github.com/Praqma/helmsman</a:t>
            </a:r>
            <a:endParaRPr sz="1850">
              <a:solidFill>
                <a:srgbClr val="494B67"/>
              </a:solidFill>
              <a:highlight>
                <a:srgbClr val="FFFFFF"/>
              </a:highlight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138" name="Google Shape;13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7400" y="4862875"/>
            <a:ext cx="4433875" cy="28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5850" y="963975"/>
            <a:ext cx="3356425" cy="37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25400" cy="6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/>
          <p:nvPr/>
        </p:nvSpPr>
        <p:spPr>
          <a:xfrm>
            <a:off x="625400" y="0"/>
            <a:ext cx="8518500" cy="511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0"/>
          <p:cNvSpPr txBox="1"/>
          <p:nvPr/>
        </p:nvSpPr>
        <p:spPr>
          <a:xfrm>
            <a:off x="-2579950" y="3558600"/>
            <a:ext cx="6639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494B67"/>
                </a:solidFill>
                <a:latin typeface="Barlow"/>
                <a:ea typeface="Barlow"/>
                <a:cs typeface="Barlow"/>
                <a:sym typeface="Barlow"/>
              </a:rPr>
              <a:t>Kérdések</a:t>
            </a:r>
            <a:endParaRPr sz="34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1426225" y="4257825"/>
            <a:ext cx="261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94B67"/>
                </a:solidFill>
                <a:latin typeface="Anaheim"/>
                <a:ea typeface="Anaheim"/>
                <a:cs typeface="Anaheim"/>
                <a:sym typeface="Anaheim"/>
              </a:rPr>
              <a:t>peter@codingsans.com</a:t>
            </a:r>
            <a:endParaRPr>
              <a:solidFill>
                <a:srgbClr val="494B67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