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84" r:id="rId2"/>
    <p:sldId id="408" r:id="rId3"/>
    <p:sldId id="409" r:id="rId4"/>
    <p:sldId id="411" r:id="rId5"/>
    <p:sldId id="415" r:id="rId6"/>
    <p:sldId id="416" r:id="rId7"/>
    <p:sldId id="417" r:id="rId8"/>
    <p:sldId id="418" r:id="rId9"/>
    <p:sldId id="420" r:id="rId10"/>
    <p:sldId id="421" r:id="rId11"/>
    <p:sldId id="422" r:id="rId12"/>
    <p:sldId id="428" r:id="rId13"/>
    <p:sldId id="425" r:id="rId14"/>
    <p:sldId id="426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4" clrIdx="1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CB3"/>
    <a:srgbClr val="887D75"/>
    <a:srgbClr val="942825"/>
    <a:srgbClr val="4F81BD"/>
    <a:srgbClr val="326CE5"/>
    <a:srgbClr val="FF5A5F"/>
    <a:srgbClr val="404040"/>
    <a:srgbClr val="933D76"/>
    <a:srgbClr val="45C1A8"/>
    <a:srgbClr val="9AD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 autoAdjust="0"/>
    <p:restoredTop sz="87112" autoAdjust="0"/>
  </p:normalViewPr>
  <p:slideViewPr>
    <p:cSldViewPr>
      <p:cViewPr varScale="1">
        <p:scale>
          <a:sx n="61" d="100"/>
          <a:sy n="61" d="100"/>
        </p:scale>
        <p:origin x="360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055A7-1E0B-4F5A-B620-13F3945A856E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C88CC-9452-4C98-93D8-9DBF7516619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263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9845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4890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9297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059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289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140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928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6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617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6392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7395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116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845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DB08A-2EEF-4077-BDDA-D2BF2F02C0E2}" type="datetimeFigureOut">
              <a:rPr lang="hu-HU" smtClean="0"/>
              <a:pPr/>
              <a:t>2021. 03. 29.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 userDrawn="1"/>
        </p:nvSpPr>
        <p:spPr>
          <a:xfrm>
            <a:off x="0" y="0"/>
            <a:ext cx="12192000" cy="785794"/>
          </a:xfrm>
          <a:prstGeom prst="rect">
            <a:avLst/>
          </a:prstGeom>
          <a:solidFill>
            <a:srgbClr val="226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8" name="Téglalap 7"/>
          <p:cNvSpPr/>
          <p:nvPr userDrawn="1"/>
        </p:nvSpPr>
        <p:spPr>
          <a:xfrm>
            <a:off x="0" y="6572272"/>
            <a:ext cx="12192000" cy="285728"/>
          </a:xfrm>
          <a:prstGeom prst="rect">
            <a:avLst/>
          </a:prstGeom>
          <a:solidFill>
            <a:srgbClr val="226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10" name="Tartalom helye 6"/>
          <p:cNvSpPr txBox="1">
            <a:spLocks/>
          </p:cNvSpPr>
          <p:nvPr userDrawn="1"/>
        </p:nvSpPr>
        <p:spPr>
          <a:xfrm>
            <a:off x="10382280" y="6572272"/>
            <a:ext cx="1809720" cy="285728"/>
          </a:xfrm>
          <a:prstGeom prst="rect">
            <a:avLst/>
          </a:prstGeom>
          <a:solidFill>
            <a:srgbClr val="226CB3"/>
          </a:solidFill>
        </p:spPr>
        <p:txBody>
          <a:bodyPr>
            <a:noAutofit/>
          </a:bodyPr>
          <a:lstStyle>
            <a:lvl1pPr algn="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www.leannet.eu</a:t>
            </a:r>
            <a:endParaRPr kumimoji="0" lang="hu-H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 userDrawn="1"/>
        </p:nvSpPr>
        <p:spPr>
          <a:xfrm>
            <a:off x="0" y="785794"/>
            <a:ext cx="12192000" cy="714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pic>
        <p:nvPicPr>
          <p:cNvPr id="14" name="Kép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704" y="6567559"/>
            <a:ext cx="1440160" cy="666741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6601816"/>
            <a:ext cx="64830" cy="241104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4" t="49331" r="29316"/>
          <a:stretch/>
        </p:blipFill>
        <p:spPr>
          <a:xfrm>
            <a:off x="1415480" y="6597352"/>
            <a:ext cx="720081" cy="337834"/>
          </a:xfrm>
          <a:prstGeom prst="rect">
            <a:avLst/>
          </a:prstGeom>
        </p:spPr>
      </p:pic>
      <p:cxnSp>
        <p:nvCxnSpPr>
          <p:cNvPr id="19" name="Egyenes összekötő 18"/>
          <p:cNvCxnSpPr>
            <a:stCxn id="16" idx="0"/>
            <a:endCxn id="16" idx="0"/>
          </p:cNvCxnSpPr>
          <p:nvPr userDrawn="1"/>
        </p:nvCxnSpPr>
        <p:spPr>
          <a:xfrm>
            <a:off x="1303879" y="66018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9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3.png"/><Relationship Id="rId4" Type="http://schemas.openxmlformats.org/officeDocument/2006/relationships/image" Target="../media/image30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microsoft.com/en-us/dotnet/architecture/containerized-lifecycle/docker-devops-workflow/create-ci-cd-pipelines-azure-devops-services-aspnetcore-kubernetes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5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microsoft.com/office/2007/relationships/hdphoto" Target="../media/hdphoto3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microsoft.com/office/2007/relationships/hdphoto" Target="../media/hdphoto1.wdp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052736"/>
            <a:ext cx="12192000" cy="54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Docker: past, present, future(?)</a:t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hu-H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Platform and Ecosystem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983432" y="2564904"/>
            <a:ext cx="1224136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Client</a:t>
            </a:r>
            <a:endParaRPr lang="hu-HU" sz="1600" dirty="0"/>
          </a:p>
        </p:txBody>
      </p:sp>
      <p:grpSp>
        <p:nvGrpSpPr>
          <p:cNvPr id="91" name="Group 90"/>
          <p:cNvGrpSpPr/>
          <p:nvPr/>
        </p:nvGrpSpPr>
        <p:grpSpPr>
          <a:xfrm>
            <a:off x="5087888" y="3009704"/>
            <a:ext cx="2373718" cy="3096344"/>
            <a:chOff x="4871864" y="5040830"/>
            <a:chExt cx="3528392" cy="1054316"/>
          </a:xfrm>
          <a:solidFill>
            <a:schemeClr val="bg1"/>
          </a:solidFill>
        </p:grpSpPr>
        <p:sp>
          <p:nvSpPr>
            <p:cNvPr id="92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5087888" y="2728692"/>
            <a:ext cx="1451113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Docker Engine</a:t>
            </a:r>
            <a:endParaRPr lang="hu-HU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745635" y="314329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REST API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3656" y="3951004"/>
            <a:ext cx="2223467" cy="2020413"/>
            <a:chOff x="5273792" y="2334475"/>
            <a:chExt cx="2223467" cy="2020413"/>
          </a:xfrm>
        </p:grpSpPr>
        <p:sp>
          <p:nvSpPr>
            <p:cNvPr id="95" name="Rounded Rectangle 94"/>
            <p:cNvSpPr/>
            <p:nvPr/>
          </p:nvSpPr>
          <p:spPr>
            <a:xfrm>
              <a:off x="5591944" y="2334475"/>
              <a:ext cx="1905315" cy="3744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Docker daemon</a:t>
              </a:r>
              <a:endParaRPr lang="en-US" dirty="0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591944" y="3130259"/>
              <a:ext cx="1905315" cy="374445"/>
              <a:chOff x="9043893" y="3185452"/>
              <a:chExt cx="3039289" cy="556290"/>
            </a:xfrm>
          </p:grpSpPr>
          <p:pic>
            <p:nvPicPr>
              <p:cNvPr id="97" name="Picture 9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28057" y="3237686"/>
                <a:ext cx="1778533" cy="440532"/>
              </a:xfrm>
              <a:prstGeom prst="rect">
                <a:avLst/>
              </a:prstGeom>
            </p:spPr>
          </p:pic>
          <p:sp>
            <p:nvSpPr>
              <p:cNvPr id="98" name="Rounded Rectangle 97"/>
              <p:cNvSpPr/>
              <p:nvPr/>
            </p:nvSpPr>
            <p:spPr>
              <a:xfrm>
                <a:off x="9043893" y="3185452"/>
                <a:ext cx="3039289" cy="55629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0" name="Straight Arrow Connector 99"/>
            <p:cNvCxnSpPr>
              <a:stCxn id="98" idx="2"/>
            </p:cNvCxnSpPr>
            <p:nvPr/>
          </p:nvCxnSpPr>
          <p:spPr>
            <a:xfrm flipH="1">
              <a:off x="6544601" y="3504704"/>
              <a:ext cx="1" cy="42133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" name="Picture 2" descr="Demystifying Containers – Part III: Container Images - SUSE Communitie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3792" y="3897151"/>
              <a:ext cx="1999614" cy="457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Rounded Rectangle 107"/>
            <p:cNvSpPr/>
            <p:nvPr/>
          </p:nvSpPr>
          <p:spPr>
            <a:xfrm>
              <a:off x="5588751" y="3941196"/>
              <a:ext cx="1905315" cy="37444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9" name="Straight Arrow Connector 108"/>
          <p:cNvCxnSpPr/>
          <p:nvPr/>
        </p:nvCxnSpPr>
        <p:spPr>
          <a:xfrm>
            <a:off x="6274465" y="3517556"/>
            <a:ext cx="0" cy="433448"/>
          </a:xfrm>
          <a:prstGeom prst="straightConnector1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5" idx="2"/>
            <a:endCxn id="98" idx="0"/>
          </p:cNvCxnSpPr>
          <p:nvPr/>
        </p:nvCxnSpPr>
        <p:spPr>
          <a:xfrm>
            <a:off x="6274466" y="4325449"/>
            <a:ext cx="0" cy="421339"/>
          </a:xfrm>
          <a:prstGeom prst="straightConnector1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4" idx="3"/>
            <a:endCxn id="99" idx="1"/>
          </p:cNvCxnSpPr>
          <p:nvPr/>
        </p:nvCxnSpPr>
        <p:spPr>
          <a:xfrm>
            <a:off x="3272210" y="3320253"/>
            <a:ext cx="2473425" cy="770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" name="Picture 1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0623" y="5450876"/>
            <a:ext cx="1368152" cy="724316"/>
          </a:xfrm>
          <a:prstGeom prst="rect">
            <a:avLst/>
          </a:prstGeom>
        </p:spPr>
      </p:pic>
      <p:cxnSp>
        <p:nvCxnSpPr>
          <p:cNvPr id="114" name="Straight Arrow Connector 113"/>
          <p:cNvCxnSpPr>
            <a:stCxn id="108" idx="3"/>
          </p:cNvCxnSpPr>
          <p:nvPr/>
        </p:nvCxnSpPr>
        <p:spPr>
          <a:xfrm flipV="1">
            <a:off x="7223930" y="5744947"/>
            <a:ext cx="945054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263352" y="928927"/>
            <a:ext cx="11665296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Client-server architecture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Client uses CLI to send messages that are translated to REST API calls for the Docker Engine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Docker Engine has a modular architecture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It manages (here creates) the container</a:t>
            </a:r>
          </a:p>
          <a:p>
            <a:endParaRPr lang="en-US" sz="1600" dirty="0" smtClean="0"/>
          </a:p>
        </p:txBody>
      </p:sp>
      <p:grpSp>
        <p:nvGrpSpPr>
          <p:cNvPr id="29" name="Group 28"/>
          <p:cNvGrpSpPr/>
          <p:nvPr/>
        </p:nvGrpSpPr>
        <p:grpSpPr>
          <a:xfrm>
            <a:off x="983432" y="2852936"/>
            <a:ext cx="2288778" cy="934634"/>
            <a:chOff x="1199456" y="2852936"/>
            <a:chExt cx="2288778" cy="934634"/>
          </a:xfrm>
        </p:grpSpPr>
        <p:grpSp>
          <p:nvGrpSpPr>
            <p:cNvPr id="30" name="Group 29"/>
            <p:cNvGrpSpPr/>
            <p:nvPr/>
          </p:nvGrpSpPr>
          <p:grpSpPr>
            <a:xfrm>
              <a:off x="1199456" y="2852936"/>
              <a:ext cx="2288778" cy="934634"/>
              <a:chOff x="4871864" y="5040830"/>
              <a:chExt cx="3528392" cy="1054316"/>
            </a:xfrm>
            <a:solidFill>
              <a:schemeClr val="bg1"/>
            </a:solidFill>
          </p:grpSpPr>
          <p:sp>
            <p:nvSpPr>
              <p:cNvPr id="34" name="Lekerekített téglalap 2"/>
              <p:cNvSpPr/>
              <p:nvPr/>
            </p:nvSpPr>
            <p:spPr>
              <a:xfrm>
                <a:off x="4871864" y="5040830"/>
                <a:ext cx="3528392" cy="1054316"/>
              </a:xfrm>
              <a:prstGeom prst="roundRect">
                <a:avLst>
                  <a:gd name="adj" fmla="val 2712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sz="16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936994" y="5065916"/>
                <a:ext cx="339665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endParaRPr lang="hu-HU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1343472" y="3235308"/>
              <a:ext cx="2016224" cy="19896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build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43472" y="2980568"/>
              <a:ext cx="2016224" cy="1992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run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43472" y="3489756"/>
              <a:ext cx="2016224" cy="20530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pull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624086" y="5542572"/>
            <a:ext cx="60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runc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7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4" grpId="0" animBg="1"/>
      <p:bldP spid="99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0"/>
          <p:cNvGrpSpPr/>
          <p:nvPr/>
        </p:nvGrpSpPr>
        <p:grpSpPr>
          <a:xfrm>
            <a:off x="5087888" y="3009704"/>
            <a:ext cx="2373718" cy="3096344"/>
            <a:chOff x="4871864" y="5040830"/>
            <a:chExt cx="3528392" cy="1054316"/>
          </a:xfrm>
          <a:solidFill>
            <a:schemeClr val="bg1"/>
          </a:solidFill>
        </p:grpSpPr>
        <p:sp>
          <p:nvSpPr>
            <p:cNvPr id="92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850623" y="2972636"/>
            <a:ext cx="1458491" cy="2331722"/>
            <a:chOff x="4871864" y="5040830"/>
            <a:chExt cx="3528392" cy="1054316"/>
          </a:xfrm>
          <a:solidFill>
            <a:schemeClr val="bg1"/>
          </a:solidFill>
        </p:grpSpPr>
        <p:sp>
          <p:nvSpPr>
            <p:cNvPr id="43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Platform and Ecosystem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983432" y="2564349"/>
            <a:ext cx="1224136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Client</a:t>
            </a:r>
            <a:endParaRPr lang="hu-HU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983432" y="2852936"/>
            <a:ext cx="2288778" cy="934634"/>
            <a:chOff x="1199456" y="2852936"/>
            <a:chExt cx="2288778" cy="934634"/>
          </a:xfrm>
        </p:grpSpPr>
        <p:grpSp>
          <p:nvGrpSpPr>
            <p:cNvPr id="68" name="Group 67"/>
            <p:cNvGrpSpPr/>
            <p:nvPr/>
          </p:nvGrpSpPr>
          <p:grpSpPr>
            <a:xfrm>
              <a:off x="1199456" y="2852936"/>
              <a:ext cx="2288778" cy="934634"/>
              <a:chOff x="4871864" y="5040830"/>
              <a:chExt cx="3528392" cy="1054316"/>
            </a:xfrm>
            <a:solidFill>
              <a:schemeClr val="bg1"/>
            </a:solidFill>
          </p:grpSpPr>
          <p:sp>
            <p:nvSpPr>
              <p:cNvPr id="73" name="Lekerekített téglalap 2"/>
              <p:cNvSpPr/>
              <p:nvPr/>
            </p:nvSpPr>
            <p:spPr>
              <a:xfrm>
                <a:off x="4871864" y="5040830"/>
                <a:ext cx="3528392" cy="1054316"/>
              </a:xfrm>
              <a:prstGeom prst="roundRect">
                <a:avLst>
                  <a:gd name="adj" fmla="val 2712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4936994" y="5065916"/>
                <a:ext cx="3396654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endParaRPr lang="hu-HU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1343472" y="3235308"/>
              <a:ext cx="2016224" cy="19896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build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343472" y="2980568"/>
              <a:ext cx="2016224" cy="1992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run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343472" y="3489756"/>
              <a:ext cx="2016224" cy="20530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$ </a:t>
              </a:r>
              <a:r>
                <a:rPr lang="en-US" sz="14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docker</a:t>
              </a:r>
              <a:r>
                <a:rPr lang="en-US" sz="14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pull …</a:t>
              </a:r>
              <a:endParaRPr lang="en-US" sz="14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263352" y="928927"/>
            <a:ext cx="1166529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Client-server architecture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Client uses CLI to send messages that are translated to REST API calls for the Docker Engine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Docker Engine has a modular architecture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It manages (here creates) the container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784608" y="2501728"/>
            <a:ext cx="4752528" cy="3744416"/>
            <a:chOff x="4871864" y="5040830"/>
            <a:chExt cx="3528392" cy="1054316"/>
          </a:xfrm>
          <a:noFill/>
        </p:grpSpPr>
        <p:sp>
          <p:nvSpPr>
            <p:cNvPr id="30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4784608" y="2213141"/>
            <a:ext cx="1451113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Docker Host</a:t>
            </a:r>
            <a:endParaRPr lang="hu-HU" sz="1600" dirty="0"/>
          </a:p>
        </p:txBody>
      </p:sp>
      <p:sp>
        <p:nvSpPr>
          <p:cNvPr id="33" name="Rounded Rectangle 32"/>
          <p:cNvSpPr/>
          <p:nvPr/>
        </p:nvSpPr>
        <p:spPr>
          <a:xfrm>
            <a:off x="7850623" y="2687785"/>
            <a:ext cx="1451113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Images</a:t>
            </a:r>
            <a:endParaRPr lang="hu-HU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197" y="3060527"/>
            <a:ext cx="519851" cy="5198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0992" y="3770483"/>
            <a:ext cx="603453" cy="603453"/>
          </a:xfrm>
          <a:prstGeom prst="rect">
            <a:avLst/>
          </a:prstGeom>
        </p:spPr>
      </p:pic>
      <p:cxnSp>
        <p:nvCxnSpPr>
          <p:cNvPr id="81" name="Straight Arrow Connector 80"/>
          <p:cNvCxnSpPr>
            <a:endCxn id="5" idx="1"/>
          </p:cNvCxnSpPr>
          <p:nvPr/>
        </p:nvCxnSpPr>
        <p:spPr>
          <a:xfrm>
            <a:off x="7227123" y="4069321"/>
            <a:ext cx="1013869" cy="2889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5" idx="2"/>
          </p:cNvCxnSpPr>
          <p:nvPr/>
        </p:nvCxnSpPr>
        <p:spPr>
          <a:xfrm flipH="1">
            <a:off x="8534699" y="4373936"/>
            <a:ext cx="8020" cy="1047804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9855082" y="2484897"/>
            <a:ext cx="1587369" cy="3761248"/>
            <a:chOff x="4871864" y="5040830"/>
            <a:chExt cx="3528392" cy="1054316"/>
          </a:xfrm>
          <a:noFill/>
        </p:grpSpPr>
        <p:sp>
          <p:nvSpPr>
            <p:cNvPr id="84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86" name="Rounded Rectangle 85"/>
          <p:cNvSpPr/>
          <p:nvPr/>
        </p:nvSpPr>
        <p:spPr>
          <a:xfrm>
            <a:off x="9855082" y="2212063"/>
            <a:ext cx="1587369" cy="27283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Registry</a:t>
            </a:r>
            <a:endParaRPr lang="hu-HU" sz="1600" dirty="0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5386" y="3029392"/>
            <a:ext cx="519851" cy="51985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8170" y="3785686"/>
            <a:ext cx="603453" cy="6034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0289" y="4637973"/>
            <a:ext cx="579216" cy="579216"/>
          </a:xfrm>
          <a:prstGeom prst="rect">
            <a:avLst/>
          </a:prstGeom>
        </p:spPr>
      </p:pic>
      <p:sp>
        <p:nvSpPr>
          <p:cNvPr id="101" name="Rounded Rectangle 100"/>
          <p:cNvSpPr/>
          <p:nvPr/>
        </p:nvSpPr>
        <p:spPr>
          <a:xfrm>
            <a:off x="10398652" y="5542057"/>
            <a:ext cx="562488" cy="5203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23408" y="5645759"/>
            <a:ext cx="312976" cy="312976"/>
          </a:xfrm>
          <a:prstGeom prst="rect">
            <a:avLst/>
          </a:prstGeom>
        </p:spPr>
      </p:pic>
      <p:cxnSp>
        <p:nvCxnSpPr>
          <p:cNvPr id="106" name="Straight Arrow Connector 105"/>
          <p:cNvCxnSpPr/>
          <p:nvPr/>
        </p:nvCxnSpPr>
        <p:spPr>
          <a:xfrm flipH="1">
            <a:off x="8861017" y="3298824"/>
            <a:ext cx="1252184" cy="11557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8861017" y="4085227"/>
            <a:ext cx="1252184" cy="677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3272210" y="3320253"/>
            <a:ext cx="2473425" cy="770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5087888" y="2728692"/>
            <a:ext cx="1451113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Docker Engine</a:t>
            </a:r>
            <a:endParaRPr lang="hu-HU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5745635" y="314329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REST API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5318615" y="3951004"/>
            <a:ext cx="1908508" cy="1981166"/>
            <a:chOff x="5588751" y="2334475"/>
            <a:chExt cx="1908508" cy="1981166"/>
          </a:xfrm>
        </p:grpSpPr>
        <p:sp>
          <p:nvSpPr>
            <p:cNvPr id="97" name="Rounded Rectangle 96"/>
            <p:cNvSpPr/>
            <p:nvPr/>
          </p:nvSpPr>
          <p:spPr>
            <a:xfrm>
              <a:off x="5591944" y="2334475"/>
              <a:ext cx="1905315" cy="3744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Docker daemon</a:t>
              </a:r>
              <a:endParaRPr lang="en-US" dirty="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591944" y="3130259"/>
              <a:ext cx="1905315" cy="374445"/>
              <a:chOff x="9043893" y="3185452"/>
              <a:chExt cx="3039289" cy="556290"/>
            </a:xfrm>
          </p:grpSpPr>
          <p:pic>
            <p:nvPicPr>
              <p:cNvPr id="103" name="Picture 102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28057" y="3237686"/>
                <a:ext cx="1778533" cy="440532"/>
              </a:xfrm>
              <a:prstGeom prst="rect">
                <a:avLst/>
              </a:prstGeom>
            </p:spPr>
          </p:pic>
          <p:sp>
            <p:nvSpPr>
              <p:cNvPr id="104" name="Rounded Rectangle 103"/>
              <p:cNvSpPr/>
              <p:nvPr/>
            </p:nvSpPr>
            <p:spPr>
              <a:xfrm>
                <a:off x="9043893" y="3185452"/>
                <a:ext cx="3039289" cy="55629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9" name="Straight Arrow Connector 98"/>
            <p:cNvCxnSpPr>
              <a:stCxn id="104" idx="2"/>
            </p:cNvCxnSpPr>
            <p:nvPr/>
          </p:nvCxnSpPr>
          <p:spPr>
            <a:xfrm flipH="1">
              <a:off x="6544601" y="3504704"/>
              <a:ext cx="1" cy="421339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ounded Rectangle 101"/>
            <p:cNvSpPr/>
            <p:nvPr/>
          </p:nvSpPr>
          <p:spPr>
            <a:xfrm>
              <a:off x="5588751" y="3941196"/>
              <a:ext cx="1905315" cy="37444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5" name="Straight Arrow Connector 104"/>
          <p:cNvCxnSpPr/>
          <p:nvPr/>
        </p:nvCxnSpPr>
        <p:spPr>
          <a:xfrm>
            <a:off x="6274465" y="3517556"/>
            <a:ext cx="0" cy="433448"/>
          </a:xfrm>
          <a:prstGeom prst="straightConnector1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7" idx="2"/>
            <a:endCxn id="104" idx="0"/>
          </p:cNvCxnSpPr>
          <p:nvPr/>
        </p:nvCxnSpPr>
        <p:spPr>
          <a:xfrm>
            <a:off x="6274466" y="4325449"/>
            <a:ext cx="0" cy="421339"/>
          </a:xfrm>
          <a:prstGeom prst="straightConnector1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10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50623" y="5450876"/>
            <a:ext cx="1368152" cy="724316"/>
          </a:xfrm>
          <a:prstGeom prst="rect">
            <a:avLst/>
          </a:prstGeom>
        </p:spPr>
      </p:pic>
      <p:cxnSp>
        <p:nvCxnSpPr>
          <p:cNvPr id="110" name="Straight Arrow Connector 109"/>
          <p:cNvCxnSpPr>
            <a:stCxn id="102" idx="3"/>
          </p:cNvCxnSpPr>
          <p:nvPr/>
        </p:nvCxnSpPr>
        <p:spPr>
          <a:xfrm flipV="1">
            <a:off x="7223930" y="5744947"/>
            <a:ext cx="945054" cy="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63352" y="3909040"/>
            <a:ext cx="42359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Ecosystem: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Docker Hub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Docker Compose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Docker Desktop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(Docker Swarm</a:t>
            </a:r>
            <a:r>
              <a:rPr lang="en-US" dirty="0" smtClean="0"/>
              <a:t>)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Enterprise services/versions</a:t>
            </a: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</p:txBody>
      </p:sp>
      <p:pic>
        <p:nvPicPr>
          <p:cNvPr id="57" name="Picture 2" descr="Demystifying Containers – Part III: Container Images - SUSE Communitie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254" y="5503727"/>
            <a:ext cx="1999614" cy="45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6624086" y="5542572"/>
            <a:ext cx="60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runc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5209683" y="4744332"/>
            <a:ext cx="2123178" cy="1276620"/>
            <a:chOff x="8997679" y="3187409"/>
            <a:chExt cx="3039289" cy="2015176"/>
          </a:xfrm>
        </p:grpSpPr>
        <p:sp>
          <p:nvSpPr>
            <p:cNvPr id="54" name="Rounded Rectangle 53"/>
            <p:cNvSpPr/>
            <p:nvPr/>
          </p:nvSpPr>
          <p:spPr>
            <a:xfrm>
              <a:off x="8997679" y="3187409"/>
              <a:ext cx="3039289" cy="2015176"/>
            </a:xfrm>
            <a:prstGeom prst="roundRect">
              <a:avLst>
                <a:gd name="adj" fmla="val 446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Compute Services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125559" y="3232959"/>
              <a:ext cx="783530" cy="8659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207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86" grpId="0" animBg="1"/>
      <p:bldP spid="101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Docker </a:t>
            </a:r>
            <a:r>
              <a:rPr lang="en-US" sz="2800" dirty="0">
                <a:solidFill>
                  <a:srgbClr val="FAFBF9"/>
                </a:solidFill>
              </a:rPr>
              <a:t>B</a:t>
            </a:r>
            <a:r>
              <a:rPr lang="en-US" sz="2800" dirty="0" smtClean="0">
                <a:solidFill>
                  <a:srgbClr val="FAFBF9"/>
                </a:solidFill>
              </a:rPr>
              <a:t>enefits for Microservices and DevOps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2" descr="Workflow: Starts in development machine. Pushing to a repo begins the build/CI task using a custom image that gets pushed to a Docker registry, and then is used by the CD/deploy task to, finally, pushing to AKS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7"/>
          <a:stretch/>
        </p:blipFill>
        <p:spPr bwMode="auto">
          <a:xfrm>
            <a:off x="371144" y="1191147"/>
            <a:ext cx="9001000" cy="50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63352" y="928927"/>
            <a:ext cx="11665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Example scenario for a modern CI/CD pipeline with Kubernetes and Azure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15480" y="5229200"/>
            <a:ext cx="576064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647728" y="2270816"/>
            <a:ext cx="1368152" cy="1944216"/>
            <a:chOff x="3647728" y="2270816"/>
            <a:chExt cx="1368152" cy="1944216"/>
          </a:xfrm>
        </p:grpSpPr>
        <p:sp>
          <p:nvSpPr>
            <p:cNvPr id="9" name="Rectangle 8"/>
            <p:cNvSpPr/>
            <p:nvPr/>
          </p:nvSpPr>
          <p:spPr>
            <a:xfrm>
              <a:off x="3647728" y="2270816"/>
              <a:ext cx="360040" cy="2880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39816" y="3854992"/>
              <a:ext cx="576064" cy="3600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519936" y="1988840"/>
            <a:ext cx="2354520" cy="812245"/>
            <a:chOff x="5519936" y="1988840"/>
            <a:chExt cx="2354520" cy="812245"/>
          </a:xfrm>
        </p:grpSpPr>
        <p:sp>
          <p:nvSpPr>
            <p:cNvPr id="11" name="Rectangle 10"/>
            <p:cNvSpPr/>
            <p:nvPr/>
          </p:nvSpPr>
          <p:spPr>
            <a:xfrm>
              <a:off x="5519936" y="2265027"/>
              <a:ext cx="360040" cy="29382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58432" y="2630856"/>
              <a:ext cx="216024" cy="17022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58432" y="1988840"/>
              <a:ext cx="216024" cy="17022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647728" y="5823461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docs.microsoft.com/en-us/dotnet/architecture/containerized-lifecycle/docker-devops-workflow/create-ci-cd-pipelines-azure-devops-services-aspnetcore-kubernetes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Docker Alternatives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352" y="928927"/>
            <a:ext cx="116652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Containers: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Kata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 smtClean="0"/>
              <a:t>Nabla</a:t>
            </a:r>
            <a:endParaRPr lang="en-US" dirty="0"/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/>
              <a:t>FireCracker</a:t>
            </a:r>
            <a:r>
              <a:rPr lang="en-US" dirty="0"/>
              <a:t> </a:t>
            </a:r>
            <a:endParaRPr lang="en-US" sz="16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Runtime</a:t>
            </a:r>
            <a:r>
              <a:rPr lang="en-US" dirty="0"/>
              <a:t>: 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CRI-O</a:t>
            </a:r>
            <a:endParaRPr lang="en-US" dirty="0"/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 smtClean="0"/>
              <a:t>ContainerD</a:t>
            </a:r>
            <a:endParaRPr lang="en-US" dirty="0" smtClean="0"/>
          </a:p>
          <a:p>
            <a:pPr>
              <a:spcBef>
                <a:spcPts val="600"/>
              </a:spcBef>
              <a:buSzPct val="60000"/>
            </a:pPr>
            <a:endParaRPr lang="en-US" dirty="0"/>
          </a:p>
          <a:p>
            <a:pPr marL="285750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Image build: 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/>
              <a:t>Kaniko</a:t>
            </a:r>
            <a:endParaRPr lang="en-US" dirty="0"/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/>
              <a:t>Buildah</a:t>
            </a:r>
            <a:endParaRPr lang="en-US" dirty="0"/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err="1" smtClean="0"/>
              <a:t>Conainers</a:t>
            </a:r>
            <a:r>
              <a:rPr lang="en-US" dirty="0" smtClean="0"/>
              <a:t> and Image management:</a:t>
            </a:r>
            <a:endParaRPr lang="en-US" dirty="0"/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err="1" smtClean="0"/>
              <a:t>PodMan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347123" y="1124744"/>
            <a:ext cx="2820837" cy="1456651"/>
            <a:chOff x="2347123" y="1124744"/>
            <a:chExt cx="2820837" cy="1456651"/>
          </a:xfrm>
        </p:grpSpPr>
        <p:pic>
          <p:nvPicPr>
            <p:cNvPr id="2050" name="Picture 2" descr="Kata Containers · GitHu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7123" y="1124744"/>
              <a:ext cx="759023" cy="759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@nabla-container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590" y="1416225"/>
              <a:ext cx="759023" cy="759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https://firecracker-microvm.github.io/img/logo-icon@3x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8057" y="1416225"/>
              <a:ext cx="689903" cy="1165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1978183" y="2743197"/>
            <a:ext cx="4900843" cy="932222"/>
            <a:chOff x="1978183" y="2743197"/>
            <a:chExt cx="4900843" cy="932222"/>
          </a:xfrm>
        </p:grpSpPr>
        <p:pic>
          <p:nvPicPr>
            <p:cNvPr id="2062" name="Picture 14" descr="https://vmblog.com/images/CRI-O-Logo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8183" y="2743197"/>
              <a:ext cx="3237523" cy="808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56830" y="3164202"/>
              <a:ext cx="1922196" cy="511217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2347123" y="4119960"/>
            <a:ext cx="4997897" cy="1196838"/>
            <a:chOff x="2347123" y="4119960"/>
            <a:chExt cx="4997897" cy="1196838"/>
          </a:xfrm>
        </p:grpSpPr>
        <p:pic>
          <p:nvPicPr>
            <p:cNvPr id="2064" name="Picture 16" descr="Container image construction with Kaniko | by Yannig Perré | Medium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7123" y="4119960"/>
              <a:ext cx="2059712" cy="660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478057" y="4411441"/>
              <a:ext cx="2866963" cy="905357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57291" y="5658738"/>
            <a:ext cx="3366488" cy="7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1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Docker Future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352" y="928927"/>
            <a:ext cx="11665296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3352" y="928927"/>
            <a:ext cx="116652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Docker Enterprise: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Was </a:t>
            </a:r>
            <a:r>
              <a:rPr lang="en-US" dirty="0"/>
              <a:t>acquired by </a:t>
            </a:r>
            <a:r>
              <a:rPr lang="en-US" dirty="0" err="1"/>
              <a:t>Mirantis</a:t>
            </a:r>
            <a:r>
              <a:rPr lang="en-US" dirty="0"/>
              <a:t> in 2019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Docker Enterprise Engine, Docker Trusted Registry, Docker Unified Control Plane and Docker CLI</a:t>
            </a:r>
          </a:p>
          <a:p>
            <a:pPr marL="285750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Docker: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E</a:t>
            </a:r>
            <a:r>
              <a:rPr lang="en-US" dirty="0" smtClean="0"/>
              <a:t>xpand </a:t>
            </a:r>
            <a:r>
              <a:rPr lang="en-US" dirty="0"/>
              <a:t>Docker Desktop and Docker Hub’s roles in the developer workflow for modern </a:t>
            </a:r>
            <a:r>
              <a:rPr lang="en-US" dirty="0" smtClean="0"/>
              <a:t>apps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 smtClean="0"/>
              <a:t>2021 March 16: Docker </a:t>
            </a:r>
            <a:r>
              <a:rPr lang="en-US" dirty="0"/>
              <a:t>Announces $23M in Series B </a:t>
            </a:r>
            <a:r>
              <a:rPr lang="en-US" dirty="0" smtClean="0"/>
              <a:t>Funding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Containerization landscape has changed a lot:</a:t>
            </a:r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There are many alternatives and </a:t>
            </a:r>
            <a:r>
              <a:rPr lang="en-US" dirty="0" smtClean="0"/>
              <a:t>heterogeneity</a:t>
            </a:r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E.g. Kubernetes is deprecating Docker…</a:t>
            </a:r>
            <a:endParaRPr lang="en-US" dirty="0" smtClean="0"/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Docker still has its leading role:</a:t>
            </a:r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Compatibility, maturity perspective</a:t>
            </a:r>
          </a:p>
          <a:p>
            <a:pPr marL="742950" lvl="1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Ecosystem and platform perspective</a:t>
            </a:r>
          </a:p>
        </p:txBody>
      </p:sp>
    </p:spTree>
    <p:extLst>
      <p:ext uri="{BB962C8B-B14F-4D97-AF65-F5344CB8AC3E}">
        <p14:creationId xmlns:p14="http://schemas.microsoft.com/office/powerpoint/2010/main" val="22359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Looking for a job amid the COVID-19 outbreak? Check this list | News  Headlines | kmov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79" y="2650629"/>
            <a:ext cx="4072069" cy="229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Who am I?</a:t>
            </a:r>
            <a:endParaRPr lang="en-US" sz="2800" dirty="0">
              <a:solidFill>
                <a:schemeClr val="bg1">
                  <a:lumMod val="9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639616" y="856662"/>
            <a:ext cx="8424936" cy="5236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1800"/>
              </a:spcBef>
            </a:pPr>
            <a:r>
              <a:rPr lang="en-US" sz="2400" dirty="0" smtClean="0"/>
              <a:t>Co-founder @ LeanNet Ltd.</a:t>
            </a:r>
            <a:endParaRPr lang="en-US" sz="2400" i="1" dirty="0" smtClean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Consulting, training, implementing</a:t>
            </a:r>
            <a:endParaRPr lang="hu-HU" sz="2400" dirty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US" sz="1100" dirty="0" smtClean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Cloud Native, Kubernetes, </a:t>
            </a:r>
            <a:r>
              <a:rPr lang="en-US" sz="2400" dirty="0" err="1" smtClean="0"/>
              <a:t>Microservices</a:t>
            </a:r>
            <a:r>
              <a:rPr lang="en-US" sz="2400" dirty="0" smtClean="0"/>
              <a:t>, DevOps</a:t>
            </a:r>
            <a:endParaRPr lang="hu-HU" sz="2400" dirty="0" smtClean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hu-HU" sz="1100" dirty="0" smtClean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hu-HU" sz="2400" dirty="0" err="1" smtClean="0"/>
              <a:t>Now</a:t>
            </a:r>
            <a:r>
              <a:rPr lang="hu-HU" sz="2400" dirty="0" smtClean="0"/>
              <a:t> part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endParaRPr lang="en-US" sz="2400" dirty="0" smtClean="0"/>
          </a:p>
          <a:p>
            <a:pPr marL="457200" lvl="0" indent="-206375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US" sz="2400" dirty="0" smtClean="0"/>
          </a:p>
          <a:p>
            <a:pPr marL="250825" lvl="0">
              <a:spcBef>
                <a:spcPts val="600"/>
              </a:spcBef>
              <a:buSzPct val="100000"/>
            </a:pPr>
            <a:endParaRPr lang="en-US" sz="2400" dirty="0" smtClean="0"/>
          </a:p>
        </p:txBody>
      </p:sp>
      <p:pic>
        <p:nvPicPr>
          <p:cNvPr id="2050" name="Picture 2" descr="Image result for mail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01" y="4513991"/>
            <a:ext cx="678287" cy="67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788" y="5918263"/>
            <a:ext cx="566323" cy="464675"/>
          </a:xfrm>
          <a:prstGeom prst="rect">
            <a:avLst/>
          </a:prstGeom>
        </p:spPr>
      </p:pic>
      <p:pic>
        <p:nvPicPr>
          <p:cNvPr id="2054" name="Picture 6" descr="http://leannet.eu/img/linkedi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88" y="5229200"/>
            <a:ext cx="553511" cy="55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3359696" y="4658006"/>
            <a:ext cx="192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szabo@leannet.eu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366102" y="5925370"/>
            <a:ext cx="203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twitter.com/</a:t>
            </a:r>
            <a:r>
              <a:rPr lang="en-US" dirty="0" err="1" smtClean="0"/>
              <a:t>szabvid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3330590" y="5285199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linkedin.com/in/</a:t>
            </a:r>
            <a:r>
              <a:rPr lang="en-US" dirty="0" err="1" smtClean="0"/>
              <a:t>szabvid</a:t>
            </a:r>
            <a:endParaRPr lang="hu-H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662"/>
            <a:ext cx="2573239" cy="2573239"/>
          </a:xfrm>
          <a:prstGeom prst="rect">
            <a:avLst/>
          </a:prstGeom>
        </p:spPr>
      </p:pic>
      <p:pic>
        <p:nvPicPr>
          <p:cNvPr id="3" name="Picture 2" descr="adesso | Impressum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2476500"/>
            <a:ext cx="5715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8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What Everyone Knows: Virtual Machines vs. Containers 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90741" y="5373216"/>
            <a:ext cx="3672408" cy="1054316"/>
            <a:chOff x="4871864" y="5040830"/>
            <a:chExt cx="3528392" cy="105431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Physical machine</a:t>
              </a:r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Picture 2" descr="Ram Icon At GetDrawings | Free Download #2425636 - PNG Images - PNGio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41" y="5687503"/>
            <a:ext cx="740029" cy="74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isk hard disk hard disk line hdd hdd icon - 30 Hardware Line Icons"/>
          <p:cNvPicPr>
            <a:picLocks noChangeAspect="1" noChangeArrowheads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527" y="5658100"/>
            <a:ext cx="798836" cy="79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pu Icon of Line style - Available in SVG, PNG, EPS, AI &amp; Icon font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767" y="5740626"/>
            <a:ext cx="633785" cy="63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290741" y="5020960"/>
            <a:ext cx="3672408" cy="310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Hypervisor</a:t>
            </a:r>
            <a:endParaRPr lang="hu-HU" sz="1600" dirty="0"/>
          </a:p>
        </p:txBody>
      </p:sp>
      <p:sp>
        <p:nvSpPr>
          <p:cNvPr id="19" name="Lekerekített téglalap 4"/>
          <p:cNvSpPr/>
          <p:nvPr/>
        </p:nvSpPr>
        <p:spPr>
          <a:xfrm>
            <a:off x="290742" y="3557781"/>
            <a:ext cx="1080120" cy="1392463"/>
          </a:xfrm>
          <a:prstGeom prst="roundRect">
            <a:avLst>
              <a:gd name="adj" fmla="val 5437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20" name="TextBox 19"/>
          <p:cNvSpPr txBox="1"/>
          <p:nvPr/>
        </p:nvSpPr>
        <p:spPr>
          <a:xfrm>
            <a:off x="290741" y="4632049"/>
            <a:ext cx="1068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VM 1</a:t>
            </a:r>
            <a:endParaRPr lang="hu-HU" sz="1600" dirty="0"/>
          </a:p>
        </p:txBody>
      </p:sp>
      <p:sp>
        <p:nvSpPr>
          <p:cNvPr id="21" name="Lekerekített téglalap 4"/>
          <p:cNvSpPr/>
          <p:nvPr/>
        </p:nvSpPr>
        <p:spPr>
          <a:xfrm>
            <a:off x="1586885" y="3557781"/>
            <a:ext cx="1080120" cy="1392463"/>
          </a:xfrm>
          <a:prstGeom prst="roundRect">
            <a:avLst>
              <a:gd name="adj" fmla="val 5437"/>
            </a:avLst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22" name="TextBox 21"/>
          <p:cNvSpPr txBox="1"/>
          <p:nvPr/>
        </p:nvSpPr>
        <p:spPr>
          <a:xfrm>
            <a:off x="1570023" y="4633244"/>
            <a:ext cx="1068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VM 2</a:t>
            </a:r>
            <a:endParaRPr lang="hu-HU" sz="1600" dirty="0"/>
          </a:p>
        </p:txBody>
      </p:sp>
      <p:pic>
        <p:nvPicPr>
          <p:cNvPr id="23" name="Picture 2" descr="Ram Icon At GetDrawings | Free Download #2425636 - PNG Images - PNGio"/>
          <p:cNvPicPr>
            <a:picLocks noChangeAspect="1" noChangeArrowheads="1"/>
          </p:cNvPicPr>
          <p:nvPr/>
        </p:nvPicPr>
        <p:blipFill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03" y="3652239"/>
            <a:ext cx="386552" cy="38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Disk hard disk hard disk line hdd hdd icon - 30 Hardware Line Icons"/>
          <p:cNvPicPr>
            <a:picLocks noChangeAspect="1" noChangeArrowheads="1"/>
          </p:cNvPicPr>
          <p:nvPr/>
        </p:nvPicPr>
        <p:blipFill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30" y="4173249"/>
            <a:ext cx="516179" cy="516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pu Icon of Line style - Available in SVG, PNG, EPS, AI &amp; Icon font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0" y="3979962"/>
            <a:ext cx="402215" cy="4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Ram Icon At GetDrawings | Free Download #2425636 - PNG Images - PNGio"/>
          <p:cNvPicPr>
            <a:picLocks noChangeAspect="1" noChangeArrowheads="1"/>
          </p:cNvPicPr>
          <p:nvPr/>
        </p:nvPicPr>
        <p:blipFill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649" y="3652239"/>
            <a:ext cx="386552" cy="38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isk hard disk hard disk line hdd hdd icon - 30 Hardware Line Icons"/>
          <p:cNvPicPr>
            <a:picLocks noChangeAspect="1" noChangeArrowheads="1"/>
          </p:cNvPicPr>
          <p:nvPr/>
        </p:nvPicPr>
        <p:blipFill>
          <a:blip r:embed="rId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876" y="4173249"/>
            <a:ext cx="516179" cy="516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Cpu Icon of Line style - Available in SVG, PNG, EPS, AI &amp; Icon font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056" y="3979962"/>
            <a:ext cx="402215" cy="4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2869369" y="3557781"/>
            <a:ext cx="1080120" cy="1392463"/>
            <a:chOff x="4815036" y="3626189"/>
            <a:chExt cx="1080120" cy="139246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0" name="Lekerekített téglalap 4"/>
            <p:cNvSpPr/>
            <p:nvPr/>
          </p:nvSpPr>
          <p:spPr>
            <a:xfrm>
              <a:off x="4815036" y="3626189"/>
              <a:ext cx="1080120" cy="1392463"/>
            </a:xfrm>
            <a:prstGeom prst="roundRect">
              <a:avLst>
                <a:gd name="adj" fmla="val 5437"/>
              </a:avLst>
            </a:prstGeom>
            <a:grp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  <p:pic>
          <p:nvPicPr>
            <p:cNvPr id="31" name="Picture 2" descr="Ram Icon At GetDrawings | Free Download #2425636 - PNG Images - PNGio"/>
            <p:cNvPicPr>
              <a:picLocks noChangeAspect="1" noChangeArrowheads="1"/>
            </p:cNvPicPr>
            <p:nvPr/>
          </p:nvPicPr>
          <p:blipFill>
            <a:blip r:embed="rId7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974" y="3720237"/>
              <a:ext cx="386552" cy="386552"/>
            </a:xfrm>
            <a:prstGeom prst="rect">
              <a:avLst/>
            </a:prstGeom>
            <a:grpFill/>
            <a:extLst/>
          </p:spPr>
        </p:pic>
        <p:pic>
          <p:nvPicPr>
            <p:cNvPr id="32" name="Picture 4" descr="Disk hard disk hard disk line hdd hdd icon - 30 Hardware Line Icons"/>
            <p:cNvPicPr>
              <a:picLocks noChangeAspect="1" noChangeArrowheads="1"/>
            </p:cNvPicPr>
            <p:nvPr/>
          </p:nvPicPr>
          <p:blipFill>
            <a:blip r:embed="rId11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2940" y="4244985"/>
              <a:ext cx="508702" cy="508704"/>
            </a:xfrm>
            <a:prstGeom prst="rect">
              <a:avLst/>
            </a:prstGeom>
            <a:grpFill/>
            <a:extLst/>
          </p:spPr>
        </p:pic>
        <p:pic>
          <p:nvPicPr>
            <p:cNvPr id="33" name="Picture 6" descr="Cpu Icon of Line style - Available in SVG, PNG, EPS, AI &amp; Icon fonts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5381" y="4047960"/>
              <a:ext cx="402215" cy="402215"/>
            </a:xfrm>
            <a:prstGeom prst="rect">
              <a:avLst/>
            </a:prstGeom>
            <a:grpFill/>
            <a:extLst/>
          </p:spPr>
        </p:pic>
      </p:grpSp>
      <p:sp>
        <p:nvSpPr>
          <p:cNvPr id="34" name="TextBox 33"/>
          <p:cNvSpPr txBox="1"/>
          <p:nvPr/>
        </p:nvSpPr>
        <p:spPr>
          <a:xfrm>
            <a:off x="2894919" y="4628089"/>
            <a:ext cx="1068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VM 3</a:t>
            </a:r>
            <a:endParaRPr lang="hu-HU" sz="1600" dirty="0"/>
          </a:p>
        </p:txBody>
      </p:sp>
      <p:sp>
        <p:nvSpPr>
          <p:cNvPr id="45" name="Rounded Rectangle 44"/>
          <p:cNvSpPr/>
          <p:nvPr/>
        </p:nvSpPr>
        <p:spPr>
          <a:xfrm>
            <a:off x="289971" y="3203757"/>
            <a:ext cx="1080891" cy="30794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OS</a:t>
            </a:r>
            <a:endParaRPr lang="hu-HU" sz="1600" dirty="0"/>
          </a:p>
        </p:txBody>
      </p:sp>
      <p:sp>
        <p:nvSpPr>
          <p:cNvPr id="46" name="Rounded Rectangle 45"/>
          <p:cNvSpPr/>
          <p:nvPr/>
        </p:nvSpPr>
        <p:spPr>
          <a:xfrm>
            <a:off x="1586885" y="3197557"/>
            <a:ext cx="1080891" cy="30794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OS</a:t>
            </a:r>
            <a:endParaRPr lang="hu-HU" sz="1600" dirty="0"/>
          </a:p>
        </p:txBody>
      </p:sp>
      <p:sp>
        <p:nvSpPr>
          <p:cNvPr id="47" name="Rounded Rectangle 46"/>
          <p:cNvSpPr/>
          <p:nvPr/>
        </p:nvSpPr>
        <p:spPr>
          <a:xfrm>
            <a:off x="2869369" y="3200489"/>
            <a:ext cx="1080891" cy="30794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OS</a:t>
            </a:r>
            <a:endParaRPr lang="hu-HU" sz="1600" dirty="0"/>
          </a:p>
        </p:txBody>
      </p:sp>
      <p:sp>
        <p:nvSpPr>
          <p:cNvPr id="48" name="Rounded Rectangle 47"/>
          <p:cNvSpPr/>
          <p:nvPr/>
        </p:nvSpPr>
        <p:spPr>
          <a:xfrm>
            <a:off x="291826" y="2860317"/>
            <a:ext cx="1078784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1</a:t>
            </a:r>
            <a:endParaRPr lang="hu-HU" sz="1600" dirty="0"/>
          </a:p>
        </p:txBody>
      </p:sp>
      <p:sp>
        <p:nvSpPr>
          <p:cNvPr id="49" name="Rounded Rectangle 48"/>
          <p:cNvSpPr/>
          <p:nvPr/>
        </p:nvSpPr>
        <p:spPr>
          <a:xfrm>
            <a:off x="1590836" y="2855650"/>
            <a:ext cx="1078784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2</a:t>
            </a:r>
            <a:endParaRPr lang="hu-HU" sz="1600" dirty="0"/>
          </a:p>
        </p:txBody>
      </p:sp>
      <p:sp>
        <p:nvSpPr>
          <p:cNvPr id="50" name="Rounded Rectangle 49"/>
          <p:cNvSpPr/>
          <p:nvPr/>
        </p:nvSpPr>
        <p:spPr>
          <a:xfrm>
            <a:off x="2866407" y="2855649"/>
            <a:ext cx="1078784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3</a:t>
            </a:r>
            <a:endParaRPr lang="hu-HU" sz="1600" dirty="0"/>
          </a:p>
        </p:txBody>
      </p:sp>
      <p:grpSp>
        <p:nvGrpSpPr>
          <p:cNvPr id="79" name="Group 78"/>
          <p:cNvGrpSpPr/>
          <p:nvPr/>
        </p:nvGrpSpPr>
        <p:grpSpPr>
          <a:xfrm>
            <a:off x="5497719" y="5365353"/>
            <a:ext cx="3672408" cy="1054316"/>
            <a:chOff x="4871864" y="5040830"/>
            <a:chExt cx="3528392" cy="105431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0" name="Lekerekített téglalap 2"/>
            <p:cNvSpPr/>
            <p:nvPr/>
          </p:nvSpPr>
          <p:spPr>
            <a:xfrm>
              <a:off x="4871864" y="5040830"/>
              <a:ext cx="3528392" cy="1054316"/>
            </a:xfrm>
            <a:prstGeom prst="roundRect">
              <a:avLst>
                <a:gd name="adj" fmla="val 271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936994" y="5065916"/>
              <a:ext cx="339665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Physical machine</a:t>
              </a:r>
              <a:endParaRPr lang="hu-HU" sz="1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82" name="Picture 2" descr="Ram Icon At GetDrawings | Free Download #2425636 - PNG Images - PNGio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919" y="5679640"/>
            <a:ext cx="740029" cy="74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Disk hard disk hard disk line hdd hdd icon - 30 Hardware Line Icons"/>
          <p:cNvPicPr>
            <a:picLocks noChangeAspect="1" noChangeArrowheads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505" y="5650237"/>
            <a:ext cx="798836" cy="79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Cpu Icon of Line style - Available in SVG, PNG, EPS, AI &amp; Icon font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745" y="5732763"/>
            <a:ext cx="633785" cy="63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ounded Rectangle 84"/>
          <p:cNvSpPr/>
          <p:nvPr/>
        </p:nvSpPr>
        <p:spPr>
          <a:xfrm>
            <a:off x="5497719" y="5013097"/>
            <a:ext cx="3672408" cy="310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Operating System</a:t>
            </a:r>
            <a:endParaRPr lang="hu-HU" sz="1600"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455592" y="4281936"/>
            <a:ext cx="1183575" cy="344211"/>
            <a:chOff x="7896200" y="4086941"/>
            <a:chExt cx="1147909" cy="344211"/>
          </a:xfrm>
        </p:grpSpPr>
        <p:sp>
          <p:nvSpPr>
            <p:cNvPr id="86" name="Lekerekített téglalap 4"/>
            <p:cNvSpPr/>
            <p:nvPr/>
          </p:nvSpPr>
          <p:spPr>
            <a:xfrm>
              <a:off x="7938328" y="4086941"/>
              <a:ext cx="1080120" cy="323852"/>
            </a:xfrm>
            <a:prstGeom prst="roundRect">
              <a:avLst>
                <a:gd name="adj" fmla="val 543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896200" y="4092598"/>
              <a:ext cx="11479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Container 1</a:t>
              </a:r>
              <a:endParaRPr lang="hu-HU" sz="1600" dirty="0"/>
            </a:p>
          </p:txBody>
        </p:sp>
      </p:grpSp>
      <p:sp>
        <p:nvSpPr>
          <p:cNvPr id="105" name="Rounded Rectangle 104"/>
          <p:cNvSpPr/>
          <p:nvPr/>
        </p:nvSpPr>
        <p:spPr>
          <a:xfrm>
            <a:off x="5502381" y="3933056"/>
            <a:ext cx="1111126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1</a:t>
            </a:r>
            <a:endParaRPr lang="hu-HU" sz="16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6729487" y="4289799"/>
            <a:ext cx="1183575" cy="344211"/>
            <a:chOff x="7896200" y="4086941"/>
            <a:chExt cx="1147909" cy="344211"/>
          </a:xfrm>
        </p:grpSpPr>
        <p:sp>
          <p:nvSpPr>
            <p:cNvPr id="70" name="Lekerekített téglalap 4"/>
            <p:cNvSpPr/>
            <p:nvPr/>
          </p:nvSpPr>
          <p:spPr>
            <a:xfrm>
              <a:off x="7938328" y="4086941"/>
              <a:ext cx="1080120" cy="323852"/>
            </a:xfrm>
            <a:prstGeom prst="roundRect">
              <a:avLst>
                <a:gd name="adj" fmla="val 543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896200" y="4092598"/>
              <a:ext cx="11479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Container 2</a:t>
              </a:r>
              <a:endParaRPr lang="hu-HU" sz="1600" dirty="0"/>
            </a:p>
          </p:txBody>
        </p:sp>
      </p:grpSp>
      <p:sp>
        <p:nvSpPr>
          <p:cNvPr id="72" name="Rounded Rectangle 71"/>
          <p:cNvSpPr/>
          <p:nvPr/>
        </p:nvSpPr>
        <p:spPr>
          <a:xfrm>
            <a:off x="6776276" y="3940919"/>
            <a:ext cx="1111126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2</a:t>
            </a:r>
            <a:endParaRPr lang="hu-HU" sz="16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8008769" y="4291708"/>
            <a:ext cx="1183575" cy="344211"/>
            <a:chOff x="7896200" y="4086941"/>
            <a:chExt cx="1147909" cy="344211"/>
          </a:xfrm>
        </p:grpSpPr>
        <p:sp>
          <p:nvSpPr>
            <p:cNvPr id="78" name="Lekerekített téglalap 4"/>
            <p:cNvSpPr/>
            <p:nvPr/>
          </p:nvSpPr>
          <p:spPr>
            <a:xfrm>
              <a:off x="7938328" y="4086941"/>
              <a:ext cx="1080120" cy="323852"/>
            </a:xfrm>
            <a:prstGeom prst="roundRect">
              <a:avLst>
                <a:gd name="adj" fmla="val 543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896200" y="4092598"/>
              <a:ext cx="11479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Container 3</a:t>
              </a:r>
              <a:endParaRPr lang="hu-HU" sz="1600" dirty="0"/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8055558" y="3942828"/>
            <a:ext cx="1111126" cy="29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 3</a:t>
            </a:r>
            <a:endParaRPr lang="hu-HU" sz="1600" dirty="0"/>
          </a:p>
        </p:txBody>
      </p:sp>
      <p:sp>
        <p:nvSpPr>
          <p:cNvPr id="66" name="Rounded Rectangle 65"/>
          <p:cNvSpPr/>
          <p:nvPr/>
        </p:nvSpPr>
        <p:spPr>
          <a:xfrm>
            <a:off x="5497393" y="4657399"/>
            <a:ext cx="3672408" cy="310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Container runtime</a:t>
            </a:r>
            <a:endParaRPr lang="hu-HU" sz="1600" dirty="0">
              <a:solidFill>
                <a:schemeClr val="tx1"/>
              </a:solidFill>
            </a:endParaRPr>
          </a:p>
        </p:txBody>
      </p:sp>
      <p:pic>
        <p:nvPicPr>
          <p:cNvPr id="67" name="Picture 4" descr="Image result for docker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120" y="4679802"/>
            <a:ext cx="346197" cy="28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3"/>
          <p:cNvSpPr/>
          <p:nvPr/>
        </p:nvSpPr>
        <p:spPr>
          <a:xfrm>
            <a:off x="20829" y="1306432"/>
            <a:ext cx="7712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206375" algn="ctr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</a:rPr>
              <a:t>A </a:t>
            </a:r>
            <a:r>
              <a:rPr lang="en-US" b="1" dirty="0">
                <a:solidFill>
                  <a:prstClr val="black"/>
                </a:solidFill>
              </a:rPr>
              <a:t>bundle</a:t>
            </a:r>
            <a:r>
              <a:rPr lang="en-US" dirty="0">
                <a:solidFill>
                  <a:prstClr val="black"/>
                </a:solidFill>
              </a:rPr>
              <a:t> of the </a:t>
            </a:r>
            <a:r>
              <a:rPr lang="en-US" b="1" dirty="0">
                <a:solidFill>
                  <a:prstClr val="black"/>
                </a:solidFill>
              </a:rPr>
              <a:t>application</a:t>
            </a:r>
            <a:r>
              <a:rPr lang="en-US" dirty="0">
                <a:solidFill>
                  <a:prstClr val="black"/>
                </a:solidFill>
              </a:rPr>
              <a:t> code along with its </a:t>
            </a:r>
            <a:r>
              <a:rPr lang="en-US" b="1" dirty="0">
                <a:solidFill>
                  <a:prstClr val="black"/>
                </a:solidFill>
              </a:rPr>
              <a:t>runtime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b="1" dirty="0" smtClean="0">
                <a:solidFill>
                  <a:prstClr val="black"/>
                </a:solidFill>
              </a:rPr>
              <a:t>dependencies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22469" y="987308"/>
            <a:ext cx="12200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Container: </a:t>
            </a:r>
          </a:p>
          <a:p>
            <a:endParaRPr lang="hu-HU" dirty="0"/>
          </a:p>
        </p:txBody>
      </p:sp>
      <p:sp>
        <p:nvSpPr>
          <p:cNvPr id="5" name="Left Brace 4"/>
          <p:cNvSpPr/>
          <p:nvPr/>
        </p:nvSpPr>
        <p:spPr>
          <a:xfrm>
            <a:off x="5231904" y="4281936"/>
            <a:ext cx="144016" cy="1041351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4007768" y="3197557"/>
            <a:ext cx="144085" cy="213359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10698">
            <a:off x="4147445" y="4377134"/>
            <a:ext cx="136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Overhead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720" y="1844824"/>
            <a:ext cx="2768544" cy="147515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Let’s Go Deeper – Why Docker?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763437" cy="5586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600"/>
              </a:spcBef>
            </a:pPr>
            <a:r>
              <a:rPr lang="en-US" sz="2000" dirty="0" smtClean="0"/>
              <a:t>Containers are much older than the ones we know and use nowadays: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They were created by using Linux kernel primitives: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Namespaces:</a:t>
            </a:r>
            <a:endParaRPr lang="en-US" dirty="0"/>
          </a:p>
          <a:p>
            <a:pPr marL="1257300" lvl="2" indent="-34290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sz="1600" dirty="0"/>
              <a:t>Makes a global system resource seems as it would belong to one process</a:t>
            </a:r>
          </a:p>
          <a:p>
            <a:pPr marL="1257300" lvl="2" indent="-34290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sz="1600" dirty="0"/>
              <a:t>Similarly as the Hypervisor abstracts away hardware for VMs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789603" y="2254235"/>
            <a:ext cx="140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Namespaces</a:t>
            </a:r>
            <a:endParaRPr lang="hu-HU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6789603" y="1844824"/>
            <a:ext cx="1859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Control Groups</a:t>
            </a:r>
            <a:endParaRPr lang="hu-HU" sz="16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146367" y="2019684"/>
            <a:ext cx="690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181294" y="2429095"/>
            <a:ext cx="649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559496" y="4472813"/>
            <a:ext cx="5415305" cy="1980523"/>
            <a:chOff x="1559496" y="4472813"/>
            <a:chExt cx="5415305" cy="198052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9496" y="4485025"/>
              <a:ext cx="2513644" cy="1968311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54521" y="4472813"/>
              <a:ext cx="2520280" cy="1980523"/>
            </a:xfrm>
            <a:prstGeom prst="rect">
              <a:avLst/>
            </a:prstGeom>
          </p:spPr>
        </p:pic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72264" y="4395677"/>
            <a:ext cx="1183154" cy="2057659"/>
          </a:xfrm>
          <a:prstGeom prst="rect">
            <a:avLst/>
          </a:prstGeom>
        </p:spPr>
      </p:pic>
      <p:sp>
        <p:nvSpPr>
          <p:cNvPr id="172" name="TextBox 171"/>
          <p:cNvSpPr txBox="1"/>
          <p:nvPr/>
        </p:nvSpPr>
        <p:spPr>
          <a:xfrm>
            <a:off x="8133872" y="3537401"/>
            <a:ext cx="185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Control Groups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495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6" grpId="0"/>
      <p:bldP spid="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Let’s Go Deeper – Why Docker?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868901" cy="5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 smtClean="0"/>
              <a:t>So even before Docker creating containers were possible, but very struggling!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 smtClean="0"/>
              <a:t>Docker made it very easy, also introducing Docker Layers: 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altLang="en-US" dirty="0" smtClean="0"/>
              <a:t>read only </a:t>
            </a:r>
            <a:r>
              <a:rPr lang="en-US" altLang="en-US" dirty="0"/>
              <a:t>union file system (</a:t>
            </a:r>
            <a:r>
              <a:rPr lang="en-US" altLang="en-US" dirty="0" err="1"/>
              <a:t>UnionFS</a:t>
            </a:r>
            <a:r>
              <a:rPr lang="en-US" altLang="en-US" dirty="0"/>
              <a:t>)</a:t>
            </a:r>
            <a:endParaRPr lang="en-US" altLang="en-US" dirty="0" smtClean="0"/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to be transparently overlaid, forming a single coherent file </a:t>
            </a:r>
            <a:r>
              <a:rPr lang="en-US" dirty="0" smtClean="0"/>
              <a:t>system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7148361" y="3428375"/>
            <a:ext cx="4132215" cy="1077218"/>
            <a:chOff x="1513825" y="4835814"/>
            <a:chExt cx="4680327" cy="124847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3825" y="4919992"/>
              <a:ext cx="2040227" cy="108012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688572" y="4835814"/>
              <a:ext cx="2505580" cy="12484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Symbol" panose="05050102010706020507" pitchFamily="18" charset="2"/>
                <a:buChar char="Þ"/>
              </a:pPr>
              <a:r>
                <a:rPr lang="en-US" altLang="en-US" dirty="0"/>
                <a:t>Namespaces </a:t>
              </a:r>
            </a:p>
            <a:p>
              <a:pPr marL="285750" indent="-285750">
                <a:spcBef>
                  <a:spcPts val="600"/>
                </a:spcBef>
                <a:buFont typeface="Symbol" panose="05050102010706020507" pitchFamily="18" charset="2"/>
                <a:buChar char="Þ"/>
              </a:pPr>
              <a:r>
                <a:rPr lang="en-US" altLang="en-US" dirty="0"/>
                <a:t>Control Groups</a:t>
              </a:r>
            </a:p>
            <a:p>
              <a:pPr marL="285750" indent="-285750">
                <a:spcBef>
                  <a:spcPts val="600"/>
                </a:spcBef>
                <a:buFont typeface="Symbol" panose="05050102010706020507" pitchFamily="18" charset="2"/>
                <a:buChar char="Þ"/>
              </a:pPr>
              <a:r>
                <a:rPr lang="en-US" altLang="en-US" dirty="0"/>
                <a:t>Layers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42884" y="2605319"/>
            <a:ext cx="5586489" cy="2575173"/>
            <a:chOff x="166820" y="2605319"/>
            <a:chExt cx="5586489" cy="2575173"/>
          </a:xfrm>
        </p:grpSpPr>
        <p:grpSp>
          <p:nvGrpSpPr>
            <p:cNvPr id="22" name="Group 21"/>
            <p:cNvGrpSpPr/>
            <p:nvPr/>
          </p:nvGrpSpPr>
          <p:grpSpPr>
            <a:xfrm>
              <a:off x="1839046" y="2605319"/>
              <a:ext cx="3914263" cy="2575173"/>
              <a:chOff x="1415480" y="2605319"/>
              <a:chExt cx="3914263" cy="2575173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5480" y="2605319"/>
                <a:ext cx="3914263" cy="2575173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2072034" y="4552847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Image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866083" y="4432963"/>
                <a:ext cx="12961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bg1"/>
                    </a:solidFill>
                  </a:rPr>
                  <a:t>Read Only</a:t>
                </a: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66820" y="3048517"/>
              <a:ext cx="11800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Container</a:t>
              </a:r>
              <a:endParaRPr lang="en-US" dirty="0"/>
            </a:p>
          </p:txBody>
        </p:sp>
        <p:sp>
          <p:nvSpPr>
            <p:cNvPr id="5" name="Left Brace 4"/>
            <p:cNvSpPr/>
            <p:nvPr/>
          </p:nvSpPr>
          <p:spPr>
            <a:xfrm>
              <a:off x="1221093" y="2605319"/>
              <a:ext cx="410411" cy="125572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02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AFBF9"/>
                </a:solidFill>
              </a:rPr>
              <a:t>Small History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868901" cy="5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5735960" y="2852936"/>
            <a:ext cx="2897047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extBox 6"/>
          <p:cNvSpPr txBox="1"/>
          <p:nvPr/>
        </p:nvSpPr>
        <p:spPr>
          <a:xfrm>
            <a:off x="6816080" y="2838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Docker</a:t>
            </a:r>
            <a:endParaRPr lang="hu-HU" dirty="0"/>
          </a:p>
        </p:txBody>
      </p:sp>
      <p:grpSp>
        <p:nvGrpSpPr>
          <p:cNvPr id="8" name="Group 7"/>
          <p:cNvGrpSpPr/>
          <p:nvPr/>
        </p:nvGrpSpPr>
        <p:grpSpPr>
          <a:xfrm>
            <a:off x="5881928" y="3222950"/>
            <a:ext cx="719650" cy="991581"/>
            <a:chOff x="4710011" y="3799014"/>
            <a:chExt cx="719650" cy="991581"/>
          </a:xfrm>
        </p:grpSpPr>
        <p:pic>
          <p:nvPicPr>
            <p:cNvPr id="15" name="Picture 8" descr="Linux Containers 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0011" y="3799014"/>
              <a:ext cx="719650" cy="6640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Szövegdoboz 2"/>
            <p:cNvSpPr txBox="1"/>
            <p:nvPr/>
          </p:nvSpPr>
          <p:spPr>
            <a:xfrm>
              <a:off x="4808322" y="4421263"/>
              <a:ext cx="523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LXC</a:t>
              </a:r>
              <a:endParaRPr lang="en-US" dirty="0"/>
            </a:p>
          </p:txBody>
        </p:sp>
      </p:grpSp>
      <p:cxnSp>
        <p:nvCxnSpPr>
          <p:cNvPr id="11" name="Straight Arrow Connector 10"/>
          <p:cNvCxnSpPr>
            <a:stCxn id="15" idx="1"/>
          </p:cNvCxnSpPr>
          <p:nvPr/>
        </p:nvCxnSpPr>
        <p:spPr>
          <a:xfrm flipH="1" flipV="1">
            <a:off x="5035669" y="3554970"/>
            <a:ext cx="8462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2905929" y="3168376"/>
            <a:ext cx="2377907" cy="773188"/>
            <a:chOff x="1833701" y="3799014"/>
            <a:chExt cx="2377907" cy="773188"/>
          </a:xfrm>
        </p:grpSpPr>
        <p:sp>
          <p:nvSpPr>
            <p:cNvPr id="12" name="Rectangle 11"/>
            <p:cNvSpPr/>
            <p:nvPr/>
          </p:nvSpPr>
          <p:spPr>
            <a:xfrm>
              <a:off x="2451286" y="3799014"/>
              <a:ext cx="1760322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altLang="en-US" dirty="0"/>
                <a:t>Namespaces </a:t>
              </a:r>
            </a:p>
            <a:p>
              <a:pPr>
                <a:spcBef>
                  <a:spcPts val="600"/>
                </a:spcBef>
              </a:pPr>
              <a:r>
                <a:rPr lang="en-US" altLang="en-US" dirty="0"/>
                <a:t>Control Groups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33701" y="3813078"/>
              <a:ext cx="639911" cy="759124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7498368" y="3291348"/>
            <a:ext cx="993846" cy="869318"/>
            <a:chOff x="6249820" y="3921277"/>
            <a:chExt cx="993846" cy="869318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49820" y="3921277"/>
              <a:ext cx="993846" cy="419513"/>
            </a:xfrm>
            <a:prstGeom prst="rect">
              <a:avLst/>
            </a:prstGeom>
          </p:spPr>
        </p:pic>
        <p:sp>
          <p:nvSpPr>
            <p:cNvPr id="23" name="Szövegdoboz 2"/>
            <p:cNvSpPr txBox="1"/>
            <p:nvPr/>
          </p:nvSpPr>
          <p:spPr>
            <a:xfrm>
              <a:off x="6267317" y="4421263"/>
              <a:ext cx="958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UnionFS</a:t>
              </a:r>
              <a:endParaRPr lang="en-US" dirty="0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45152" y="1006195"/>
            <a:ext cx="11035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originally wrapped the LXC (low level tools, templates, libs for creating containers</a:t>
            </a:r>
            <a:r>
              <a:rPr lang="en-US" altLang="en-US" dirty="0" smtClean="0"/>
              <a:t>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However, at one point LXC development broke Docker so they developed their own substitute “</a:t>
            </a:r>
            <a:r>
              <a:rPr lang="en-US" altLang="en-US" dirty="0" err="1"/>
              <a:t>libcontainer</a:t>
            </a:r>
            <a:r>
              <a:rPr lang="en-US" altLang="en-US" dirty="0"/>
              <a:t>”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7094483" y="5728138"/>
            <a:ext cx="9629" cy="5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6613425" y="2636912"/>
            <a:ext cx="368766" cy="1944216"/>
            <a:chOff x="6613425" y="2636912"/>
            <a:chExt cx="368766" cy="1944216"/>
          </a:xfrm>
        </p:grpSpPr>
        <p:sp>
          <p:nvSpPr>
            <p:cNvPr id="14" name="Rectangle 13"/>
            <p:cNvSpPr/>
            <p:nvPr/>
          </p:nvSpPr>
          <p:spPr>
            <a:xfrm>
              <a:off x="6617546" y="2636912"/>
              <a:ext cx="237528" cy="19442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6617546" y="2852936"/>
              <a:ext cx="126526" cy="75415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6613425" y="3592214"/>
              <a:ext cx="130647" cy="77289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855665" y="2852936"/>
              <a:ext cx="126526" cy="75415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6851544" y="3592214"/>
              <a:ext cx="130647" cy="77289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843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Small History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868901" cy="5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2905929" y="3168376"/>
            <a:ext cx="2377907" cy="773188"/>
            <a:chOff x="1833701" y="3799014"/>
            <a:chExt cx="2377907" cy="773188"/>
          </a:xfrm>
        </p:grpSpPr>
        <p:sp>
          <p:nvSpPr>
            <p:cNvPr id="12" name="Rectangle 11"/>
            <p:cNvSpPr/>
            <p:nvPr/>
          </p:nvSpPr>
          <p:spPr>
            <a:xfrm>
              <a:off x="2451286" y="3799014"/>
              <a:ext cx="1760322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altLang="en-US" dirty="0"/>
                <a:t>Namespaces </a:t>
              </a:r>
            </a:p>
            <a:p>
              <a:pPr>
                <a:spcBef>
                  <a:spcPts val="600"/>
                </a:spcBef>
              </a:pPr>
              <a:r>
                <a:rPr lang="en-US" altLang="en-US" dirty="0"/>
                <a:t>Control Groups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33701" y="3813078"/>
              <a:ext cx="639911" cy="759124"/>
            </a:xfrm>
            <a:prstGeom prst="rect">
              <a:avLst/>
            </a:prstGeom>
          </p:spPr>
        </p:pic>
      </p:grpSp>
      <p:sp>
        <p:nvSpPr>
          <p:cNvPr id="20" name="Rectangle 19"/>
          <p:cNvSpPr/>
          <p:nvPr/>
        </p:nvSpPr>
        <p:spPr>
          <a:xfrm>
            <a:off x="245152" y="1006195"/>
            <a:ext cx="110354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originally wrapped the LXC (low level tools, templates, libs for creating containers)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However, at one point LXC development broke Docker so they developed their own substitute “</a:t>
            </a:r>
            <a:r>
              <a:rPr lang="en-US" altLang="en-US" dirty="0" err="1"/>
              <a:t>libcontainer</a:t>
            </a:r>
            <a:r>
              <a:rPr lang="en-US" altLang="en-US" dirty="0" smtClean="0"/>
              <a:t>”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035669" y="2838064"/>
            <a:ext cx="3597338" cy="1527040"/>
            <a:chOff x="5035669" y="2838064"/>
            <a:chExt cx="3597338" cy="1527040"/>
          </a:xfrm>
        </p:grpSpPr>
        <p:sp>
          <p:nvSpPr>
            <p:cNvPr id="6" name="Rounded Rectangle 5"/>
            <p:cNvSpPr/>
            <p:nvPr/>
          </p:nvSpPr>
          <p:spPr>
            <a:xfrm>
              <a:off x="5735960" y="2852936"/>
              <a:ext cx="2897047" cy="151216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16080" y="283806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Docker</a:t>
              </a:r>
              <a:endParaRPr lang="hu-HU" dirty="0"/>
            </a:p>
          </p:txBody>
        </p:sp>
        <p:cxnSp>
          <p:nvCxnSpPr>
            <p:cNvPr id="11" name="Straight Arrow Connector 10"/>
            <p:cNvCxnSpPr>
              <a:stCxn id="15" idx="1"/>
            </p:cNvCxnSpPr>
            <p:nvPr/>
          </p:nvCxnSpPr>
          <p:spPr>
            <a:xfrm flipH="1" flipV="1">
              <a:off x="5035669" y="3554970"/>
              <a:ext cx="84625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7498368" y="3291348"/>
              <a:ext cx="993846" cy="869318"/>
              <a:chOff x="6249820" y="3921277"/>
              <a:chExt cx="993846" cy="869318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9820" y="3921277"/>
                <a:ext cx="993846" cy="419513"/>
              </a:xfrm>
              <a:prstGeom prst="rect">
                <a:avLst/>
              </a:prstGeom>
            </p:spPr>
          </p:pic>
          <p:sp>
            <p:nvSpPr>
              <p:cNvPr id="23" name="Szövegdoboz 2"/>
              <p:cNvSpPr txBox="1"/>
              <p:nvPr/>
            </p:nvSpPr>
            <p:spPr>
              <a:xfrm>
                <a:off x="6267317" y="4421263"/>
                <a:ext cx="9588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UnionFS</a:t>
                </a:r>
                <a:endParaRPr lang="en-US" dirty="0"/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5807968" y="3370304"/>
              <a:ext cx="13285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b="1" dirty="0" err="1"/>
                <a:t>libcontainer</a:t>
              </a:r>
              <a:endParaRPr lang="hu-H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709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Small History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868901" cy="5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5735960" y="2852936"/>
            <a:ext cx="2897047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extBox 6"/>
          <p:cNvSpPr txBox="1"/>
          <p:nvPr/>
        </p:nvSpPr>
        <p:spPr>
          <a:xfrm>
            <a:off x="6816080" y="2838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Docker</a:t>
            </a:r>
            <a:endParaRPr lang="hu-HU" dirty="0"/>
          </a:p>
        </p:txBody>
      </p:sp>
      <p:grpSp>
        <p:nvGrpSpPr>
          <p:cNvPr id="19" name="Group 18"/>
          <p:cNvGrpSpPr/>
          <p:nvPr/>
        </p:nvGrpSpPr>
        <p:grpSpPr>
          <a:xfrm>
            <a:off x="7498368" y="3291348"/>
            <a:ext cx="993846" cy="869318"/>
            <a:chOff x="6249820" y="3921277"/>
            <a:chExt cx="993846" cy="869318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49820" y="3921277"/>
              <a:ext cx="993846" cy="419513"/>
            </a:xfrm>
            <a:prstGeom prst="rect">
              <a:avLst/>
            </a:prstGeom>
          </p:spPr>
        </p:pic>
        <p:sp>
          <p:nvSpPr>
            <p:cNvPr id="23" name="Szövegdoboz 2"/>
            <p:cNvSpPr txBox="1"/>
            <p:nvPr/>
          </p:nvSpPr>
          <p:spPr>
            <a:xfrm>
              <a:off x="6267317" y="4421263"/>
              <a:ext cx="958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UnionFS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45152" y="1006195"/>
            <a:ext cx="11035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originally wrapped the LXC (low level tools, templates, libs for creating containers)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However, at one point LXC development broke Docker so they developed their own substitute “</a:t>
            </a:r>
            <a:r>
              <a:rPr lang="en-US" altLang="en-US" dirty="0" err="1"/>
              <a:t>libcontainer</a:t>
            </a:r>
            <a:r>
              <a:rPr lang="en-US" altLang="en-US" dirty="0" smtClean="0"/>
              <a:t>”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became an ecosystem and added many features as a monolith: registry, orchestration, builds, etc.</a:t>
            </a:r>
          </a:p>
        </p:txBody>
      </p:sp>
      <p:sp>
        <p:nvSpPr>
          <p:cNvPr id="3" name="Rectangle 2"/>
          <p:cNvSpPr/>
          <p:nvPr/>
        </p:nvSpPr>
        <p:spPr>
          <a:xfrm>
            <a:off x="5807968" y="3370304"/>
            <a:ext cx="1328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/>
              <a:t>libcontainer</a:t>
            </a:r>
            <a:endParaRPr lang="hu-HU" b="1" dirty="0"/>
          </a:p>
        </p:txBody>
      </p:sp>
      <p:sp>
        <p:nvSpPr>
          <p:cNvPr id="4" name="Rounded Rectangle 3"/>
          <p:cNvSpPr/>
          <p:nvPr/>
        </p:nvSpPr>
        <p:spPr>
          <a:xfrm>
            <a:off x="5868440" y="3872634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mages</a:t>
            </a:r>
            <a:endParaRPr lang="hu-HU" dirty="0"/>
          </a:p>
        </p:txBody>
      </p:sp>
      <p:sp>
        <p:nvSpPr>
          <p:cNvPr id="21" name="Rounded Rectangle 20"/>
          <p:cNvSpPr/>
          <p:nvPr/>
        </p:nvSpPr>
        <p:spPr>
          <a:xfrm>
            <a:off x="6260841" y="4538751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ompose</a:t>
            </a:r>
            <a:endParaRPr lang="hu-HU" dirty="0"/>
          </a:p>
        </p:txBody>
      </p:sp>
      <p:sp>
        <p:nvSpPr>
          <p:cNvPr id="22" name="Rounded Rectangle 21"/>
          <p:cNvSpPr/>
          <p:nvPr/>
        </p:nvSpPr>
        <p:spPr>
          <a:xfrm>
            <a:off x="8332446" y="2694048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runtime</a:t>
            </a:r>
            <a:endParaRPr lang="hu-HU" dirty="0"/>
          </a:p>
        </p:txBody>
      </p:sp>
      <p:sp>
        <p:nvSpPr>
          <p:cNvPr id="25" name="Rounded Rectangle 24"/>
          <p:cNvSpPr/>
          <p:nvPr/>
        </p:nvSpPr>
        <p:spPr>
          <a:xfrm>
            <a:off x="5066512" y="2918205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hu-HU" dirty="0"/>
          </a:p>
        </p:txBody>
      </p:sp>
      <p:sp>
        <p:nvSpPr>
          <p:cNvPr id="26" name="Rounded Rectangle 25"/>
          <p:cNvSpPr/>
          <p:nvPr/>
        </p:nvSpPr>
        <p:spPr>
          <a:xfrm>
            <a:off x="7752184" y="4241139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builds</a:t>
            </a:r>
            <a:endParaRPr lang="hu-HU" dirty="0"/>
          </a:p>
        </p:txBody>
      </p:sp>
      <p:sp>
        <p:nvSpPr>
          <p:cNvPr id="27" name="Rounded Rectangle 26"/>
          <p:cNvSpPr/>
          <p:nvPr/>
        </p:nvSpPr>
        <p:spPr>
          <a:xfrm>
            <a:off x="6605536" y="2324158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registry</a:t>
            </a:r>
            <a:endParaRPr lang="hu-HU" dirty="0"/>
          </a:p>
        </p:txBody>
      </p:sp>
      <p:sp>
        <p:nvSpPr>
          <p:cNvPr id="28" name="Rounded Rectangle 27"/>
          <p:cNvSpPr/>
          <p:nvPr/>
        </p:nvSpPr>
        <p:spPr>
          <a:xfrm>
            <a:off x="8870758" y="3543952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9" name="Rounded Rectangle 28"/>
          <p:cNvSpPr/>
          <p:nvPr/>
        </p:nvSpPr>
        <p:spPr>
          <a:xfrm>
            <a:off x="8492214" y="4926976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0" name="Rounded Rectangle 29"/>
          <p:cNvSpPr/>
          <p:nvPr/>
        </p:nvSpPr>
        <p:spPr>
          <a:xfrm>
            <a:off x="4549853" y="4482138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1" name="Rounded Rectangle 30"/>
          <p:cNvSpPr/>
          <p:nvPr/>
        </p:nvSpPr>
        <p:spPr>
          <a:xfrm>
            <a:off x="5591944" y="5229200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2" name="Rounded Rectangle 31"/>
          <p:cNvSpPr/>
          <p:nvPr/>
        </p:nvSpPr>
        <p:spPr>
          <a:xfrm>
            <a:off x="4583832" y="2324610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3" name="Rounded Rectangle 32"/>
          <p:cNvSpPr/>
          <p:nvPr/>
        </p:nvSpPr>
        <p:spPr>
          <a:xfrm>
            <a:off x="4330877" y="3624527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5035669" y="3554970"/>
            <a:ext cx="8462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905929" y="3168376"/>
            <a:ext cx="2377907" cy="773188"/>
            <a:chOff x="1833701" y="3799014"/>
            <a:chExt cx="2377907" cy="773188"/>
          </a:xfrm>
        </p:grpSpPr>
        <p:sp>
          <p:nvSpPr>
            <p:cNvPr id="36" name="Rectangle 35"/>
            <p:cNvSpPr/>
            <p:nvPr/>
          </p:nvSpPr>
          <p:spPr>
            <a:xfrm>
              <a:off x="2451286" y="3799014"/>
              <a:ext cx="1760322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altLang="en-US" dirty="0"/>
                <a:t>Namespaces </a:t>
              </a:r>
            </a:p>
            <a:p>
              <a:pPr>
                <a:spcBef>
                  <a:spcPts val="600"/>
                </a:spcBef>
              </a:pPr>
              <a:r>
                <a:rPr lang="en-US" altLang="en-US" dirty="0"/>
                <a:t>Control Groups</a:t>
              </a: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33701" y="3813078"/>
              <a:ext cx="639911" cy="7591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10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5152" y="1"/>
            <a:ext cx="8929718" cy="78579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AFBF9"/>
                </a:solidFill>
              </a:rPr>
              <a:t>Small History</a:t>
            </a:r>
            <a:endParaRPr lang="hu-H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Alcím 2"/>
          <p:cNvSpPr txBox="1">
            <a:spLocks/>
          </p:cNvSpPr>
          <p:nvPr/>
        </p:nvSpPr>
        <p:spPr>
          <a:xfrm>
            <a:off x="214281" y="928669"/>
            <a:ext cx="11868901" cy="5740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5735960" y="2852936"/>
            <a:ext cx="2897047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extBox 6"/>
          <p:cNvSpPr txBox="1"/>
          <p:nvPr/>
        </p:nvSpPr>
        <p:spPr>
          <a:xfrm>
            <a:off x="6816080" y="2838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Docker</a:t>
            </a:r>
            <a:endParaRPr lang="hu-HU" dirty="0"/>
          </a:p>
        </p:txBody>
      </p:sp>
      <p:grpSp>
        <p:nvGrpSpPr>
          <p:cNvPr id="19" name="Group 18"/>
          <p:cNvGrpSpPr/>
          <p:nvPr/>
        </p:nvGrpSpPr>
        <p:grpSpPr>
          <a:xfrm>
            <a:off x="7498368" y="3291348"/>
            <a:ext cx="993846" cy="869318"/>
            <a:chOff x="6249820" y="3921277"/>
            <a:chExt cx="993846" cy="869318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49820" y="3921277"/>
              <a:ext cx="993846" cy="419513"/>
            </a:xfrm>
            <a:prstGeom prst="rect">
              <a:avLst/>
            </a:prstGeom>
          </p:spPr>
        </p:pic>
        <p:sp>
          <p:nvSpPr>
            <p:cNvPr id="23" name="Szövegdoboz 2"/>
            <p:cNvSpPr txBox="1"/>
            <p:nvPr/>
          </p:nvSpPr>
          <p:spPr>
            <a:xfrm>
              <a:off x="6267317" y="4421263"/>
              <a:ext cx="958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UnionFS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45152" y="1006195"/>
            <a:ext cx="11035424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originally wrapped the LXC (low level tools, templates, libs for creating containers)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However, at one point LXC development broke Docker so they developed their own substitute “</a:t>
            </a:r>
            <a:r>
              <a:rPr lang="en-US" altLang="en-US" dirty="0" err="1"/>
              <a:t>libcontainer</a:t>
            </a:r>
            <a:r>
              <a:rPr lang="en-US" altLang="en-US" dirty="0" smtClean="0"/>
              <a:t>”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Docker became an ecosystem and added many features as a monolith: registry, orchestration, builds, etc</a:t>
            </a:r>
            <a:r>
              <a:rPr lang="en-US" altLang="en-US" dirty="0" smtClean="0"/>
              <a:t>.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altLang="en-US" dirty="0" smtClean="0"/>
              <a:t>Bad since it is a Monolith</a:t>
            </a:r>
          </a:p>
          <a:p>
            <a:pPr marL="742950" lvl="1" indent="-285750">
              <a:spcBef>
                <a:spcPts val="600"/>
              </a:spcBef>
              <a:buSzPct val="60000"/>
              <a:buFont typeface="Wingdings" panose="05000000000000000000" pitchFamily="2" charset="2"/>
              <a:buChar char="q"/>
            </a:pPr>
            <a:r>
              <a:rPr lang="en-US" altLang="en-US" dirty="0" smtClean="0"/>
              <a:t>Conflicted with other Orchestrators</a:t>
            </a:r>
          </a:p>
          <a:p>
            <a:pPr>
              <a:spcBef>
                <a:spcPts val="600"/>
              </a:spcBef>
            </a:pPr>
            <a:endParaRPr lang="en-US" altLang="en-US" dirty="0" smtClean="0"/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endParaRPr lang="en-US" altLang="en-US" dirty="0" smtClean="0"/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endParaRPr lang="en-US" altLang="en-US" dirty="0" smtClean="0"/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endParaRPr lang="en-US" altLang="en-US" dirty="0" smtClean="0"/>
          </a:p>
          <a:p>
            <a:pPr>
              <a:spcBef>
                <a:spcPts val="600"/>
              </a:spcBef>
            </a:pPr>
            <a:endParaRPr lang="en-US" altLang="en-US" dirty="0"/>
          </a:p>
          <a:p>
            <a:pPr>
              <a:spcBef>
                <a:spcPts val="600"/>
              </a:spcBef>
            </a:pPr>
            <a:endParaRPr lang="en-US" altLang="en-US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When OCI (Open Container Initiative) came they rewrite their architecture (abandoned </a:t>
            </a:r>
            <a:r>
              <a:rPr lang="en-US" altLang="en-US" dirty="0" err="1"/>
              <a:t>libcontainer</a:t>
            </a:r>
            <a:r>
              <a:rPr lang="en-US" altLang="en-US" dirty="0"/>
              <a:t> in 2015)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dirty="0"/>
              <a:t>OCI:  Linux Foundation project to design open standards for OS-level virtualization</a:t>
            </a:r>
          </a:p>
          <a:p>
            <a:pPr>
              <a:spcBef>
                <a:spcPts val="600"/>
              </a:spcBef>
            </a:pPr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5807968" y="3370304"/>
            <a:ext cx="1328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/>
              <a:t>libcontainer</a:t>
            </a:r>
            <a:endParaRPr lang="hu-HU" b="1" dirty="0"/>
          </a:p>
        </p:txBody>
      </p:sp>
      <p:sp>
        <p:nvSpPr>
          <p:cNvPr id="4" name="Rounded Rectangle 3"/>
          <p:cNvSpPr/>
          <p:nvPr/>
        </p:nvSpPr>
        <p:spPr>
          <a:xfrm>
            <a:off x="5868440" y="3872634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mages</a:t>
            </a:r>
            <a:endParaRPr lang="hu-HU" dirty="0"/>
          </a:p>
        </p:txBody>
      </p:sp>
      <p:sp>
        <p:nvSpPr>
          <p:cNvPr id="21" name="Rounded Rectangle 20"/>
          <p:cNvSpPr/>
          <p:nvPr/>
        </p:nvSpPr>
        <p:spPr>
          <a:xfrm>
            <a:off x="6260841" y="4538751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ompose</a:t>
            </a:r>
            <a:endParaRPr lang="hu-HU" dirty="0"/>
          </a:p>
        </p:txBody>
      </p:sp>
      <p:sp>
        <p:nvSpPr>
          <p:cNvPr id="22" name="Rounded Rectangle 21"/>
          <p:cNvSpPr/>
          <p:nvPr/>
        </p:nvSpPr>
        <p:spPr>
          <a:xfrm>
            <a:off x="8332446" y="2694048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runtime</a:t>
            </a:r>
            <a:endParaRPr lang="hu-HU" dirty="0"/>
          </a:p>
        </p:txBody>
      </p:sp>
      <p:sp>
        <p:nvSpPr>
          <p:cNvPr id="25" name="Rounded Rectangle 24"/>
          <p:cNvSpPr/>
          <p:nvPr/>
        </p:nvSpPr>
        <p:spPr>
          <a:xfrm>
            <a:off x="5066512" y="2918205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hu-HU" dirty="0"/>
          </a:p>
        </p:txBody>
      </p:sp>
      <p:sp>
        <p:nvSpPr>
          <p:cNvPr id="26" name="Rounded Rectangle 25"/>
          <p:cNvSpPr/>
          <p:nvPr/>
        </p:nvSpPr>
        <p:spPr>
          <a:xfrm>
            <a:off x="7752184" y="4241139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builds</a:t>
            </a:r>
            <a:endParaRPr lang="hu-HU" dirty="0"/>
          </a:p>
        </p:txBody>
      </p:sp>
      <p:sp>
        <p:nvSpPr>
          <p:cNvPr id="27" name="Rounded Rectangle 26"/>
          <p:cNvSpPr/>
          <p:nvPr/>
        </p:nvSpPr>
        <p:spPr>
          <a:xfrm>
            <a:off x="6605536" y="2324158"/>
            <a:ext cx="1459437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registry</a:t>
            </a:r>
            <a:endParaRPr lang="hu-HU" dirty="0"/>
          </a:p>
        </p:txBody>
      </p:sp>
      <p:sp>
        <p:nvSpPr>
          <p:cNvPr id="28" name="Rounded Rectangle 27"/>
          <p:cNvSpPr/>
          <p:nvPr/>
        </p:nvSpPr>
        <p:spPr>
          <a:xfrm>
            <a:off x="8870758" y="3543952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9" name="Rounded Rectangle 28"/>
          <p:cNvSpPr/>
          <p:nvPr/>
        </p:nvSpPr>
        <p:spPr>
          <a:xfrm>
            <a:off x="8492214" y="4926976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0" name="Rounded Rectangle 29"/>
          <p:cNvSpPr/>
          <p:nvPr/>
        </p:nvSpPr>
        <p:spPr>
          <a:xfrm>
            <a:off x="4549853" y="4482138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1" name="Rounded Rectangle 30"/>
          <p:cNvSpPr/>
          <p:nvPr/>
        </p:nvSpPr>
        <p:spPr>
          <a:xfrm>
            <a:off x="5591944" y="5229200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2" name="Rounded Rectangle 31"/>
          <p:cNvSpPr/>
          <p:nvPr/>
        </p:nvSpPr>
        <p:spPr>
          <a:xfrm>
            <a:off x="4583832" y="2324610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3" name="Rounded Rectangle 32"/>
          <p:cNvSpPr/>
          <p:nvPr/>
        </p:nvSpPr>
        <p:spPr>
          <a:xfrm>
            <a:off x="4330877" y="3624527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38" name="Picture 2" descr="kubernetes-stacked-all-blue-c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47" y="3320620"/>
            <a:ext cx="2183641" cy="169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49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13288</TotalTime>
  <Words>752</Words>
  <Application>Microsoft Office PowerPoint</Application>
  <PresentationFormat>Widescreen</PresentationFormat>
  <Paragraphs>203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Wingdings</vt:lpstr>
      <vt:lpstr>Office-téma</vt:lpstr>
      <vt:lpstr>Docker: past, present, future(?)  </vt:lpstr>
      <vt:lpstr>Who am I?</vt:lpstr>
      <vt:lpstr>What Everyone Knows: Virtual Machines vs. Containers </vt:lpstr>
      <vt:lpstr>Let’s Go Deeper – Why Docker?</vt:lpstr>
      <vt:lpstr>Let’s Go Deeper – Why Docker?</vt:lpstr>
      <vt:lpstr>Small History</vt:lpstr>
      <vt:lpstr>Small History</vt:lpstr>
      <vt:lpstr>Small History</vt:lpstr>
      <vt:lpstr>Small History</vt:lpstr>
      <vt:lpstr>Platform and Ecosystem</vt:lpstr>
      <vt:lpstr>Platform and Ecosystem</vt:lpstr>
      <vt:lpstr>Docker Benefits for Microservices and DevOps</vt:lpstr>
      <vt:lpstr>Docker Alternatives</vt:lpstr>
      <vt:lpstr>Docker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David</dc:creator>
  <cp:lastModifiedBy>SzDávid</cp:lastModifiedBy>
  <cp:revision>1199</cp:revision>
  <dcterms:created xsi:type="dcterms:W3CDTF">2016-11-11T16:11:17Z</dcterms:created>
  <dcterms:modified xsi:type="dcterms:W3CDTF">2021-03-29T19:02:51Z</dcterms:modified>
</cp:coreProperties>
</file>