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6" r:id="rId2"/>
    <p:sldId id="306" r:id="rId3"/>
    <p:sldId id="307" r:id="rId4"/>
    <p:sldId id="268" r:id="rId5"/>
    <p:sldId id="294" r:id="rId6"/>
    <p:sldId id="295" r:id="rId7"/>
    <p:sldId id="290" r:id="rId8"/>
    <p:sldId id="299" r:id="rId9"/>
    <p:sldId id="257" r:id="rId10"/>
    <p:sldId id="308" r:id="rId11"/>
    <p:sldId id="309" r:id="rId12"/>
    <p:sldId id="297" r:id="rId13"/>
    <p:sldId id="281" r:id="rId14"/>
    <p:sldId id="300" r:id="rId15"/>
    <p:sldId id="305" r:id="rId16"/>
    <p:sldId id="278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ss Olivér" initials="KO" lastIdx="6" clrIdx="0">
    <p:extLst>
      <p:ext uri="{19B8F6BF-5375-455C-9EA6-DF929625EA0E}">
        <p15:presenceInfo xmlns:p15="http://schemas.microsoft.com/office/powerpoint/2012/main" userId="Kiss Olivé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896B8"/>
    <a:srgbClr val="84E4D9"/>
    <a:srgbClr val="52AC3B"/>
    <a:srgbClr val="8DEF79"/>
    <a:srgbClr val="ABED33"/>
    <a:srgbClr val="DC6083"/>
    <a:srgbClr val="B9EDFF"/>
    <a:srgbClr val="98EFF8"/>
    <a:srgbClr val="008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91" autoAdjust="0"/>
    <p:restoredTop sz="86864" autoAdjust="0"/>
  </p:normalViewPr>
  <p:slideViewPr>
    <p:cSldViewPr snapToGrid="0" snapToObjects="1">
      <p:cViewPr varScale="1">
        <p:scale>
          <a:sx n="105" d="100"/>
          <a:sy n="105" d="100"/>
        </p:scale>
        <p:origin x="302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698A0-3A17-C44B-9AD0-AB2A8AB2023F}" type="doc">
      <dgm:prSet loTypeId="urn:microsoft.com/office/officeart/2008/layout/VerticalCurvedList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9F6E2BD8-ED98-D14D-82AB-EA07016F7207}">
      <dgm:prSet phldrT="[Szöveg]"/>
      <dgm:spPr>
        <a:solidFill>
          <a:srgbClr val="52AC3B"/>
        </a:solidFill>
      </dgm:spPr>
      <dgm:t>
        <a:bodyPr/>
        <a:lstStyle/>
        <a:p>
          <a:r>
            <a:rPr lang="hu-HU" dirty="0"/>
            <a:t>Új, modern technológiákat kezdünk használni, ez motiváló</a:t>
          </a:r>
        </a:p>
      </dgm:t>
    </dgm:pt>
    <dgm:pt modelId="{6E9EA1F4-8EEB-9042-B6AC-6A63ADCFB601}" type="parTrans" cxnId="{C07B87B1-9AF6-404D-813C-17E56666B2D5}">
      <dgm:prSet/>
      <dgm:spPr/>
      <dgm:t>
        <a:bodyPr/>
        <a:lstStyle/>
        <a:p>
          <a:endParaRPr lang="hu-HU"/>
        </a:p>
      </dgm:t>
    </dgm:pt>
    <dgm:pt modelId="{0BD18A2D-DA6D-0244-8A72-AC46BB41DC7F}" type="sibTrans" cxnId="{C07B87B1-9AF6-404D-813C-17E56666B2D5}">
      <dgm:prSet/>
      <dgm:spPr/>
      <dgm:t>
        <a:bodyPr/>
        <a:lstStyle/>
        <a:p>
          <a:endParaRPr lang="hu-HU"/>
        </a:p>
      </dgm:t>
    </dgm:pt>
    <dgm:pt modelId="{B6BAB34B-84EF-AB48-85EB-9529E5E233BF}">
      <dgm:prSet/>
      <dgm:spPr>
        <a:solidFill>
          <a:srgbClr val="52AC3B"/>
        </a:solidFill>
      </dgm:spPr>
      <dgm:t>
        <a:bodyPr/>
        <a:lstStyle/>
        <a:p>
          <a:r>
            <a:rPr lang="hu-HU" dirty="0"/>
            <a:t>Rendrakás érzés</a:t>
          </a:r>
        </a:p>
      </dgm:t>
    </dgm:pt>
    <dgm:pt modelId="{0A292C10-4759-414C-BAC3-C5F4427544F2}" type="parTrans" cxnId="{01B1DB97-05DF-054E-A5A6-DFC47BD0E6A6}">
      <dgm:prSet/>
      <dgm:spPr/>
      <dgm:t>
        <a:bodyPr/>
        <a:lstStyle/>
        <a:p>
          <a:endParaRPr lang="hu-HU"/>
        </a:p>
      </dgm:t>
    </dgm:pt>
    <dgm:pt modelId="{E16480B2-3D42-C54B-899D-D1C37825E5CE}" type="sibTrans" cxnId="{01B1DB97-05DF-054E-A5A6-DFC47BD0E6A6}">
      <dgm:prSet/>
      <dgm:spPr/>
      <dgm:t>
        <a:bodyPr/>
        <a:lstStyle/>
        <a:p>
          <a:endParaRPr lang="hu-HU"/>
        </a:p>
      </dgm:t>
    </dgm:pt>
    <dgm:pt modelId="{BAB28373-F4E1-254F-9987-9A6732D41099}">
      <dgm:prSet/>
      <dgm:spPr>
        <a:solidFill>
          <a:srgbClr val="52AC3B"/>
        </a:solidFill>
      </dgm:spPr>
      <dgm:t>
        <a:bodyPr/>
        <a:lstStyle/>
        <a:p>
          <a:r>
            <a:rPr lang="hu-HU"/>
            <a:t>Újrahasznosítható modulok</a:t>
          </a:r>
          <a:endParaRPr lang="hu-HU" dirty="0"/>
        </a:p>
      </dgm:t>
    </dgm:pt>
    <dgm:pt modelId="{7A77CBFA-00E2-E64D-AFF3-5BB395429199}" type="parTrans" cxnId="{B41D0EEE-BAB9-6845-A924-00A6D698D77C}">
      <dgm:prSet/>
      <dgm:spPr/>
      <dgm:t>
        <a:bodyPr/>
        <a:lstStyle/>
        <a:p>
          <a:endParaRPr lang="hu-HU"/>
        </a:p>
      </dgm:t>
    </dgm:pt>
    <dgm:pt modelId="{BBCBFDF5-AB0D-E447-852E-AA960FC25BE1}" type="sibTrans" cxnId="{B41D0EEE-BAB9-6845-A924-00A6D698D77C}">
      <dgm:prSet/>
      <dgm:spPr/>
      <dgm:t>
        <a:bodyPr/>
        <a:lstStyle/>
        <a:p>
          <a:endParaRPr lang="hu-HU"/>
        </a:p>
      </dgm:t>
    </dgm:pt>
    <dgm:pt modelId="{7A3A46CA-9A0A-014C-8E20-420311C5D3C0}" type="pres">
      <dgm:prSet presAssocID="{4C1698A0-3A17-C44B-9AD0-AB2A8AB2023F}" presName="Name0" presStyleCnt="0">
        <dgm:presLayoutVars>
          <dgm:chMax val="7"/>
          <dgm:chPref val="7"/>
          <dgm:dir/>
        </dgm:presLayoutVars>
      </dgm:prSet>
      <dgm:spPr/>
    </dgm:pt>
    <dgm:pt modelId="{88207BF4-37A0-4E47-8648-8077115B159F}" type="pres">
      <dgm:prSet presAssocID="{4C1698A0-3A17-C44B-9AD0-AB2A8AB2023F}" presName="Name1" presStyleCnt="0"/>
      <dgm:spPr/>
    </dgm:pt>
    <dgm:pt modelId="{83E22D7C-D49D-EB4C-8080-54CF9BDDAC69}" type="pres">
      <dgm:prSet presAssocID="{4C1698A0-3A17-C44B-9AD0-AB2A8AB2023F}" presName="cycle" presStyleCnt="0"/>
      <dgm:spPr/>
    </dgm:pt>
    <dgm:pt modelId="{2470ABC3-5FBA-884C-8DC1-9D6BDA56F379}" type="pres">
      <dgm:prSet presAssocID="{4C1698A0-3A17-C44B-9AD0-AB2A8AB2023F}" presName="srcNode" presStyleLbl="node1" presStyleIdx="0" presStyleCnt="3"/>
      <dgm:spPr/>
    </dgm:pt>
    <dgm:pt modelId="{C2638F5C-84EE-8749-A795-648146FDEDFE}" type="pres">
      <dgm:prSet presAssocID="{4C1698A0-3A17-C44B-9AD0-AB2A8AB2023F}" presName="conn" presStyleLbl="parChTrans1D2" presStyleIdx="0" presStyleCnt="1"/>
      <dgm:spPr/>
    </dgm:pt>
    <dgm:pt modelId="{E62B4F15-1750-B54A-8926-1CA1D5FF1B53}" type="pres">
      <dgm:prSet presAssocID="{4C1698A0-3A17-C44B-9AD0-AB2A8AB2023F}" presName="extraNode" presStyleLbl="node1" presStyleIdx="0" presStyleCnt="3"/>
      <dgm:spPr/>
    </dgm:pt>
    <dgm:pt modelId="{0B32F711-A9D1-7941-A4E1-B03CE80E779F}" type="pres">
      <dgm:prSet presAssocID="{4C1698A0-3A17-C44B-9AD0-AB2A8AB2023F}" presName="dstNode" presStyleLbl="node1" presStyleIdx="0" presStyleCnt="3"/>
      <dgm:spPr/>
    </dgm:pt>
    <dgm:pt modelId="{5134A6AB-5081-4E4C-A7D0-CDF06525D3FB}" type="pres">
      <dgm:prSet presAssocID="{9F6E2BD8-ED98-D14D-82AB-EA07016F7207}" presName="text_1" presStyleLbl="node1" presStyleIdx="0" presStyleCnt="3">
        <dgm:presLayoutVars>
          <dgm:bulletEnabled val="1"/>
        </dgm:presLayoutVars>
      </dgm:prSet>
      <dgm:spPr/>
    </dgm:pt>
    <dgm:pt modelId="{AF135A3B-EAB1-AA4B-B511-3F1275F473BE}" type="pres">
      <dgm:prSet presAssocID="{9F6E2BD8-ED98-D14D-82AB-EA07016F7207}" presName="accent_1" presStyleCnt="0"/>
      <dgm:spPr/>
    </dgm:pt>
    <dgm:pt modelId="{83642898-6BBF-D444-8381-16A2A7050169}" type="pres">
      <dgm:prSet presAssocID="{9F6E2BD8-ED98-D14D-82AB-EA07016F7207}" presName="accentRepeatNode" presStyleLbl="solidFgAcc1" presStyleIdx="0" presStyleCnt="3"/>
      <dgm:spPr/>
    </dgm:pt>
    <dgm:pt modelId="{53446D37-11E2-404F-83D3-DE279E826C53}" type="pres">
      <dgm:prSet presAssocID="{B6BAB34B-84EF-AB48-85EB-9529E5E233BF}" presName="text_2" presStyleLbl="node1" presStyleIdx="1" presStyleCnt="3">
        <dgm:presLayoutVars>
          <dgm:bulletEnabled val="1"/>
        </dgm:presLayoutVars>
      </dgm:prSet>
      <dgm:spPr/>
    </dgm:pt>
    <dgm:pt modelId="{A9CC9C37-2162-6944-BF57-AA5D4AA9A9DB}" type="pres">
      <dgm:prSet presAssocID="{B6BAB34B-84EF-AB48-85EB-9529E5E233BF}" presName="accent_2" presStyleCnt="0"/>
      <dgm:spPr/>
    </dgm:pt>
    <dgm:pt modelId="{C0902BB2-60FB-9F4C-9765-766D20F0F405}" type="pres">
      <dgm:prSet presAssocID="{B6BAB34B-84EF-AB48-85EB-9529E5E233BF}" presName="accentRepeatNode" presStyleLbl="solidFgAcc1" presStyleIdx="1" presStyleCnt="3"/>
      <dgm:spPr/>
    </dgm:pt>
    <dgm:pt modelId="{A4848D97-4F29-49B7-AAA6-3F35E3D3001D}" type="pres">
      <dgm:prSet presAssocID="{BAB28373-F4E1-254F-9987-9A6732D41099}" presName="text_3" presStyleLbl="node1" presStyleIdx="2" presStyleCnt="3">
        <dgm:presLayoutVars>
          <dgm:bulletEnabled val="1"/>
        </dgm:presLayoutVars>
      </dgm:prSet>
      <dgm:spPr/>
    </dgm:pt>
    <dgm:pt modelId="{4C726F98-19AD-45CF-AFDD-97F908D7DAE8}" type="pres">
      <dgm:prSet presAssocID="{BAB28373-F4E1-254F-9987-9A6732D41099}" presName="accent_3" presStyleCnt="0"/>
      <dgm:spPr/>
    </dgm:pt>
    <dgm:pt modelId="{F6E97D9D-C701-A847-AF3A-2016D9C72711}" type="pres">
      <dgm:prSet presAssocID="{BAB28373-F4E1-254F-9987-9A6732D41099}" presName="accentRepeatNode" presStyleLbl="solidFgAcc1" presStyleIdx="2" presStyleCnt="3"/>
      <dgm:spPr/>
    </dgm:pt>
  </dgm:ptLst>
  <dgm:cxnLst>
    <dgm:cxn modelId="{A702581B-A10A-9D4F-AB74-54B9E6AA1B77}" type="presOf" srcId="{0BD18A2D-DA6D-0244-8A72-AC46BB41DC7F}" destId="{C2638F5C-84EE-8749-A795-648146FDEDFE}" srcOrd="0" destOrd="0" presId="urn:microsoft.com/office/officeart/2008/layout/VerticalCurvedList"/>
    <dgm:cxn modelId="{4AA72036-C28A-4021-B456-239C87303A5C}" type="presOf" srcId="{BAB28373-F4E1-254F-9987-9A6732D41099}" destId="{A4848D97-4F29-49B7-AAA6-3F35E3D3001D}" srcOrd="0" destOrd="0" presId="urn:microsoft.com/office/officeart/2008/layout/VerticalCurvedList"/>
    <dgm:cxn modelId="{01B1DB97-05DF-054E-A5A6-DFC47BD0E6A6}" srcId="{4C1698A0-3A17-C44B-9AD0-AB2A8AB2023F}" destId="{B6BAB34B-84EF-AB48-85EB-9529E5E233BF}" srcOrd="1" destOrd="0" parTransId="{0A292C10-4759-414C-BAC3-C5F4427544F2}" sibTransId="{E16480B2-3D42-C54B-899D-D1C37825E5CE}"/>
    <dgm:cxn modelId="{84A0F69B-AC42-F541-8685-4C04312EE0E5}" type="presOf" srcId="{4C1698A0-3A17-C44B-9AD0-AB2A8AB2023F}" destId="{7A3A46CA-9A0A-014C-8E20-420311C5D3C0}" srcOrd="0" destOrd="0" presId="urn:microsoft.com/office/officeart/2008/layout/VerticalCurvedList"/>
    <dgm:cxn modelId="{B389B9A5-482B-B740-87B9-02F1165796FA}" type="presOf" srcId="{9F6E2BD8-ED98-D14D-82AB-EA07016F7207}" destId="{5134A6AB-5081-4E4C-A7D0-CDF06525D3FB}" srcOrd="0" destOrd="0" presId="urn:microsoft.com/office/officeart/2008/layout/VerticalCurvedList"/>
    <dgm:cxn modelId="{C07B87B1-9AF6-404D-813C-17E56666B2D5}" srcId="{4C1698A0-3A17-C44B-9AD0-AB2A8AB2023F}" destId="{9F6E2BD8-ED98-D14D-82AB-EA07016F7207}" srcOrd="0" destOrd="0" parTransId="{6E9EA1F4-8EEB-9042-B6AC-6A63ADCFB601}" sibTransId="{0BD18A2D-DA6D-0244-8A72-AC46BB41DC7F}"/>
    <dgm:cxn modelId="{6A3A7CB9-5B69-684D-8D2D-4BF6D06BF868}" type="presOf" srcId="{B6BAB34B-84EF-AB48-85EB-9529E5E233BF}" destId="{53446D37-11E2-404F-83D3-DE279E826C53}" srcOrd="0" destOrd="0" presId="urn:microsoft.com/office/officeart/2008/layout/VerticalCurvedList"/>
    <dgm:cxn modelId="{B41D0EEE-BAB9-6845-A924-00A6D698D77C}" srcId="{4C1698A0-3A17-C44B-9AD0-AB2A8AB2023F}" destId="{BAB28373-F4E1-254F-9987-9A6732D41099}" srcOrd="2" destOrd="0" parTransId="{7A77CBFA-00E2-E64D-AFF3-5BB395429199}" sibTransId="{BBCBFDF5-AB0D-E447-852E-AA960FC25BE1}"/>
    <dgm:cxn modelId="{EAF158A9-62D6-104C-AA28-74209DA6ED18}" type="presParOf" srcId="{7A3A46CA-9A0A-014C-8E20-420311C5D3C0}" destId="{88207BF4-37A0-4E47-8648-8077115B159F}" srcOrd="0" destOrd="0" presId="urn:microsoft.com/office/officeart/2008/layout/VerticalCurvedList"/>
    <dgm:cxn modelId="{6C4CDDDE-5425-7E4D-BD56-7F10C61C8BB1}" type="presParOf" srcId="{88207BF4-37A0-4E47-8648-8077115B159F}" destId="{83E22D7C-D49D-EB4C-8080-54CF9BDDAC69}" srcOrd="0" destOrd="0" presId="urn:microsoft.com/office/officeart/2008/layout/VerticalCurvedList"/>
    <dgm:cxn modelId="{F9D65D94-B8D8-7846-92F5-DADE4D6327E5}" type="presParOf" srcId="{83E22D7C-D49D-EB4C-8080-54CF9BDDAC69}" destId="{2470ABC3-5FBA-884C-8DC1-9D6BDA56F379}" srcOrd="0" destOrd="0" presId="urn:microsoft.com/office/officeart/2008/layout/VerticalCurvedList"/>
    <dgm:cxn modelId="{9839CE4A-B4F4-3949-9D5E-D4C0B34B113F}" type="presParOf" srcId="{83E22D7C-D49D-EB4C-8080-54CF9BDDAC69}" destId="{C2638F5C-84EE-8749-A795-648146FDEDFE}" srcOrd="1" destOrd="0" presId="urn:microsoft.com/office/officeart/2008/layout/VerticalCurvedList"/>
    <dgm:cxn modelId="{984E5DC3-3E56-EF4F-BD07-D016B7180085}" type="presParOf" srcId="{83E22D7C-D49D-EB4C-8080-54CF9BDDAC69}" destId="{E62B4F15-1750-B54A-8926-1CA1D5FF1B53}" srcOrd="2" destOrd="0" presId="urn:microsoft.com/office/officeart/2008/layout/VerticalCurvedList"/>
    <dgm:cxn modelId="{81F4834A-38B1-D348-8655-E56ADEE69FBA}" type="presParOf" srcId="{83E22D7C-D49D-EB4C-8080-54CF9BDDAC69}" destId="{0B32F711-A9D1-7941-A4E1-B03CE80E779F}" srcOrd="3" destOrd="0" presId="urn:microsoft.com/office/officeart/2008/layout/VerticalCurvedList"/>
    <dgm:cxn modelId="{B9BAC76F-7C0C-AE43-9773-E1FC656EA271}" type="presParOf" srcId="{88207BF4-37A0-4E47-8648-8077115B159F}" destId="{5134A6AB-5081-4E4C-A7D0-CDF06525D3FB}" srcOrd="1" destOrd="0" presId="urn:microsoft.com/office/officeart/2008/layout/VerticalCurvedList"/>
    <dgm:cxn modelId="{F64115F3-A687-FE43-8D6C-BC7B4E7A54E9}" type="presParOf" srcId="{88207BF4-37A0-4E47-8648-8077115B159F}" destId="{AF135A3B-EAB1-AA4B-B511-3F1275F473BE}" srcOrd="2" destOrd="0" presId="urn:microsoft.com/office/officeart/2008/layout/VerticalCurvedList"/>
    <dgm:cxn modelId="{9D45B795-3642-5C45-9E26-6D317710AF53}" type="presParOf" srcId="{AF135A3B-EAB1-AA4B-B511-3F1275F473BE}" destId="{83642898-6BBF-D444-8381-16A2A7050169}" srcOrd="0" destOrd="0" presId="urn:microsoft.com/office/officeart/2008/layout/VerticalCurvedList"/>
    <dgm:cxn modelId="{A8C3370E-8BB9-7546-AA60-C2E4BBB88E76}" type="presParOf" srcId="{88207BF4-37A0-4E47-8648-8077115B159F}" destId="{53446D37-11E2-404F-83D3-DE279E826C53}" srcOrd="3" destOrd="0" presId="urn:microsoft.com/office/officeart/2008/layout/VerticalCurvedList"/>
    <dgm:cxn modelId="{089AE920-48A0-9A41-97FB-43E5A66667D5}" type="presParOf" srcId="{88207BF4-37A0-4E47-8648-8077115B159F}" destId="{A9CC9C37-2162-6944-BF57-AA5D4AA9A9DB}" srcOrd="4" destOrd="0" presId="urn:microsoft.com/office/officeart/2008/layout/VerticalCurvedList"/>
    <dgm:cxn modelId="{46AB06C7-DA93-0641-845F-2D5B26A15C07}" type="presParOf" srcId="{A9CC9C37-2162-6944-BF57-AA5D4AA9A9DB}" destId="{C0902BB2-60FB-9F4C-9765-766D20F0F405}" srcOrd="0" destOrd="0" presId="urn:microsoft.com/office/officeart/2008/layout/VerticalCurvedList"/>
    <dgm:cxn modelId="{47C9850B-FB7A-4FAF-9453-FB2AF7A67D00}" type="presParOf" srcId="{88207BF4-37A0-4E47-8648-8077115B159F}" destId="{A4848D97-4F29-49B7-AAA6-3F35E3D3001D}" srcOrd="5" destOrd="0" presId="urn:microsoft.com/office/officeart/2008/layout/VerticalCurvedList"/>
    <dgm:cxn modelId="{8E94B55F-CC1B-45B6-844B-D09E6087BCFA}" type="presParOf" srcId="{88207BF4-37A0-4E47-8648-8077115B159F}" destId="{4C726F98-19AD-45CF-AFDD-97F908D7DAE8}" srcOrd="6" destOrd="0" presId="urn:microsoft.com/office/officeart/2008/layout/VerticalCurvedList"/>
    <dgm:cxn modelId="{AD4DEC46-252D-4D06-8598-A0E2D399F991}" type="presParOf" srcId="{4C726F98-19AD-45CF-AFDD-97F908D7DAE8}" destId="{F6E97D9D-C701-A847-AF3A-2016D9C727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C5B61-630E-9C43-9DFB-7D38C08A1B2F}" type="doc">
      <dgm:prSet loTypeId="urn:microsoft.com/office/officeart/2005/8/layout/vList2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1E920AE-530C-C046-8693-3231E7C14AFC}">
      <dgm:prSet phldrT="[Szöveg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hu-HU" sz="2000" b="0" i="0" u="none" strike="noStrike" cap="none" spc="0" normalizeH="0" baseline="0" noProof="0" dirty="0">
              <a:ln/>
              <a:effectLst/>
              <a:uLnTx/>
              <a:uFillTx/>
              <a:latin typeface="Univers" panose="020B0503020202020204" pitchFamily="34" charset="0"/>
            </a:rPr>
            <a:t>Visszanézhető, hogy ki mit mikor változtatott</a:t>
          </a:r>
          <a:endParaRPr lang="hu-HU" sz="2000" b="0" dirty="0"/>
        </a:p>
      </dgm:t>
    </dgm:pt>
    <dgm:pt modelId="{01E031B3-2E5B-A647-A305-35195669CE0B}" type="parTrans" cxnId="{0C7053B0-CBAD-C449-8EEE-642CD9A735E6}">
      <dgm:prSet/>
      <dgm:spPr/>
      <dgm:t>
        <a:bodyPr/>
        <a:lstStyle/>
        <a:p>
          <a:endParaRPr lang="hu-HU"/>
        </a:p>
      </dgm:t>
    </dgm:pt>
    <dgm:pt modelId="{387A31BB-5798-3041-BBD0-F509EA0BAD95}" type="sibTrans" cxnId="{0C7053B0-CBAD-C449-8EEE-642CD9A735E6}">
      <dgm:prSet/>
      <dgm:spPr/>
      <dgm:t>
        <a:bodyPr/>
        <a:lstStyle/>
        <a:p>
          <a:endParaRPr lang="hu-HU"/>
        </a:p>
      </dgm:t>
    </dgm:pt>
    <dgm:pt modelId="{B6B0E461-72E7-2342-B2AC-F4C5BCF16E7D}">
      <dgm:prSet custT="1"/>
      <dgm:spPr/>
      <dgm:t>
        <a:bodyPr/>
        <a:lstStyle/>
        <a:p>
          <a:r>
            <a:rPr kumimoji="0" lang="hu-HU" sz="2000" b="0" i="0" u="none" strike="noStrike" cap="none" spc="0" normalizeH="0" baseline="0" noProof="0" dirty="0">
              <a:ln/>
              <a:effectLst/>
              <a:uLnTx/>
              <a:uFillTx/>
              <a:latin typeface="Univers" panose="020B0503020202020204" pitchFamily="34" charset="0"/>
            </a:rPr>
            <a:t>Könnyű új környezetet létrehozni, ha minden környezet specifikus </a:t>
          </a:r>
          <a:r>
            <a:rPr kumimoji="0" lang="hu-HU" sz="2000" b="0" i="0" u="none" strike="noStrike" cap="none" spc="0" normalizeH="0" baseline="0" noProof="0">
              <a:ln/>
              <a:effectLst/>
              <a:uLnTx/>
              <a:uFillTx/>
              <a:latin typeface="Univers" panose="020B0503020202020204" pitchFamily="34" charset="0"/>
            </a:rPr>
            <a:t>konfiguráció egy </a:t>
          </a:r>
          <a:r>
            <a:rPr kumimoji="0" lang="hu-HU" sz="2000" b="0" i="0" u="none" strike="noStrike" cap="none" spc="0" normalizeH="0" baseline="0" noProof="0" dirty="0">
              <a:ln/>
              <a:effectLst/>
              <a:uLnTx/>
              <a:uFillTx/>
              <a:latin typeface="Univers" panose="020B0503020202020204" pitchFamily="34" charset="0"/>
            </a:rPr>
            <a:t>helyen van</a:t>
          </a:r>
        </a:p>
      </dgm:t>
    </dgm:pt>
    <dgm:pt modelId="{04ADB52E-5929-D642-9B65-EB41C7819BB5}" type="parTrans" cxnId="{04431DEF-59DA-DF4C-A65F-F790C32D101A}">
      <dgm:prSet/>
      <dgm:spPr/>
      <dgm:t>
        <a:bodyPr/>
        <a:lstStyle/>
        <a:p>
          <a:endParaRPr lang="hu-HU"/>
        </a:p>
      </dgm:t>
    </dgm:pt>
    <dgm:pt modelId="{7369088D-A2A7-9349-BAB7-B01D1813DB68}" type="sibTrans" cxnId="{04431DEF-59DA-DF4C-A65F-F790C32D101A}">
      <dgm:prSet/>
      <dgm:spPr/>
      <dgm:t>
        <a:bodyPr/>
        <a:lstStyle/>
        <a:p>
          <a:endParaRPr lang="hu-HU"/>
        </a:p>
      </dgm:t>
    </dgm:pt>
    <dgm:pt modelId="{5F921AD7-4D81-6E4A-A87C-941F20573D6B}">
      <dgm:prSet custT="1"/>
      <dgm:spPr/>
      <dgm:t>
        <a:bodyPr/>
        <a:lstStyle/>
        <a:p>
          <a:r>
            <a:rPr kumimoji="0" lang="hu-HU" sz="2000" b="0" i="0" u="none" strike="noStrike" cap="none" spc="0" normalizeH="0" baseline="0" noProof="0" dirty="0">
              <a:ln/>
              <a:effectLst/>
              <a:uLnTx/>
              <a:uFillTx/>
              <a:latin typeface="Univers" panose="020B0503020202020204" pitchFamily="34" charset="0"/>
            </a:rPr>
            <a:t>Könnyű CI/CD láncból deployolni</a:t>
          </a:r>
        </a:p>
      </dgm:t>
    </dgm:pt>
    <dgm:pt modelId="{6CACCA9F-4C3E-714D-8462-D71A4B853923}" type="parTrans" cxnId="{B778F140-EF97-404A-B103-7CD11F20B0F6}">
      <dgm:prSet/>
      <dgm:spPr/>
      <dgm:t>
        <a:bodyPr/>
        <a:lstStyle/>
        <a:p>
          <a:endParaRPr lang="hu-HU"/>
        </a:p>
      </dgm:t>
    </dgm:pt>
    <dgm:pt modelId="{A1344BD7-E5CC-8247-86D0-D897FCA1BFC0}" type="sibTrans" cxnId="{B778F140-EF97-404A-B103-7CD11F20B0F6}">
      <dgm:prSet/>
      <dgm:spPr/>
      <dgm:t>
        <a:bodyPr/>
        <a:lstStyle/>
        <a:p>
          <a:endParaRPr lang="hu-HU"/>
        </a:p>
      </dgm:t>
    </dgm:pt>
    <dgm:pt modelId="{03406B58-40C3-E74E-89EC-82AC0AA69AA1}">
      <dgm:prSet custT="1"/>
      <dgm:spPr/>
      <dgm:t>
        <a:bodyPr/>
        <a:lstStyle/>
        <a:p>
          <a:r>
            <a:rPr kumimoji="0" lang="hu-HU" sz="2000" b="0" i="0" u="none" strike="noStrike" cap="none" spc="0" normalizeH="0" baseline="0" noProof="0" dirty="0">
              <a:ln/>
              <a:effectLst/>
              <a:uLnTx/>
              <a:uFillTx/>
              <a:latin typeface="Univers" panose="020B0503020202020204" pitchFamily="34" charset="0"/>
            </a:rPr>
            <a:t>Könnyű két környezetet összehasonlítani, pl. hibakereséskor</a:t>
          </a:r>
        </a:p>
      </dgm:t>
    </dgm:pt>
    <dgm:pt modelId="{E4630B81-5F89-AF48-9519-648E5E527DF6}" type="parTrans" cxnId="{83798063-E5E6-AE4A-8E2C-99E4E41A03E4}">
      <dgm:prSet/>
      <dgm:spPr/>
      <dgm:t>
        <a:bodyPr/>
        <a:lstStyle/>
        <a:p>
          <a:endParaRPr lang="hu-HU"/>
        </a:p>
      </dgm:t>
    </dgm:pt>
    <dgm:pt modelId="{EB8D4EE7-F2DC-424C-BFD4-3C1E6D7F63C4}" type="sibTrans" cxnId="{83798063-E5E6-AE4A-8E2C-99E4E41A03E4}">
      <dgm:prSet/>
      <dgm:spPr/>
      <dgm:t>
        <a:bodyPr/>
        <a:lstStyle/>
        <a:p>
          <a:endParaRPr lang="hu-HU"/>
        </a:p>
      </dgm:t>
    </dgm:pt>
    <dgm:pt modelId="{0AC0C710-9037-C846-BBB4-87935EA8DF9C}" type="pres">
      <dgm:prSet presAssocID="{B9AC5B61-630E-9C43-9DFB-7D38C08A1B2F}" presName="linear" presStyleCnt="0">
        <dgm:presLayoutVars>
          <dgm:animLvl val="lvl"/>
          <dgm:resizeHandles val="exact"/>
        </dgm:presLayoutVars>
      </dgm:prSet>
      <dgm:spPr/>
    </dgm:pt>
    <dgm:pt modelId="{85B6B895-F6D8-9C49-8630-D2173D5025F4}" type="pres">
      <dgm:prSet presAssocID="{81E920AE-530C-C046-8693-3231E7C14AF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655F172-2347-1947-856B-EBAF6F88D248}" type="pres">
      <dgm:prSet presAssocID="{387A31BB-5798-3041-BBD0-F509EA0BAD95}" presName="spacer" presStyleCnt="0"/>
      <dgm:spPr/>
    </dgm:pt>
    <dgm:pt modelId="{97CBDFD5-8623-D843-A06A-F2F4495C8A44}" type="pres">
      <dgm:prSet presAssocID="{B6B0E461-72E7-2342-B2AC-F4C5BCF16E7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DE6F212-0AC4-4543-B48E-D15912B8E1D7}" type="pres">
      <dgm:prSet presAssocID="{7369088D-A2A7-9349-BAB7-B01D1813DB68}" presName="spacer" presStyleCnt="0"/>
      <dgm:spPr/>
    </dgm:pt>
    <dgm:pt modelId="{BD1AA071-AA86-2442-9459-4BB5EA91F724}" type="pres">
      <dgm:prSet presAssocID="{5F921AD7-4D81-6E4A-A87C-941F20573D6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4453961-C7E7-1648-90A2-DE35855DBD38}" type="pres">
      <dgm:prSet presAssocID="{A1344BD7-E5CC-8247-86D0-D897FCA1BFC0}" presName="spacer" presStyleCnt="0"/>
      <dgm:spPr/>
    </dgm:pt>
    <dgm:pt modelId="{D37ED497-9ED4-FD4C-87C8-D6503965F3F7}" type="pres">
      <dgm:prSet presAssocID="{03406B58-40C3-E74E-89EC-82AC0AA69AA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BA8A50E-3B8B-7B4C-8062-48FA6B23283D}" type="presOf" srcId="{5F921AD7-4D81-6E4A-A87C-941F20573D6B}" destId="{BD1AA071-AA86-2442-9459-4BB5EA91F724}" srcOrd="0" destOrd="0" presId="urn:microsoft.com/office/officeart/2005/8/layout/vList2"/>
    <dgm:cxn modelId="{77EA0A15-EB5D-4C47-AA60-AB3E57B72F4F}" type="presOf" srcId="{03406B58-40C3-E74E-89EC-82AC0AA69AA1}" destId="{D37ED497-9ED4-FD4C-87C8-D6503965F3F7}" srcOrd="0" destOrd="0" presId="urn:microsoft.com/office/officeart/2005/8/layout/vList2"/>
    <dgm:cxn modelId="{7E62BB38-DE79-294E-916A-A67F5A5DC03E}" type="presOf" srcId="{B9AC5B61-630E-9C43-9DFB-7D38C08A1B2F}" destId="{0AC0C710-9037-C846-BBB4-87935EA8DF9C}" srcOrd="0" destOrd="0" presId="urn:microsoft.com/office/officeart/2005/8/layout/vList2"/>
    <dgm:cxn modelId="{B778F140-EF97-404A-B103-7CD11F20B0F6}" srcId="{B9AC5B61-630E-9C43-9DFB-7D38C08A1B2F}" destId="{5F921AD7-4D81-6E4A-A87C-941F20573D6B}" srcOrd="2" destOrd="0" parTransId="{6CACCA9F-4C3E-714D-8462-D71A4B853923}" sibTransId="{A1344BD7-E5CC-8247-86D0-D897FCA1BFC0}"/>
    <dgm:cxn modelId="{83798063-E5E6-AE4A-8E2C-99E4E41A03E4}" srcId="{B9AC5B61-630E-9C43-9DFB-7D38C08A1B2F}" destId="{03406B58-40C3-E74E-89EC-82AC0AA69AA1}" srcOrd="3" destOrd="0" parTransId="{E4630B81-5F89-AF48-9519-648E5E527DF6}" sibTransId="{EB8D4EE7-F2DC-424C-BFD4-3C1E6D7F63C4}"/>
    <dgm:cxn modelId="{3F15084F-BD8A-3B45-B9DC-DEF74AC3A328}" type="presOf" srcId="{B6B0E461-72E7-2342-B2AC-F4C5BCF16E7D}" destId="{97CBDFD5-8623-D843-A06A-F2F4495C8A44}" srcOrd="0" destOrd="0" presId="urn:microsoft.com/office/officeart/2005/8/layout/vList2"/>
    <dgm:cxn modelId="{FCAD9EA9-51AA-9A44-AC33-4AEF60AE6548}" type="presOf" srcId="{81E920AE-530C-C046-8693-3231E7C14AFC}" destId="{85B6B895-F6D8-9C49-8630-D2173D5025F4}" srcOrd="0" destOrd="0" presId="urn:microsoft.com/office/officeart/2005/8/layout/vList2"/>
    <dgm:cxn modelId="{0C7053B0-CBAD-C449-8EEE-642CD9A735E6}" srcId="{B9AC5B61-630E-9C43-9DFB-7D38C08A1B2F}" destId="{81E920AE-530C-C046-8693-3231E7C14AFC}" srcOrd="0" destOrd="0" parTransId="{01E031B3-2E5B-A647-A305-35195669CE0B}" sibTransId="{387A31BB-5798-3041-BBD0-F509EA0BAD95}"/>
    <dgm:cxn modelId="{04431DEF-59DA-DF4C-A65F-F790C32D101A}" srcId="{B9AC5B61-630E-9C43-9DFB-7D38C08A1B2F}" destId="{B6B0E461-72E7-2342-B2AC-F4C5BCF16E7D}" srcOrd="1" destOrd="0" parTransId="{04ADB52E-5929-D642-9B65-EB41C7819BB5}" sibTransId="{7369088D-A2A7-9349-BAB7-B01D1813DB68}"/>
    <dgm:cxn modelId="{5C293D77-32ED-394C-88E2-EE7DDA124165}" type="presParOf" srcId="{0AC0C710-9037-C846-BBB4-87935EA8DF9C}" destId="{85B6B895-F6D8-9C49-8630-D2173D5025F4}" srcOrd="0" destOrd="0" presId="urn:microsoft.com/office/officeart/2005/8/layout/vList2"/>
    <dgm:cxn modelId="{6CEB81F5-C2C8-0D47-B027-493CE9EBAB31}" type="presParOf" srcId="{0AC0C710-9037-C846-BBB4-87935EA8DF9C}" destId="{C655F172-2347-1947-856B-EBAF6F88D248}" srcOrd="1" destOrd="0" presId="urn:microsoft.com/office/officeart/2005/8/layout/vList2"/>
    <dgm:cxn modelId="{8323BAAF-4AB5-FA40-B22D-6B8D37EB991D}" type="presParOf" srcId="{0AC0C710-9037-C846-BBB4-87935EA8DF9C}" destId="{97CBDFD5-8623-D843-A06A-F2F4495C8A44}" srcOrd="2" destOrd="0" presId="urn:microsoft.com/office/officeart/2005/8/layout/vList2"/>
    <dgm:cxn modelId="{89EA23B2-D5AB-5948-A80B-FDCE1A8D3806}" type="presParOf" srcId="{0AC0C710-9037-C846-BBB4-87935EA8DF9C}" destId="{9DE6F212-0AC4-4543-B48E-D15912B8E1D7}" srcOrd="3" destOrd="0" presId="urn:microsoft.com/office/officeart/2005/8/layout/vList2"/>
    <dgm:cxn modelId="{28B1A1D4-44EF-E540-B97F-A90336127472}" type="presParOf" srcId="{0AC0C710-9037-C846-BBB4-87935EA8DF9C}" destId="{BD1AA071-AA86-2442-9459-4BB5EA91F724}" srcOrd="4" destOrd="0" presId="urn:microsoft.com/office/officeart/2005/8/layout/vList2"/>
    <dgm:cxn modelId="{771B43CD-E284-DA4E-B42E-B1C3BBC1DB09}" type="presParOf" srcId="{0AC0C710-9037-C846-BBB4-87935EA8DF9C}" destId="{A4453961-C7E7-1648-90A2-DE35855DBD38}" srcOrd="5" destOrd="0" presId="urn:microsoft.com/office/officeart/2005/8/layout/vList2"/>
    <dgm:cxn modelId="{FD167DC0-A9B9-7848-A7AD-07927BE729A8}" type="presParOf" srcId="{0AC0C710-9037-C846-BBB4-87935EA8DF9C}" destId="{D37ED497-9ED4-FD4C-87C8-D6503965F3F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38F5C-84EE-8749-A795-648146FDEDFE}">
      <dsp:nvSpPr>
        <dsp:cNvPr id="0" name=""/>
        <dsp:cNvSpPr/>
      </dsp:nvSpPr>
      <dsp:spPr>
        <a:xfrm>
          <a:off x="-4284987" y="-657378"/>
          <a:ext cx="5105332" cy="5105332"/>
        </a:xfrm>
        <a:prstGeom prst="blockArc">
          <a:avLst>
            <a:gd name="adj1" fmla="val 18900000"/>
            <a:gd name="adj2" fmla="val 2700000"/>
            <a:gd name="adj3" fmla="val 42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4A6AB-5081-4E4C-A7D0-CDF06525D3FB}">
      <dsp:nvSpPr>
        <dsp:cNvPr id="0" name=""/>
        <dsp:cNvSpPr/>
      </dsp:nvSpPr>
      <dsp:spPr>
        <a:xfrm>
          <a:off x="527573" y="379057"/>
          <a:ext cx="6477131" cy="758115"/>
        </a:xfrm>
        <a:prstGeom prst="rect">
          <a:avLst/>
        </a:prstGeom>
        <a:solidFill>
          <a:srgbClr val="52AC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75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Új, modern technológiákat kezdünk használni, ez motiváló</a:t>
          </a:r>
        </a:p>
      </dsp:txBody>
      <dsp:txXfrm>
        <a:off x="527573" y="379057"/>
        <a:ext cx="6477131" cy="758115"/>
      </dsp:txXfrm>
    </dsp:sp>
    <dsp:sp modelId="{83642898-6BBF-D444-8381-16A2A7050169}">
      <dsp:nvSpPr>
        <dsp:cNvPr id="0" name=""/>
        <dsp:cNvSpPr/>
      </dsp:nvSpPr>
      <dsp:spPr>
        <a:xfrm>
          <a:off x="53751" y="284293"/>
          <a:ext cx="947643" cy="9476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46D37-11E2-404F-83D3-DE279E826C53}">
      <dsp:nvSpPr>
        <dsp:cNvPr id="0" name=""/>
        <dsp:cNvSpPr/>
      </dsp:nvSpPr>
      <dsp:spPr>
        <a:xfrm>
          <a:off x="803148" y="1516230"/>
          <a:ext cx="6201556" cy="758115"/>
        </a:xfrm>
        <a:prstGeom prst="rect">
          <a:avLst/>
        </a:prstGeom>
        <a:solidFill>
          <a:srgbClr val="52AC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75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dirty="0"/>
            <a:t>Rendrakás érzés</a:t>
          </a:r>
        </a:p>
      </dsp:txBody>
      <dsp:txXfrm>
        <a:off x="803148" y="1516230"/>
        <a:ext cx="6201556" cy="758115"/>
      </dsp:txXfrm>
    </dsp:sp>
    <dsp:sp modelId="{C0902BB2-60FB-9F4C-9765-766D20F0F405}">
      <dsp:nvSpPr>
        <dsp:cNvPr id="0" name=""/>
        <dsp:cNvSpPr/>
      </dsp:nvSpPr>
      <dsp:spPr>
        <a:xfrm>
          <a:off x="329326" y="1421465"/>
          <a:ext cx="947643" cy="9476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48D97-4F29-49B7-AAA6-3F35E3D3001D}">
      <dsp:nvSpPr>
        <dsp:cNvPr id="0" name=""/>
        <dsp:cNvSpPr/>
      </dsp:nvSpPr>
      <dsp:spPr>
        <a:xfrm>
          <a:off x="527573" y="2653402"/>
          <a:ext cx="6477131" cy="758115"/>
        </a:xfrm>
        <a:prstGeom prst="rect">
          <a:avLst/>
        </a:prstGeom>
        <a:solidFill>
          <a:srgbClr val="52AC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75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Újrahasznosítható modulok</a:t>
          </a:r>
          <a:endParaRPr lang="hu-HU" sz="2200" kern="1200" dirty="0"/>
        </a:p>
      </dsp:txBody>
      <dsp:txXfrm>
        <a:off x="527573" y="2653402"/>
        <a:ext cx="6477131" cy="758115"/>
      </dsp:txXfrm>
    </dsp:sp>
    <dsp:sp modelId="{F6E97D9D-C701-A847-AF3A-2016D9C72711}">
      <dsp:nvSpPr>
        <dsp:cNvPr id="0" name=""/>
        <dsp:cNvSpPr/>
      </dsp:nvSpPr>
      <dsp:spPr>
        <a:xfrm>
          <a:off x="53751" y="2558638"/>
          <a:ext cx="947643" cy="9476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6B895-F6D8-9C49-8630-D2173D5025F4}">
      <dsp:nvSpPr>
        <dsp:cNvPr id="0" name=""/>
        <dsp:cNvSpPr/>
      </dsp:nvSpPr>
      <dsp:spPr>
        <a:xfrm>
          <a:off x="0" y="311"/>
          <a:ext cx="8392638" cy="7415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hu-HU" sz="2000" b="0" i="0" u="none" strike="noStrike" kern="1200" cap="none" spc="0" normalizeH="0" baseline="0" noProof="0" dirty="0">
              <a:ln/>
              <a:effectLst/>
              <a:uLnTx/>
              <a:uFillTx/>
              <a:latin typeface="Univers" panose="020B0503020202020204" pitchFamily="34" charset="0"/>
            </a:rPr>
            <a:t>Visszanézhető, hogy ki mit mikor változtatott</a:t>
          </a:r>
          <a:endParaRPr lang="hu-HU" sz="2000" b="0" kern="1200" dirty="0"/>
        </a:p>
      </dsp:txBody>
      <dsp:txXfrm>
        <a:off x="36202" y="36513"/>
        <a:ext cx="8320234" cy="669194"/>
      </dsp:txXfrm>
    </dsp:sp>
    <dsp:sp modelId="{97CBDFD5-8623-D843-A06A-F2F4495C8A44}">
      <dsp:nvSpPr>
        <dsp:cNvPr id="0" name=""/>
        <dsp:cNvSpPr/>
      </dsp:nvSpPr>
      <dsp:spPr>
        <a:xfrm>
          <a:off x="0" y="755283"/>
          <a:ext cx="8392638" cy="7415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u-HU" sz="2000" b="0" i="0" u="none" strike="noStrike" kern="1200" cap="none" spc="0" normalizeH="0" baseline="0" noProof="0" dirty="0">
              <a:ln/>
              <a:effectLst/>
              <a:uLnTx/>
              <a:uFillTx/>
              <a:latin typeface="Univers" panose="020B0503020202020204" pitchFamily="34" charset="0"/>
            </a:rPr>
            <a:t>Könnyű új környezetet létrehozni, ha minden környezet specifikus </a:t>
          </a:r>
          <a:r>
            <a:rPr kumimoji="0" lang="hu-HU" sz="2000" b="0" i="0" u="none" strike="noStrike" kern="1200" cap="none" spc="0" normalizeH="0" baseline="0" noProof="0">
              <a:ln/>
              <a:effectLst/>
              <a:uLnTx/>
              <a:uFillTx/>
              <a:latin typeface="Univers" panose="020B0503020202020204" pitchFamily="34" charset="0"/>
            </a:rPr>
            <a:t>konfiguráció egy </a:t>
          </a:r>
          <a:r>
            <a:rPr kumimoji="0" lang="hu-HU" sz="2000" b="0" i="0" u="none" strike="noStrike" kern="1200" cap="none" spc="0" normalizeH="0" baseline="0" noProof="0" dirty="0">
              <a:ln/>
              <a:effectLst/>
              <a:uLnTx/>
              <a:uFillTx/>
              <a:latin typeface="Univers" panose="020B0503020202020204" pitchFamily="34" charset="0"/>
            </a:rPr>
            <a:t>helyen van</a:t>
          </a:r>
        </a:p>
      </dsp:txBody>
      <dsp:txXfrm>
        <a:off x="36202" y="791485"/>
        <a:ext cx="8320234" cy="669194"/>
      </dsp:txXfrm>
    </dsp:sp>
    <dsp:sp modelId="{BD1AA071-AA86-2442-9459-4BB5EA91F724}">
      <dsp:nvSpPr>
        <dsp:cNvPr id="0" name=""/>
        <dsp:cNvSpPr/>
      </dsp:nvSpPr>
      <dsp:spPr>
        <a:xfrm>
          <a:off x="0" y="1510255"/>
          <a:ext cx="8392638" cy="7415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u-HU" sz="2000" b="0" i="0" u="none" strike="noStrike" kern="1200" cap="none" spc="0" normalizeH="0" baseline="0" noProof="0" dirty="0">
              <a:ln/>
              <a:effectLst/>
              <a:uLnTx/>
              <a:uFillTx/>
              <a:latin typeface="Univers" panose="020B0503020202020204" pitchFamily="34" charset="0"/>
            </a:rPr>
            <a:t>Könnyű CI/CD láncból deployolni</a:t>
          </a:r>
        </a:p>
      </dsp:txBody>
      <dsp:txXfrm>
        <a:off x="36202" y="1546457"/>
        <a:ext cx="8320234" cy="669194"/>
      </dsp:txXfrm>
    </dsp:sp>
    <dsp:sp modelId="{D37ED497-9ED4-FD4C-87C8-D6503965F3F7}">
      <dsp:nvSpPr>
        <dsp:cNvPr id="0" name=""/>
        <dsp:cNvSpPr/>
      </dsp:nvSpPr>
      <dsp:spPr>
        <a:xfrm>
          <a:off x="0" y="2265228"/>
          <a:ext cx="8392638" cy="7415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u-HU" sz="2000" b="0" i="0" u="none" strike="noStrike" kern="1200" cap="none" spc="0" normalizeH="0" baseline="0" noProof="0" dirty="0">
              <a:ln/>
              <a:effectLst/>
              <a:uLnTx/>
              <a:uFillTx/>
              <a:latin typeface="Univers" panose="020B0503020202020204" pitchFamily="34" charset="0"/>
            </a:rPr>
            <a:t>Könnyű két környezetet összehasonlítani, pl. hibakereséskor</a:t>
          </a:r>
        </a:p>
      </dsp:txBody>
      <dsp:txXfrm>
        <a:off x="36202" y="2301430"/>
        <a:ext cx="8320234" cy="669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3E9E2-7FBA-44C2-90D5-02C2ADD78808}" type="datetimeFigureOut">
              <a:rPr lang="hu-HU" smtClean="0"/>
              <a:t>2021. 03. 26.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FC6D7-7E59-4AE7-927B-C19C9013268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514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1239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0333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8731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9655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4592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7956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116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536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307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885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115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213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3201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3176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FC6D7-7E59-4AE7-927B-C19C90132685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31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erant Separato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101857114_smal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" b="10213"/>
          <a:stretch/>
        </p:blipFill>
        <p:spPr>
          <a:xfrm>
            <a:off x="0" y="-40500"/>
            <a:ext cx="9144000" cy="5184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40500"/>
            <a:ext cx="9144000" cy="5184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nivers" panose="020B05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8" y="1767126"/>
            <a:ext cx="8146801" cy="555217"/>
          </a:xfrm>
        </p:spPr>
        <p:txBody>
          <a:bodyPr wrap="square" lIns="0" tIns="0" rIns="0" bIns="0">
            <a:spAutoFit/>
          </a:bodyPr>
          <a:lstStyle>
            <a:lvl1pPr algn="l"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2149" y="2707626"/>
            <a:ext cx="7673008" cy="444224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buNone/>
              <a:defRPr sz="3600">
                <a:solidFill>
                  <a:srgbClr val="FFFFFF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pic>
        <p:nvPicPr>
          <p:cNvPr id="10" name="Picture 9" descr="alerant-logo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78" y="180000"/>
            <a:ext cx="155451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1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erant 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362" y="286469"/>
            <a:ext cx="8392638" cy="443198"/>
          </a:xfrm>
        </p:spPr>
        <p:txBody>
          <a:bodyPr/>
          <a:lstStyle>
            <a:lvl1pPr>
              <a:defRPr sz="3600" b="0">
                <a:latin typeface="Gill Sans MT" panose="020B0502020104020203" pitchFamily="34" charset="0"/>
              </a:defRPr>
            </a:lvl1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1362" y="885382"/>
            <a:ext cx="8392638" cy="3725428"/>
          </a:xfrm>
        </p:spPr>
        <p:txBody>
          <a:bodyPr/>
          <a:lstStyle>
            <a:lvl1pPr marL="233363" indent="-233363">
              <a:buClr>
                <a:srgbClr val="FFC000"/>
              </a:buClr>
              <a:buSzPct val="90000"/>
              <a:buFont typeface="Courier New" panose="02070309020205020404" pitchFamily="49" charset="0"/>
              <a:buChar char="o"/>
              <a:tabLst/>
              <a:defRPr sz="2000">
                <a:latin typeface="Univers" panose="020B0503020202020204" pitchFamily="34" charset="0"/>
              </a:defRPr>
            </a:lvl1pPr>
            <a:lvl2pPr>
              <a:defRPr>
                <a:latin typeface="Univers" panose="020B0503020202020204" pitchFamily="34" charset="0"/>
              </a:defRPr>
            </a:lvl2pPr>
            <a:lvl3pPr>
              <a:defRPr>
                <a:latin typeface="Univers" panose="020B0503020202020204" pitchFamily="34" charset="0"/>
              </a:defRPr>
            </a:lvl3pPr>
            <a:lvl4pPr>
              <a:defRPr>
                <a:latin typeface="Univers" panose="020B0503020202020204" pitchFamily="34" charset="0"/>
              </a:defRPr>
            </a:lvl4pPr>
            <a:lvl5pPr>
              <a:defRPr>
                <a:latin typeface="Univers" panose="020B0503020202020204" pitchFamily="34" charset="0"/>
              </a:defRPr>
            </a:lvl5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text </a:t>
            </a:r>
            <a:r>
              <a:rPr lang="hu-HU" dirty="0" err="1"/>
              <a:t>styles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en-US" dirty="0"/>
          </a:p>
        </p:txBody>
      </p:sp>
      <p:pic>
        <p:nvPicPr>
          <p:cNvPr id="7" name="Picture 6" descr="alerant-logo-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28" y="180000"/>
            <a:ext cx="1063209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02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erant Separato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101857114_smal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" b="10213"/>
          <a:stretch/>
        </p:blipFill>
        <p:spPr>
          <a:xfrm>
            <a:off x="0" y="-40500"/>
            <a:ext cx="9144000" cy="5184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40500"/>
            <a:ext cx="9144000" cy="5184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nivers" panose="020B05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8" y="1767126"/>
            <a:ext cx="8146801" cy="555217"/>
          </a:xfrm>
        </p:spPr>
        <p:txBody>
          <a:bodyPr wrap="square" lIns="0" tIns="0" rIns="0" bIns="0">
            <a:spAutoFit/>
          </a:bodyPr>
          <a:lstStyle>
            <a:lvl1pPr algn="l">
              <a:defRPr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82149" y="2707626"/>
            <a:ext cx="7673008" cy="444224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buNone/>
              <a:defRPr sz="3600">
                <a:solidFill>
                  <a:srgbClr val="FFFFFF"/>
                </a:solidFill>
                <a:latin typeface="Univers" panose="020B05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err="1"/>
              <a:t>Click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Master </a:t>
            </a:r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style</a:t>
            </a:r>
            <a:endParaRPr lang="en-US" dirty="0"/>
          </a:p>
        </p:txBody>
      </p:sp>
      <p:pic>
        <p:nvPicPr>
          <p:cNvPr id="10" name="Picture 9" descr="alerant-logo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78" y="180000"/>
            <a:ext cx="155451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1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516" y="540000"/>
            <a:ext cx="5969484" cy="1105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516" y="1831447"/>
            <a:ext cx="5969484" cy="2779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3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0" r:id="rId2"/>
    <p:sldLayoutId id="2147483660" r:id="rId3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90DE07-C954-2F40-9DA8-6E1F866FD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49029"/>
            <a:ext cx="9143999" cy="1354217"/>
          </a:xfrm>
          <a:solidFill>
            <a:srgbClr val="FFC000">
              <a:alpha val="77000"/>
            </a:srgbClr>
          </a:solidFill>
        </p:spPr>
        <p:txBody>
          <a:bodyPr anchor="ctr" anchorCtr="0"/>
          <a:lstStyle/>
          <a:p>
            <a:pPr algn="ctr">
              <a:lnSpc>
                <a:spcPct val="100000"/>
              </a:lnSpc>
            </a:pPr>
            <a:r>
              <a:rPr lang="en-US" b="0">
                <a:latin typeface="Candara" panose="020E0502030303020204" pitchFamily="34" charset="0"/>
              </a:rPr>
              <a:t>Legacy </a:t>
            </a:r>
            <a:r>
              <a:rPr lang="hu-HU" b="0" dirty="0">
                <a:latin typeface="Candara" panose="020E0502030303020204" pitchFamily="34" charset="0"/>
              </a:rPr>
              <a:t>alkalmazások modernizációja konténerizálással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B464BE4-5FCF-0740-8407-5E1FFB059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7138" y="6373729"/>
            <a:ext cx="2746862" cy="578847"/>
          </a:xfrm>
          <a:solidFill>
            <a:srgbClr val="FFC000"/>
          </a:solidFill>
        </p:spPr>
        <p:txBody>
          <a:bodyPr/>
          <a:lstStyle/>
          <a:p>
            <a:r>
              <a:rPr lang="hu-HU" sz="3200" dirty="0"/>
              <a:t>Kiss Olivér</a:t>
            </a:r>
          </a:p>
        </p:txBody>
      </p:sp>
      <p:sp>
        <p:nvSpPr>
          <p:cNvPr id="4" name="Alcím 5">
            <a:extLst>
              <a:ext uri="{FF2B5EF4-FFF2-40B4-BE49-F238E27FC236}">
                <a16:creationId xmlns:a16="http://schemas.microsoft.com/office/drawing/2014/main" id="{1FDF4AC5-64AE-D24F-9CC4-47FC361D72AA}"/>
              </a:ext>
            </a:extLst>
          </p:cNvPr>
          <p:cNvSpPr txBox="1">
            <a:spLocks/>
          </p:cNvSpPr>
          <p:nvPr/>
        </p:nvSpPr>
        <p:spPr>
          <a:xfrm>
            <a:off x="7398857" y="3760200"/>
            <a:ext cx="1745142" cy="43140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buFont typeface="Arial"/>
              <a:buNone/>
              <a:defRPr sz="3600" kern="1200">
                <a:solidFill>
                  <a:srgbClr val="FFFFFF"/>
                </a:solidFill>
                <a:latin typeface="Univers" panose="020B0503020202020204" pitchFamily="34" charset="0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/>
              <a:t>Kiss Olivér</a:t>
            </a:r>
          </a:p>
        </p:txBody>
      </p:sp>
    </p:spTree>
    <p:extLst>
      <p:ext uri="{BB962C8B-B14F-4D97-AF65-F5344CB8AC3E}">
        <p14:creationId xmlns:p14="http://schemas.microsoft.com/office/powerpoint/2010/main" val="103902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1E80FC-E619-4343-951C-D74B6B9B7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Alerant: Legacy konténerizáció scorecard</a:t>
            </a: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9B22E4C0-1FD9-4F82-9950-1763267496CE}"/>
              </a:ext>
            </a:extLst>
          </p:cNvPr>
          <p:cNvSpPr/>
          <p:nvPr/>
        </p:nvSpPr>
        <p:spPr>
          <a:xfrm>
            <a:off x="2805677" y="2187615"/>
            <a:ext cx="1909823" cy="119219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/>
              <a:t>Scorecard</a:t>
            </a: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52915FE3-2887-426A-B4B4-3840E15F58F0}"/>
              </a:ext>
            </a:extLst>
          </p:cNvPr>
          <p:cNvSpPr/>
          <p:nvPr/>
        </p:nvSpPr>
        <p:spPr>
          <a:xfrm>
            <a:off x="4968314" y="3532533"/>
            <a:ext cx="1909823" cy="1192193"/>
          </a:xfrm>
          <a:prstGeom prst="ellipse">
            <a:avLst/>
          </a:prstGeom>
          <a:solidFill>
            <a:srgbClr val="0896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CI/C/O/-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5A55A2FB-586D-4F67-86E3-AD5C6DD21046}"/>
              </a:ext>
            </a:extLst>
          </p:cNvPr>
          <p:cNvSpPr/>
          <p:nvPr/>
        </p:nvSpPr>
        <p:spPr>
          <a:xfrm>
            <a:off x="361833" y="1026157"/>
            <a:ext cx="1909823" cy="11921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/>
              <a:t>Kb. 40 súlyozott szempont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25EA9279-EC0B-4CBE-9E73-FEAAC0BC9571}"/>
              </a:ext>
            </a:extLst>
          </p:cNvPr>
          <p:cNvSpPr/>
          <p:nvPr/>
        </p:nvSpPr>
        <p:spPr>
          <a:xfrm>
            <a:off x="361833" y="3533435"/>
            <a:ext cx="1909823" cy="11921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/>
              <a:t>KO kérdések</a:t>
            </a: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DD052D59-0613-4D58-8CE5-D59A36006EF5}"/>
              </a:ext>
            </a:extLst>
          </p:cNvPr>
          <p:cNvSpPr/>
          <p:nvPr/>
        </p:nvSpPr>
        <p:spPr>
          <a:xfrm>
            <a:off x="5030792" y="1044504"/>
            <a:ext cx="1909823" cy="11921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/>
              <a:t>Prioritás lista</a:t>
            </a: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515D372E-C195-408A-AEA3-B94507CFD466}"/>
              </a:ext>
            </a:extLst>
          </p:cNvPr>
          <p:cNvCxnSpPr>
            <a:cxnSpLocks/>
          </p:cNvCxnSpPr>
          <p:nvPr/>
        </p:nvCxnSpPr>
        <p:spPr>
          <a:xfrm>
            <a:off x="2147040" y="1938285"/>
            <a:ext cx="754283" cy="596825"/>
          </a:xfrm>
          <a:prstGeom prst="straightConnector1">
            <a:avLst/>
          </a:prstGeom>
          <a:ln w="57150"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B26E4C63-BFDA-4D70-8B6F-2AD3FB0C0378}"/>
              </a:ext>
            </a:extLst>
          </p:cNvPr>
          <p:cNvCxnSpPr>
            <a:cxnSpLocks/>
          </p:cNvCxnSpPr>
          <p:nvPr/>
        </p:nvCxnSpPr>
        <p:spPr>
          <a:xfrm flipV="1">
            <a:off x="2032479" y="3071914"/>
            <a:ext cx="865798" cy="614792"/>
          </a:xfrm>
          <a:prstGeom prst="straightConnector1">
            <a:avLst/>
          </a:prstGeom>
          <a:ln w="57150"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A352EFA5-9752-494A-B81E-86D38A6127E0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4435813" y="1899992"/>
            <a:ext cx="635980" cy="462216"/>
          </a:xfrm>
          <a:prstGeom prst="straightConnector1">
            <a:avLst/>
          </a:prstGeom>
          <a:ln w="57150"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00E80CB2-B678-4D8D-ACA1-D996574C14B3}"/>
              </a:ext>
            </a:extLst>
          </p:cNvPr>
          <p:cNvCxnSpPr>
            <a:cxnSpLocks/>
            <a:stCxn id="4" idx="5"/>
            <a:endCxn id="5" idx="1"/>
          </p:cNvCxnSpPr>
          <p:nvPr/>
        </p:nvCxnSpPr>
        <p:spPr>
          <a:xfrm>
            <a:off x="4435813" y="3205215"/>
            <a:ext cx="812188" cy="501911"/>
          </a:xfrm>
          <a:prstGeom prst="straightConnector1">
            <a:avLst/>
          </a:prstGeom>
          <a:ln w="57150">
            <a:headEnd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83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2CFE5F-9DBE-4038-B0E6-7CFD8BBB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Legacy konténerizáció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8E5FBA-CDE7-400D-AB13-F1C1C6E39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62" y="885382"/>
            <a:ext cx="6473523" cy="37254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/>
              <a:t>Mit ad</a:t>
            </a:r>
          </a:p>
          <a:p>
            <a:pPr marL="795337" lvl="1">
              <a:buFont typeface="Arial" panose="020B0604020202020204" pitchFamily="34" charset="0"/>
              <a:buChar char="•"/>
            </a:pPr>
            <a:r>
              <a:rPr lang="hu-HU" sz="2000"/>
              <a:t>Átláthatóság</a:t>
            </a:r>
          </a:p>
          <a:p>
            <a:pPr marL="795337" lvl="1">
              <a:buFont typeface="Arial" panose="020B0604020202020204" pitchFamily="34" charset="0"/>
              <a:buChar char="•"/>
            </a:pPr>
            <a:r>
              <a:rPr lang="hu-HU" sz="2000"/>
              <a:t>Hordozhatóság</a:t>
            </a:r>
          </a:p>
          <a:p>
            <a:pPr marL="1195387" lvl="2">
              <a:buFont typeface="Arial" panose="020B0604020202020204" pitchFamily="34" charset="0"/>
              <a:buChar char="•"/>
            </a:pPr>
            <a:r>
              <a:rPr lang="hu-HU" sz="1800"/>
              <a:t>új környezet létrehozása egyszerűsödik</a:t>
            </a:r>
          </a:p>
          <a:p>
            <a:pPr marL="1195387" lvl="2">
              <a:buFont typeface="Arial" panose="020B0604020202020204" pitchFamily="34" charset="0"/>
              <a:buChar char="•"/>
            </a:pPr>
            <a:r>
              <a:rPr lang="hu-HU" sz="1800"/>
              <a:t>release folyamat </a:t>
            </a:r>
          </a:p>
          <a:p>
            <a:r>
              <a:rPr lang="hu-HU" sz="2800"/>
              <a:t>Amit mellé kell tenni</a:t>
            </a:r>
          </a:p>
          <a:p>
            <a:pPr lvl="1"/>
            <a:r>
              <a:rPr lang="hu-HU" sz="2000"/>
              <a:t>CI/CD</a:t>
            </a:r>
          </a:p>
          <a:p>
            <a:pPr lvl="1"/>
            <a:r>
              <a:rPr lang="hu-HU" sz="2000"/>
              <a:t>Egységes konfiguráció kezelés</a:t>
            </a:r>
          </a:p>
          <a:p>
            <a:pPr lvl="1"/>
            <a:r>
              <a:rPr lang="hu-HU" sz="2000"/>
              <a:t>Projekt struktúra a lánc minden eleménél (runtime is)</a:t>
            </a:r>
          </a:p>
        </p:txBody>
      </p:sp>
    </p:spTree>
    <p:extLst>
      <p:ext uri="{BB962C8B-B14F-4D97-AF65-F5344CB8AC3E}">
        <p14:creationId xmlns:p14="http://schemas.microsoft.com/office/powerpoint/2010/main" val="239349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EE4070-FC11-7345-9F20-BB769C71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62" y="286469"/>
            <a:ext cx="8392638" cy="443198"/>
          </a:xfrm>
        </p:spPr>
        <p:txBody>
          <a:bodyPr/>
          <a:lstStyle/>
          <a:p>
            <a:r>
              <a:rPr lang="hu-HU" dirty="0"/>
              <a:t>Legacy fejlesztőként, üzemeltetőként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487CBF4-17D7-EB40-A61C-5D666A56F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237675"/>
              </p:ext>
            </p:extLst>
          </p:nvPr>
        </p:nvGraphicFramePr>
        <p:xfrm>
          <a:off x="1691612" y="867690"/>
          <a:ext cx="7055573" cy="379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Kép 7">
            <a:extLst>
              <a:ext uri="{FF2B5EF4-FFF2-40B4-BE49-F238E27FC236}">
                <a16:creationId xmlns:a16="http://schemas.microsoft.com/office/drawing/2014/main" id="{A5E39DCD-3242-7845-A17B-59594286D07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362" y="1837948"/>
            <a:ext cx="1851881" cy="18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szédbuborék: ellipszis 9">
            <a:extLst>
              <a:ext uri="{FF2B5EF4-FFF2-40B4-BE49-F238E27FC236}">
                <a16:creationId xmlns:a16="http://schemas.microsoft.com/office/drawing/2014/main" id="{E9B56812-C18E-41FE-B10A-85FC13E4A629}"/>
              </a:ext>
            </a:extLst>
          </p:cNvPr>
          <p:cNvSpPr/>
          <p:nvPr/>
        </p:nvSpPr>
        <p:spPr>
          <a:xfrm>
            <a:off x="1243715" y="1457495"/>
            <a:ext cx="1608009" cy="917069"/>
          </a:xfrm>
          <a:prstGeom prst="wedgeEllipseCallout">
            <a:avLst>
              <a:gd name="adj1" fmla="val 22197"/>
              <a:gd name="adj2" fmla="val 6857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>
                <a:solidFill>
                  <a:schemeClr val="bg1"/>
                </a:solidFill>
              </a:rPr>
              <a:t>CPU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1" name="Beszédbuborék: ellipszis 10">
            <a:extLst>
              <a:ext uri="{FF2B5EF4-FFF2-40B4-BE49-F238E27FC236}">
                <a16:creationId xmlns:a16="http://schemas.microsoft.com/office/drawing/2014/main" id="{F2A6038B-9C37-4471-9F43-D864D0D50E91}"/>
              </a:ext>
            </a:extLst>
          </p:cNvPr>
          <p:cNvSpPr/>
          <p:nvPr/>
        </p:nvSpPr>
        <p:spPr>
          <a:xfrm>
            <a:off x="3351134" y="1393928"/>
            <a:ext cx="1483143" cy="824063"/>
          </a:xfrm>
          <a:prstGeom prst="wedgeEllipseCallout">
            <a:avLst>
              <a:gd name="adj1" fmla="val -22269"/>
              <a:gd name="adj2" fmla="val 68863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Gyűjtő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domain</a:t>
            </a:r>
          </a:p>
        </p:txBody>
      </p:sp>
      <p:sp>
        <p:nvSpPr>
          <p:cNvPr id="12" name="Beszédbuborék: ellipszis 11">
            <a:extLst>
              <a:ext uri="{FF2B5EF4-FFF2-40B4-BE49-F238E27FC236}">
                <a16:creationId xmlns:a16="http://schemas.microsoft.com/office/drawing/2014/main" id="{989CD43C-19B4-42E0-9EE3-BA89215EE78E}"/>
              </a:ext>
            </a:extLst>
          </p:cNvPr>
          <p:cNvSpPr/>
          <p:nvPr/>
        </p:nvSpPr>
        <p:spPr>
          <a:xfrm>
            <a:off x="3351134" y="2559920"/>
            <a:ext cx="1483142" cy="731179"/>
          </a:xfrm>
          <a:prstGeom prst="wedgeEllipseCallout">
            <a:avLst>
              <a:gd name="adj1" fmla="val -8559"/>
              <a:gd name="adj2" fmla="val 73621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Pet vs cow</a:t>
            </a:r>
          </a:p>
        </p:txBody>
      </p:sp>
      <p:sp>
        <p:nvSpPr>
          <p:cNvPr id="13" name="Beszédbuborék: ellipszis 12">
            <a:extLst>
              <a:ext uri="{FF2B5EF4-FFF2-40B4-BE49-F238E27FC236}">
                <a16:creationId xmlns:a16="http://schemas.microsoft.com/office/drawing/2014/main" id="{6F742BF9-2B51-46AD-B636-749C8976D52D}"/>
              </a:ext>
            </a:extLst>
          </p:cNvPr>
          <p:cNvSpPr/>
          <p:nvPr/>
        </p:nvSpPr>
        <p:spPr>
          <a:xfrm>
            <a:off x="5833097" y="1662186"/>
            <a:ext cx="1483143" cy="824063"/>
          </a:xfrm>
          <a:prstGeom prst="wedgeEllipseCallout">
            <a:avLst>
              <a:gd name="adj1" fmla="val -49938"/>
              <a:gd name="adj2" fmla="val 106922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Release mgmt</a:t>
            </a:r>
          </a:p>
        </p:txBody>
      </p:sp>
      <p:sp>
        <p:nvSpPr>
          <p:cNvPr id="14" name="Beszédbuborék: ellipszis 13">
            <a:extLst>
              <a:ext uri="{FF2B5EF4-FFF2-40B4-BE49-F238E27FC236}">
                <a16:creationId xmlns:a16="http://schemas.microsoft.com/office/drawing/2014/main" id="{80D4ABA7-6431-4F78-A0CF-F64FFC0CC012}"/>
              </a:ext>
            </a:extLst>
          </p:cNvPr>
          <p:cNvSpPr/>
          <p:nvPr/>
        </p:nvSpPr>
        <p:spPr>
          <a:xfrm>
            <a:off x="4572000" y="3633028"/>
            <a:ext cx="1796778" cy="1020952"/>
          </a:xfrm>
          <a:prstGeom prst="wedgeEllipseCallout">
            <a:avLst>
              <a:gd name="adj1" fmla="val -50556"/>
              <a:gd name="adj2" fmla="val 51648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Kör.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specifikus bináris </a:t>
            </a:r>
          </a:p>
        </p:txBody>
      </p:sp>
      <p:sp>
        <p:nvSpPr>
          <p:cNvPr id="16" name="Beszédbuborék: ellipszis 15">
            <a:extLst>
              <a:ext uri="{FF2B5EF4-FFF2-40B4-BE49-F238E27FC236}">
                <a16:creationId xmlns:a16="http://schemas.microsoft.com/office/drawing/2014/main" id="{22C00BD9-658D-426C-842E-52C268494924}"/>
              </a:ext>
            </a:extLst>
          </p:cNvPr>
          <p:cNvSpPr/>
          <p:nvPr/>
        </p:nvSpPr>
        <p:spPr>
          <a:xfrm>
            <a:off x="1604294" y="3805382"/>
            <a:ext cx="1608009" cy="822529"/>
          </a:xfrm>
          <a:prstGeom prst="wedgeEllipseCallout">
            <a:avLst>
              <a:gd name="adj1" fmla="val 67843"/>
              <a:gd name="adj2" fmla="val 6601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>
                <a:solidFill>
                  <a:schemeClr val="bg1"/>
                </a:solidFill>
              </a:rPr>
              <a:t>Memória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8DF2FEAD-B4AA-4040-B16B-4CEE52AF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Mire kell figyelni?</a:t>
            </a:r>
          </a:p>
        </p:txBody>
      </p:sp>
      <p:sp>
        <p:nvSpPr>
          <p:cNvPr id="15" name="Beszédbuborék: ellipszis 14">
            <a:extLst>
              <a:ext uri="{FF2B5EF4-FFF2-40B4-BE49-F238E27FC236}">
                <a16:creationId xmlns:a16="http://schemas.microsoft.com/office/drawing/2014/main" id="{6D469C5E-79BB-42E0-AF91-0F1E38B2AB84}"/>
              </a:ext>
            </a:extLst>
          </p:cNvPr>
          <p:cNvSpPr/>
          <p:nvPr/>
        </p:nvSpPr>
        <p:spPr>
          <a:xfrm>
            <a:off x="346422" y="2571750"/>
            <a:ext cx="1608009" cy="917069"/>
          </a:xfrm>
          <a:prstGeom prst="wedgeEllipseCallout">
            <a:avLst>
              <a:gd name="adj1" fmla="val 22197"/>
              <a:gd name="adj2" fmla="val 6857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>
                <a:solidFill>
                  <a:schemeClr val="bg1"/>
                </a:solidFill>
              </a:rPr>
              <a:t>License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B1A371-3983-9645-B584-6BCB7F2C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Amit általában nem konténerizálunk</a:t>
            </a:r>
          </a:p>
        </p:txBody>
      </p:sp>
      <p:pic>
        <p:nvPicPr>
          <p:cNvPr id="8" name="Picture 4" descr="Database Free Icon of Cheat Sheet icons">
            <a:extLst>
              <a:ext uri="{FF2B5EF4-FFF2-40B4-BE49-F238E27FC236}">
                <a16:creationId xmlns:a16="http://schemas.microsoft.com/office/drawing/2014/main" id="{1C94CD70-CC05-B743-A8A6-3332981A9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74" y="1432516"/>
            <a:ext cx="1232699" cy="123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A9842BC3-0581-D443-A33A-AB3178E1270C}"/>
              </a:ext>
            </a:extLst>
          </p:cNvPr>
          <p:cNvSpPr txBox="1"/>
          <p:nvPr/>
        </p:nvSpPr>
        <p:spPr>
          <a:xfrm>
            <a:off x="4332563" y="1932022"/>
            <a:ext cx="63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52AC3B"/>
                </a:solidFill>
              </a:rPr>
              <a:t>Prod</a:t>
            </a:r>
          </a:p>
        </p:txBody>
      </p:sp>
      <p:pic>
        <p:nvPicPr>
          <p:cNvPr id="11" name="Picture 6" descr="Logistic Delivery Instructions 50 free icons (SVG, EPS, PSD, PNG ...">
            <a:extLst>
              <a:ext uri="{FF2B5EF4-FFF2-40B4-BE49-F238E27FC236}">
                <a16:creationId xmlns:a16="http://schemas.microsoft.com/office/drawing/2014/main" id="{860EF51E-12C8-B748-B1AB-FB00E5C08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04" y="14460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onnector Icons - Download Free Vector Icons | Noun Project">
            <a:extLst>
              <a:ext uri="{FF2B5EF4-FFF2-40B4-BE49-F238E27FC236}">
                <a16:creationId xmlns:a16="http://schemas.microsoft.com/office/drawing/2014/main" id="{FC751825-C681-474F-BA99-2308440E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90" y="297713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EC17E32-55FF-BC45-840B-969CE3C856B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9404" y="2977134"/>
            <a:ext cx="1270000" cy="12700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FA5553C-27CF-D642-8490-4E4BF16B5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8" b="97758" l="9835" r="89982">
                        <a14:foregroundMark x1="30607" y1="19731" x2="39430" y2="19395"/>
                        <a14:foregroundMark x1="39430" y1="19395" x2="43750" y2="28475"/>
                        <a14:foregroundMark x1="43750" y1="28475" x2="43382" y2="39013"/>
                        <a14:foregroundMark x1="43382" y1="39013" x2="48713" y2="48655"/>
                        <a14:foregroundMark x1="48713" y1="48655" x2="40257" y2="67489"/>
                        <a14:foregroundMark x1="40257" y1="67489" x2="30607" y2="83857"/>
                        <a14:foregroundMark x1="30607" y1="83857" x2="28585" y2="91143"/>
                        <a14:foregroundMark x1="73254" y1="69170" x2="78676" y2="70516"/>
                        <a14:foregroundMark x1="74632" y1="72197" x2="78493" y2="72534"/>
                        <a14:foregroundMark x1="36305" y1="78363" x2="35294" y2="88004"/>
                        <a14:foregroundMark x1="35294" y1="88004" x2="30882" y2="97758"/>
                        <a14:foregroundMark x1="33824" y1="67489" x2="32261" y2="76345"/>
                        <a14:foregroundMark x1="38879" y1="55269" x2="38879" y2="577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93057" y="729667"/>
            <a:ext cx="5383689" cy="441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9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3CE945-A501-384A-A87C-C6B8DD9E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62" y="237224"/>
            <a:ext cx="8392638" cy="443198"/>
          </a:xfrm>
        </p:spPr>
        <p:txBody>
          <a:bodyPr/>
          <a:lstStyle/>
          <a:p>
            <a:r>
              <a:rPr lang="hu-HU"/>
              <a:t>A jól </a:t>
            </a:r>
            <a:r>
              <a:rPr lang="hu-HU" dirty="0"/>
              <a:t>konfigurált alkalmazás titka 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077C84-0F54-2645-9F23-FD5CDF6F8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62" y="885382"/>
            <a:ext cx="8392638" cy="372542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Legacy monolitikus alkalmazásaink konfigurációját egy </a:t>
            </a:r>
            <a:r>
              <a:rPr lang="hu-HU" dirty="0">
                <a:solidFill>
                  <a:srgbClr val="52AC3B"/>
                </a:solidFill>
              </a:rPr>
              <a:t>modern verzió kezelő</a:t>
            </a:r>
            <a:r>
              <a:rPr lang="hu-HU" dirty="0">
                <a:solidFill>
                  <a:srgbClr val="FFC000"/>
                </a:solidFill>
              </a:rPr>
              <a:t> </a:t>
            </a:r>
            <a:r>
              <a:rPr lang="hu-HU" dirty="0"/>
              <a:t>rendszerben tároljuk, egységes struktúrában</a:t>
            </a:r>
          </a:p>
          <a:p>
            <a:endParaRPr lang="hu-HU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4FE7AFB-D709-774D-AF3D-8C681E61834D}"/>
              </a:ext>
            </a:extLst>
          </p:cNvPr>
          <p:cNvGraphicFramePr/>
          <p:nvPr/>
        </p:nvGraphicFramePr>
        <p:xfrm>
          <a:off x="540001" y="2101361"/>
          <a:ext cx="8392638" cy="300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zövegdoboz 8">
            <a:extLst>
              <a:ext uri="{FF2B5EF4-FFF2-40B4-BE49-F238E27FC236}">
                <a16:creationId xmlns:a16="http://schemas.microsoft.com/office/drawing/2014/main" id="{24C17CA5-7BE7-BE4D-897E-268A835717C9}"/>
              </a:ext>
            </a:extLst>
          </p:cNvPr>
          <p:cNvSpPr txBox="1"/>
          <p:nvPr/>
        </p:nvSpPr>
        <p:spPr>
          <a:xfrm>
            <a:off x="0" y="1790891"/>
            <a:ext cx="134524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  <a:latin typeface="Univers" panose="020B0503020202020204" pitchFamily="34" charset="0"/>
              </a:rPr>
              <a:t>Előnyök</a:t>
            </a:r>
          </a:p>
        </p:txBody>
      </p:sp>
    </p:spTree>
    <p:extLst>
      <p:ext uri="{BB962C8B-B14F-4D97-AF65-F5344CB8AC3E}">
        <p14:creationId xmlns:p14="http://schemas.microsoft.com/office/powerpoint/2010/main" val="180244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allpaper background, wine, glass, bottle, cheese, grapes ...">
            <a:extLst>
              <a:ext uri="{FF2B5EF4-FFF2-40B4-BE49-F238E27FC236}">
                <a16:creationId xmlns:a16="http://schemas.microsoft.com/office/drawing/2014/main" id="{42D7C9EB-8200-421B-9F50-9815C8BF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0321"/>
            <a:ext cx="9144000" cy="520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0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F1DB222D-7971-4093-8EE9-5FEB8DDEA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4B1A371-3983-9645-B584-6BCB7F2C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Alerant Cloud Native  </a:t>
            </a:r>
            <a:endParaRPr lang="hu-HU" dirty="0"/>
          </a:p>
        </p:txBody>
      </p:sp>
      <p:sp>
        <p:nvSpPr>
          <p:cNvPr id="8" name="Tartalom helye 6">
            <a:extLst>
              <a:ext uri="{FF2B5EF4-FFF2-40B4-BE49-F238E27FC236}">
                <a16:creationId xmlns:a16="http://schemas.microsoft.com/office/drawing/2014/main" id="{47780F62-2703-4AA6-AC20-382B95D5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98" y="870938"/>
            <a:ext cx="5297150" cy="3725428"/>
          </a:xfrm>
        </p:spPr>
        <p:txBody>
          <a:bodyPr/>
          <a:lstStyle/>
          <a:p>
            <a:pPr marL="0" indent="0">
              <a:buNone/>
            </a:pPr>
            <a:r>
              <a:rPr lang="hu-HU" sz="2400"/>
              <a:t>Konténerizálás/konténer orchesztráció </a:t>
            </a:r>
          </a:p>
          <a:p>
            <a:pPr lvl="1"/>
            <a:r>
              <a:rPr lang="hu-HU" sz="2000"/>
              <a:t>CNCF tag, KCSP</a:t>
            </a:r>
          </a:p>
          <a:p>
            <a:pPr lvl="1"/>
            <a:r>
              <a:rPr lang="en-US" sz="2000"/>
              <a:t>Jelent</a:t>
            </a:r>
            <a:r>
              <a:rPr lang="hu-HU" sz="2000"/>
              <a:t>ős számú </a:t>
            </a:r>
            <a:r>
              <a:rPr lang="en-US" sz="2000"/>
              <a:t>nag</a:t>
            </a:r>
            <a:r>
              <a:rPr lang="hu-HU" sz="2000"/>
              <a:t>y magyar enterprise ügyfél </a:t>
            </a:r>
          </a:p>
          <a:p>
            <a:pPr lvl="1"/>
            <a:r>
              <a:rPr lang="hu-HU" sz="2000"/>
              <a:t>Platform bevezetés</a:t>
            </a:r>
          </a:p>
          <a:p>
            <a:pPr lvl="1"/>
            <a:r>
              <a:rPr lang="hu-HU" sz="2000"/>
              <a:t>Automatizálás</a:t>
            </a:r>
          </a:p>
          <a:p>
            <a:pPr lvl="1"/>
            <a:r>
              <a:rPr lang="hu-HU" sz="2000"/>
              <a:t>Legacy konténerizáció</a:t>
            </a:r>
          </a:p>
          <a:p>
            <a:pPr lvl="1"/>
            <a:r>
              <a:rPr lang="hu-HU" sz="2000"/>
              <a:t>Integráció</a:t>
            </a:r>
          </a:p>
          <a:p>
            <a:pPr lvl="1"/>
            <a:r>
              <a:rPr lang="hu-HU" sz="2000"/>
              <a:t>Projekt onboarding</a:t>
            </a:r>
          </a:p>
          <a:p>
            <a:pPr lvl="1"/>
            <a:r>
              <a:rPr lang="hu-HU" sz="2000"/>
              <a:t>Oktatás, 7*24 support</a:t>
            </a:r>
          </a:p>
          <a:p>
            <a:endParaRPr lang="hu-HU" sz="240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00FC199-296C-477F-B240-DE8B60664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848" y="1487368"/>
            <a:ext cx="2492568" cy="2492568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2BB6F93A-E711-4C2A-AD93-E93596C35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016" y="134864"/>
            <a:ext cx="16478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1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B1A371-3983-9645-B584-6BCB7F2C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is az a Legacy? 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19F12072-19C4-8F4A-86FD-8DAC28C8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62" y="988522"/>
            <a:ext cx="8392638" cy="909289"/>
          </a:xfrm>
          <a:solidFill>
            <a:srgbClr val="52AC3B"/>
          </a:solidFill>
        </p:spPr>
        <p:txBody>
          <a:bodyPr lIns="216000"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hu-HU" dirty="0">
                <a:solidFill>
                  <a:schemeClr val="bg1"/>
                </a:solidFill>
              </a:rPr>
              <a:t>Olyan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információs rendszer, ami </a:t>
            </a:r>
            <a:r>
              <a:rPr lang="hu-HU" b="1" dirty="0">
                <a:solidFill>
                  <a:srgbClr val="FFC000"/>
                </a:solidFill>
              </a:rPr>
              <a:t>elavult</a:t>
            </a:r>
            <a:r>
              <a:rPr lang="hu-HU" dirty="0">
                <a:solidFill>
                  <a:srgbClr val="FFC000"/>
                </a:solidFill>
              </a:rPr>
              <a:t> </a:t>
            </a:r>
            <a:r>
              <a:rPr lang="hu-HU" b="1" dirty="0">
                <a:solidFill>
                  <a:srgbClr val="FFC000"/>
                </a:solidFill>
              </a:rPr>
              <a:t>technológián</a:t>
            </a:r>
            <a:r>
              <a:rPr lang="hu-HU" dirty="0">
                <a:solidFill>
                  <a:srgbClr val="FFC000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alapul, de </a:t>
            </a:r>
            <a:r>
              <a:rPr lang="hu-HU" b="1" dirty="0">
                <a:solidFill>
                  <a:srgbClr val="FFC000"/>
                </a:solidFill>
              </a:rPr>
              <a:t>kritikus</a:t>
            </a:r>
            <a:r>
              <a:rPr lang="hu-HU" dirty="0">
                <a:solidFill>
                  <a:schemeClr val="bg1"/>
                </a:solidFill>
              </a:rPr>
              <a:t> a szerepe a vállalat napi működésében”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EED9978A-CFC2-934E-995D-547E85B2FB40}"/>
              </a:ext>
            </a:extLst>
          </p:cNvPr>
          <p:cNvSpPr txBox="1">
            <a:spLocks/>
          </p:cNvSpPr>
          <p:nvPr/>
        </p:nvSpPr>
        <p:spPr>
          <a:xfrm>
            <a:off x="211362" y="2308287"/>
            <a:ext cx="6154932" cy="1648377"/>
          </a:xfrm>
          <a:prstGeom prst="rect">
            <a:avLst/>
          </a:prstGeom>
          <a:solidFill>
            <a:srgbClr val="52AC3B"/>
          </a:solidFill>
        </p:spPr>
        <p:txBody>
          <a:bodyPr vert="horz" lIns="180000" tIns="0" rIns="0" bIns="0" rtlCol="0">
            <a:noAutofit/>
          </a:bodyPr>
          <a:lstStyle>
            <a:lvl1pPr indent="0">
              <a:lnSpc>
                <a:spcPct val="120000"/>
              </a:lnSpc>
              <a:spcBef>
                <a:spcPts val="0"/>
              </a:spcBef>
              <a:buClr>
                <a:srgbClr val="FFC000"/>
              </a:buClr>
              <a:buSzPct val="90000"/>
              <a:buFont typeface="Courier New" panose="02070309020205020404" pitchFamily="49" charset="0"/>
              <a:buNone/>
              <a:tabLst/>
              <a:defRPr sz="2000">
                <a:solidFill>
                  <a:schemeClr val="bg1"/>
                </a:solidFill>
                <a:latin typeface="Univers" panose="020B0503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0"/>
              </a:spcBef>
              <a:buFont typeface="Arial"/>
              <a:buChar char="–"/>
              <a:defRPr sz="1600">
                <a:latin typeface="Univers" panose="020B0503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 sz="1400">
                <a:latin typeface="Univers" panose="020B0503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0"/>
              </a:spcBef>
              <a:buFont typeface="Arial"/>
              <a:buChar char="–"/>
              <a:defRPr sz="1200">
                <a:latin typeface="Univers" panose="020B0503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0"/>
              </a:spcBef>
              <a:buFont typeface="Arial"/>
              <a:buChar char="»"/>
              <a:defRPr sz="1200">
                <a:latin typeface="Univers" panose="020B0503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hu-HU" dirty="0"/>
              <a:t>A legacy alkalm</a:t>
            </a:r>
            <a:r>
              <a:rPr lang="en-US" dirty="0"/>
              <a:t>a</a:t>
            </a:r>
            <a:r>
              <a:rPr lang="hu-HU" dirty="0"/>
              <a:t>zások, rendszerek kiváltása új, más technológiákon alapuló megoldásokkal egyike a vállalat információs rendszereivel kapcsolatos </a:t>
            </a:r>
            <a:r>
              <a:rPr lang="hu-HU" dirty="0">
                <a:solidFill>
                  <a:srgbClr val="FFC000"/>
                </a:solidFill>
              </a:rPr>
              <a:t>legnagyobb kihívásoknak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Gartner</a:t>
            </a:r>
          </a:p>
          <a:p>
            <a:endParaRPr lang="hu-HU" dirty="0"/>
          </a:p>
          <a:p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273A5CF-ACF4-B14A-BE5F-013F389804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5539" y="2093421"/>
            <a:ext cx="2698461" cy="269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01D4560-7080-44D1-A3A8-5744287CF7A5}"/>
              </a:ext>
            </a:extLst>
          </p:cNvPr>
          <p:cNvSpPr txBox="1"/>
          <p:nvPr/>
        </p:nvSpPr>
        <p:spPr>
          <a:xfrm>
            <a:off x="1164771" y="925286"/>
            <a:ext cx="6749143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CF06529-C97D-4277-86A7-D65349A4A5CE}"/>
              </a:ext>
            </a:extLst>
          </p:cNvPr>
          <p:cNvSpPr txBox="1"/>
          <p:nvPr/>
        </p:nvSpPr>
        <p:spPr>
          <a:xfrm>
            <a:off x="1396486" y="1013934"/>
            <a:ext cx="6351027" cy="1477328"/>
          </a:xfrm>
          <a:prstGeom prst="rect">
            <a:avLst/>
          </a:prstGeom>
          <a:solidFill>
            <a:srgbClr val="002060">
              <a:alpha val="60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A04156F0-C08C-438F-B850-1217F01675A4}"/>
              </a:ext>
            </a:extLst>
          </p:cNvPr>
          <p:cNvSpPr/>
          <p:nvPr/>
        </p:nvSpPr>
        <p:spPr>
          <a:xfrm>
            <a:off x="1491344" y="1534889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F0C8B8DC-FA52-4108-BC7E-098098CABD11}"/>
              </a:ext>
            </a:extLst>
          </p:cNvPr>
          <p:cNvSpPr/>
          <p:nvPr/>
        </p:nvSpPr>
        <p:spPr>
          <a:xfrm>
            <a:off x="1992088" y="1534887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01C524A7-5A25-4BD8-982D-5896448A2893}"/>
              </a:ext>
            </a:extLst>
          </p:cNvPr>
          <p:cNvSpPr/>
          <p:nvPr/>
        </p:nvSpPr>
        <p:spPr>
          <a:xfrm>
            <a:off x="2525486" y="1534887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5986AEA5-155F-46D8-98BD-99DF062A5CC7}"/>
              </a:ext>
            </a:extLst>
          </p:cNvPr>
          <p:cNvSpPr/>
          <p:nvPr/>
        </p:nvSpPr>
        <p:spPr>
          <a:xfrm>
            <a:off x="3026230" y="1534885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2A44C9AE-874D-46A4-B4A0-350E10551CF9}"/>
              </a:ext>
            </a:extLst>
          </p:cNvPr>
          <p:cNvSpPr/>
          <p:nvPr/>
        </p:nvSpPr>
        <p:spPr>
          <a:xfrm>
            <a:off x="3548746" y="1545774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C46933C3-6734-420E-8FD5-6A071B4C858B}"/>
              </a:ext>
            </a:extLst>
          </p:cNvPr>
          <p:cNvSpPr/>
          <p:nvPr/>
        </p:nvSpPr>
        <p:spPr>
          <a:xfrm>
            <a:off x="4049490" y="1545772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FEA75375-966F-4ACE-A3C2-775E9F7C3970}"/>
              </a:ext>
            </a:extLst>
          </p:cNvPr>
          <p:cNvSpPr/>
          <p:nvPr/>
        </p:nvSpPr>
        <p:spPr>
          <a:xfrm>
            <a:off x="6923318" y="1534884"/>
            <a:ext cx="381001" cy="435429"/>
          </a:xfrm>
          <a:prstGeom prst="rect">
            <a:avLst/>
          </a:prstGeom>
          <a:solidFill>
            <a:srgbClr val="0896B8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E40EF6CA-EF09-4ED6-A7A7-F37EAF468D5C}"/>
              </a:ext>
            </a:extLst>
          </p:cNvPr>
          <p:cNvSpPr/>
          <p:nvPr/>
        </p:nvSpPr>
        <p:spPr>
          <a:xfrm>
            <a:off x="5889175" y="1545772"/>
            <a:ext cx="381001" cy="435429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D8FCA306-32BC-420B-9CC3-AACBCF9509C1}"/>
              </a:ext>
            </a:extLst>
          </p:cNvPr>
          <p:cNvSpPr/>
          <p:nvPr/>
        </p:nvSpPr>
        <p:spPr>
          <a:xfrm>
            <a:off x="5412928" y="1545774"/>
            <a:ext cx="381001" cy="435429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C33352DD-8D25-4BC0-B4E2-C27D8DC43043}"/>
              </a:ext>
            </a:extLst>
          </p:cNvPr>
          <p:cNvSpPr txBox="1"/>
          <p:nvPr/>
        </p:nvSpPr>
        <p:spPr>
          <a:xfrm>
            <a:off x="6356065" y="1098816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Zöldmezős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FED0D6AC-A8FC-491C-9201-E90813804CEC}"/>
              </a:ext>
            </a:extLst>
          </p:cNvPr>
          <p:cNvSpPr txBox="1"/>
          <p:nvPr/>
        </p:nvSpPr>
        <p:spPr>
          <a:xfrm>
            <a:off x="1338946" y="1044521"/>
            <a:ext cx="132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Barnamezős</a:t>
            </a:r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00AC525D-2135-4545-A2E5-40D5AE3BA7F4}"/>
              </a:ext>
            </a:extLst>
          </p:cNvPr>
          <p:cNvSpPr/>
          <p:nvPr/>
        </p:nvSpPr>
        <p:spPr>
          <a:xfrm>
            <a:off x="4550234" y="1545772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E675A28E-DBBF-46B3-821A-1C456854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Meglévő rendszereink</a:t>
            </a:r>
          </a:p>
        </p:txBody>
      </p:sp>
    </p:spTree>
    <p:extLst>
      <p:ext uri="{BB962C8B-B14F-4D97-AF65-F5344CB8AC3E}">
        <p14:creationId xmlns:p14="http://schemas.microsoft.com/office/powerpoint/2010/main" val="47296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01D4560-7080-44D1-A3A8-5744287CF7A5}"/>
              </a:ext>
            </a:extLst>
          </p:cNvPr>
          <p:cNvSpPr txBox="1"/>
          <p:nvPr/>
        </p:nvSpPr>
        <p:spPr>
          <a:xfrm>
            <a:off x="1164771" y="925286"/>
            <a:ext cx="6749143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CF06529-C97D-4277-86A7-D65349A4A5CE}"/>
              </a:ext>
            </a:extLst>
          </p:cNvPr>
          <p:cNvSpPr txBox="1"/>
          <p:nvPr/>
        </p:nvSpPr>
        <p:spPr>
          <a:xfrm>
            <a:off x="1371602" y="1098816"/>
            <a:ext cx="6351027" cy="2133600"/>
          </a:xfrm>
          <a:prstGeom prst="rect">
            <a:avLst/>
          </a:prstGeom>
          <a:solidFill>
            <a:srgbClr val="002060">
              <a:alpha val="60000"/>
            </a:srgb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3BBD62C-CD4F-4FED-A0F7-EA9A90C33063}"/>
              </a:ext>
            </a:extLst>
          </p:cNvPr>
          <p:cNvSpPr/>
          <p:nvPr/>
        </p:nvSpPr>
        <p:spPr>
          <a:xfrm>
            <a:off x="1491344" y="2408465"/>
            <a:ext cx="4223657" cy="7157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</a:rPr>
              <a:t>FIZIKAI</a:t>
            </a:r>
            <a:r>
              <a:rPr lang="hu-HU" sz="1600" dirty="0">
                <a:solidFill>
                  <a:schemeClr val="tx1"/>
                </a:solidFill>
              </a:rPr>
              <a:t>        </a:t>
            </a:r>
            <a:r>
              <a:rPr lang="hu-HU" sz="1600" dirty="0">
                <a:solidFill>
                  <a:schemeClr val="bg1"/>
                </a:solidFill>
              </a:rPr>
              <a:t>VIRTUÁLIS</a:t>
            </a:r>
          </a:p>
          <a:p>
            <a:pPr algn="ctr"/>
            <a:endParaRPr lang="hu-HU" sz="1600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C29A12F-A994-47F7-851B-6FE7D587EB72}"/>
              </a:ext>
            </a:extLst>
          </p:cNvPr>
          <p:cNvSpPr/>
          <p:nvPr/>
        </p:nvSpPr>
        <p:spPr>
          <a:xfrm>
            <a:off x="5806746" y="2396041"/>
            <a:ext cx="1769713" cy="7157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</a:rPr>
              <a:t>PRIVÁT PUBLIKUS</a:t>
            </a:r>
          </a:p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A04156F0-C08C-438F-B850-1217F01675A4}"/>
              </a:ext>
            </a:extLst>
          </p:cNvPr>
          <p:cNvSpPr/>
          <p:nvPr/>
        </p:nvSpPr>
        <p:spPr>
          <a:xfrm>
            <a:off x="1491344" y="1534889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F0C8B8DC-FA52-4108-BC7E-098098CABD11}"/>
              </a:ext>
            </a:extLst>
          </p:cNvPr>
          <p:cNvSpPr/>
          <p:nvPr/>
        </p:nvSpPr>
        <p:spPr>
          <a:xfrm>
            <a:off x="1992088" y="1534887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01C524A7-5A25-4BD8-982D-5896448A2893}"/>
              </a:ext>
            </a:extLst>
          </p:cNvPr>
          <p:cNvSpPr/>
          <p:nvPr/>
        </p:nvSpPr>
        <p:spPr>
          <a:xfrm>
            <a:off x="2525486" y="1534887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5986AEA5-155F-46D8-98BD-99DF062A5CC7}"/>
              </a:ext>
            </a:extLst>
          </p:cNvPr>
          <p:cNvSpPr/>
          <p:nvPr/>
        </p:nvSpPr>
        <p:spPr>
          <a:xfrm>
            <a:off x="3026230" y="1534885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2A44C9AE-874D-46A4-B4A0-350E10551CF9}"/>
              </a:ext>
            </a:extLst>
          </p:cNvPr>
          <p:cNvSpPr/>
          <p:nvPr/>
        </p:nvSpPr>
        <p:spPr>
          <a:xfrm>
            <a:off x="3548746" y="1545774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C46933C3-6734-420E-8FD5-6A071B4C858B}"/>
              </a:ext>
            </a:extLst>
          </p:cNvPr>
          <p:cNvSpPr/>
          <p:nvPr/>
        </p:nvSpPr>
        <p:spPr>
          <a:xfrm>
            <a:off x="4049490" y="1545772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FEA75375-966F-4ACE-A3C2-775E9F7C3970}"/>
              </a:ext>
            </a:extLst>
          </p:cNvPr>
          <p:cNvSpPr/>
          <p:nvPr/>
        </p:nvSpPr>
        <p:spPr>
          <a:xfrm>
            <a:off x="6923318" y="1534884"/>
            <a:ext cx="381001" cy="435429"/>
          </a:xfrm>
          <a:prstGeom prst="rect">
            <a:avLst/>
          </a:prstGeom>
          <a:solidFill>
            <a:srgbClr val="0896B8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E40EF6CA-EF09-4ED6-A7A7-F37EAF468D5C}"/>
              </a:ext>
            </a:extLst>
          </p:cNvPr>
          <p:cNvSpPr/>
          <p:nvPr/>
        </p:nvSpPr>
        <p:spPr>
          <a:xfrm>
            <a:off x="5889175" y="1545772"/>
            <a:ext cx="381001" cy="435429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D8FCA306-32BC-420B-9CC3-AACBCF9509C1}"/>
              </a:ext>
            </a:extLst>
          </p:cNvPr>
          <p:cNvSpPr/>
          <p:nvPr/>
        </p:nvSpPr>
        <p:spPr>
          <a:xfrm>
            <a:off x="5412928" y="1545774"/>
            <a:ext cx="381001" cy="435429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C33352DD-8D25-4BC0-B4E2-C27D8DC43043}"/>
              </a:ext>
            </a:extLst>
          </p:cNvPr>
          <p:cNvSpPr txBox="1"/>
          <p:nvPr/>
        </p:nvSpPr>
        <p:spPr>
          <a:xfrm>
            <a:off x="6356065" y="1098816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Zöldmezős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FED0D6AC-A8FC-491C-9201-E90813804CEC}"/>
              </a:ext>
            </a:extLst>
          </p:cNvPr>
          <p:cNvSpPr txBox="1"/>
          <p:nvPr/>
        </p:nvSpPr>
        <p:spPr>
          <a:xfrm>
            <a:off x="1338946" y="1044521"/>
            <a:ext cx="132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Barnamezős</a:t>
            </a:r>
          </a:p>
        </p:txBody>
      </p:sp>
      <p:sp>
        <p:nvSpPr>
          <p:cNvPr id="28" name="Felhő 27">
            <a:extLst>
              <a:ext uri="{FF2B5EF4-FFF2-40B4-BE49-F238E27FC236}">
                <a16:creationId xmlns:a16="http://schemas.microsoft.com/office/drawing/2014/main" id="{B7162CAE-3C4B-49DE-8114-224FEE7ACAB8}"/>
              </a:ext>
            </a:extLst>
          </p:cNvPr>
          <p:cNvSpPr/>
          <p:nvPr/>
        </p:nvSpPr>
        <p:spPr>
          <a:xfrm>
            <a:off x="6106889" y="2774537"/>
            <a:ext cx="478972" cy="289501"/>
          </a:xfrm>
          <a:prstGeom prst="cloud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9" name="Felhő 28">
            <a:extLst>
              <a:ext uri="{FF2B5EF4-FFF2-40B4-BE49-F238E27FC236}">
                <a16:creationId xmlns:a16="http://schemas.microsoft.com/office/drawing/2014/main" id="{CD46195A-E4B3-40EB-94B4-EA0A522A6A9B}"/>
              </a:ext>
            </a:extLst>
          </p:cNvPr>
          <p:cNvSpPr/>
          <p:nvPr/>
        </p:nvSpPr>
        <p:spPr>
          <a:xfrm>
            <a:off x="6738261" y="2774537"/>
            <a:ext cx="478972" cy="28950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1" name="Ábra 30" descr="Kiszolgáló">
            <a:extLst>
              <a:ext uri="{FF2B5EF4-FFF2-40B4-BE49-F238E27FC236}">
                <a16:creationId xmlns:a16="http://schemas.microsoft.com/office/drawing/2014/main" id="{047FA14D-A05A-4E9C-B814-CADE87B98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807154" y="2766333"/>
            <a:ext cx="351064" cy="351064"/>
          </a:xfrm>
          <a:prstGeom prst="rect">
            <a:avLst/>
          </a:prstGeom>
        </p:spPr>
      </p:pic>
      <p:pic>
        <p:nvPicPr>
          <p:cNvPr id="32" name="Ábra 31" descr="Kiszolgáló">
            <a:extLst>
              <a:ext uri="{FF2B5EF4-FFF2-40B4-BE49-F238E27FC236}">
                <a16:creationId xmlns:a16="http://schemas.microsoft.com/office/drawing/2014/main" id="{C49F315B-71D1-4735-8EB2-C36240301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024997" y="2774537"/>
            <a:ext cx="351064" cy="351064"/>
          </a:xfrm>
          <a:prstGeom prst="rect">
            <a:avLst/>
          </a:prstGeom>
        </p:spPr>
      </p:pic>
      <p:sp>
        <p:nvSpPr>
          <p:cNvPr id="33" name="Téglalap 32">
            <a:extLst>
              <a:ext uri="{FF2B5EF4-FFF2-40B4-BE49-F238E27FC236}">
                <a16:creationId xmlns:a16="http://schemas.microsoft.com/office/drawing/2014/main" id="{00AC525D-2135-4545-A2E5-40D5AE3BA7F4}"/>
              </a:ext>
            </a:extLst>
          </p:cNvPr>
          <p:cNvSpPr/>
          <p:nvPr/>
        </p:nvSpPr>
        <p:spPr>
          <a:xfrm>
            <a:off x="4550234" y="1545772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FEF44798-21E5-4DE6-9F47-73487315A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Meglévő rendszereink</a:t>
            </a:r>
          </a:p>
        </p:txBody>
      </p:sp>
    </p:spTree>
    <p:extLst>
      <p:ext uri="{BB962C8B-B14F-4D97-AF65-F5344CB8AC3E}">
        <p14:creationId xmlns:p14="http://schemas.microsoft.com/office/powerpoint/2010/main" val="99689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01D4560-7080-44D1-A3A8-5744287CF7A5}"/>
              </a:ext>
            </a:extLst>
          </p:cNvPr>
          <p:cNvSpPr txBox="1"/>
          <p:nvPr/>
        </p:nvSpPr>
        <p:spPr>
          <a:xfrm>
            <a:off x="1164771" y="925286"/>
            <a:ext cx="6749143" cy="3867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CF06529-C97D-4277-86A7-D65349A4A5CE}"/>
              </a:ext>
            </a:extLst>
          </p:cNvPr>
          <p:cNvSpPr txBox="1"/>
          <p:nvPr/>
        </p:nvSpPr>
        <p:spPr>
          <a:xfrm>
            <a:off x="1371602" y="1098816"/>
            <a:ext cx="6351027" cy="2133600"/>
          </a:xfrm>
          <a:prstGeom prst="rect">
            <a:avLst/>
          </a:prstGeom>
          <a:solidFill>
            <a:srgbClr val="002060">
              <a:alpha val="60000"/>
            </a:srgb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3BBD62C-CD4F-4FED-A0F7-EA9A90C33063}"/>
              </a:ext>
            </a:extLst>
          </p:cNvPr>
          <p:cNvSpPr/>
          <p:nvPr/>
        </p:nvSpPr>
        <p:spPr>
          <a:xfrm>
            <a:off x="1491344" y="2408465"/>
            <a:ext cx="4223657" cy="7157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</a:rPr>
              <a:t>FIZIKAI</a:t>
            </a:r>
            <a:r>
              <a:rPr lang="hu-HU" sz="1600" dirty="0">
                <a:solidFill>
                  <a:schemeClr val="tx1"/>
                </a:solidFill>
              </a:rPr>
              <a:t>        </a:t>
            </a:r>
            <a:r>
              <a:rPr lang="hu-HU" sz="1600" dirty="0">
                <a:solidFill>
                  <a:schemeClr val="bg1"/>
                </a:solidFill>
              </a:rPr>
              <a:t>VIRTUÁLIS</a:t>
            </a:r>
          </a:p>
          <a:p>
            <a:pPr algn="ctr"/>
            <a:endParaRPr lang="hu-HU" sz="1600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C29A12F-A994-47F7-851B-6FE7D587EB72}"/>
              </a:ext>
            </a:extLst>
          </p:cNvPr>
          <p:cNvSpPr/>
          <p:nvPr/>
        </p:nvSpPr>
        <p:spPr>
          <a:xfrm>
            <a:off x="5806746" y="2396041"/>
            <a:ext cx="1769713" cy="7157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</a:rPr>
              <a:t>PRIVÁT PUBLIKUS</a:t>
            </a:r>
          </a:p>
          <a:p>
            <a:pPr algn="ctr"/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A04156F0-C08C-438F-B850-1217F01675A4}"/>
              </a:ext>
            </a:extLst>
          </p:cNvPr>
          <p:cNvSpPr/>
          <p:nvPr/>
        </p:nvSpPr>
        <p:spPr>
          <a:xfrm>
            <a:off x="1491344" y="1534889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F26D44A2-75F3-4B04-AB34-0B2AA2C717AC}"/>
              </a:ext>
            </a:extLst>
          </p:cNvPr>
          <p:cNvSpPr/>
          <p:nvPr/>
        </p:nvSpPr>
        <p:spPr>
          <a:xfrm>
            <a:off x="3548742" y="3593221"/>
            <a:ext cx="1981200" cy="775608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Egységes sztenderdek hiánya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1524ACB3-3040-495D-9935-FC1004B810A6}"/>
              </a:ext>
            </a:extLst>
          </p:cNvPr>
          <p:cNvSpPr/>
          <p:nvPr/>
        </p:nvSpPr>
        <p:spPr>
          <a:xfrm>
            <a:off x="5741430" y="3591809"/>
            <a:ext cx="1981200" cy="775608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Inkonzisztens automatizmusok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6326FEB9-7868-44AC-9D61-7D4F446B17B9}"/>
              </a:ext>
            </a:extLst>
          </p:cNvPr>
          <p:cNvSpPr/>
          <p:nvPr/>
        </p:nvSpPr>
        <p:spPr>
          <a:xfrm>
            <a:off x="1371602" y="3603169"/>
            <a:ext cx="1981200" cy="775608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Komplex, heterogén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F0C8B8DC-FA52-4108-BC7E-098098CABD11}"/>
              </a:ext>
            </a:extLst>
          </p:cNvPr>
          <p:cNvSpPr/>
          <p:nvPr/>
        </p:nvSpPr>
        <p:spPr>
          <a:xfrm>
            <a:off x="1992088" y="1534887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01C524A7-5A25-4BD8-982D-5896448A2893}"/>
              </a:ext>
            </a:extLst>
          </p:cNvPr>
          <p:cNvSpPr/>
          <p:nvPr/>
        </p:nvSpPr>
        <p:spPr>
          <a:xfrm>
            <a:off x="2525486" y="1534887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5986AEA5-155F-46D8-98BD-99DF062A5CC7}"/>
              </a:ext>
            </a:extLst>
          </p:cNvPr>
          <p:cNvSpPr/>
          <p:nvPr/>
        </p:nvSpPr>
        <p:spPr>
          <a:xfrm>
            <a:off x="3026230" y="1534885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2A44C9AE-874D-46A4-B4A0-350E10551CF9}"/>
              </a:ext>
            </a:extLst>
          </p:cNvPr>
          <p:cNvSpPr/>
          <p:nvPr/>
        </p:nvSpPr>
        <p:spPr>
          <a:xfrm>
            <a:off x="3548746" y="1545774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C46933C3-6734-420E-8FD5-6A071B4C858B}"/>
              </a:ext>
            </a:extLst>
          </p:cNvPr>
          <p:cNvSpPr/>
          <p:nvPr/>
        </p:nvSpPr>
        <p:spPr>
          <a:xfrm>
            <a:off x="4049490" y="1545772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FEA75375-966F-4ACE-A3C2-775E9F7C3970}"/>
              </a:ext>
            </a:extLst>
          </p:cNvPr>
          <p:cNvSpPr/>
          <p:nvPr/>
        </p:nvSpPr>
        <p:spPr>
          <a:xfrm>
            <a:off x="6923318" y="1534884"/>
            <a:ext cx="381001" cy="435429"/>
          </a:xfrm>
          <a:prstGeom prst="rect">
            <a:avLst/>
          </a:prstGeom>
          <a:solidFill>
            <a:srgbClr val="0896B8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E40EF6CA-EF09-4ED6-A7A7-F37EAF468D5C}"/>
              </a:ext>
            </a:extLst>
          </p:cNvPr>
          <p:cNvSpPr/>
          <p:nvPr/>
        </p:nvSpPr>
        <p:spPr>
          <a:xfrm>
            <a:off x="5889175" y="1545772"/>
            <a:ext cx="381001" cy="435429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D8FCA306-32BC-420B-9CC3-AACBCF9509C1}"/>
              </a:ext>
            </a:extLst>
          </p:cNvPr>
          <p:cNvSpPr/>
          <p:nvPr/>
        </p:nvSpPr>
        <p:spPr>
          <a:xfrm>
            <a:off x="5412928" y="1545774"/>
            <a:ext cx="381001" cy="435429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C33352DD-8D25-4BC0-B4E2-C27D8DC43043}"/>
              </a:ext>
            </a:extLst>
          </p:cNvPr>
          <p:cNvSpPr txBox="1"/>
          <p:nvPr/>
        </p:nvSpPr>
        <p:spPr>
          <a:xfrm>
            <a:off x="6356065" y="1098816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Zöldmezős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FED0D6AC-A8FC-491C-9201-E90813804CEC}"/>
              </a:ext>
            </a:extLst>
          </p:cNvPr>
          <p:cNvSpPr txBox="1"/>
          <p:nvPr/>
        </p:nvSpPr>
        <p:spPr>
          <a:xfrm>
            <a:off x="1338946" y="1044521"/>
            <a:ext cx="132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Barnamezős</a:t>
            </a:r>
          </a:p>
        </p:txBody>
      </p:sp>
      <p:sp>
        <p:nvSpPr>
          <p:cNvPr id="28" name="Felhő 27">
            <a:extLst>
              <a:ext uri="{FF2B5EF4-FFF2-40B4-BE49-F238E27FC236}">
                <a16:creationId xmlns:a16="http://schemas.microsoft.com/office/drawing/2014/main" id="{B7162CAE-3C4B-49DE-8114-224FEE7ACAB8}"/>
              </a:ext>
            </a:extLst>
          </p:cNvPr>
          <p:cNvSpPr/>
          <p:nvPr/>
        </p:nvSpPr>
        <p:spPr>
          <a:xfrm>
            <a:off x="6106889" y="2774537"/>
            <a:ext cx="478972" cy="289501"/>
          </a:xfrm>
          <a:prstGeom prst="cloud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9" name="Felhő 28">
            <a:extLst>
              <a:ext uri="{FF2B5EF4-FFF2-40B4-BE49-F238E27FC236}">
                <a16:creationId xmlns:a16="http://schemas.microsoft.com/office/drawing/2014/main" id="{CD46195A-E4B3-40EB-94B4-EA0A522A6A9B}"/>
              </a:ext>
            </a:extLst>
          </p:cNvPr>
          <p:cNvSpPr/>
          <p:nvPr/>
        </p:nvSpPr>
        <p:spPr>
          <a:xfrm>
            <a:off x="6738261" y="2774537"/>
            <a:ext cx="478972" cy="28950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1" name="Ábra 30" descr="Kiszolgáló">
            <a:extLst>
              <a:ext uri="{FF2B5EF4-FFF2-40B4-BE49-F238E27FC236}">
                <a16:creationId xmlns:a16="http://schemas.microsoft.com/office/drawing/2014/main" id="{047FA14D-A05A-4E9C-B814-CADE87B98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807154" y="2766333"/>
            <a:ext cx="351064" cy="351064"/>
          </a:xfrm>
          <a:prstGeom prst="rect">
            <a:avLst/>
          </a:prstGeom>
        </p:spPr>
      </p:pic>
      <p:pic>
        <p:nvPicPr>
          <p:cNvPr id="32" name="Ábra 31" descr="Kiszolgáló">
            <a:extLst>
              <a:ext uri="{FF2B5EF4-FFF2-40B4-BE49-F238E27FC236}">
                <a16:creationId xmlns:a16="http://schemas.microsoft.com/office/drawing/2014/main" id="{C49F315B-71D1-4735-8EB2-C36240301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024997" y="2774537"/>
            <a:ext cx="351064" cy="351064"/>
          </a:xfrm>
          <a:prstGeom prst="rect">
            <a:avLst/>
          </a:prstGeom>
        </p:spPr>
      </p:pic>
      <p:sp>
        <p:nvSpPr>
          <p:cNvPr id="33" name="Téglalap 32">
            <a:extLst>
              <a:ext uri="{FF2B5EF4-FFF2-40B4-BE49-F238E27FC236}">
                <a16:creationId xmlns:a16="http://schemas.microsoft.com/office/drawing/2014/main" id="{00AC525D-2135-4545-A2E5-40D5AE3BA7F4}"/>
              </a:ext>
            </a:extLst>
          </p:cNvPr>
          <p:cNvSpPr/>
          <p:nvPr/>
        </p:nvSpPr>
        <p:spPr>
          <a:xfrm>
            <a:off x="4550234" y="1545772"/>
            <a:ext cx="381001" cy="435429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7E47FC5A-F095-4C0D-B56F-B03BF7B2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Meglévő rendszereink</a:t>
            </a:r>
          </a:p>
        </p:txBody>
      </p:sp>
    </p:spTree>
    <p:extLst>
      <p:ext uri="{BB962C8B-B14F-4D97-AF65-F5344CB8AC3E}">
        <p14:creationId xmlns:p14="http://schemas.microsoft.com/office/powerpoint/2010/main" val="135290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zövegdoboz 34">
            <a:extLst>
              <a:ext uri="{FF2B5EF4-FFF2-40B4-BE49-F238E27FC236}">
                <a16:creationId xmlns:a16="http://schemas.microsoft.com/office/drawing/2014/main" id="{F50DB923-3BA9-48F7-BA96-53CAEF974C5E}"/>
              </a:ext>
            </a:extLst>
          </p:cNvPr>
          <p:cNvSpPr txBox="1"/>
          <p:nvPr/>
        </p:nvSpPr>
        <p:spPr>
          <a:xfrm>
            <a:off x="1371602" y="1098816"/>
            <a:ext cx="6351027" cy="3693319"/>
          </a:xfrm>
          <a:prstGeom prst="rect">
            <a:avLst/>
          </a:prstGeom>
          <a:solidFill>
            <a:srgbClr val="002060">
              <a:alpha val="60000"/>
            </a:srgbClr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3BBD62C-CD4F-4FED-A0F7-EA9A90C33063}"/>
              </a:ext>
            </a:extLst>
          </p:cNvPr>
          <p:cNvSpPr/>
          <p:nvPr/>
        </p:nvSpPr>
        <p:spPr>
          <a:xfrm>
            <a:off x="1600198" y="2408465"/>
            <a:ext cx="5812975" cy="715736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600" dirty="0">
                <a:solidFill>
                  <a:schemeClr val="bg1"/>
                </a:solidFill>
              </a:rPr>
              <a:t>EGYSÉGES HIBRID INFRASTRUKTÚRA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A04156F0-C08C-438F-B850-1217F01675A4}"/>
              </a:ext>
            </a:extLst>
          </p:cNvPr>
          <p:cNvSpPr/>
          <p:nvPr/>
        </p:nvSpPr>
        <p:spPr>
          <a:xfrm>
            <a:off x="1545773" y="1534889"/>
            <a:ext cx="381001" cy="435429"/>
          </a:xfrm>
          <a:prstGeom prst="rect">
            <a:avLst/>
          </a:prstGeom>
          <a:solidFill>
            <a:srgbClr val="DC6083">
              <a:alpha val="5098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F26D44A2-75F3-4B04-AB34-0B2AA2C717AC}"/>
              </a:ext>
            </a:extLst>
          </p:cNvPr>
          <p:cNvSpPr/>
          <p:nvPr/>
        </p:nvSpPr>
        <p:spPr>
          <a:xfrm>
            <a:off x="2969081" y="3592287"/>
            <a:ext cx="1515837" cy="775608"/>
          </a:xfrm>
          <a:prstGeom prst="rect">
            <a:avLst/>
          </a:prstGeom>
          <a:solidFill>
            <a:srgbClr val="ABED33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Agilis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F0C8B8DC-FA52-4108-BC7E-098098CABD11}"/>
              </a:ext>
            </a:extLst>
          </p:cNvPr>
          <p:cNvSpPr/>
          <p:nvPr/>
        </p:nvSpPr>
        <p:spPr>
          <a:xfrm>
            <a:off x="2046517" y="1534887"/>
            <a:ext cx="381001" cy="435429"/>
          </a:xfrm>
          <a:prstGeom prst="rect">
            <a:avLst/>
          </a:prstGeom>
          <a:solidFill>
            <a:srgbClr val="DC6083">
              <a:alpha val="5098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01C524A7-5A25-4BD8-982D-5896448A2893}"/>
              </a:ext>
            </a:extLst>
          </p:cNvPr>
          <p:cNvSpPr/>
          <p:nvPr/>
        </p:nvSpPr>
        <p:spPr>
          <a:xfrm>
            <a:off x="2579915" y="1534887"/>
            <a:ext cx="381001" cy="435429"/>
          </a:xfrm>
          <a:prstGeom prst="rect">
            <a:avLst/>
          </a:prstGeom>
          <a:solidFill>
            <a:srgbClr val="DC6083">
              <a:alpha val="5098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5986AEA5-155F-46D8-98BD-99DF062A5CC7}"/>
              </a:ext>
            </a:extLst>
          </p:cNvPr>
          <p:cNvSpPr/>
          <p:nvPr/>
        </p:nvSpPr>
        <p:spPr>
          <a:xfrm>
            <a:off x="3080659" y="1534885"/>
            <a:ext cx="381001" cy="435429"/>
          </a:xfrm>
          <a:prstGeom prst="rect">
            <a:avLst/>
          </a:prstGeom>
          <a:solidFill>
            <a:srgbClr val="DC6083">
              <a:alpha val="5098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2A44C9AE-874D-46A4-B4A0-350E10551CF9}"/>
              </a:ext>
            </a:extLst>
          </p:cNvPr>
          <p:cNvSpPr/>
          <p:nvPr/>
        </p:nvSpPr>
        <p:spPr>
          <a:xfrm>
            <a:off x="3603175" y="1545774"/>
            <a:ext cx="381001" cy="435429"/>
          </a:xfrm>
          <a:prstGeom prst="rect">
            <a:avLst/>
          </a:prstGeom>
          <a:solidFill>
            <a:srgbClr val="DC6083">
              <a:alpha val="5098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C46933C3-6734-420E-8FD5-6A071B4C858B}"/>
              </a:ext>
            </a:extLst>
          </p:cNvPr>
          <p:cNvSpPr/>
          <p:nvPr/>
        </p:nvSpPr>
        <p:spPr>
          <a:xfrm>
            <a:off x="4103919" y="1545772"/>
            <a:ext cx="381001" cy="435429"/>
          </a:xfrm>
          <a:prstGeom prst="rect">
            <a:avLst/>
          </a:prstGeom>
          <a:solidFill>
            <a:srgbClr val="DC6083">
              <a:alpha val="5098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FEA75375-966F-4ACE-A3C2-775E9F7C3970}"/>
              </a:ext>
            </a:extLst>
          </p:cNvPr>
          <p:cNvSpPr/>
          <p:nvPr/>
        </p:nvSpPr>
        <p:spPr>
          <a:xfrm>
            <a:off x="6858002" y="1534884"/>
            <a:ext cx="381001" cy="435429"/>
          </a:xfrm>
          <a:prstGeom prst="rect">
            <a:avLst/>
          </a:prstGeom>
          <a:solidFill>
            <a:srgbClr val="0896B8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E40EF6CA-EF09-4ED6-A7A7-F37EAF468D5C}"/>
              </a:ext>
            </a:extLst>
          </p:cNvPr>
          <p:cNvSpPr/>
          <p:nvPr/>
        </p:nvSpPr>
        <p:spPr>
          <a:xfrm>
            <a:off x="5867403" y="1534886"/>
            <a:ext cx="381001" cy="435429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D8FCA306-32BC-420B-9CC3-AACBCF9509C1}"/>
              </a:ext>
            </a:extLst>
          </p:cNvPr>
          <p:cNvSpPr/>
          <p:nvPr/>
        </p:nvSpPr>
        <p:spPr>
          <a:xfrm>
            <a:off x="5391156" y="1534888"/>
            <a:ext cx="381001" cy="435429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C33352DD-8D25-4BC0-B4E2-C27D8DC43043}"/>
              </a:ext>
            </a:extLst>
          </p:cNvPr>
          <p:cNvSpPr txBox="1"/>
          <p:nvPr/>
        </p:nvSpPr>
        <p:spPr>
          <a:xfrm>
            <a:off x="6290749" y="1098816"/>
            <a:ext cx="118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Zöldmezős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FED0D6AC-A8FC-491C-9201-E90813804CEC}"/>
              </a:ext>
            </a:extLst>
          </p:cNvPr>
          <p:cNvSpPr txBox="1"/>
          <p:nvPr/>
        </p:nvSpPr>
        <p:spPr>
          <a:xfrm>
            <a:off x="1382489" y="1077179"/>
            <a:ext cx="251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Modernizált barnamezős</a:t>
            </a:r>
          </a:p>
        </p:txBody>
      </p:sp>
      <p:sp>
        <p:nvSpPr>
          <p:cNvPr id="28" name="Felhő 27">
            <a:extLst>
              <a:ext uri="{FF2B5EF4-FFF2-40B4-BE49-F238E27FC236}">
                <a16:creationId xmlns:a16="http://schemas.microsoft.com/office/drawing/2014/main" id="{B7162CAE-3C4B-49DE-8114-224FEE7ACAB8}"/>
              </a:ext>
            </a:extLst>
          </p:cNvPr>
          <p:cNvSpPr/>
          <p:nvPr/>
        </p:nvSpPr>
        <p:spPr>
          <a:xfrm>
            <a:off x="4787677" y="2783551"/>
            <a:ext cx="478972" cy="264500"/>
          </a:xfrm>
          <a:prstGeom prst="cloud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9" name="Felhő 28">
            <a:extLst>
              <a:ext uri="{FF2B5EF4-FFF2-40B4-BE49-F238E27FC236}">
                <a16:creationId xmlns:a16="http://schemas.microsoft.com/office/drawing/2014/main" id="{CD46195A-E4B3-40EB-94B4-EA0A522A6A9B}"/>
              </a:ext>
            </a:extLst>
          </p:cNvPr>
          <p:cNvSpPr/>
          <p:nvPr/>
        </p:nvSpPr>
        <p:spPr>
          <a:xfrm>
            <a:off x="5709558" y="2777219"/>
            <a:ext cx="478972" cy="2645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1" name="Ábra 30" descr="Kiszolgáló">
            <a:extLst>
              <a:ext uri="{FF2B5EF4-FFF2-40B4-BE49-F238E27FC236}">
                <a16:creationId xmlns:a16="http://schemas.microsoft.com/office/drawing/2014/main" id="{047FA14D-A05A-4E9C-B814-CADE87B98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286128" y="2751230"/>
            <a:ext cx="351064" cy="351064"/>
          </a:xfrm>
          <a:prstGeom prst="rect">
            <a:avLst/>
          </a:prstGeom>
        </p:spPr>
      </p:pic>
      <p:pic>
        <p:nvPicPr>
          <p:cNvPr id="32" name="Ábra 31" descr="Kiszolgáló">
            <a:extLst>
              <a:ext uri="{FF2B5EF4-FFF2-40B4-BE49-F238E27FC236}">
                <a16:creationId xmlns:a16="http://schemas.microsoft.com/office/drawing/2014/main" id="{C49F315B-71D1-4735-8EB2-C362403018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021593" y="2752765"/>
            <a:ext cx="351064" cy="351064"/>
          </a:xfrm>
          <a:prstGeom prst="rect">
            <a:avLst/>
          </a:prstGeom>
        </p:spPr>
      </p:pic>
      <p:sp>
        <p:nvSpPr>
          <p:cNvPr id="33" name="Téglalap 32">
            <a:extLst>
              <a:ext uri="{FF2B5EF4-FFF2-40B4-BE49-F238E27FC236}">
                <a16:creationId xmlns:a16="http://schemas.microsoft.com/office/drawing/2014/main" id="{00AC525D-2135-4545-A2E5-40D5AE3BA7F4}"/>
              </a:ext>
            </a:extLst>
          </p:cNvPr>
          <p:cNvSpPr/>
          <p:nvPr/>
        </p:nvSpPr>
        <p:spPr>
          <a:xfrm>
            <a:off x="4604663" y="1545772"/>
            <a:ext cx="381001" cy="435429"/>
          </a:xfrm>
          <a:prstGeom prst="rect">
            <a:avLst/>
          </a:prstGeom>
          <a:solidFill>
            <a:srgbClr val="DC6083">
              <a:alpha val="5098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A</a:t>
            </a: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ACCB36A5-012E-43E3-A331-154E7277467A}"/>
              </a:ext>
            </a:extLst>
          </p:cNvPr>
          <p:cNvSpPr/>
          <p:nvPr/>
        </p:nvSpPr>
        <p:spPr>
          <a:xfrm>
            <a:off x="1445472" y="3592286"/>
            <a:ext cx="1339910" cy="775608"/>
          </a:xfrm>
          <a:prstGeom prst="rect">
            <a:avLst/>
          </a:prstGeom>
          <a:solidFill>
            <a:srgbClr val="ABED33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Modern</a:t>
            </a:r>
          </a:p>
          <a:p>
            <a:pPr algn="ctr"/>
            <a:r>
              <a:rPr lang="hu-HU" sz="1400" dirty="0"/>
              <a:t>architektúra</a:t>
            </a:r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FF56EE39-9BAD-4F95-889A-E238C42E3697}"/>
              </a:ext>
            </a:extLst>
          </p:cNvPr>
          <p:cNvSpPr/>
          <p:nvPr/>
        </p:nvSpPr>
        <p:spPr>
          <a:xfrm>
            <a:off x="6204860" y="3592286"/>
            <a:ext cx="1406584" cy="775608"/>
          </a:xfrm>
          <a:prstGeom prst="rect">
            <a:avLst/>
          </a:prstGeom>
          <a:solidFill>
            <a:srgbClr val="ABED33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Innovatív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540E0EEA-67DF-482C-9289-B706407EEF78}"/>
              </a:ext>
            </a:extLst>
          </p:cNvPr>
          <p:cNvSpPr/>
          <p:nvPr/>
        </p:nvSpPr>
        <p:spPr>
          <a:xfrm>
            <a:off x="4644070" y="3597183"/>
            <a:ext cx="1406584" cy="775608"/>
          </a:xfrm>
          <a:prstGeom prst="rect">
            <a:avLst/>
          </a:prstGeom>
          <a:solidFill>
            <a:srgbClr val="ABED33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/>
              <a:t>Rugalmas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484E55C9-1208-4707-9975-29409423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Meglévő rendszereink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0ABF5D01-0FEB-41AA-8463-D2FEF55684DD}"/>
              </a:ext>
            </a:extLst>
          </p:cNvPr>
          <p:cNvSpPr/>
          <p:nvPr/>
        </p:nvSpPr>
        <p:spPr>
          <a:xfrm>
            <a:off x="1422510" y="2207728"/>
            <a:ext cx="1157405" cy="101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36" name="Picture 12" descr="Docker (@Docker) | Twitter">
            <a:extLst>
              <a:ext uri="{FF2B5EF4-FFF2-40B4-BE49-F238E27FC236}">
                <a16:creationId xmlns:a16="http://schemas.microsoft.com/office/drawing/2014/main" id="{B0D1466B-9595-4D54-B4DB-9BF903290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10" y="2634505"/>
            <a:ext cx="579610" cy="57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A63C424-A9FD-4A2D-B56A-26734AFCAA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2315" y="2207728"/>
            <a:ext cx="544065" cy="533264"/>
          </a:xfrm>
          <a:prstGeom prst="rect">
            <a:avLst/>
          </a:prstGeom>
        </p:spPr>
      </p:pic>
      <p:pic>
        <p:nvPicPr>
          <p:cNvPr id="2050" name="Picture 2" descr="GitHub - cri-o/cri-o: Open Container Initiative-based implementation of  Kubernetes Container Runtime Interface">
            <a:extLst>
              <a:ext uri="{FF2B5EF4-FFF2-40B4-BE49-F238E27FC236}">
                <a16:creationId xmlns:a16="http://schemas.microsoft.com/office/drawing/2014/main" id="{4C98C968-2701-4B7F-9F18-47F1AE64B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28" y="2731533"/>
            <a:ext cx="470125" cy="4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208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B1A371-3983-9645-B584-6BCB7F2C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Hogyan kezdjünk hozzá?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8C5ACC4-7F0A-7C4C-88E7-F6224C741F48}"/>
              </a:ext>
            </a:extLst>
          </p:cNvPr>
          <p:cNvSpPr txBox="1"/>
          <p:nvPr/>
        </p:nvSpPr>
        <p:spPr>
          <a:xfrm>
            <a:off x="3556731" y="906588"/>
            <a:ext cx="2133427" cy="461665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" panose="020B0503020202020204" pitchFamily="34" charset="0"/>
              </a:rPr>
              <a:t>Rehost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1760C656-A191-9147-8176-9A49BA4215F4}"/>
              </a:ext>
            </a:extLst>
          </p:cNvPr>
          <p:cNvSpPr txBox="1"/>
          <p:nvPr/>
        </p:nvSpPr>
        <p:spPr>
          <a:xfrm>
            <a:off x="3567326" y="1533118"/>
            <a:ext cx="2133427" cy="461665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" panose="020B0503020202020204" pitchFamily="34" charset="0"/>
              </a:rPr>
              <a:t>Replatform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0B59F28-8278-6546-B878-786067C4B496}"/>
              </a:ext>
            </a:extLst>
          </p:cNvPr>
          <p:cNvSpPr txBox="1"/>
          <p:nvPr/>
        </p:nvSpPr>
        <p:spPr>
          <a:xfrm>
            <a:off x="3537336" y="2202594"/>
            <a:ext cx="2133427" cy="461665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" panose="020B0503020202020204" pitchFamily="34" charset="0"/>
              </a:rPr>
              <a:t>Refactor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A6F1EEE8-4AD9-B24A-961C-818111F4151D}"/>
              </a:ext>
            </a:extLst>
          </p:cNvPr>
          <p:cNvSpPr txBox="1"/>
          <p:nvPr/>
        </p:nvSpPr>
        <p:spPr>
          <a:xfrm>
            <a:off x="3537336" y="2872070"/>
            <a:ext cx="2133427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" panose="020B0503020202020204" pitchFamily="34" charset="0"/>
              </a:rPr>
              <a:t>Repurchase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E76A18B-92B4-2645-BFB7-B674DF1CA0A8}"/>
              </a:ext>
            </a:extLst>
          </p:cNvPr>
          <p:cNvSpPr txBox="1"/>
          <p:nvPr/>
        </p:nvSpPr>
        <p:spPr>
          <a:xfrm>
            <a:off x="3526452" y="3541362"/>
            <a:ext cx="2133427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" panose="020B0503020202020204" pitchFamily="34" charset="0"/>
              </a:rPr>
              <a:t>Retire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BA4092C3-1B79-234E-8D18-2BF478353639}"/>
              </a:ext>
            </a:extLst>
          </p:cNvPr>
          <p:cNvSpPr txBox="1"/>
          <p:nvPr/>
        </p:nvSpPr>
        <p:spPr>
          <a:xfrm>
            <a:off x="3526451" y="4210654"/>
            <a:ext cx="2133427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" panose="020B0503020202020204" pitchFamily="34" charset="0"/>
              </a:rPr>
              <a:t>Retain as is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A0809518-6BD0-2840-AAC2-FBF1CCAEBB1B}"/>
              </a:ext>
            </a:extLst>
          </p:cNvPr>
          <p:cNvCxnSpPr>
            <a:cxnSpLocks/>
          </p:cNvCxnSpPr>
          <p:nvPr/>
        </p:nvCxnSpPr>
        <p:spPr>
          <a:xfrm flipV="1">
            <a:off x="2209044" y="1237486"/>
            <a:ext cx="1180099" cy="1505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8F82ADEA-A2FA-0643-8D2D-585DE12620F4}"/>
              </a:ext>
            </a:extLst>
          </p:cNvPr>
          <p:cNvCxnSpPr>
            <a:cxnSpLocks/>
          </p:cNvCxnSpPr>
          <p:nvPr/>
        </p:nvCxnSpPr>
        <p:spPr>
          <a:xfrm flipV="1">
            <a:off x="2210417" y="1803748"/>
            <a:ext cx="1147565" cy="8976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96E0AE86-7FB7-304D-898A-8E8A9A67AF4F}"/>
              </a:ext>
            </a:extLst>
          </p:cNvPr>
          <p:cNvCxnSpPr>
            <a:cxnSpLocks/>
          </p:cNvCxnSpPr>
          <p:nvPr/>
        </p:nvCxnSpPr>
        <p:spPr>
          <a:xfrm flipV="1">
            <a:off x="2210417" y="2505798"/>
            <a:ext cx="1058876" cy="1960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FA7EC295-FED7-A643-AB3A-37B10180C930}"/>
              </a:ext>
            </a:extLst>
          </p:cNvPr>
          <p:cNvCxnSpPr>
            <a:cxnSpLocks/>
          </p:cNvCxnSpPr>
          <p:nvPr/>
        </p:nvCxnSpPr>
        <p:spPr>
          <a:xfrm>
            <a:off x="2210417" y="2743862"/>
            <a:ext cx="1147565" cy="3438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89C8707D-998D-0846-BDA9-440A30613032}"/>
              </a:ext>
            </a:extLst>
          </p:cNvPr>
          <p:cNvCxnSpPr>
            <a:cxnSpLocks/>
          </p:cNvCxnSpPr>
          <p:nvPr/>
        </p:nvCxnSpPr>
        <p:spPr>
          <a:xfrm>
            <a:off x="2210417" y="2743862"/>
            <a:ext cx="1147565" cy="10389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882CE001-3405-7747-8578-1057DFF71E7D}"/>
              </a:ext>
            </a:extLst>
          </p:cNvPr>
          <p:cNvCxnSpPr>
            <a:cxnSpLocks/>
          </p:cNvCxnSpPr>
          <p:nvPr/>
        </p:nvCxnSpPr>
        <p:spPr>
          <a:xfrm>
            <a:off x="2210417" y="2743862"/>
            <a:ext cx="1147565" cy="16093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EF642511-0E54-3B4A-9E99-CE0CA852BC9B}"/>
              </a:ext>
            </a:extLst>
          </p:cNvPr>
          <p:cNvSpPr txBox="1"/>
          <p:nvPr/>
        </p:nvSpPr>
        <p:spPr>
          <a:xfrm>
            <a:off x="211362" y="3664535"/>
            <a:ext cx="2545890" cy="461665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" panose="020B0503020202020204" pitchFamily="34" charset="0"/>
              </a:rPr>
              <a:t>Legacy rendszer</a:t>
            </a:r>
          </a:p>
        </p:txBody>
      </p:sp>
      <p:pic>
        <p:nvPicPr>
          <p:cNvPr id="24" name="Ábra 23" descr="Kiszolgáló">
            <a:extLst>
              <a:ext uri="{FF2B5EF4-FFF2-40B4-BE49-F238E27FC236}">
                <a16:creationId xmlns:a16="http://schemas.microsoft.com/office/drawing/2014/main" id="{16A55F20-DA2C-4FD7-9B9B-92B97707F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29168" y="2074281"/>
            <a:ext cx="1470097" cy="147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2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D3343F-2C15-456D-913B-FB962F460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26" y="897437"/>
            <a:ext cx="4820828" cy="3532672"/>
          </a:xfrm>
        </p:spPr>
        <p:txBody>
          <a:bodyPr/>
          <a:lstStyle/>
          <a:p>
            <a:pPr fontAlgn="base"/>
            <a:r>
              <a:rPr lang="hu-HU" dirty="0"/>
              <a:t>50+ legacy alkalmazás modernizációja </a:t>
            </a:r>
            <a:r>
              <a:rPr lang="en-US" dirty="0"/>
              <a:t>(Java, JEE, </a:t>
            </a:r>
            <a:r>
              <a:rPr lang="hu-HU" dirty="0"/>
              <a:t>WebLogic, WildFly, Tomcat, </a:t>
            </a:r>
            <a:r>
              <a:rPr lang="en-US" dirty="0"/>
              <a:t>C++)</a:t>
            </a:r>
            <a:endParaRPr lang="hu-HU" dirty="0"/>
          </a:p>
          <a:p>
            <a:pPr fontAlgn="base"/>
            <a:r>
              <a:rPr lang="hu-HU"/>
              <a:t>Docker, Docker compose</a:t>
            </a:r>
            <a:endParaRPr lang="hu-HU" dirty="0"/>
          </a:p>
          <a:p>
            <a:pPr fontAlgn="base"/>
            <a:r>
              <a:rPr lang="hu-HU" dirty="0"/>
              <a:t>A java/middleware upgrade projektre építve</a:t>
            </a:r>
            <a:endParaRPr lang="en-US" dirty="0"/>
          </a:p>
          <a:p>
            <a:pPr fontAlgn="base"/>
            <a:r>
              <a:rPr lang="hu-HU" dirty="0"/>
              <a:t>2 év alatt</a:t>
            </a:r>
          </a:p>
          <a:p>
            <a:pPr fontAlgn="base"/>
            <a:r>
              <a:rPr lang="hu-HU" dirty="0"/>
              <a:t>CI/CD láncba illesztve</a:t>
            </a:r>
            <a:endParaRPr lang="en-US" dirty="0"/>
          </a:p>
          <a:p>
            <a:pPr fontAlgn="base"/>
            <a:r>
              <a:rPr lang="hu-HU"/>
              <a:t>Az alkalmazások újraírása nélkül</a:t>
            </a:r>
          </a:p>
          <a:p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6A778C78-3D3F-459D-AA7D-11D532629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26" y="248539"/>
            <a:ext cx="4690193" cy="492443"/>
          </a:xfrm>
        </p:spPr>
        <p:txBody>
          <a:bodyPr/>
          <a:lstStyle/>
          <a:p>
            <a:pPr fontAlgn="base"/>
            <a:r>
              <a:rPr lang="hu-HU" sz="4000" dirty="0"/>
              <a:t>Replatform - példa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BA73D44-BA81-4FF9-A39D-0B33EF267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607" y="448010"/>
            <a:ext cx="3494467" cy="4247479"/>
          </a:xfrm>
          <a:prstGeom prst="rect">
            <a:avLst/>
          </a:prstGeom>
          <a:ln w="127000" cap="sq">
            <a:solidFill>
              <a:srgbClr val="52AC3B"/>
            </a:solidFill>
            <a:miter lim="800000"/>
          </a:ln>
          <a:effectLst>
            <a:outerShdw blurRad="57150" dist="50800" dir="2700000" algn="tl" rotWithShape="0">
              <a:srgbClr val="52AC3B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987628"/>
      </p:ext>
    </p:extLst>
  </p:cSld>
  <p:clrMapOvr>
    <a:masterClrMapping/>
  </p:clrMapOvr>
</p:sld>
</file>

<file path=ppt/theme/theme1.xml><?xml version="1.0" encoding="utf-8"?>
<a:theme xmlns:a="http://schemas.openxmlformats.org/drawingml/2006/main" name="Alerant Theme">
  <a:themeElements>
    <a:clrScheme name="Alerant Colours">
      <a:dk1>
        <a:srgbClr val="313133"/>
      </a:dk1>
      <a:lt1>
        <a:srgbClr val="FFFFFF"/>
      </a:lt1>
      <a:dk2>
        <a:srgbClr val="59AC3B"/>
      </a:dk2>
      <a:lt2>
        <a:srgbClr val="EE963C"/>
      </a:lt2>
      <a:accent1>
        <a:srgbClr val="313133"/>
      </a:accent1>
      <a:accent2>
        <a:srgbClr val="FFFFFF"/>
      </a:accent2>
      <a:accent3>
        <a:srgbClr val="59AC3B"/>
      </a:accent3>
      <a:accent4>
        <a:srgbClr val="EE963C"/>
      </a:accent4>
      <a:accent5>
        <a:srgbClr val="313133"/>
      </a:accent5>
      <a:accent6>
        <a:srgbClr val="FFFFFF"/>
      </a:accent6>
      <a:hlink>
        <a:srgbClr val="59AC3B"/>
      </a:hlink>
      <a:folHlink>
        <a:srgbClr val="EE96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13627</TotalTime>
  <Words>389</Words>
  <Application>Microsoft Office PowerPoint</Application>
  <PresentationFormat>Diavetítés a képernyőre (16:9 oldalarány)</PresentationFormat>
  <Paragraphs>177</Paragraphs>
  <Slides>16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Calibri</vt:lpstr>
      <vt:lpstr>Candara</vt:lpstr>
      <vt:lpstr>Courier New</vt:lpstr>
      <vt:lpstr>Gill Sans MT</vt:lpstr>
      <vt:lpstr>Univers</vt:lpstr>
      <vt:lpstr>Alerant Theme</vt:lpstr>
      <vt:lpstr>Legacy alkalmazások modernizációja konténerizálással</vt:lpstr>
      <vt:lpstr>Alerant Cloud Native  </vt:lpstr>
      <vt:lpstr>Mi is az a Legacy? </vt:lpstr>
      <vt:lpstr>Meglévő rendszereink</vt:lpstr>
      <vt:lpstr>Meglévő rendszereink</vt:lpstr>
      <vt:lpstr>Meglévő rendszereink</vt:lpstr>
      <vt:lpstr>Meglévő rendszereink</vt:lpstr>
      <vt:lpstr>Hogyan kezdjünk hozzá? </vt:lpstr>
      <vt:lpstr>Replatform - példa</vt:lpstr>
      <vt:lpstr>Alerant: Legacy konténerizáció scorecard</vt:lpstr>
      <vt:lpstr>Legacy konténerizáció</vt:lpstr>
      <vt:lpstr>Legacy fejlesztőként, üzemeltetőként</vt:lpstr>
      <vt:lpstr>Mire kell figyelni?</vt:lpstr>
      <vt:lpstr>Amit általában nem konténerizálunk</vt:lpstr>
      <vt:lpstr>A jól konfigurált alkalmazás titka 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Gergely Tomasovszky</dc:creator>
  <cp:lastModifiedBy>Kiss Olivér</cp:lastModifiedBy>
  <cp:revision>2665</cp:revision>
  <dcterms:created xsi:type="dcterms:W3CDTF">2016-06-11T11:12:42Z</dcterms:created>
  <dcterms:modified xsi:type="dcterms:W3CDTF">2021-03-26T14:09:35Z</dcterms:modified>
</cp:coreProperties>
</file>