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ccacbe14b8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ccacbe14b8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ccacbe14b8_0_3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ccacbe14b8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cacbe14b8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cacbe14b8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cacbe14b8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cacbe14b8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ccacbe14b8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ccacbe14b8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ccacbe14b8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ccacbe14b8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cacbe14b8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ccacbe14b8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ccacbe14b8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ccacbe14b8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cacbe14b8_0_2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ccacbe14b8_0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ccacbe14b8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ccacbe14b8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idx="4294967295"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530">
                <a:solidFill>
                  <a:schemeClr val="dk1"/>
                </a:solidFill>
              </a:rPr>
              <a:t>Docker-compose élesben: mire figyelj?</a:t>
            </a:r>
            <a:endParaRPr b="1" sz="3530">
              <a:solidFill>
                <a:schemeClr val="dk1"/>
              </a:solidFill>
            </a:endParaRPr>
          </a:p>
        </p:txBody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449400" y="2752875"/>
            <a:ext cx="8382000" cy="18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Gémes Tamás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CTO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tamas.gemes@fintechx.digital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475" y="3549263"/>
            <a:ext cx="1832975" cy="23542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449400" y="4718450"/>
            <a:ext cx="8382000" cy="36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050">
                <a:solidFill>
                  <a:srgbClr val="FFFFFF"/>
                </a:solidFill>
              </a:rPr>
              <a:t>HWSW Free Meetup - 2021.03.30</a:t>
            </a:r>
            <a:endParaRPr b="1" sz="105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Hogyan monitorozd?</a:t>
            </a:r>
            <a:endParaRPr/>
          </a:p>
        </p:txBody>
      </p:sp>
      <p:sp>
        <p:nvSpPr>
          <p:cNvPr id="191" name="Google Shape;191;p22"/>
          <p:cNvSpPr txBox="1"/>
          <p:nvPr>
            <p:ph idx="1" type="body"/>
          </p:nvPr>
        </p:nvSpPr>
        <p:spPr>
          <a:xfrm>
            <a:off x="192425" y="2433300"/>
            <a:ext cx="2634600" cy="219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services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redis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image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redis:alpine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deploy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restart_policy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on-failure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delay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5s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max_attempts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window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120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endParaRPr b="1" sz="1400">
              <a:solidFill>
                <a:srgbClr val="000000"/>
              </a:solidFill>
            </a:endParaRPr>
          </a:p>
        </p:txBody>
      </p:sp>
      <p:sp>
        <p:nvSpPr>
          <p:cNvPr id="192" name="Google Shape;192;p22"/>
          <p:cNvSpPr txBox="1"/>
          <p:nvPr/>
        </p:nvSpPr>
        <p:spPr>
          <a:xfrm>
            <a:off x="192425" y="1709575"/>
            <a:ext cx="290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Automatikus újraindítás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3" name="Google Shape;193;p22"/>
          <p:cNvSpPr txBox="1"/>
          <p:nvPr/>
        </p:nvSpPr>
        <p:spPr>
          <a:xfrm>
            <a:off x="2938050" y="1709575"/>
            <a:ext cx="290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Health check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4" name="Google Shape;194;p22"/>
          <p:cNvSpPr txBox="1"/>
          <p:nvPr/>
        </p:nvSpPr>
        <p:spPr>
          <a:xfrm>
            <a:off x="6139525" y="1709575"/>
            <a:ext cx="290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Erőforrás limitek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5" name="Google Shape;195;p22"/>
          <p:cNvSpPr txBox="1"/>
          <p:nvPr>
            <p:ph idx="1" type="body"/>
          </p:nvPr>
        </p:nvSpPr>
        <p:spPr>
          <a:xfrm>
            <a:off x="2938050" y="2433300"/>
            <a:ext cx="2634600" cy="219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healthcheck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test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[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"CMD"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"curl"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"-f"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"http://localhost"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interval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1m30s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timeout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10s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retries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start_period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40s</a:t>
            </a:r>
            <a:endParaRPr sz="1000">
              <a:solidFill>
                <a:srgbClr val="658B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22"/>
          <p:cNvSpPr txBox="1"/>
          <p:nvPr>
            <p:ph idx="1" type="body"/>
          </p:nvPr>
        </p:nvSpPr>
        <p:spPr>
          <a:xfrm>
            <a:off x="6139525" y="2496900"/>
            <a:ext cx="2634600" cy="219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cpu_count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cpu_percent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50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cpus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0.5</a:t>
            </a:r>
            <a:endParaRPr sz="1000">
              <a:solidFill>
                <a:srgbClr val="CD555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cpuset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0,1</a:t>
            </a:r>
            <a:endParaRPr sz="1000">
              <a:solidFill>
                <a:srgbClr val="CD555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mem_limit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1000000000</a:t>
            </a:r>
            <a:endParaRPr sz="10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memswap_limit</a:t>
            </a:r>
            <a:r>
              <a:rPr lang="en" sz="1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2000000000</a:t>
            </a:r>
            <a:endParaRPr sz="1000">
              <a:solidFill>
                <a:srgbClr val="CD555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t/>
            </a:r>
            <a:endParaRPr sz="1000">
              <a:solidFill>
                <a:srgbClr val="658B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3"/>
          <p:cNvSpPr txBox="1"/>
          <p:nvPr>
            <p:ph idx="4294967295"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530">
                <a:solidFill>
                  <a:schemeClr val="dk1"/>
                </a:solidFill>
              </a:rPr>
              <a:t>Docker-compose élesben: mire figyelj?</a:t>
            </a:r>
            <a:endParaRPr b="1" sz="3530">
              <a:solidFill>
                <a:schemeClr val="dk1"/>
              </a:solidFill>
            </a:endParaRPr>
          </a:p>
        </p:txBody>
      </p:sp>
      <p:sp>
        <p:nvSpPr>
          <p:cNvPr id="202" name="Google Shape;202;p23"/>
          <p:cNvSpPr txBox="1"/>
          <p:nvPr>
            <p:ph idx="1" type="body"/>
          </p:nvPr>
        </p:nvSpPr>
        <p:spPr>
          <a:xfrm>
            <a:off x="449400" y="2752875"/>
            <a:ext cx="8382000" cy="18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Gémes Tamás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CTO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tamas.gemes@fintechx.digital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203" name="Google Shape;20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475" y="3549263"/>
            <a:ext cx="1832975" cy="235425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23"/>
          <p:cNvSpPr txBox="1"/>
          <p:nvPr>
            <p:ph idx="1" type="body"/>
          </p:nvPr>
        </p:nvSpPr>
        <p:spPr>
          <a:xfrm>
            <a:off x="449400" y="4718450"/>
            <a:ext cx="8382000" cy="36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050">
                <a:solidFill>
                  <a:srgbClr val="FFFFFF"/>
                </a:solidFill>
              </a:rPr>
              <a:t>HWSW Free Meetup - 2021.03.30</a:t>
            </a:r>
            <a:endParaRPr b="1" sz="105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Miről lesz szó?</a:t>
            </a:r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368275" y="1808050"/>
            <a:ext cx="41166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50">
                <a:solidFill>
                  <a:srgbClr val="33444D"/>
                </a:solidFill>
                <a:latin typeface="Arial"/>
                <a:ea typeface="Arial"/>
                <a:cs typeface="Arial"/>
                <a:sym typeface="Arial"/>
              </a:rPr>
              <a:t>Mi a Docker Compose?</a:t>
            </a:r>
            <a:endParaRPr sz="2250">
              <a:solidFill>
                <a:srgbClr val="3344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50">
                <a:solidFill>
                  <a:srgbClr val="33444D"/>
                </a:solidFill>
                <a:latin typeface="Arial"/>
                <a:ea typeface="Arial"/>
                <a:cs typeface="Arial"/>
                <a:sym typeface="Arial"/>
              </a:rPr>
              <a:t>Mire használhatjuk?</a:t>
            </a:r>
            <a:endParaRPr sz="2250">
              <a:solidFill>
                <a:srgbClr val="3344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50">
                <a:solidFill>
                  <a:srgbClr val="33444D"/>
                </a:solidFill>
                <a:latin typeface="Arial"/>
                <a:ea typeface="Arial"/>
                <a:cs typeface="Arial"/>
                <a:sym typeface="Arial"/>
              </a:rPr>
              <a:t>Mire figyeljünk élesben</a:t>
            </a:r>
            <a:r>
              <a:rPr lang="en" sz="2250">
                <a:solidFill>
                  <a:srgbClr val="33444D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2250">
              <a:solidFill>
                <a:srgbClr val="3344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4928875" y="1808050"/>
            <a:ext cx="4215000" cy="26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50">
                <a:solidFill>
                  <a:srgbClr val="33444D"/>
                </a:solidFill>
              </a:rPr>
              <a:t>Hogyan csináld?</a:t>
            </a:r>
            <a:endParaRPr sz="2250">
              <a:solidFill>
                <a:srgbClr val="33444D"/>
              </a:solidFill>
            </a:endParaRPr>
          </a:p>
          <a:p>
            <a:pPr indent="-37147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3444D"/>
              </a:buClr>
              <a:buSzPts val="2250"/>
              <a:buFont typeface="Arial"/>
              <a:buChar char="-"/>
            </a:pPr>
            <a:r>
              <a:rPr lang="en" sz="2250">
                <a:solidFill>
                  <a:srgbClr val="33444D"/>
                </a:solidFill>
              </a:rPr>
              <a:t>Több környezet</a:t>
            </a:r>
            <a:endParaRPr sz="2250">
              <a:solidFill>
                <a:srgbClr val="33444D"/>
              </a:solidFill>
            </a:endParaRPr>
          </a:p>
          <a:p>
            <a:pPr indent="-3714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444D"/>
              </a:buClr>
              <a:buSzPts val="2250"/>
              <a:buFont typeface="Arial"/>
              <a:buChar char="-"/>
            </a:pPr>
            <a:r>
              <a:rPr lang="en" sz="2250">
                <a:solidFill>
                  <a:srgbClr val="33444D"/>
                </a:solidFill>
              </a:rPr>
              <a:t>Konfigok, kulcsok</a:t>
            </a:r>
            <a:endParaRPr sz="2250">
              <a:solidFill>
                <a:srgbClr val="33444D"/>
              </a:solidFill>
            </a:endParaRPr>
          </a:p>
          <a:p>
            <a:pPr indent="-3714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444D"/>
              </a:buClr>
              <a:buSzPts val="2250"/>
              <a:buFont typeface="Arial"/>
              <a:buChar char="-"/>
            </a:pPr>
            <a:r>
              <a:rPr lang="en" sz="2250">
                <a:solidFill>
                  <a:srgbClr val="33444D"/>
                </a:solidFill>
              </a:rPr>
              <a:t>Frissítés</a:t>
            </a:r>
            <a:endParaRPr sz="2250">
              <a:solidFill>
                <a:srgbClr val="33444D"/>
              </a:solidFill>
            </a:endParaRPr>
          </a:p>
          <a:p>
            <a:pPr indent="-3714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444D"/>
              </a:buClr>
              <a:buSzPts val="2250"/>
              <a:buFont typeface="Arial"/>
              <a:buChar char="-"/>
            </a:pPr>
            <a:r>
              <a:rPr lang="en" sz="2250">
                <a:solidFill>
                  <a:srgbClr val="33444D"/>
                </a:solidFill>
              </a:rPr>
              <a:t>Naplózás</a:t>
            </a:r>
            <a:endParaRPr sz="2250">
              <a:solidFill>
                <a:srgbClr val="33444D"/>
              </a:solidFill>
            </a:endParaRPr>
          </a:p>
          <a:p>
            <a:pPr indent="-3714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444D"/>
              </a:buClr>
              <a:buSzPts val="2250"/>
              <a:buFont typeface="Roboto"/>
              <a:buChar char="-"/>
            </a:pPr>
            <a:r>
              <a:rPr lang="en" sz="2250">
                <a:solidFill>
                  <a:srgbClr val="33444D"/>
                </a:solidFill>
              </a:rPr>
              <a:t>Monitorozás</a:t>
            </a:r>
            <a:endParaRPr sz="2250">
              <a:solidFill>
                <a:srgbClr val="33444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 az a Docker Compose?</a:t>
            </a:r>
            <a:endParaRPr/>
          </a:p>
        </p:txBody>
      </p:sp>
      <p:sp>
        <p:nvSpPr>
          <p:cNvPr id="83" name="Google Shape;83;p15"/>
          <p:cNvSpPr txBox="1"/>
          <p:nvPr/>
        </p:nvSpPr>
        <p:spPr>
          <a:xfrm>
            <a:off x="540275" y="2394000"/>
            <a:ext cx="30000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"3.9"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services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web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build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ports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  -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"5000:5000"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volumes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  -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.:/code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  -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logvolume01:/var/log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links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  -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redis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redis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image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redis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volumes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logvolume01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: {}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84" name="Google Shape;84;p15"/>
          <p:cNvGrpSpPr/>
          <p:nvPr/>
        </p:nvGrpSpPr>
        <p:grpSpPr>
          <a:xfrm>
            <a:off x="1591275" y="2394000"/>
            <a:ext cx="3330300" cy="621600"/>
            <a:chOff x="1591275" y="2013000"/>
            <a:chExt cx="3330300" cy="621600"/>
          </a:xfrm>
        </p:grpSpPr>
        <p:cxnSp>
          <p:nvCxnSpPr>
            <p:cNvPr id="85" name="Google Shape;85;p15"/>
            <p:cNvCxnSpPr>
              <a:stCxn id="86" idx="1"/>
            </p:cNvCxnSpPr>
            <p:nvPr/>
          </p:nvCxnSpPr>
          <p:spPr>
            <a:xfrm flipH="1">
              <a:off x="1591275" y="2213100"/>
              <a:ext cx="1398600" cy="421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86" name="Google Shape;86;p15"/>
            <p:cNvSpPr txBox="1"/>
            <p:nvPr/>
          </p:nvSpPr>
          <p:spPr>
            <a:xfrm>
              <a:off x="2989875" y="2013000"/>
              <a:ext cx="19317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"/>
                  <a:ea typeface="Roboto"/>
                  <a:cs typeface="Roboto"/>
                  <a:sym typeface="Roboto"/>
                </a:rPr>
                <a:t>Hogyan buildeld?</a:t>
              </a:r>
              <a:endParaRPr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7" name="Google Shape;87;p15"/>
          <p:cNvGrpSpPr/>
          <p:nvPr/>
        </p:nvGrpSpPr>
        <p:grpSpPr>
          <a:xfrm>
            <a:off x="2153500" y="2797325"/>
            <a:ext cx="2809475" cy="615600"/>
            <a:chOff x="2153500" y="2416325"/>
            <a:chExt cx="2809475" cy="615600"/>
          </a:xfrm>
        </p:grpSpPr>
        <p:cxnSp>
          <p:nvCxnSpPr>
            <p:cNvPr id="88" name="Google Shape;88;p15"/>
            <p:cNvCxnSpPr/>
            <p:nvPr/>
          </p:nvCxnSpPr>
          <p:spPr>
            <a:xfrm flipH="1">
              <a:off x="2153500" y="2619850"/>
              <a:ext cx="836400" cy="340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89" name="Google Shape;89;p15"/>
            <p:cNvSpPr txBox="1"/>
            <p:nvPr/>
          </p:nvSpPr>
          <p:spPr>
            <a:xfrm>
              <a:off x="3031275" y="2416325"/>
              <a:ext cx="19317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"/>
                  <a:ea typeface="Roboto"/>
                  <a:cs typeface="Roboto"/>
                  <a:sym typeface="Roboto"/>
                </a:rPr>
                <a:t>Melyik portra publikáld?</a:t>
              </a:r>
              <a:endParaRPr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0" name="Google Shape;90;p15"/>
          <p:cNvGrpSpPr/>
          <p:nvPr/>
        </p:nvGrpSpPr>
        <p:grpSpPr>
          <a:xfrm>
            <a:off x="2791750" y="3452975"/>
            <a:ext cx="2237700" cy="615600"/>
            <a:chOff x="2791750" y="3071975"/>
            <a:chExt cx="2237700" cy="615600"/>
          </a:xfrm>
        </p:grpSpPr>
        <p:cxnSp>
          <p:nvCxnSpPr>
            <p:cNvPr id="91" name="Google Shape;91;p15"/>
            <p:cNvCxnSpPr>
              <a:stCxn id="92" idx="1"/>
            </p:cNvCxnSpPr>
            <p:nvPr/>
          </p:nvCxnSpPr>
          <p:spPr>
            <a:xfrm rot="10800000">
              <a:off x="2791750" y="3319775"/>
              <a:ext cx="306000" cy="60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92" name="Google Shape;92;p15"/>
            <p:cNvSpPr txBox="1"/>
            <p:nvPr/>
          </p:nvSpPr>
          <p:spPr>
            <a:xfrm>
              <a:off x="3097750" y="3071975"/>
              <a:ext cx="19317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"/>
                  <a:ea typeface="Roboto"/>
                  <a:cs typeface="Roboto"/>
                  <a:sym typeface="Roboto"/>
                </a:rPr>
                <a:t>Mit húzz be/rakj ki a diskre?</a:t>
              </a:r>
              <a:endParaRPr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3" name="Google Shape;93;p15"/>
          <p:cNvGrpSpPr/>
          <p:nvPr/>
        </p:nvGrpSpPr>
        <p:grpSpPr>
          <a:xfrm>
            <a:off x="1739075" y="3899775"/>
            <a:ext cx="3252600" cy="400200"/>
            <a:chOff x="1739075" y="3518775"/>
            <a:chExt cx="3252600" cy="400200"/>
          </a:xfrm>
        </p:grpSpPr>
        <p:cxnSp>
          <p:nvCxnSpPr>
            <p:cNvPr id="94" name="Google Shape;94;p15"/>
            <p:cNvCxnSpPr/>
            <p:nvPr/>
          </p:nvCxnSpPr>
          <p:spPr>
            <a:xfrm rot="10800000">
              <a:off x="1739075" y="3707775"/>
              <a:ext cx="1361700" cy="2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95" name="Google Shape;95;p15"/>
            <p:cNvSpPr txBox="1"/>
            <p:nvPr/>
          </p:nvSpPr>
          <p:spPr>
            <a:xfrm>
              <a:off x="3059975" y="3518775"/>
              <a:ext cx="19317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"/>
                  <a:ea typeface="Roboto"/>
                  <a:cs typeface="Roboto"/>
                  <a:sym typeface="Roboto"/>
                </a:rPr>
                <a:t>Mivel kösd össze?</a:t>
              </a:r>
              <a:endParaRPr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6" name="Google Shape;96;p15"/>
          <p:cNvGrpSpPr/>
          <p:nvPr/>
        </p:nvGrpSpPr>
        <p:grpSpPr>
          <a:xfrm>
            <a:off x="5134450" y="2660425"/>
            <a:ext cx="3559550" cy="1842775"/>
            <a:chOff x="5134450" y="2660425"/>
            <a:chExt cx="3559550" cy="1842775"/>
          </a:xfrm>
        </p:grpSpPr>
        <p:sp>
          <p:nvSpPr>
            <p:cNvPr id="97" name="Google Shape;97;p15"/>
            <p:cNvSpPr/>
            <p:nvPr/>
          </p:nvSpPr>
          <p:spPr>
            <a:xfrm>
              <a:off x="5483925" y="2848591"/>
              <a:ext cx="1717200" cy="6537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web</a:t>
              </a:r>
              <a:endParaRPr/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7813200" y="2926750"/>
              <a:ext cx="880800" cy="4884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redis</a:t>
              </a:r>
              <a:endParaRPr/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5134450" y="4103575"/>
              <a:ext cx="880800" cy="399625"/>
            </a:xfrm>
            <a:prstGeom prst="flowChartMagneticDisk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.</a:t>
              </a:r>
              <a:endParaRPr/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6484525" y="4103575"/>
              <a:ext cx="1249225" cy="399625"/>
            </a:xfrm>
            <a:prstGeom prst="flowChartMagneticDisk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logvolume01</a:t>
              </a:r>
              <a:endParaRPr/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5895070" y="2660425"/>
              <a:ext cx="894900" cy="187800"/>
            </a:xfrm>
            <a:prstGeom prst="trapezoid">
              <a:avLst>
                <a:gd fmla="val 25000" name="adj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5000</a:t>
              </a:r>
              <a:endParaRPr sz="800"/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5578507" y="3502667"/>
              <a:ext cx="645600" cy="238500"/>
            </a:xfrm>
            <a:prstGeom prst="round2SameRect">
              <a:avLst>
                <a:gd fmla="val 16667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/>
                <a:t>/code</a:t>
              </a:r>
              <a:endParaRPr sz="1000"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6416424" y="3502675"/>
              <a:ext cx="713700" cy="238500"/>
            </a:xfrm>
            <a:prstGeom prst="round2SameRect">
              <a:avLst>
                <a:gd fmla="val 16667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/>
                <a:t>/var/log</a:t>
              </a:r>
              <a:endParaRPr sz="1000"/>
            </a:p>
          </p:txBody>
        </p:sp>
        <p:cxnSp>
          <p:nvCxnSpPr>
            <p:cNvPr id="104" name="Google Shape;104;p15"/>
            <p:cNvCxnSpPr>
              <a:stCxn id="102" idx="1"/>
              <a:endCxn id="99" idx="1"/>
            </p:cNvCxnSpPr>
            <p:nvPr/>
          </p:nvCxnSpPr>
          <p:spPr>
            <a:xfrm flipH="1">
              <a:off x="5574907" y="3741167"/>
              <a:ext cx="326400" cy="362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5"/>
            <p:cNvCxnSpPr>
              <a:stCxn id="100" idx="1"/>
              <a:endCxn id="103" idx="1"/>
            </p:cNvCxnSpPr>
            <p:nvPr/>
          </p:nvCxnSpPr>
          <p:spPr>
            <a:xfrm rot="10800000">
              <a:off x="6773138" y="3741175"/>
              <a:ext cx="336000" cy="362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5"/>
            <p:cNvCxnSpPr>
              <a:stCxn id="97" idx="3"/>
              <a:endCxn id="98" idx="1"/>
            </p:cNvCxnSpPr>
            <p:nvPr/>
          </p:nvCxnSpPr>
          <p:spPr>
            <a:xfrm flipH="1" rot="10800000">
              <a:off x="7201125" y="3170941"/>
              <a:ext cx="612000" cy="4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7" name="Google Shape;107;p15"/>
          <p:cNvGrpSpPr/>
          <p:nvPr/>
        </p:nvGrpSpPr>
        <p:grpSpPr>
          <a:xfrm>
            <a:off x="1946600" y="4196375"/>
            <a:ext cx="3082850" cy="615600"/>
            <a:chOff x="1946600" y="3815375"/>
            <a:chExt cx="3082850" cy="615600"/>
          </a:xfrm>
        </p:grpSpPr>
        <p:cxnSp>
          <p:nvCxnSpPr>
            <p:cNvPr id="108" name="Google Shape;108;p15"/>
            <p:cNvCxnSpPr/>
            <p:nvPr/>
          </p:nvCxnSpPr>
          <p:spPr>
            <a:xfrm rot="10800000">
              <a:off x="1946600" y="4025900"/>
              <a:ext cx="1169100" cy="7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09" name="Google Shape;109;p15"/>
            <p:cNvSpPr txBox="1"/>
            <p:nvPr/>
          </p:nvSpPr>
          <p:spPr>
            <a:xfrm>
              <a:off x="3097750" y="3815375"/>
              <a:ext cx="19317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"/>
                  <a:ea typeface="Roboto"/>
                  <a:cs typeface="Roboto"/>
                  <a:sym typeface="Roboto"/>
                </a:rPr>
                <a:t>Milyen image-et húzz le?</a:t>
              </a:r>
              <a:endParaRPr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10" name="Google Shape;110;p15"/>
          <p:cNvSpPr txBox="1"/>
          <p:nvPr/>
        </p:nvSpPr>
        <p:spPr>
          <a:xfrm>
            <a:off x="0" y="1707813"/>
            <a:ext cx="91440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i="1" lang="en" sz="1850">
                <a:solidFill>
                  <a:srgbClr val="33444D"/>
                </a:solidFill>
              </a:rPr>
              <a:t>Compose is a tool for </a:t>
            </a:r>
            <a:r>
              <a:rPr b="1" i="1" lang="en" sz="1850">
                <a:solidFill>
                  <a:srgbClr val="33444D"/>
                </a:solidFill>
              </a:rPr>
              <a:t>defining </a:t>
            </a:r>
            <a:r>
              <a:rPr i="1" lang="en" sz="1850">
                <a:solidFill>
                  <a:srgbClr val="33444D"/>
                </a:solidFill>
              </a:rPr>
              <a:t>and </a:t>
            </a:r>
            <a:r>
              <a:rPr b="1" i="1" lang="en" sz="1850">
                <a:solidFill>
                  <a:srgbClr val="33444D"/>
                </a:solidFill>
              </a:rPr>
              <a:t>running multi-container </a:t>
            </a:r>
            <a:r>
              <a:rPr i="1" lang="en" sz="1850">
                <a:solidFill>
                  <a:srgbClr val="33444D"/>
                </a:solidFill>
              </a:rPr>
              <a:t>Docker applications.</a:t>
            </a:r>
            <a:endParaRPr sz="185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Mire használhatjuk?</a:t>
            </a:r>
            <a:endParaRPr/>
          </a:p>
        </p:txBody>
      </p:sp>
      <p:sp>
        <p:nvSpPr>
          <p:cNvPr id="116" name="Google Shape;116;p16"/>
          <p:cNvSpPr txBox="1"/>
          <p:nvPr>
            <p:ph idx="1" type="body"/>
          </p:nvPr>
        </p:nvSpPr>
        <p:spPr>
          <a:xfrm>
            <a:off x="471900" y="1919075"/>
            <a:ext cx="8222100" cy="30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Buildelés (lokál, CI)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Dockerfile-ok, akár környezetenként különbözőek is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Imagek lehúzása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</a:t>
            </a:r>
            <a:r>
              <a:rPr lang="en"/>
              <a:t>kár a Docker Hub-ról, akár privát registry-ből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verzió:tag szerint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Környezet </a:t>
            </a:r>
            <a:r>
              <a:rPr lang="en"/>
              <a:t>d</a:t>
            </a:r>
            <a:r>
              <a:rPr lang="en"/>
              <a:t>efiniálása függőségekkel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Környezet indítása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</a:t>
            </a:r>
            <a:r>
              <a:rPr lang="en"/>
              <a:t>ocker-compose up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Konténerek monitorozása, újraindítása</a:t>
            </a:r>
            <a:endParaRPr/>
          </a:p>
        </p:txBody>
      </p:sp>
      <p:pic>
        <p:nvPicPr>
          <p:cNvPr id="117" name="Google Shape;11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9048" y="2464073"/>
            <a:ext cx="3758025" cy="216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Mire figyelj, ha élesben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akarod használni?</a:t>
            </a:r>
            <a:endParaRPr/>
          </a:p>
        </p:txBody>
      </p:sp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471900" y="1919075"/>
            <a:ext cx="8222100" cy="30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Vedd ki a volume-okat, amik kódot húznak be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“Miért nem az fut, amit buildeltem?”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Csak az éles portokat publikáld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debug porto</a:t>
            </a:r>
            <a:r>
              <a:rPr i="1" lang="en"/>
              <a:t>k</a:t>
            </a:r>
            <a:r>
              <a:rPr i="1" lang="en"/>
              <a:t>, “úgy felejtett” portok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Változtasd meg a környezeti változókat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“</a:t>
            </a:r>
            <a:r>
              <a:rPr i="1" lang="en"/>
              <a:t>cica a jelszó</a:t>
            </a:r>
            <a:r>
              <a:rPr i="1" lang="en"/>
              <a:t>”</a:t>
            </a:r>
            <a:endParaRPr i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“miért nem látszik a DB-ben semmi?”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Állítsd a logolást info módba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“Miért fogyott el már megint a hely?”</a:t>
            </a:r>
            <a:endParaRPr i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“Nem találom a logot, próbáljátok már újra.”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Állítsd be a restart policy-kat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“Mi történt már megint hajnali 3-kor? Ja, Azure restart.”</a:t>
            </a:r>
            <a:endParaRPr i="1"/>
          </a:p>
        </p:txBody>
      </p:sp>
      <p:pic>
        <p:nvPicPr>
          <p:cNvPr id="124" name="Google Shape;12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9048" y="2464073"/>
            <a:ext cx="3758025" cy="216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Mit tehetsz, ha több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környezeted is van?</a:t>
            </a:r>
            <a:endParaRPr/>
          </a:p>
        </p:txBody>
      </p:sp>
      <p:grpSp>
        <p:nvGrpSpPr>
          <p:cNvPr id="130" name="Google Shape;130;p18"/>
          <p:cNvGrpSpPr/>
          <p:nvPr/>
        </p:nvGrpSpPr>
        <p:grpSpPr>
          <a:xfrm>
            <a:off x="3072000" y="1706813"/>
            <a:ext cx="3076025" cy="3401988"/>
            <a:chOff x="3072000" y="1706813"/>
            <a:chExt cx="3076025" cy="3401988"/>
          </a:xfrm>
        </p:grpSpPr>
        <p:sp>
          <p:nvSpPr>
            <p:cNvPr id="131" name="Google Shape;131;p18"/>
            <p:cNvSpPr txBox="1"/>
            <p:nvPr/>
          </p:nvSpPr>
          <p:spPr>
            <a:xfrm>
              <a:off x="3148025" y="1961200"/>
              <a:ext cx="30000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50">
                  <a:solidFill>
                    <a:srgbClr val="33444D"/>
                  </a:solidFill>
                </a:rPr>
                <a:t>docker-compose.override.yml</a:t>
              </a:r>
              <a:endParaRPr/>
            </a:p>
          </p:txBody>
        </p:sp>
        <p:sp>
          <p:nvSpPr>
            <p:cNvPr id="132" name="Google Shape;132;p18"/>
            <p:cNvSpPr txBox="1"/>
            <p:nvPr/>
          </p:nvSpPr>
          <p:spPr>
            <a:xfrm>
              <a:off x="3072000" y="2307400"/>
              <a:ext cx="3000000" cy="280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web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build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volumes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'.:/code'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ports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8883:80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environment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DEBUG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'true'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command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'-d'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ports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5432:5432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cache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ports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42857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6379:6379</a:t>
              </a:r>
              <a:endParaRPr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33" name="Google Shape;133;p18"/>
            <p:cNvSpPr txBox="1"/>
            <p:nvPr/>
          </p:nvSpPr>
          <p:spPr>
            <a:xfrm>
              <a:off x="3774350" y="1706813"/>
              <a:ext cx="643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DEV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4" name="Google Shape;134;p18"/>
          <p:cNvGrpSpPr/>
          <p:nvPr/>
        </p:nvGrpSpPr>
        <p:grpSpPr>
          <a:xfrm>
            <a:off x="148025" y="1706825"/>
            <a:ext cx="3000000" cy="2531700"/>
            <a:chOff x="148025" y="1706825"/>
            <a:chExt cx="3000000" cy="2531700"/>
          </a:xfrm>
        </p:grpSpPr>
        <p:sp>
          <p:nvSpPr>
            <p:cNvPr id="135" name="Google Shape;135;p18"/>
            <p:cNvSpPr txBox="1"/>
            <p:nvPr/>
          </p:nvSpPr>
          <p:spPr>
            <a:xfrm>
              <a:off x="148025" y="2360825"/>
              <a:ext cx="3000000" cy="187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web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image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example/my_web_app:latest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depends_on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db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cache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image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postgres:latest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cache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42857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image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redis:latest</a:t>
              </a:r>
              <a:endParaRPr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36" name="Google Shape;136;p18"/>
            <p:cNvSpPr txBox="1"/>
            <p:nvPr/>
          </p:nvSpPr>
          <p:spPr>
            <a:xfrm>
              <a:off x="148025" y="1961200"/>
              <a:ext cx="30000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50">
                  <a:solidFill>
                    <a:srgbClr val="33444D"/>
                  </a:solidFill>
                </a:rPr>
                <a:t>docker-compose.yml</a:t>
              </a:r>
              <a:endParaRPr/>
            </a:p>
          </p:txBody>
        </p:sp>
        <p:sp>
          <p:nvSpPr>
            <p:cNvPr id="137" name="Google Shape;137;p18"/>
            <p:cNvSpPr txBox="1"/>
            <p:nvPr/>
          </p:nvSpPr>
          <p:spPr>
            <a:xfrm>
              <a:off x="608225" y="1706825"/>
              <a:ext cx="691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BASE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8" name="Google Shape;138;p18"/>
          <p:cNvGrpSpPr/>
          <p:nvPr/>
        </p:nvGrpSpPr>
        <p:grpSpPr>
          <a:xfrm>
            <a:off x="6148025" y="1706825"/>
            <a:ext cx="3000000" cy="2223900"/>
            <a:chOff x="6148025" y="1706825"/>
            <a:chExt cx="3000000" cy="2223900"/>
          </a:xfrm>
        </p:grpSpPr>
        <p:sp>
          <p:nvSpPr>
            <p:cNvPr id="139" name="Google Shape;139;p18"/>
            <p:cNvSpPr txBox="1"/>
            <p:nvPr/>
          </p:nvSpPr>
          <p:spPr>
            <a:xfrm>
              <a:off x="7131275" y="1706825"/>
              <a:ext cx="691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PROD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0" name="Google Shape;140;p18"/>
            <p:cNvSpPr txBox="1"/>
            <p:nvPr/>
          </p:nvSpPr>
          <p:spPr>
            <a:xfrm>
              <a:off x="6148025" y="2360825"/>
              <a:ext cx="3000000" cy="156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web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ports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80:80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environment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PRODUCTION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'true'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cache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environment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42857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TTL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'500'</a:t>
              </a:r>
              <a:endParaRPr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41" name="Google Shape;141;p18"/>
            <p:cNvSpPr txBox="1"/>
            <p:nvPr/>
          </p:nvSpPr>
          <p:spPr>
            <a:xfrm>
              <a:off x="6148025" y="2014625"/>
              <a:ext cx="30000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50">
                  <a:solidFill>
                    <a:srgbClr val="33444D"/>
                  </a:solidFill>
                </a:rPr>
                <a:t>docker-compose.prod.yml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Hogyan kezeld a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kulcsokat, konfigokat?</a:t>
            </a:r>
            <a:endParaRPr/>
          </a:p>
        </p:txBody>
      </p:sp>
      <p:sp>
        <p:nvSpPr>
          <p:cNvPr id="147" name="Google Shape;147;p19"/>
          <p:cNvSpPr txBox="1"/>
          <p:nvPr/>
        </p:nvSpPr>
        <p:spPr>
          <a:xfrm>
            <a:off x="103600" y="1746575"/>
            <a:ext cx="2242500" cy="39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15240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688B"/>
                </a:solidFill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cat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.env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5240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#This is a comment for TAG</a:t>
            </a:r>
            <a:endParaRPr sz="1000">
              <a:solidFill>
                <a:srgbClr val="00688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5240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688B"/>
                </a:solidFill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=v1.5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5240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5240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688B"/>
                </a:solidFill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lang="en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rPr>
              <a:t>cat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docker-compose.yml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5240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version: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'3'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5240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ervices: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5240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web: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image: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"webapp:</a:t>
            </a:r>
            <a:r>
              <a:rPr lang="en" sz="1000">
                <a:solidFill>
                  <a:srgbClr val="8B008B"/>
                </a:solidFill>
                <a:latin typeface="Courier New"/>
                <a:ea typeface="Courier New"/>
                <a:cs typeface="Courier New"/>
                <a:sym typeface="Courier New"/>
              </a:rPr>
              <a:t>${</a:t>
            </a:r>
            <a:r>
              <a:rPr lang="en" sz="1000">
                <a:solidFill>
                  <a:srgbClr val="00688B"/>
                </a:solidFill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 sz="1000">
                <a:solidFill>
                  <a:srgbClr val="8B008B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b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000">
                <a:solidFill>
                  <a:srgbClr val="00688B"/>
                </a:solidFill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docker-compose config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version: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'3'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services: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web: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    image: </a:t>
            </a:r>
            <a:r>
              <a:rPr lang="en"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rPr>
              <a:t>'webapp:v1.5'</a:t>
            </a:r>
            <a:endParaRPr sz="1000">
              <a:solidFill>
                <a:srgbClr val="CD555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CD555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t/>
            </a:r>
            <a:endParaRPr sz="1000">
              <a:solidFill>
                <a:srgbClr val="CD555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8" name="Google Shape;148;p19"/>
          <p:cNvSpPr txBox="1"/>
          <p:nvPr/>
        </p:nvSpPr>
        <p:spPr>
          <a:xfrm>
            <a:off x="148025" y="3912550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t/>
            </a:r>
            <a:endParaRPr sz="1000">
              <a:solidFill>
                <a:srgbClr val="CD555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49" name="Google Shape;149;p19"/>
          <p:cNvGrpSpPr/>
          <p:nvPr/>
        </p:nvGrpSpPr>
        <p:grpSpPr>
          <a:xfrm>
            <a:off x="2523650" y="3478350"/>
            <a:ext cx="3000000" cy="1558125"/>
            <a:chOff x="2523650" y="3478350"/>
            <a:chExt cx="3000000" cy="1558125"/>
          </a:xfrm>
        </p:grpSpPr>
        <p:sp>
          <p:nvSpPr>
            <p:cNvPr id="150" name="Google Shape;150;p19"/>
            <p:cNvSpPr txBox="1"/>
            <p:nvPr/>
          </p:nvSpPr>
          <p:spPr>
            <a:xfrm>
              <a:off x="2523650" y="3774375"/>
              <a:ext cx="3000000" cy="126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00688B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export </a:t>
              </a:r>
              <a:r>
                <a:rPr lang="en" sz="1000">
                  <a:solidFill>
                    <a:srgbClr val="00688B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TAG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=v2.0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00688B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 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docker-compose config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version: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'3'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services: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web: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42857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image: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'webapp:v2.0'</a:t>
              </a:r>
              <a:endParaRPr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1" name="Google Shape;151;p19"/>
            <p:cNvSpPr txBox="1"/>
            <p:nvPr/>
          </p:nvSpPr>
          <p:spPr>
            <a:xfrm>
              <a:off x="2523650" y="3478350"/>
              <a:ext cx="2901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Shellből (pl. secretekre)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52" name="Google Shape;152;p19"/>
          <p:cNvGrpSpPr/>
          <p:nvPr/>
        </p:nvGrpSpPr>
        <p:grpSpPr>
          <a:xfrm>
            <a:off x="2523650" y="1746575"/>
            <a:ext cx="3000000" cy="1823088"/>
            <a:chOff x="2523650" y="1746575"/>
            <a:chExt cx="3000000" cy="1823088"/>
          </a:xfrm>
        </p:grpSpPr>
        <p:sp>
          <p:nvSpPr>
            <p:cNvPr id="153" name="Google Shape;153;p19"/>
            <p:cNvSpPr txBox="1"/>
            <p:nvPr/>
          </p:nvSpPr>
          <p:spPr>
            <a:xfrm>
              <a:off x="2523650" y="2146763"/>
              <a:ext cx="3000000" cy="142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00688B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 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docker-compose </a:t>
              </a:r>
              <a:r>
                <a:rPr lang="en" sz="1000">
                  <a:solidFill>
                    <a:srgbClr val="8B008B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--env-file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./config/.env.dev config 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version: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'3'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services: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web: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4285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image: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'webapp:v1.6'</a:t>
              </a:r>
              <a:endParaRPr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t/>
              </a:r>
              <a:endParaRPr sz="950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4" name="Google Shape;154;p19"/>
            <p:cNvSpPr txBox="1"/>
            <p:nvPr/>
          </p:nvSpPr>
          <p:spPr>
            <a:xfrm>
              <a:off x="2523650" y="1746575"/>
              <a:ext cx="2901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Környezetenként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55" name="Google Shape;155;p19"/>
          <p:cNvGrpSpPr/>
          <p:nvPr/>
        </p:nvGrpSpPr>
        <p:grpSpPr>
          <a:xfrm>
            <a:off x="5569725" y="1746575"/>
            <a:ext cx="3000000" cy="2292600"/>
            <a:chOff x="5569725" y="1746575"/>
            <a:chExt cx="3000000" cy="2292600"/>
          </a:xfrm>
        </p:grpSpPr>
        <p:sp>
          <p:nvSpPr>
            <p:cNvPr id="156" name="Google Shape;156;p19"/>
            <p:cNvSpPr txBox="1"/>
            <p:nvPr/>
          </p:nvSpPr>
          <p:spPr>
            <a:xfrm>
              <a:off x="5569725" y="1746575"/>
              <a:ext cx="2901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Extension fields (v3.4-től)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7" name="Google Shape;157;p19"/>
            <p:cNvSpPr txBox="1"/>
            <p:nvPr/>
          </p:nvSpPr>
          <p:spPr>
            <a:xfrm>
              <a:off x="5569725" y="2146775"/>
              <a:ext cx="3000000" cy="18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x-logging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&amp;default-logging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options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max-size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'12m'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max-file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'5'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4285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driver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json-file</a:t>
              </a:r>
              <a:endParaRPr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80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services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web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image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myapp/web:latest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42857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logging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00688B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*default-logging</a:t>
              </a:r>
              <a:endParaRPr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158" name="Google Shape;158;p19"/>
          <p:cNvSpPr txBox="1"/>
          <p:nvPr/>
        </p:nvSpPr>
        <p:spPr>
          <a:xfrm>
            <a:off x="5602200" y="3569675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t/>
            </a:r>
            <a:endParaRPr sz="1000">
              <a:solidFill>
                <a:srgbClr val="00688B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Hogyan frissítsd</a:t>
            </a:r>
            <a:r>
              <a:rPr lang="en"/>
              <a:t>?</a:t>
            </a:r>
            <a:endParaRPr/>
          </a:p>
        </p:txBody>
      </p:sp>
      <p:grpSp>
        <p:nvGrpSpPr>
          <p:cNvPr id="164" name="Google Shape;164;p20"/>
          <p:cNvGrpSpPr/>
          <p:nvPr/>
        </p:nvGrpSpPr>
        <p:grpSpPr>
          <a:xfrm>
            <a:off x="192425" y="2969775"/>
            <a:ext cx="3000000" cy="2173725"/>
            <a:chOff x="192425" y="2969775"/>
            <a:chExt cx="3000000" cy="2173725"/>
          </a:xfrm>
        </p:grpSpPr>
        <p:sp>
          <p:nvSpPr>
            <p:cNvPr id="165" name="Google Shape;165;p20"/>
            <p:cNvSpPr txBox="1"/>
            <p:nvPr/>
          </p:nvSpPr>
          <p:spPr>
            <a:xfrm>
              <a:off x="192425" y="3265800"/>
              <a:ext cx="3000000" cy="187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version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"3.9"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services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web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build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b="1"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depends_on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db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redis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redis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image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redis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image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postgre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</a:t>
              </a:r>
              <a:endParaRPr sz="1000">
                <a:solidFill>
                  <a:srgbClr val="00688B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66" name="Google Shape;166;p20"/>
            <p:cNvSpPr txBox="1"/>
            <p:nvPr/>
          </p:nvSpPr>
          <p:spPr>
            <a:xfrm>
              <a:off x="192425" y="2969775"/>
              <a:ext cx="2901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Sorban indítás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7" name="Google Shape;167;p20"/>
          <p:cNvGrpSpPr/>
          <p:nvPr/>
        </p:nvGrpSpPr>
        <p:grpSpPr>
          <a:xfrm>
            <a:off x="192425" y="1709575"/>
            <a:ext cx="3000000" cy="1281299"/>
            <a:chOff x="192425" y="1709575"/>
            <a:chExt cx="3000000" cy="1281299"/>
          </a:xfrm>
        </p:grpSpPr>
        <p:sp>
          <p:nvSpPr>
            <p:cNvPr id="168" name="Google Shape;168;p20"/>
            <p:cNvSpPr txBox="1"/>
            <p:nvPr/>
          </p:nvSpPr>
          <p:spPr>
            <a:xfrm>
              <a:off x="192425" y="2109774"/>
              <a:ext cx="3000000" cy="88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4285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00688B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$ 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docker-compose up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42857"/>
                </a:lnSpc>
                <a:spcBef>
                  <a:spcPts val="800"/>
                </a:spcBef>
                <a:spcAft>
                  <a:spcPts val="800"/>
                </a:spcAft>
                <a:buNone/>
              </a:pPr>
              <a:r>
                <a:rPr lang="en" sz="1000">
                  <a:solidFill>
                    <a:srgbClr val="00688B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Service újrakreálás csak ha image vagy konfig változott.</a:t>
              </a:r>
              <a:endParaRPr sz="950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69" name="Google Shape;169;p20"/>
            <p:cNvSpPr txBox="1"/>
            <p:nvPr/>
          </p:nvSpPr>
          <p:spPr>
            <a:xfrm>
              <a:off x="192425" y="1709575"/>
              <a:ext cx="2901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Alacsony downtime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70" name="Google Shape;170;p20"/>
          <p:cNvGrpSpPr/>
          <p:nvPr/>
        </p:nvGrpSpPr>
        <p:grpSpPr>
          <a:xfrm>
            <a:off x="3093425" y="1709575"/>
            <a:ext cx="3000000" cy="2586000"/>
            <a:chOff x="3093425" y="1709575"/>
            <a:chExt cx="3000000" cy="2586000"/>
          </a:xfrm>
        </p:grpSpPr>
        <p:sp>
          <p:nvSpPr>
            <p:cNvPr id="171" name="Google Shape;171;p20"/>
            <p:cNvSpPr txBox="1"/>
            <p:nvPr/>
          </p:nvSpPr>
          <p:spPr>
            <a:xfrm>
              <a:off x="3093425" y="1709575"/>
              <a:ext cx="2901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Bevárni, amíg </a:t>
              </a: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ready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2" name="Google Shape;172;p20"/>
            <p:cNvSpPr txBox="1"/>
            <p:nvPr/>
          </p:nvSpPr>
          <p:spPr>
            <a:xfrm>
              <a:off x="3192425" y="2109775"/>
              <a:ext cx="2901000" cy="218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version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"2"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services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web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build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ports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"80:8000"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depends_on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  -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"db"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command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b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</a:b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[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"./wait-for-it.sh"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,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"db:5432"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,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"--"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,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"python"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,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"app.py"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]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image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postgres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173" name="Google Shape;173;p20"/>
          <p:cNvGrpSpPr/>
          <p:nvPr/>
        </p:nvGrpSpPr>
        <p:grpSpPr>
          <a:xfrm>
            <a:off x="6144000" y="1709575"/>
            <a:ext cx="3000000" cy="2893800"/>
            <a:chOff x="6144000" y="1709575"/>
            <a:chExt cx="3000000" cy="2893800"/>
          </a:xfrm>
        </p:grpSpPr>
        <p:sp>
          <p:nvSpPr>
            <p:cNvPr id="174" name="Google Shape;174;p20"/>
            <p:cNvSpPr txBox="1"/>
            <p:nvPr/>
          </p:nvSpPr>
          <p:spPr>
            <a:xfrm>
              <a:off x="6144000" y="1709575"/>
              <a:ext cx="2901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Bevárni, amíg healthy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5" name="Google Shape;175;p20"/>
            <p:cNvSpPr txBox="1"/>
            <p:nvPr/>
          </p:nvSpPr>
          <p:spPr>
            <a:xfrm>
              <a:off x="6243000" y="2109775"/>
              <a:ext cx="2901000" cy="249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version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"2.4"</a:t>
              </a:r>
              <a:endParaRPr sz="1000">
                <a:solidFill>
                  <a:srgbClr val="CD5555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services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web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build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depends_on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condition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service_healthy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redis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condition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service_started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redis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image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redis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db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image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postgres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healthcheck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</a:t>
              </a:r>
              <a:endParaRPr sz="10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      </a:t>
              </a: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test</a:t>
              </a:r>
              <a:r>
                <a:rPr lang="en" sz="1000">
                  <a:latin typeface="Courier New"/>
                  <a:ea typeface="Courier New"/>
                  <a:cs typeface="Courier New"/>
                  <a:sym typeface="Courier New"/>
                </a:rPr>
                <a:t>: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"exit</a:t>
              </a:r>
              <a:r>
                <a:rPr lang="en" sz="1000">
                  <a:solidFill>
                    <a:srgbClr val="00688B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000">
                  <a:solidFill>
                    <a:srgbClr val="CD5555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0"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Hogyan naplózd?</a:t>
            </a:r>
            <a:endParaRPr/>
          </a:p>
        </p:txBody>
      </p:sp>
      <p:sp>
        <p:nvSpPr>
          <p:cNvPr id="181" name="Google Shape;181;p21"/>
          <p:cNvSpPr txBox="1"/>
          <p:nvPr>
            <p:ph idx="1" type="body"/>
          </p:nvPr>
        </p:nvSpPr>
        <p:spPr>
          <a:xfrm>
            <a:off x="471900" y="1919075"/>
            <a:ext cx="4100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</a:rPr>
              <a:t>Napló monitorozás</a:t>
            </a:r>
            <a:endParaRPr b="1"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50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docker-compose logs --follow</a:t>
            </a:r>
            <a:endParaRPr sz="1250">
              <a:solidFill>
                <a:srgbClr val="0C5176"/>
              </a:solidFill>
              <a:highlight>
                <a:srgbClr val="F5F8FA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</a:rPr>
              <a:t>Log rotáció, pufferezés (non-blocking)</a:t>
            </a:r>
            <a:endParaRPr b="1"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  log-driver: json-file</a:t>
            </a:r>
            <a:endParaRPr sz="1293">
              <a:solidFill>
                <a:srgbClr val="0C5176"/>
              </a:solidFill>
              <a:highlight>
                <a:srgbClr val="F5F8FA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  log-opts:</a:t>
            </a:r>
            <a:endParaRPr sz="1293">
              <a:solidFill>
                <a:srgbClr val="0C5176"/>
              </a:solidFill>
              <a:highlight>
                <a:srgbClr val="F5F8FA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    max-size: 10m</a:t>
            </a:r>
            <a:endParaRPr sz="1293">
              <a:solidFill>
                <a:srgbClr val="0C5176"/>
              </a:solidFill>
              <a:highlight>
                <a:srgbClr val="F5F8FA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    max-file: 3,</a:t>
            </a:r>
            <a:endParaRPr sz="1293">
              <a:solidFill>
                <a:srgbClr val="0C5176"/>
              </a:solidFill>
              <a:highlight>
                <a:srgbClr val="F5F8FA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    labels: production_status,</a:t>
            </a:r>
            <a:endParaRPr sz="1293">
              <a:solidFill>
                <a:srgbClr val="0C5176"/>
              </a:solidFill>
              <a:highlight>
                <a:srgbClr val="F5F8FA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    env: os,customer</a:t>
            </a:r>
            <a:endParaRPr sz="1293">
              <a:solidFill>
                <a:srgbClr val="0C5176"/>
              </a:solidFill>
              <a:highlight>
                <a:srgbClr val="F5F8FA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i="1"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m</a:t>
            </a:r>
            <a:r>
              <a:rPr i="1"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ode: non-blocking</a:t>
            </a:r>
            <a:br>
              <a:rPr i="1"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i="1"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i="1" lang="en" sz="1293">
                <a:solidFill>
                  <a:srgbClr val="0C5176"/>
                </a:solidFill>
                <a:highlight>
                  <a:srgbClr val="F5F8FA"/>
                </a:highlight>
                <a:latin typeface="Courier New"/>
                <a:ea typeface="Courier New"/>
                <a:cs typeface="Courier New"/>
                <a:sym typeface="Courier New"/>
              </a:rPr>
              <a:t>max-buffer-size: 4m</a:t>
            </a:r>
            <a:endParaRPr i="1" sz="1293">
              <a:solidFill>
                <a:srgbClr val="0C5176"/>
              </a:solidFill>
              <a:highlight>
                <a:srgbClr val="F5F8FA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82" name="Google Shape;182;p21"/>
          <p:cNvGrpSpPr/>
          <p:nvPr/>
        </p:nvGrpSpPr>
        <p:grpSpPr>
          <a:xfrm>
            <a:off x="4572000" y="1695350"/>
            <a:ext cx="4571950" cy="3417000"/>
            <a:chOff x="4572000" y="1695350"/>
            <a:chExt cx="4571950" cy="3417000"/>
          </a:xfrm>
        </p:grpSpPr>
        <p:sp>
          <p:nvSpPr>
            <p:cNvPr id="183" name="Google Shape;183;p21"/>
            <p:cNvSpPr txBox="1"/>
            <p:nvPr/>
          </p:nvSpPr>
          <p:spPr>
            <a:xfrm>
              <a:off x="4740850" y="1695350"/>
              <a:ext cx="4403100" cy="341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web: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image: httpd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links: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- fluentd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logging:</a:t>
              </a:r>
              <a:endParaRPr b="1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driver: "fluentd"</a:t>
              </a:r>
              <a:endParaRPr b="1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options:</a:t>
              </a:r>
              <a:endParaRPr b="1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  fluentd-address: localhost:24224</a:t>
              </a:r>
              <a:endParaRPr b="1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  tag: httpd.access</a:t>
              </a:r>
              <a:endParaRPr b="1"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fluentd: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links: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- "elasticsearch"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ports: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- "24224:24224"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- "24224:24224/udp"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elasticsearch: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image: elasticsearch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expose: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658B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  - 9200</a:t>
              </a:r>
              <a:endParaRPr sz="1000">
                <a:solidFill>
                  <a:srgbClr val="658B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pic>
          <p:nvPicPr>
            <p:cNvPr id="184" name="Google Shape;184;p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520850" y="1761950"/>
              <a:ext cx="2541699" cy="1324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5" name="Google Shape;185;p21"/>
            <p:cNvSpPr txBox="1"/>
            <p:nvPr/>
          </p:nvSpPr>
          <p:spPr>
            <a:xfrm>
              <a:off x="4572000" y="1695350"/>
              <a:ext cx="1948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Roboto"/>
                  <a:ea typeface="Roboto"/>
                  <a:cs typeface="Roboto"/>
                  <a:sym typeface="Roboto"/>
                </a:rPr>
                <a:t>EFK Stack</a:t>
              </a:r>
              <a:endParaRPr b="1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