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8"/>
  </p:notesMasterIdLst>
  <p:sldIdLst>
    <p:sldId id="330" r:id="rId2"/>
    <p:sldId id="257" r:id="rId3"/>
    <p:sldId id="334" r:id="rId4"/>
    <p:sldId id="331" r:id="rId5"/>
    <p:sldId id="338" r:id="rId6"/>
    <p:sldId id="335" r:id="rId7"/>
    <p:sldId id="300" r:id="rId8"/>
    <p:sldId id="333" r:id="rId9"/>
    <p:sldId id="332" r:id="rId10"/>
    <p:sldId id="336" r:id="rId11"/>
    <p:sldId id="266" r:id="rId12"/>
    <p:sldId id="267" r:id="rId13"/>
    <p:sldId id="269" r:id="rId14"/>
    <p:sldId id="303" r:id="rId15"/>
    <p:sldId id="339" r:id="rId16"/>
    <p:sldId id="340" r:id="rId17"/>
    <p:sldId id="347" r:id="rId18"/>
    <p:sldId id="344" r:id="rId19"/>
    <p:sldId id="348" r:id="rId20"/>
    <p:sldId id="342" r:id="rId21"/>
    <p:sldId id="345" r:id="rId22"/>
    <p:sldId id="341" r:id="rId23"/>
    <p:sldId id="346" r:id="rId24"/>
    <p:sldId id="349" r:id="rId25"/>
    <p:sldId id="343" r:id="rId26"/>
    <p:sldId id="351" r:id="rId27"/>
    <p:sldId id="350" r:id="rId28"/>
    <p:sldId id="352" r:id="rId29"/>
    <p:sldId id="353" r:id="rId30"/>
    <p:sldId id="354" r:id="rId31"/>
    <p:sldId id="311" r:id="rId32"/>
    <p:sldId id="324" r:id="rId33"/>
    <p:sldId id="356" r:id="rId34"/>
    <p:sldId id="355" r:id="rId35"/>
    <p:sldId id="363" r:id="rId36"/>
    <p:sldId id="337" r:id="rId37"/>
    <p:sldId id="358" r:id="rId38"/>
    <p:sldId id="359" r:id="rId39"/>
    <p:sldId id="360" r:id="rId40"/>
    <p:sldId id="361" r:id="rId41"/>
    <p:sldId id="362" r:id="rId42"/>
    <p:sldId id="357" r:id="rId43"/>
    <p:sldId id="302" r:id="rId44"/>
    <p:sldId id="272" r:id="rId45"/>
    <p:sldId id="262" r:id="rId46"/>
    <p:sldId id="364" r:id="rId4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Franklin Gothic Book" panose="020B0503020102020204" pitchFamily="34" charset="0"/>
      <p:regular r:id="rId53"/>
      <p:italic r:id="rId54"/>
    </p:embeddedFont>
    <p:embeddedFont>
      <p:font typeface="Franklin Gothic Demi" panose="020B0703020102020204" pitchFamily="34" charset="0"/>
      <p:regular r:id="rId55"/>
      <p:italic r:id="rId56"/>
    </p:embeddedFont>
    <p:embeddedFont>
      <p:font typeface="Franklin Gothic Demi Cond" panose="020B0706030402020204" pitchFamily="34" charset="0"/>
      <p:regular r:id="rId5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0" userDrawn="1">
          <p15:clr>
            <a:srgbClr val="A4A3A4"/>
          </p15:clr>
        </p15:guide>
        <p15:guide id="2" pos="4195" userDrawn="1">
          <p15:clr>
            <a:srgbClr val="A4A3A4"/>
          </p15:clr>
        </p15:guide>
        <p15:guide id="3" pos="15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83800" autoAdjust="0"/>
  </p:normalViewPr>
  <p:slideViewPr>
    <p:cSldViewPr>
      <p:cViewPr varScale="1">
        <p:scale>
          <a:sx n="131" d="100"/>
          <a:sy n="131" d="100"/>
        </p:scale>
        <p:origin x="80" y="304"/>
      </p:cViewPr>
      <p:guideLst>
        <p:guide orient="horz" pos="2300"/>
        <p:guide pos="4195"/>
        <p:guide pos="1565"/>
      </p:guideLst>
    </p:cSldViewPr>
  </p:slideViewPr>
  <p:outlineViewPr>
    <p:cViewPr>
      <p:scale>
        <a:sx n="33" d="100"/>
        <a:sy n="33" d="100"/>
      </p:scale>
      <p:origin x="0" y="3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A558F-46B4-45B6-9D01-E9CED30D4026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CF664-3C82-4B68-A1AC-DC7340AEF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74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Ennek az évnek az eleje hihetetlenül jól indult, éppen egy bankban értünk el sikereket egy kísérleti </a:t>
            </a:r>
            <a:r>
              <a:rPr lang="hu-HU" dirty="0" err="1"/>
              <a:t>agile</a:t>
            </a:r>
            <a:r>
              <a:rPr lang="hu-HU" dirty="0"/>
              <a:t> team felállításával… amikor beütött a </a:t>
            </a:r>
            <a:r>
              <a:rPr lang="hu-HU" dirty="0" err="1"/>
              <a:t>ménykő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CF664-3C82-4B68-A1AC-DC7340AEF5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52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Sometimes</a:t>
            </a:r>
            <a:r>
              <a:rPr lang="hu-HU" dirty="0"/>
              <a:t> </a:t>
            </a:r>
            <a:r>
              <a:rPr lang="hu-HU" dirty="0" err="1"/>
              <a:t>even</a:t>
            </a:r>
            <a:r>
              <a:rPr lang="hu-HU" dirty="0"/>
              <a:t> </a:t>
            </a:r>
            <a:r>
              <a:rPr lang="hu-HU" dirty="0" err="1"/>
              <a:t>boost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CF664-3C82-4B68-A1AC-DC7340AEF50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99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HIDE, LEGAL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CF664-3C82-4B68-A1AC-DC7340AEF5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615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Jobban el lehet mélyülni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CF664-3C82-4B68-A1AC-DC7340AEF50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46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Kitört a koronavírus járvány, mindenki távmunkába kényszerült… 2 évnyi digitalizáció 2 hétbe sűrűsödött…. 3 éve húzódó VPN 3 nap alatt kész lett…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CF664-3C82-4B68-A1AC-DC7340AEF5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61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Akkor csináltam egy videót, hogy mit várok az agilitás és a távmunka kapcsolatáról…</a:t>
            </a:r>
          </a:p>
          <a:p>
            <a:r>
              <a:rPr lang="hu-HU" dirty="0" err="1"/>
              <a:t>orozat</a:t>
            </a:r>
            <a:r>
              <a:rPr lang="hu-HU" dirty="0"/>
              <a:t> hollywoodi filmek </a:t>
            </a:r>
            <a:r>
              <a:rPr lang="hu-HU" dirty="0" err="1"/>
              <a:t>cimével</a:t>
            </a:r>
            <a:r>
              <a:rPr lang="hu-HU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CF664-3C82-4B68-A1AC-DC7340AEF5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60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Az agilitás alapjait elemeztem…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CF664-3C82-4B68-A1AC-DC7340AEF5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17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Sosem voltam nagy rajongója a távmunkának. Időszakosan jó, a lehetőség kell, de állandóan nem hatékony a tapasztalatom szerint. Ne </a:t>
            </a:r>
            <a:r>
              <a:rPr lang="hu-HU" dirty="0" err="1"/>
              <a:t>vélteltenül</a:t>
            </a:r>
            <a:r>
              <a:rPr lang="hu-HU" dirty="0"/>
              <a:t>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CF664-3C82-4B68-A1AC-DC7340AEF5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Az </a:t>
            </a:r>
            <a:r>
              <a:rPr lang="hu-HU" dirty="0" err="1"/>
              <a:t>agile</a:t>
            </a:r>
            <a:r>
              <a:rPr lang="hu-HU" dirty="0"/>
              <a:t> </a:t>
            </a:r>
            <a:r>
              <a:rPr lang="hu-HU" dirty="0" err="1"/>
              <a:t>principles</a:t>
            </a:r>
            <a:r>
              <a:rPr lang="hu-HU" dirty="0"/>
              <a:t> 6-os pontja ugyanis sérül. Lehet online eszközökkel valamit csinálni, de nem lesz az igazi.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CF664-3C82-4B68-A1AC-DC7340AEF5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871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konklúzió az volt, hogy lehet, de nem lesz olyan jó.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CF664-3C82-4B68-A1AC-DC7340AEF5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9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Nézzük igazam volt-e?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CF664-3C82-4B68-A1AC-DC7340AEF5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80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CF664-3C82-4B68-A1AC-DC7340AEF5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048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847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-SECTION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3" name="Title 7"/>
          <p:cNvSpPr>
            <a:spLocks noGrp="1"/>
          </p:cNvSpPr>
          <p:nvPr>
            <p:ph type="title" hasCustomPrompt="1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effectLst/>
        </p:spPr>
        <p:txBody>
          <a:bodyPr anchor="ctr"/>
          <a:lstStyle>
            <a:lvl1pPr algn="ctr">
              <a:lnSpc>
                <a:spcPts val="6000"/>
              </a:lnSpc>
              <a:defRPr sz="54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hu-HU" dirty="0" err="1"/>
              <a:t>SECTION</a:t>
            </a:r>
            <a:r>
              <a:rPr lang="hu-HU" dirty="0"/>
              <a:t> </a:t>
            </a:r>
            <a:r>
              <a:rPr lang="hu-HU" dirty="0" err="1"/>
              <a:t>TITLE</a:t>
            </a:r>
            <a:r>
              <a:rPr lang="hu-HU" dirty="0"/>
              <a:t>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30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-RED"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8573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effectLst/>
        </p:spPr>
        <p:txBody>
          <a:bodyPr anchor="ctr"/>
          <a:lstStyle>
            <a:lvl1pPr algn="ctr">
              <a:lnSpc>
                <a:spcPts val="6000"/>
              </a:lnSpc>
              <a:defRPr sz="54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hu-HU" dirty="0" err="1"/>
              <a:t>SLIDE</a:t>
            </a:r>
            <a:r>
              <a:rPr lang="hu-HU" dirty="0"/>
              <a:t> </a:t>
            </a:r>
            <a:r>
              <a:rPr lang="hu-HU" dirty="0" err="1"/>
              <a:t>TITLE</a:t>
            </a:r>
            <a:br>
              <a:rPr lang="hu-HU" dirty="0"/>
            </a:br>
            <a:r>
              <a:rPr lang="hu-HU" dirty="0"/>
              <a:t>2 </a:t>
            </a:r>
            <a:r>
              <a:rPr lang="hu-HU" dirty="0" err="1"/>
              <a:t>LINES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227934"/>
            <a:ext cx="1584176" cy="27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534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-END"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521" y="2323803"/>
            <a:ext cx="2806958" cy="495894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0" y="3219822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noProof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I build</a:t>
            </a:r>
            <a:r>
              <a:rPr lang="en-US" sz="1400" baseline="0" noProof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 happy companies</a:t>
            </a:r>
            <a:r>
              <a:rPr lang="hu-HU" sz="1400" baseline="0" noProof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.</a:t>
            </a:r>
            <a:endParaRPr lang="en-US" sz="1400" noProof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71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-SLIDE"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effectLst/>
        </p:spPr>
        <p:txBody>
          <a:bodyPr anchor="ctr"/>
          <a:lstStyle>
            <a:lvl1pPr algn="ctr">
              <a:lnSpc>
                <a:spcPts val="6000"/>
              </a:lnSpc>
              <a:defRPr sz="66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hu-HU" dirty="0" err="1"/>
              <a:t>SECTION</a:t>
            </a:r>
            <a:r>
              <a:rPr lang="hu-HU" dirty="0"/>
              <a:t> </a:t>
            </a:r>
            <a:r>
              <a:rPr lang="hu-HU" dirty="0" err="1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011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-TEXT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>
            <a:spLocks noGrp="1"/>
          </p:cNvSpPr>
          <p:nvPr>
            <p:ph type="title" hasCustomPrompt="1"/>
          </p:nvPr>
        </p:nvSpPr>
        <p:spPr>
          <a:xfrm>
            <a:off x="179512" y="195486"/>
            <a:ext cx="8784976" cy="4752528"/>
          </a:xfrm>
          <a:prstGeom prst="rect">
            <a:avLst/>
          </a:prstGeom>
          <a:effectLst/>
        </p:spPr>
        <p:txBody>
          <a:bodyPr anchor="b"/>
          <a:lstStyle>
            <a:lvl1pPr algn="l">
              <a:lnSpc>
                <a:spcPts val="6000"/>
              </a:lnSpc>
              <a:defRPr sz="6600" baseline="0">
                <a:solidFill>
                  <a:srgbClr val="FF0000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hu-HU" dirty="0"/>
              <a:t>TEXT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SLIDES</a:t>
            </a:r>
            <a:br>
              <a:rPr lang="hu-HU" dirty="0"/>
            </a:b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MULTIPLE</a:t>
            </a:r>
            <a:br>
              <a:rPr lang="hu-HU" dirty="0"/>
            </a:br>
            <a:r>
              <a:rPr lang="hu-HU" dirty="0" err="1"/>
              <a:t>ROWS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588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-TEXT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>
            <a:spLocks noGrp="1"/>
          </p:cNvSpPr>
          <p:nvPr>
            <p:ph type="title" hasCustomPrompt="1"/>
          </p:nvPr>
        </p:nvSpPr>
        <p:spPr>
          <a:xfrm>
            <a:off x="179512" y="195486"/>
            <a:ext cx="8784976" cy="4752528"/>
          </a:xfrm>
          <a:prstGeom prst="rect">
            <a:avLst/>
          </a:prstGeom>
          <a:effectLst/>
        </p:spPr>
        <p:txBody>
          <a:bodyPr anchor="ctr"/>
          <a:lstStyle>
            <a:lvl1pPr algn="ctr">
              <a:lnSpc>
                <a:spcPts val="6000"/>
              </a:lnSpc>
              <a:defRPr sz="6600" baseline="0">
                <a:solidFill>
                  <a:srgbClr val="FF0000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hu-HU" dirty="0"/>
              <a:t>TEXT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SLIDES</a:t>
            </a:r>
            <a:br>
              <a:rPr lang="hu-HU" dirty="0"/>
            </a:b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MULTIPLE</a:t>
            </a:r>
            <a:br>
              <a:rPr lang="hu-HU" dirty="0"/>
            </a:br>
            <a:r>
              <a:rPr lang="hu-HU" dirty="0" err="1"/>
              <a:t>ROWS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934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-TEXT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>
            <a:spLocks noGrp="1"/>
          </p:cNvSpPr>
          <p:nvPr>
            <p:ph type="title" hasCustomPrompt="1"/>
          </p:nvPr>
        </p:nvSpPr>
        <p:spPr>
          <a:xfrm>
            <a:off x="179512" y="195486"/>
            <a:ext cx="8784976" cy="4752528"/>
          </a:xfrm>
          <a:prstGeom prst="rect">
            <a:avLst/>
          </a:prstGeom>
          <a:effectLst/>
        </p:spPr>
        <p:txBody>
          <a:bodyPr anchor="t"/>
          <a:lstStyle>
            <a:lvl1pPr algn="r">
              <a:lnSpc>
                <a:spcPts val="6000"/>
              </a:lnSpc>
              <a:defRPr sz="6600" baseline="0">
                <a:solidFill>
                  <a:srgbClr val="FF0000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hu-HU" dirty="0"/>
              <a:t>TEXT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SLIDES</a:t>
            </a:r>
            <a:br>
              <a:rPr lang="hu-HU" dirty="0"/>
            </a:b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MULTIPLE</a:t>
            </a:r>
            <a:br>
              <a:rPr lang="hu-HU" dirty="0"/>
            </a:br>
            <a:r>
              <a:rPr lang="hu-HU" dirty="0" err="1"/>
              <a:t>ROWS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021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-TEXT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>
            <a:spLocks noGrp="1"/>
          </p:cNvSpPr>
          <p:nvPr>
            <p:ph type="title" hasCustomPrompt="1"/>
          </p:nvPr>
        </p:nvSpPr>
        <p:spPr>
          <a:xfrm>
            <a:off x="179512" y="195486"/>
            <a:ext cx="8784976" cy="4752528"/>
          </a:xfrm>
          <a:prstGeom prst="rect">
            <a:avLst/>
          </a:prstGeom>
          <a:effectLst/>
        </p:spPr>
        <p:txBody>
          <a:bodyPr anchor="b"/>
          <a:lstStyle>
            <a:lvl1pPr algn="l">
              <a:lnSpc>
                <a:spcPts val="6000"/>
              </a:lnSpc>
              <a:defRPr sz="6600" baseline="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hu-HU" dirty="0"/>
              <a:t>TEXT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SLIDES</a:t>
            </a:r>
            <a:br>
              <a:rPr lang="hu-HU" dirty="0"/>
            </a:b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MULTIPLE</a:t>
            </a:r>
            <a:br>
              <a:rPr lang="hu-HU" dirty="0"/>
            </a:br>
            <a:r>
              <a:rPr lang="hu-HU" dirty="0" err="1"/>
              <a:t>ROWS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831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-TEXT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>
            <a:spLocks noGrp="1"/>
          </p:cNvSpPr>
          <p:nvPr>
            <p:ph type="title" hasCustomPrompt="1"/>
          </p:nvPr>
        </p:nvSpPr>
        <p:spPr>
          <a:xfrm>
            <a:off x="179512" y="195486"/>
            <a:ext cx="8784976" cy="4752528"/>
          </a:xfrm>
          <a:prstGeom prst="rect">
            <a:avLst/>
          </a:prstGeom>
          <a:effectLst/>
        </p:spPr>
        <p:txBody>
          <a:bodyPr anchor="ctr"/>
          <a:lstStyle>
            <a:lvl1pPr algn="ctr">
              <a:lnSpc>
                <a:spcPts val="6000"/>
              </a:lnSpc>
              <a:defRPr sz="6600" baseline="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hu-HU" dirty="0"/>
              <a:t>TEXT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SLIDES</a:t>
            </a:r>
            <a:br>
              <a:rPr lang="hu-HU" dirty="0"/>
            </a:b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MULTIPLE</a:t>
            </a:r>
            <a:br>
              <a:rPr lang="hu-HU" dirty="0"/>
            </a:br>
            <a:r>
              <a:rPr lang="hu-HU" dirty="0" err="1"/>
              <a:t>ROWS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8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-TEXT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>
            <a:spLocks noGrp="1"/>
          </p:cNvSpPr>
          <p:nvPr>
            <p:ph type="title" hasCustomPrompt="1"/>
          </p:nvPr>
        </p:nvSpPr>
        <p:spPr>
          <a:xfrm>
            <a:off x="179512" y="195486"/>
            <a:ext cx="8784976" cy="4752528"/>
          </a:xfrm>
          <a:prstGeom prst="rect">
            <a:avLst/>
          </a:prstGeom>
          <a:effectLst/>
        </p:spPr>
        <p:txBody>
          <a:bodyPr anchor="t"/>
          <a:lstStyle>
            <a:lvl1pPr algn="r">
              <a:lnSpc>
                <a:spcPts val="6000"/>
              </a:lnSpc>
              <a:defRPr sz="6600" baseline="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hu-HU" dirty="0"/>
              <a:t>TEXT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SLIDES</a:t>
            </a:r>
            <a:br>
              <a:rPr lang="hu-HU" dirty="0"/>
            </a:b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MULTIPLE</a:t>
            </a:r>
            <a:br>
              <a:rPr lang="hu-HU" dirty="0"/>
            </a:br>
            <a:r>
              <a:rPr lang="hu-HU" dirty="0" err="1"/>
              <a:t>ROWS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320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-SECTION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7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4572000" cy="5143500"/>
          </a:xfrm>
          <a:prstGeom prst="rect">
            <a:avLst/>
          </a:prstGeom>
          <a:effectLst/>
        </p:spPr>
        <p:txBody>
          <a:bodyPr anchor="ctr"/>
          <a:lstStyle>
            <a:lvl1pPr algn="ctr">
              <a:lnSpc>
                <a:spcPts val="6000"/>
              </a:lnSpc>
              <a:defRPr sz="54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hu-HU" dirty="0" err="1"/>
              <a:t>SECTION</a:t>
            </a:r>
            <a:r>
              <a:rPr lang="hu-HU" dirty="0"/>
              <a:t> </a:t>
            </a:r>
            <a:r>
              <a:rPr lang="hu-HU" dirty="0" err="1"/>
              <a:t>TITLE</a:t>
            </a:r>
            <a:r>
              <a:rPr lang="hu-HU" dirty="0"/>
              <a:t>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446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TITLE"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effectLst/>
        </p:spPr>
        <p:txBody>
          <a:bodyPr anchor="ctr"/>
          <a:lstStyle>
            <a:lvl1pPr algn="ctr">
              <a:lnSpc>
                <a:spcPts val="6000"/>
              </a:lnSpc>
              <a:defRPr sz="54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hu-HU" dirty="0" err="1"/>
              <a:t>SECTION</a:t>
            </a:r>
            <a:r>
              <a:rPr lang="hu-HU" dirty="0"/>
              <a:t> </a:t>
            </a:r>
            <a:r>
              <a:rPr lang="hu-HU" dirty="0" err="1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81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354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3" r:id="rId3"/>
    <p:sldLayoutId id="2147483652" r:id="rId4"/>
    <p:sldLayoutId id="2147483654" r:id="rId5"/>
    <p:sldLayoutId id="2147483656" r:id="rId6"/>
    <p:sldLayoutId id="2147483655" r:id="rId7"/>
    <p:sldLayoutId id="2147483658" r:id="rId8"/>
    <p:sldLayoutId id="2147483651" r:id="rId9"/>
    <p:sldLayoutId id="2147483659" r:id="rId10"/>
    <p:sldLayoutId id="2147483661" r:id="rId11"/>
    <p:sldLayoutId id="2147483649" r:id="rId12"/>
    <p:sldLayoutId id="2147483657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26" Type="http://schemas.openxmlformats.org/officeDocument/2006/relationships/image" Target="../media/image42.jpeg"/><Relationship Id="rId3" Type="http://schemas.openxmlformats.org/officeDocument/2006/relationships/image" Target="../media/image22.jpeg"/><Relationship Id="rId21" Type="http://schemas.microsoft.com/office/2007/relationships/hdphoto" Target="../media/hdphoto1.wdp"/><Relationship Id="rId7" Type="http://schemas.openxmlformats.org/officeDocument/2006/relationships/image" Target="../media/image26.png"/><Relationship Id="rId12" Type="http://schemas.openxmlformats.org/officeDocument/2006/relationships/image" Target="../media/image31.jpeg"/><Relationship Id="rId17" Type="http://schemas.openxmlformats.org/officeDocument/2006/relationships/image" Target="../media/image36.png"/><Relationship Id="rId25" Type="http://schemas.microsoft.com/office/2007/relationships/hdphoto" Target="../media/hdphoto3.wdp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29" Type="http://schemas.microsoft.com/office/2007/relationships/hdphoto" Target="../media/hdphoto5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1.png"/><Relationship Id="rId5" Type="http://schemas.openxmlformats.org/officeDocument/2006/relationships/image" Target="../media/image24.jpeg"/><Relationship Id="rId15" Type="http://schemas.openxmlformats.org/officeDocument/2006/relationships/image" Target="../media/image34.png"/><Relationship Id="rId23" Type="http://schemas.microsoft.com/office/2007/relationships/hdphoto" Target="../media/hdphoto2.wdp"/><Relationship Id="rId28" Type="http://schemas.openxmlformats.org/officeDocument/2006/relationships/image" Target="../media/image43.jpe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31" Type="http://schemas.microsoft.com/office/2007/relationships/hdphoto" Target="../media/hdphoto6.wdp"/><Relationship Id="rId4" Type="http://schemas.openxmlformats.org/officeDocument/2006/relationships/image" Target="../media/image23.png"/><Relationship Id="rId9" Type="http://schemas.openxmlformats.org/officeDocument/2006/relationships/image" Target="../media/image28.jpeg"/><Relationship Id="rId14" Type="http://schemas.openxmlformats.org/officeDocument/2006/relationships/image" Target="../media/image33.png"/><Relationship Id="rId22" Type="http://schemas.openxmlformats.org/officeDocument/2006/relationships/image" Target="../media/image40.png"/><Relationship Id="rId27" Type="http://schemas.microsoft.com/office/2007/relationships/hdphoto" Target="../media/hdphoto4.wdp"/><Relationship Id="rId30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4" Type="http://schemas.openxmlformats.org/officeDocument/2006/relationships/image" Target="../media/image50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sv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sv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sv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sv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sv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sv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sv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95.svg"/><Relationship Id="rId4" Type="http://schemas.openxmlformats.org/officeDocument/2006/relationships/image" Target="../media/image9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299942"/>
            <a:ext cx="1630372" cy="288032"/>
          </a:xfrm>
          <a:prstGeom prst="rect">
            <a:avLst/>
          </a:prstGeom>
        </p:spPr>
      </p:pic>
      <p:pic>
        <p:nvPicPr>
          <p:cNvPr id="5" name="Picture 2" descr="F:\!2019-Personal\birotom-brand\!content\FearTheZobieScrum\hwsw-free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0"/>
            <a:ext cx="675107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ACFD0E-7A9A-4562-9BEB-6D1D652CB8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385775"/>
            <a:ext cx="5760640" cy="258822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F45B8C4-97DE-488D-9FC7-0FBAD691D7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60232" y="2715766"/>
            <a:ext cx="1944216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9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LET’S SEE </a:t>
            </a:r>
            <a:br>
              <a:rPr lang="hu-HU" dirty="0"/>
            </a:br>
            <a:r>
              <a:rPr lang="hu-HU" dirty="0"/>
              <a:t>IF I WAS RIGHT…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355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LET ME </a:t>
            </a:r>
            <a:br>
              <a:rPr lang="en-US" noProof="0" dirty="0"/>
            </a:br>
            <a:r>
              <a:rPr lang="en-US" noProof="0" dirty="0"/>
              <a:t>INTRODUCE MYSELF</a:t>
            </a:r>
          </a:p>
        </p:txBody>
      </p:sp>
    </p:spTree>
    <p:extLst>
      <p:ext uri="{BB962C8B-B14F-4D97-AF65-F5344CB8AC3E}">
        <p14:creationId xmlns:p14="http://schemas.microsoft.com/office/powerpoint/2010/main" val="4187044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!2019-Personal\birotom-brand\web\grey-images\birotom-biro-tamas-portrai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568" y="725829"/>
            <a:ext cx="2105546" cy="210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F:\!2019-Personal\birotom-brand\BiroTomPureLogoRed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866" y="2579347"/>
            <a:ext cx="1808950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F:\!2019-Personal\birotom-brand\web\grey-images\sensenet.png">
            <a:extLst>
              <a:ext uri="{FF2B5EF4-FFF2-40B4-BE49-F238E27FC236}">
                <a16:creationId xmlns:a16="http://schemas.microsoft.com/office/drawing/2014/main" id="{A30D0C6E-36A7-4B6D-A58D-D3A17D1C9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659" y="775596"/>
            <a:ext cx="1526271" cy="45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F:\!2019-Personal\birotom-brand\web\grey-images\barion.png">
            <a:extLst>
              <a:ext uri="{FF2B5EF4-FFF2-40B4-BE49-F238E27FC236}">
                <a16:creationId xmlns:a16="http://schemas.microsoft.com/office/drawing/2014/main" id="{7163BCB2-23F5-4C34-88D2-4E163C12B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532" y="807284"/>
            <a:ext cx="967500" cy="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F:\!2019-Personal\birotom-brand\web\grey-images\NTU.png">
            <a:extLst>
              <a:ext uri="{FF2B5EF4-FFF2-40B4-BE49-F238E27FC236}">
                <a16:creationId xmlns:a16="http://schemas.microsoft.com/office/drawing/2014/main" id="{95B74ED9-F88A-4669-A23C-8FF29D934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70" y="725829"/>
            <a:ext cx="609600" cy="55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DD23A44-35D4-484C-AF79-B40E5B36542C}"/>
              </a:ext>
            </a:extLst>
          </p:cNvPr>
          <p:cNvGrpSpPr/>
          <p:nvPr/>
        </p:nvGrpSpPr>
        <p:grpSpPr>
          <a:xfrm>
            <a:off x="691484" y="1743086"/>
            <a:ext cx="1368152" cy="576064"/>
            <a:chOff x="1907704" y="771550"/>
            <a:chExt cx="1368152" cy="576064"/>
          </a:xfrm>
        </p:grpSpPr>
        <p:pic>
          <p:nvPicPr>
            <p:cNvPr id="19" name="Picture 7" descr="F:\!2019-Personal\birotom-brand\web\grey-images\ACI.png">
              <a:extLst>
                <a:ext uri="{FF2B5EF4-FFF2-40B4-BE49-F238E27FC236}">
                  <a16:creationId xmlns:a16="http://schemas.microsoft.com/office/drawing/2014/main" id="{79782D61-B39A-44D7-9329-180A27AAAC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771550"/>
              <a:ext cx="609600" cy="557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7" descr="F:\F\SCRUM\budgetscrum.com\lyssa-adkins.jpg">
              <a:extLst>
                <a:ext uri="{FF2B5EF4-FFF2-40B4-BE49-F238E27FC236}">
                  <a16:creationId xmlns:a16="http://schemas.microsoft.com/office/drawing/2014/main" id="{9D076FEB-3B81-46FF-B685-3DA49F1CAE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771550"/>
              <a:ext cx="576064" cy="576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84A3316-20A7-40C1-A773-FC1ACB507BD8}"/>
              </a:ext>
            </a:extLst>
          </p:cNvPr>
          <p:cNvGrpSpPr/>
          <p:nvPr/>
        </p:nvGrpSpPr>
        <p:grpSpPr>
          <a:xfrm>
            <a:off x="2712569" y="1743086"/>
            <a:ext cx="1257672" cy="576064"/>
            <a:chOff x="4106416" y="771550"/>
            <a:chExt cx="1257672" cy="576064"/>
          </a:xfrm>
        </p:grpSpPr>
        <p:pic>
          <p:nvPicPr>
            <p:cNvPr id="22" name="Picture 8" descr="F:\!2019-Personal\birotom-brand\web\grey-images\ORG.png">
              <a:extLst>
                <a:ext uri="{FF2B5EF4-FFF2-40B4-BE49-F238E27FC236}">
                  <a16:creationId xmlns:a16="http://schemas.microsoft.com/office/drawing/2014/main" id="{73C111EA-5E1B-46F2-845F-03AB3ECE34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6416" y="771550"/>
              <a:ext cx="609600" cy="557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8" descr="F:\F\SCRUM\budgetscrum.com\ken-schwaber.jpg">
              <a:extLst>
                <a:ext uri="{FF2B5EF4-FFF2-40B4-BE49-F238E27FC236}">
                  <a16:creationId xmlns:a16="http://schemas.microsoft.com/office/drawing/2014/main" id="{C82128D6-6B6C-4556-B63D-F9CCE09697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771550"/>
              <a:ext cx="576064" cy="576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Picture 23" descr="Diagram&#10;&#10;Description automatically generated">
            <a:extLst>
              <a:ext uri="{FF2B5EF4-FFF2-40B4-BE49-F238E27FC236}">
                <a16:creationId xmlns:a16="http://schemas.microsoft.com/office/drawing/2014/main" id="{53D6025D-786D-4D38-A725-6C1D1165FA5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4116">
            <a:off x="3041131" y="2764690"/>
            <a:ext cx="1451999" cy="20527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9">
            <a:extLst>
              <a:ext uri="{FF2B5EF4-FFF2-40B4-BE49-F238E27FC236}">
                <a16:creationId xmlns:a16="http://schemas.microsoft.com/office/drawing/2014/main" id="{91085B05-12F1-4BBD-95B8-2D77840A6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84" y="3362921"/>
            <a:ext cx="1733090" cy="971651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32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67854" y="4121157"/>
            <a:ext cx="1124026" cy="7899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25 </a:t>
            </a:r>
          </a:p>
          <a:p>
            <a:pPr algn="ctr">
              <a:lnSpc>
                <a:spcPts val="1600"/>
              </a:lnSpc>
            </a:pPr>
            <a:r>
              <a:rPr lang="en-US" sz="2000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YEARS XP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16211" y="4125194"/>
            <a:ext cx="1311578" cy="797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3200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18</a:t>
            </a:r>
            <a:r>
              <a:rPr lang="en-US" sz="3200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00</a:t>
            </a:r>
            <a:r>
              <a:rPr lang="hu-HU" sz="3200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+</a:t>
            </a:r>
            <a:r>
              <a:rPr lang="en-US" sz="3200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 </a:t>
            </a:r>
          </a:p>
          <a:p>
            <a:pPr algn="ctr">
              <a:lnSpc>
                <a:spcPts val="1600"/>
              </a:lnSpc>
            </a:pPr>
            <a:r>
              <a:rPr lang="en-US" sz="2000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TRAINED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60411" y="4125194"/>
            <a:ext cx="1311578" cy="797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3200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25 000</a:t>
            </a:r>
            <a:endParaRPr lang="en-US" sz="3200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  <a:p>
            <a:pPr algn="ctr">
              <a:lnSpc>
                <a:spcPts val="1600"/>
              </a:lnSpc>
            </a:pPr>
            <a:r>
              <a:rPr lang="hu-HU" sz="2000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OKR+</a:t>
            </a:r>
            <a:endParaRPr lang="en-US" sz="2000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25" name="Picture 2" descr="F:\F\SCRUM\budgetscrum.com\microsoft-logo.jpg">
            <a:extLst>
              <a:ext uri="{FF2B5EF4-FFF2-40B4-BE49-F238E27FC236}">
                <a16:creationId xmlns:a16="http://schemas.microsoft.com/office/drawing/2014/main" id="{CA3848D2-147C-4893-A534-71A412CD7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612" y="390209"/>
            <a:ext cx="1333637" cy="32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>
            <a:extLst>
              <a:ext uri="{FF2B5EF4-FFF2-40B4-BE49-F238E27FC236}">
                <a16:creationId xmlns:a16="http://schemas.microsoft.com/office/drawing/2014/main" id="{1824F0B7-8B52-4C76-8555-C4C587243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514" y="371415"/>
            <a:ext cx="1246650" cy="315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8" descr="F:\F\SCRUM\budgetscrum.com\ecm-consulting-ltd-5.jpg">
            <a:extLst>
              <a:ext uri="{FF2B5EF4-FFF2-40B4-BE49-F238E27FC236}">
                <a16:creationId xmlns:a16="http://schemas.microsoft.com/office/drawing/2014/main" id="{79D53786-DE7B-4D9E-A86F-566A5A289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638" y="2539605"/>
            <a:ext cx="943547" cy="39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6BE8C8C-C9C0-4128-8A75-EB8752925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679087"/>
            <a:ext cx="828018" cy="56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F:\F\SCRUM\budgetscrum.com\posta_logo.png">
            <a:extLst>
              <a:ext uri="{FF2B5EF4-FFF2-40B4-BE49-F238E27FC236}">
                <a16:creationId xmlns:a16="http://schemas.microsoft.com/office/drawing/2014/main" id="{CF2E31C3-7A1A-40BA-B1DA-66D735316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87952"/>
            <a:ext cx="1037452" cy="54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3" descr="F:\F\SCRUM\!budgetscrum-weboldal\Telekom_Logo_2013.svg.png">
            <a:extLst>
              <a:ext uri="{FF2B5EF4-FFF2-40B4-BE49-F238E27FC236}">
                <a16:creationId xmlns:a16="http://schemas.microsoft.com/office/drawing/2014/main" id="{E6E46B19-2F9F-4AE0-AAA5-44BC487CE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64235"/>
            <a:ext cx="760082" cy="37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4" descr="F:\F\SCRUM\xmas\res\sensenet logo new.jpg">
            <a:extLst>
              <a:ext uri="{FF2B5EF4-FFF2-40B4-BE49-F238E27FC236}">
                <a16:creationId xmlns:a16="http://schemas.microsoft.com/office/drawing/2014/main" id="{029B0089-582B-4E69-B584-19556D121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16" y="2559666"/>
            <a:ext cx="1153325" cy="34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6">
            <a:extLst>
              <a:ext uri="{FF2B5EF4-FFF2-40B4-BE49-F238E27FC236}">
                <a16:creationId xmlns:a16="http://schemas.microsoft.com/office/drawing/2014/main" id="{3D154A47-7602-447C-8892-25074865B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600" y="2555483"/>
            <a:ext cx="845225" cy="34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7">
            <a:extLst>
              <a:ext uri="{FF2B5EF4-FFF2-40B4-BE49-F238E27FC236}">
                <a16:creationId xmlns:a16="http://schemas.microsoft.com/office/drawing/2014/main" id="{E0EE940C-0920-4818-AF05-1311F5E62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844" y="1760373"/>
            <a:ext cx="1292945" cy="39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F:\!2019-Personal\birotom-brand\web\images\36748616_684260798609883_12505467297202176_n.jpg">
            <a:extLst>
              <a:ext uri="{FF2B5EF4-FFF2-40B4-BE49-F238E27FC236}">
                <a16:creationId xmlns:a16="http://schemas.microsoft.com/office/drawing/2014/main" id="{0C79BF62-B168-427F-B4C2-D759BEA968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" t="42745" r="7601" b="38823"/>
          <a:stretch/>
        </p:blipFill>
        <p:spPr bwMode="auto">
          <a:xfrm>
            <a:off x="6173931" y="2594675"/>
            <a:ext cx="1478725" cy="32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F:\!2019-Personal\birotom-brand\web\images\kurt.png">
            <a:extLst>
              <a:ext uri="{FF2B5EF4-FFF2-40B4-BE49-F238E27FC236}">
                <a16:creationId xmlns:a16="http://schemas.microsoft.com/office/drawing/2014/main" id="{5136C431-48CB-438D-97FC-C2203C5EF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087" y="3147823"/>
            <a:ext cx="1284154" cy="57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5" descr="F:\!2019-Personal\birotom-brand\web\images\kurt_angol_logo.png">
            <a:extLst>
              <a:ext uri="{FF2B5EF4-FFF2-40B4-BE49-F238E27FC236}">
                <a16:creationId xmlns:a16="http://schemas.microsoft.com/office/drawing/2014/main" id="{40251D84-26BD-45D4-8592-C11B6255E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687" y="1675331"/>
            <a:ext cx="991237" cy="48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F:\!2019-Personal\birotom-brand\web\images\netacademia2.png">
            <a:extLst>
              <a:ext uri="{FF2B5EF4-FFF2-40B4-BE49-F238E27FC236}">
                <a16:creationId xmlns:a16="http://schemas.microsoft.com/office/drawing/2014/main" id="{790495F7-D3FD-41AB-A0DF-3FE02F887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81132"/>
            <a:ext cx="1490615" cy="35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F:\!2019-Personal\birotom-brand\web\images\ctlogo2_blank_bgr.png">
            <a:extLst>
              <a:ext uri="{FF2B5EF4-FFF2-40B4-BE49-F238E27FC236}">
                <a16:creationId xmlns:a16="http://schemas.microsoft.com/office/drawing/2014/main" id="{CCDF415C-058F-4A92-B6A6-A245A89B1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364" y="1638164"/>
            <a:ext cx="757859" cy="6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5">
            <a:extLst>
              <a:ext uri="{FF2B5EF4-FFF2-40B4-BE49-F238E27FC236}">
                <a16:creationId xmlns:a16="http://schemas.microsoft.com/office/drawing/2014/main" id="{2AEDF578-706A-45C0-B2EF-8A58986FE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44574"/>
            <a:ext cx="1458987" cy="41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 descr="F:\F\SCRUM\budgetscrum.com\BIG_FISH_logo_nagy_sqr.png">
            <a:extLst>
              <a:ext uri="{FF2B5EF4-FFF2-40B4-BE49-F238E27FC236}">
                <a16:creationId xmlns:a16="http://schemas.microsoft.com/office/drawing/2014/main" id="{878DCD43-0572-4E8F-93CE-BE668E901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005" y="2378554"/>
            <a:ext cx="739254" cy="73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7" descr="F:\!2019-Personal\birotom-brand\web\grey-images\bme.png">
            <a:extLst>
              <a:ext uri="{FF2B5EF4-FFF2-40B4-BE49-F238E27FC236}">
                <a16:creationId xmlns:a16="http://schemas.microsoft.com/office/drawing/2014/main" id="{A7B48B31-6235-4C0F-AFE1-3A1194FAA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89" y="3209911"/>
            <a:ext cx="1608611" cy="45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F:\!2019-Personal\birotom-brand\!content\AgileTrafnsofrmationForCEOs\alteo.png">
            <a:extLst>
              <a:ext uri="{FF2B5EF4-FFF2-40B4-BE49-F238E27FC236}">
                <a16:creationId xmlns:a16="http://schemas.microsoft.com/office/drawing/2014/main" id="{B65F9411-E436-4868-B1D3-8CCD4B617D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205" b="23614"/>
          <a:stretch/>
        </p:blipFill>
        <p:spPr bwMode="auto">
          <a:xfrm>
            <a:off x="2843808" y="1028149"/>
            <a:ext cx="1224136" cy="36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" descr="F:\!2019-Personal\birotom-brand\!content\AgileTrafnsofrmationForCEOs\t-systems.png">
            <a:extLst>
              <a:ext uri="{FF2B5EF4-FFF2-40B4-BE49-F238E27FC236}">
                <a16:creationId xmlns:a16="http://schemas.microsoft.com/office/drawing/2014/main" id="{BD9FC803-9B52-44E7-83EF-C20674C644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143" b="30017"/>
          <a:stretch/>
        </p:blipFill>
        <p:spPr bwMode="auto">
          <a:xfrm>
            <a:off x="6516216" y="979206"/>
            <a:ext cx="1728192" cy="46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F:\!2019-Personal\birotom-brand\!content\AgileTrafnsofrmationForCEOs\360x216-spar.png">
            <a:extLst>
              <a:ext uri="{FF2B5EF4-FFF2-40B4-BE49-F238E27FC236}">
                <a16:creationId xmlns:a16="http://schemas.microsoft.com/office/drawing/2014/main" id="{1BAB04A9-D0E9-4F82-945D-86044B3C99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839" b="25716"/>
          <a:stretch/>
        </p:blipFill>
        <p:spPr bwMode="auto">
          <a:xfrm>
            <a:off x="899592" y="1023850"/>
            <a:ext cx="1386154" cy="36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F:\!2019-Personal\birotom-brand\!content\AgileTrafnsofrmationForCEOs\741d72648290.jpg">
            <a:extLst>
              <a:ext uri="{FF2B5EF4-FFF2-40B4-BE49-F238E27FC236}">
                <a16:creationId xmlns:a16="http://schemas.microsoft.com/office/drawing/2014/main" id="{EC41F87C-4F9C-44F2-913F-975C2C50F5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56" b="22228"/>
          <a:stretch/>
        </p:blipFill>
        <p:spPr bwMode="auto">
          <a:xfrm>
            <a:off x="7956376" y="2446340"/>
            <a:ext cx="811486" cy="56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7" descr="F:\!2019-Personal\birotom-brand\!content\AgileTrafnsofrmationForCEOs\c63f1d64e84c85816f24a0cde6b679bf.jpg">
            <a:extLst>
              <a:ext uri="{FF2B5EF4-FFF2-40B4-BE49-F238E27FC236}">
                <a16:creationId xmlns:a16="http://schemas.microsoft.com/office/drawing/2014/main" id="{F4F3B6FF-636A-478C-8CF4-AA95E75BAD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37" t="5321" r="2447" b="21295"/>
          <a:stretch/>
        </p:blipFill>
        <p:spPr bwMode="auto">
          <a:xfrm>
            <a:off x="4899383" y="852769"/>
            <a:ext cx="882311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A picture containing logo&#10;&#10;Description automatically generated">
            <a:extLst>
              <a:ext uri="{FF2B5EF4-FFF2-40B4-BE49-F238E27FC236}">
                <a16:creationId xmlns:a16="http://schemas.microsoft.com/office/drawing/2014/main" id="{3B472C17-A492-42DB-A2A4-5CDDE544D018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333" b="17627"/>
          <a:stretch/>
        </p:blipFill>
        <p:spPr>
          <a:xfrm>
            <a:off x="6967245" y="3136565"/>
            <a:ext cx="899513" cy="57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06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8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WHAT DID WE LEARN?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881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2F23E-FF3E-4AC9-8117-65884A188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AGILE </a:t>
            </a:r>
            <a:br>
              <a:rPr lang="hu-HU" dirty="0"/>
            </a:br>
            <a:r>
              <a:rPr lang="hu-HU" dirty="0"/>
              <a:t>WORKS,</a:t>
            </a:r>
            <a:br>
              <a:rPr lang="hu-HU" dirty="0"/>
            </a:br>
            <a:r>
              <a:rPr lang="hu-HU" dirty="0"/>
              <a:t>LIFE DID </a:t>
            </a:r>
            <a:br>
              <a:rPr lang="hu-HU" dirty="0"/>
            </a:br>
            <a:r>
              <a:rPr lang="hu-HU" dirty="0"/>
              <a:t>NOT STOP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971EB86-7F40-4A07-8854-63C2B9D0B9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76256" y="627534"/>
            <a:ext cx="1790328" cy="179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9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2F23E-FF3E-4AC9-8117-65884A188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MISSING </a:t>
            </a:r>
            <a:br>
              <a:rPr lang="hu-HU" dirty="0"/>
            </a:br>
            <a:r>
              <a:rPr lang="hu-HU" dirty="0"/>
              <a:t>FACE TIME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646BCFB-65A7-46FD-9832-9D7C0113A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1600" y="2571750"/>
            <a:ext cx="216024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5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AB4DF69-030E-4492-AD31-BD42A12ED5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93536" y="1712108"/>
            <a:ext cx="1646312" cy="164631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CD16AB2-C413-4B3C-B76F-D7C6779D78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20072" y="1712108"/>
            <a:ext cx="1719284" cy="171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21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2F23E-FF3E-4AC9-8117-65884A188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INCREASED</a:t>
            </a:r>
            <a:br>
              <a:rPr lang="hu-HU" dirty="0"/>
            </a:br>
            <a:r>
              <a:rPr lang="hu-HU" dirty="0"/>
              <a:t>FRUSTRATION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450F531-B2FD-4DE9-8757-E829FF9F35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1640" y="2643138"/>
            <a:ext cx="201622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83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2F23E-FF3E-4AC9-8117-65884A188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DECREASED</a:t>
            </a:r>
            <a:br>
              <a:rPr lang="hu-HU" dirty="0"/>
            </a:br>
            <a:r>
              <a:rPr lang="hu-HU" dirty="0"/>
              <a:t>TRUST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84B99F2-5F05-493F-9AB8-27E153F15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5616" y="2643758"/>
            <a:ext cx="216024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9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noProof="0" dirty="0"/>
              <a:t>A STORY</a:t>
            </a:r>
          </a:p>
        </p:txBody>
      </p:sp>
    </p:spTree>
    <p:extLst>
      <p:ext uri="{BB962C8B-B14F-4D97-AF65-F5344CB8AC3E}">
        <p14:creationId xmlns:p14="http://schemas.microsoft.com/office/powerpoint/2010/main" val="1298343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2F23E-FF3E-4AC9-8117-65884A188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CONFORT</a:t>
            </a:r>
            <a:br>
              <a:rPr lang="hu-HU" dirty="0"/>
            </a:br>
            <a:r>
              <a:rPr lang="hu-HU" dirty="0"/>
              <a:t>OF</a:t>
            </a:r>
            <a:br>
              <a:rPr lang="hu-HU" dirty="0"/>
            </a:br>
            <a:r>
              <a:rPr lang="hu-HU" dirty="0"/>
              <a:t>HOME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59EAF8A-91BE-4CE3-BA9F-52BC6BF82A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0192" y="555526"/>
            <a:ext cx="187220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34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2F23E-FF3E-4AC9-8117-65884A188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LESS </a:t>
            </a:r>
            <a:br>
              <a:rPr lang="hu-HU" dirty="0"/>
            </a:br>
            <a:r>
              <a:rPr lang="hu-HU" dirty="0"/>
              <a:t>TRAVEL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789269-68B8-456E-8196-28559792B5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72200" y="552789"/>
            <a:ext cx="2006352" cy="200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71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2F23E-FF3E-4AC9-8117-65884A188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MISSING </a:t>
            </a:r>
            <a:br>
              <a:rPr lang="hu-HU" dirty="0"/>
            </a:br>
            <a:r>
              <a:rPr lang="hu-HU" dirty="0"/>
              <a:t>CASUAL </a:t>
            </a:r>
            <a:br>
              <a:rPr lang="hu-HU" dirty="0"/>
            </a:br>
            <a:r>
              <a:rPr lang="hu-HU" dirty="0"/>
              <a:t>BONDING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E7E7862-EEC9-42DA-9A6F-6FEE8D6439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5616" y="2643758"/>
            <a:ext cx="180020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21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2F23E-FF3E-4AC9-8117-65884A188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DECREASED</a:t>
            </a:r>
            <a:br>
              <a:rPr lang="hu-HU" dirty="0"/>
            </a:br>
            <a:r>
              <a:rPr lang="hu-HU" dirty="0"/>
              <a:t> SENSE OF </a:t>
            </a:r>
            <a:br>
              <a:rPr lang="hu-HU" dirty="0"/>
            </a:br>
            <a:r>
              <a:rPr lang="hu-HU" dirty="0"/>
              <a:t>BELONGING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108AA63-E8B3-4B6F-97CB-129710009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9592" y="2499742"/>
            <a:ext cx="223224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2F23E-FF3E-4AC9-8117-65884A188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INCREASED</a:t>
            </a:r>
            <a:br>
              <a:rPr lang="hu-HU" dirty="0"/>
            </a:br>
            <a:r>
              <a:rPr lang="hu-HU" dirty="0"/>
              <a:t>FLUCTUATION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B4B4758-193F-45C4-AEB7-026210B33A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608" y="2715146"/>
            <a:ext cx="187220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7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2F23E-FF3E-4AC9-8117-65884A188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BETTER</a:t>
            </a:r>
            <a:br>
              <a:rPr lang="hu-HU" dirty="0"/>
            </a:br>
            <a:r>
              <a:rPr lang="hu-HU" dirty="0"/>
              <a:t>FOCUS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729B1CB-702F-453B-A57F-CC7EC7C24C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44208" y="555526"/>
            <a:ext cx="1872877" cy="187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2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2F23E-FF3E-4AC9-8117-65884A188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FACILITATION</a:t>
            </a:r>
            <a:br>
              <a:rPr lang="hu-HU" dirty="0"/>
            </a:br>
            <a:r>
              <a:rPr lang="hu-HU" dirty="0"/>
              <a:t> OF EVENTS</a:t>
            </a:r>
            <a:br>
              <a:rPr lang="hu-HU" dirty="0"/>
            </a:br>
            <a:r>
              <a:rPr lang="hu-HU" dirty="0"/>
              <a:t>HARDER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6AE2258-7F64-42D9-B4D1-62C3A2FD8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608" y="2427734"/>
            <a:ext cx="2159513" cy="215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2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WHAT CAN WE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1292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2F23E-FF3E-4AC9-8117-65884A188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SEPARATE</a:t>
            </a:r>
            <a:br>
              <a:rPr lang="hu-HU" dirty="0"/>
            </a:br>
            <a:r>
              <a:rPr lang="hu-HU" dirty="0"/>
              <a:t>WORK</a:t>
            </a:r>
            <a:br>
              <a:rPr lang="hu-HU" dirty="0"/>
            </a:br>
            <a:r>
              <a:rPr lang="hu-HU" dirty="0"/>
              <a:t>AND FAMILY</a:t>
            </a:r>
            <a:br>
              <a:rPr lang="hu-HU" dirty="0"/>
            </a:br>
            <a:r>
              <a:rPr lang="hu-HU" dirty="0"/>
              <a:t>LIFE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E8D62E1-C36B-4038-BB52-8CCE3A6ECF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0192" y="565398"/>
            <a:ext cx="2006352" cy="200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52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2F23E-FF3E-4AC9-8117-65884A188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NOT </a:t>
            </a:r>
            <a:br>
              <a:rPr lang="hu-HU" dirty="0"/>
            </a:br>
            <a:r>
              <a:rPr lang="hu-HU" dirty="0"/>
              <a:t>ALWAYS </a:t>
            </a:r>
            <a:br>
              <a:rPr lang="hu-HU" dirty="0"/>
            </a:br>
            <a:r>
              <a:rPr lang="hu-HU" dirty="0"/>
              <a:t>POSSIBLE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6FB81AE-DC9E-49CC-A789-00F8977445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5616" y="2499742"/>
            <a:ext cx="2078360" cy="207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10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noProof="0" dirty="0"/>
              <a:t>IN THE YEAR 2020…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47347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2F23E-FF3E-4AC9-8117-65884A188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SCRUM </a:t>
            </a:r>
            <a:br>
              <a:rPr lang="hu-HU" dirty="0"/>
            </a:br>
            <a:r>
              <a:rPr lang="hu-HU" dirty="0"/>
              <a:t>MASTER</a:t>
            </a:r>
            <a:br>
              <a:rPr lang="hu-HU" dirty="0"/>
            </a:br>
            <a:r>
              <a:rPr lang="hu-HU" dirty="0"/>
              <a:t>MORE IMPORTANT</a:t>
            </a:r>
            <a:br>
              <a:rPr lang="hu-HU" dirty="0"/>
            </a:br>
            <a:r>
              <a:rPr lang="hu-HU" dirty="0"/>
              <a:t>THAN EVER </a:t>
            </a:r>
            <a:br>
              <a:rPr lang="hu-HU" dirty="0"/>
            </a:br>
            <a:r>
              <a:rPr lang="hu-HU" dirty="0"/>
              <a:t>BEFORE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F3C3FE8-B262-4E91-9D78-B7CCD4393997}"/>
              </a:ext>
            </a:extLst>
          </p:cNvPr>
          <p:cNvGrpSpPr/>
          <p:nvPr/>
        </p:nvGrpSpPr>
        <p:grpSpPr>
          <a:xfrm>
            <a:off x="6516216" y="339502"/>
            <a:ext cx="1512168" cy="1800200"/>
            <a:chOff x="3789362" y="3273075"/>
            <a:chExt cx="1001713" cy="1197597"/>
          </a:xfrm>
        </p:grpSpPr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5E53277E-4EE4-4D70-BDF4-7CAE5DD08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9362" y="3816622"/>
              <a:ext cx="1001713" cy="654050"/>
            </a:xfrm>
            <a:custGeom>
              <a:avLst/>
              <a:gdLst>
                <a:gd name="T0" fmla="*/ 13127 w 13133"/>
                <a:gd name="T1" fmla="*/ 5894 h 8578"/>
                <a:gd name="T2" fmla="*/ 13113 w 13133"/>
                <a:gd name="T3" fmla="*/ 5802 h 8578"/>
                <a:gd name="T4" fmla="*/ 13084 w 13133"/>
                <a:gd name="T5" fmla="*/ 5633 h 8578"/>
                <a:gd name="T6" fmla="*/ 9394 w 13133"/>
                <a:gd name="T7" fmla="*/ 0 h 8578"/>
                <a:gd name="T8" fmla="*/ 6367 w 13133"/>
                <a:gd name="T9" fmla="*/ 1309 h 8578"/>
                <a:gd name="T10" fmla="*/ 3486 w 13133"/>
                <a:gd name="T11" fmla="*/ 149 h 8578"/>
                <a:gd name="T12" fmla="*/ 0 w 13133"/>
                <a:gd name="T13" fmla="*/ 5894 h 8578"/>
                <a:gd name="T14" fmla="*/ 13 w 13133"/>
                <a:gd name="T15" fmla="*/ 5894 h 8578"/>
                <a:gd name="T16" fmla="*/ 2 w 13133"/>
                <a:gd name="T17" fmla="*/ 6121 h 8578"/>
                <a:gd name="T18" fmla="*/ 2 w 13133"/>
                <a:gd name="T19" fmla="*/ 6121 h 8578"/>
                <a:gd name="T20" fmla="*/ 2459 w 13133"/>
                <a:gd name="T21" fmla="*/ 8578 h 8578"/>
                <a:gd name="T22" fmla="*/ 10676 w 13133"/>
                <a:gd name="T23" fmla="*/ 8578 h 8578"/>
                <a:gd name="T24" fmla="*/ 13133 w 13133"/>
                <a:gd name="T25" fmla="*/ 6121 h 8578"/>
                <a:gd name="T26" fmla="*/ 13133 w 13133"/>
                <a:gd name="T27" fmla="*/ 6121 h 8578"/>
                <a:gd name="T28" fmla="*/ 13123 w 13133"/>
                <a:gd name="T29" fmla="*/ 5894 h 8578"/>
                <a:gd name="T30" fmla="*/ 13127 w 13133"/>
                <a:gd name="T31" fmla="*/ 5894 h 8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33" h="8578">
                  <a:moveTo>
                    <a:pt x="13127" y="5894"/>
                  </a:moveTo>
                  <a:cubicBezTo>
                    <a:pt x="13123" y="5863"/>
                    <a:pt x="13118" y="5833"/>
                    <a:pt x="13113" y="5802"/>
                  </a:cubicBezTo>
                  <a:cubicBezTo>
                    <a:pt x="13105" y="5745"/>
                    <a:pt x="13096" y="5689"/>
                    <a:pt x="13084" y="5633"/>
                  </a:cubicBezTo>
                  <a:cubicBezTo>
                    <a:pt x="12644" y="3133"/>
                    <a:pt x="11254" y="1060"/>
                    <a:pt x="9394" y="0"/>
                  </a:cubicBezTo>
                  <a:cubicBezTo>
                    <a:pt x="8636" y="806"/>
                    <a:pt x="7560" y="1309"/>
                    <a:pt x="6367" y="1309"/>
                  </a:cubicBezTo>
                  <a:cubicBezTo>
                    <a:pt x="5248" y="1309"/>
                    <a:pt x="4233" y="867"/>
                    <a:pt x="3486" y="149"/>
                  </a:cubicBezTo>
                  <a:cubicBezTo>
                    <a:pt x="1688" y="1287"/>
                    <a:pt x="370" y="3390"/>
                    <a:pt x="0" y="5894"/>
                  </a:cubicBezTo>
                  <a:lnTo>
                    <a:pt x="13" y="5894"/>
                  </a:lnTo>
                  <a:cubicBezTo>
                    <a:pt x="6" y="5968"/>
                    <a:pt x="2" y="6044"/>
                    <a:pt x="2" y="6121"/>
                  </a:cubicBezTo>
                  <a:lnTo>
                    <a:pt x="2" y="6121"/>
                  </a:lnTo>
                  <a:cubicBezTo>
                    <a:pt x="2" y="7472"/>
                    <a:pt x="1108" y="8578"/>
                    <a:pt x="2459" y="8578"/>
                  </a:cubicBezTo>
                  <a:lnTo>
                    <a:pt x="10676" y="8578"/>
                  </a:lnTo>
                  <a:cubicBezTo>
                    <a:pt x="12028" y="8578"/>
                    <a:pt x="13133" y="7472"/>
                    <a:pt x="13133" y="6121"/>
                  </a:cubicBezTo>
                  <a:lnTo>
                    <a:pt x="13133" y="6121"/>
                  </a:lnTo>
                  <a:cubicBezTo>
                    <a:pt x="13133" y="6044"/>
                    <a:pt x="13130" y="5968"/>
                    <a:pt x="13123" y="5894"/>
                  </a:cubicBezTo>
                  <a:lnTo>
                    <a:pt x="13127" y="5894"/>
                  </a:lnTo>
                  <a:close/>
                </a:path>
              </a:pathLst>
            </a:custGeom>
            <a:noFill/>
            <a:ln w="28575" cap="flat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" name="Oval 10">
              <a:extLst>
                <a:ext uri="{FF2B5EF4-FFF2-40B4-BE49-F238E27FC236}">
                  <a16:creationId xmlns:a16="http://schemas.microsoft.com/office/drawing/2014/main" id="{2391867D-BA75-4936-81EE-DC4300B1D0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1450" y="3277837"/>
              <a:ext cx="590550" cy="590550"/>
            </a:xfrm>
            <a:prstGeom prst="ellipse">
              <a:avLst/>
            </a:prstGeom>
            <a:noFill/>
            <a:ln w="28575" cap="flat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28BF45AD-04AB-42B7-962E-B3B16DC33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7325" y="3273075"/>
              <a:ext cx="557213" cy="196850"/>
            </a:xfrm>
            <a:custGeom>
              <a:avLst/>
              <a:gdLst>
                <a:gd name="T0" fmla="*/ 3653 w 7306"/>
                <a:gd name="T1" fmla="*/ 0 h 2575"/>
                <a:gd name="T2" fmla="*/ 7306 w 7306"/>
                <a:gd name="T3" fmla="*/ 2575 h 2575"/>
                <a:gd name="T4" fmla="*/ 0 w 7306"/>
                <a:gd name="T5" fmla="*/ 2575 h 2575"/>
                <a:gd name="T6" fmla="*/ 3653 w 7306"/>
                <a:gd name="T7" fmla="*/ 0 h 2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06" h="2575">
                  <a:moveTo>
                    <a:pt x="3653" y="0"/>
                  </a:moveTo>
                  <a:cubicBezTo>
                    <a:pt x="5338" y="0"/>
                    <a:pt x="6771" y="1074"/>
                    <a:pt x="7306" y="2575"/>
                  </a:cubicBezTo>
                  <a:lnTo>
                    <a:pt x="0" y="2575"/>
                  </a:lnTo>
                  <a:cubicBezTo>
                    <a:pt x="535" y="1074"/>
                    <a:pt x="1968" y="0"/>
                    <a:pt x="3653" y="0"/>
                  </a:cubicBezTo>
                  <a:close/>
                </a:path>
              </a:pathLst>
            </a:custGeom>
            <a:solidFill>
              <a:srgbClr val="FF0000"/>
            </a:solidFill>
            <a:ln w="28575" cap="flat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901A9ECA-13A0-43A6-8850-C8892AF6D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6987" y="3461987"/>
              <a:ext cx="727075" cy="60325"/>
            </a:xfrm>
            <a:custGeom>
              <a:avLst/>
              <a:gdLst>
                <a:gd name="T0" fmla="*/ 397 w 9519"/>
                <a:gd name="T1" fmla="*/ 793 h 793"/>
                <a:gd name="T2" fmla="*/ 9123 w 9519"/>
                <a:gd name="T3" fmla="*/ 793 h 793"/>
                <a:gd name="T4" fmla="*/ 9519 w 9519"/>
                <a:gd name="T5" fmla="*/ 397 h 793"/>
                <a:gd name="T6" fmla="*/ 9519 w 9519"/>
                <a:gd name="T7" fmla="*/ 397 h 793"/>
                <a:gd name="T8" fmla="*/ 9123 w 9519"/>
                <a:gd name="T9" fmla="*/ 0 h 793"/>
                <a:gd name="T10" fmla="*/ 397 w 9519"/>
                <a:gd name="T11" fmla="*/ 0 h 793"/>
                <a:gd name="T12" fmla="*/ 0 w 9519"/>
                <a:gd name="T13" fmla="*/ 397 h 793"/>
                <a:gd name="T14" fmla="*/ 0 w 9519"/>
                <a:gd name="T15" fmla="*/ 397 h 793"/>
                <a:gd name="T16" fmla="*/ 397 w 9519"/>
                <a:gd name="T17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19" h="793">
                  <a:moveTo>
                    <a:pt x="397" y="793"/>
                  </a:moveTo>
                  <a:lnTo>
                    <a:pt x="9123" y="793"/>
                  </a:lnTo>
                  <a:cubicBezTo>
                    <a:pt x="9341" y="793"/>
                    <a:pt x="9519" y="615"/>
                    <a:pt x="9519" y="397"/>
                  </a:cubicBezTo>
                  <a:lnTo>
                    <a:pt x="9519" y="397"/>
                  </a:lnTo>
                  <a:cubicBezTo>
                    <a:pt x="9519" y="179"/>
                    <a:pt x="9341" y="0"/>
                    <a:pt x="9123" y="0"/>
                  </a:cubicBezTo>
                  <a:lnTo>
                    <a:pt x="397" y="0"/>
                  </a:lnTo>
                  <a:cubicBezTo>
                    <a:pt x="179" y="0"/>
                    <a:pt x="0" y="179"/>
                    <a:pt x="0" y="397"/>
                  </a:cubicBezTo>
                  <a:lnTo>
                    <a:pt x="0" y="397"/>
                  </a:lnTo>
                  <a:cubicBezTo>
                    <a:pt x="0" y="615"/>
                    <a:pt x="179" y="793"/>
                    <a:pt x="397" y="793"/>
                  </a:cubicBezTo>
                  <a:close/>
                </a:path>
              </a:pathLst>
            </a:custGeom>
            <a:solidFill>
              <a:srgbClr val="FF0000"/>
            </a:solidFill>
            <a:ln w="28575" cap="flat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A344DF8B-EABD-4D8A-857D-D12FC4EE97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575" y="3954735"/>
              <a:ext cx="130175" cy="209550"/>
            </a:xfrm>
            <a:custGeom>
              <a:avLst/>
              <a:gdLst>
                <a:gd name="T0" fmla="*/ 1697 w 1718"/>
                <a:gd name="T1" fmla="*/ 841 h 2753"/>
                <a:gd name="T2" fmla="*/ 849 w 1718"/>
                <a:gd name="T3" fmla="*/ 0 h 2753"/>
                <a:gd name="T4" fmla="*/ 1 w 1718"/>
                <a:gd name="T5" fmla="*/ 848 h 2753"/>
                <a:gd name="T6" fmla="*/ 662 w 1718"/>
                <a:gd name="T7" fmla="*/ 1683 h 2753"/>
                <a:gd name="T8" fmla="*/ 1168 w 1718"/>
                <a:gd name="T9" fmla="*/ 2461 h 2753"/>
                <a:gd name="T10" fmla="*/ 1165 w 1718"/>
                <a:gd name="T11" fmla="*/ 2677 h 2753"/>
                <a:gd name="T12" fmla="*/ 1697 w 1718"/>
                <a:gd name="T13" fmla="*/ 2753 h 2753"/>
                <a:gd name="T14" fmla="*/ 1697 w 1718"/>
                <a:gd name="T15" fmla="*/ 2685 h 2753"/>
                <a:gd name="T16" fmla="*/ 1718 w 1718"/>
                <a:gd name="T17" fmla="*/ 2667 h 2753"/>
                <a:gd name="T18" fmla="*/ 1718 w 1718"/>
                <a:gd name="T19" fmla="*/ 2549 h 2753"/>
                <a:gd name="T20" fmla="*/ 1697 w 1718"/>
                <a:gd name="T21" fmla="*/ 2531 h 2753"/>
                <a:gd name="T22" fmla="*/ 1697 w 1718"/>
                <a:gd name="T23" fmla="*/ 1349 h 2753"/>
                <a:gd name="T24" fmla="*/ 1667 w 1718"/>
                <a:gd name="T25" fmla="*/ 1343 h 2753"/>
                <a:gd name="T26" fmla="*/ 1570 w 1718"/>
                <a:gd name="T27" fmla="*/ 1233 h 2753"/>
                <a:gd name="T28" fmla="*/ 1697 w 1718"/>
                <a:gd name="T29" fmla="*/ 885 h 2753"/>
                <a:gd name="T30" fmla="*/ 1697 w 1718"/>
                <a:gd name="T31" fmla="*/ 848 h 2753"/>
                <a:gd name="T32" fmla="*/ 1697 w 1718"/>
                <a:gd name="T33" fmla="*/ 841 h 2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18" h="2753">
                  <a:moveTo>
                    <a:pt x="1697" y="841"/>
                  </a:moveTo>
                  <a:cubicBezTo>
                    <a:pt x="1693" y="376"/>
                    <a:pt x="1315" y="0"/>
                    <a:pt x="849" y="0"/>
                  </a:cubicBezTo>
                  <a:cubicBezTo>
                    <a:pt x="381" y="0"/>
                    <a:pt x="3" y="380"/>
                    <a:pt x="1" y="848"/>
                  </a:cubicBezTo>
                  <a:cubicBezTo>
                    <a:pt x="0" y="1255"/>
                    <a:pt x="269" y="1618"/>
                    <a:pt x="662" y="1683"/>
                  </a:cubicBezTo>
                  <a:cubicBezTo>
                    <a:pt x="1066" y="1749"/>
                    <a:pt x="1159" y="2050"/>
                    <a:pt x="1168" y="2461"/>
                  </a:cubicBezTo>
                  <a:lnTo>
                    <a:pt x="1165" y="2677"/>
                  </a:lnTo>
                  <a:lnTo>
                    <a:pt x="1697" y="2753"/>
                  </a:lnTo>
                  <a:lnTo>
                    <a:pt x="1697" y="2685"/>
                  </a:lnTo>
                  <a:lnTo>
                    <a:pt x="1718" y="2667"/>
                  </a:lnTo>
                  <a:lnTo>
                    <a:pt x="1718" y="2549"/>
                  </a:lnTo>
                  <a:lnTo>
                    <a:pt x="1697" y="2531"/>
                  </a:lnTo>
                  <a:lnTo>
                    <a:pt x="1697" y="1349"/>
                  </a:lnTo>
                  <a:lnTo>
                    <a:pt x="1667" y="1343"/>
                  </a:lnTo>
                  <a:lnTo>
                    <a:pt x="1570" y="1233"/>
                  </a:lnTo>
                  <a:cubicBezTo>
                    <a:pt x="1639" y="1126"/>
                    <a:pt x="1677" y="1008"/>
                    <a:pt x="1697" y="885"/>
                  </a:cubicBezTo>
                  <a:lnTo>
                    <a:pt x="1697" y="848"/>
                  </a:lnTo>
                  <a:lnTo>
                    <a:pt x="1697" y="841"/>
                  </a:lnTo>
                  <a:close/>
                </a:path>
              </a:pathLst>
            </a:custGeom>
            <a:solidFill>
              <a:srgbClr val="FF0000"/>
            </a:solidFill>
            <a:ln w="28575" cap="flat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6557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71C937C-C49C-4A43-8464-D72E2AC3B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AGILE MINDSET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9B22852-1FEB-4CA4-B71C-CB41B2F7B7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1600" y="1203598"/>
            <a:ext cx="273630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7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059582"/>
            <a:ext cx="8999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Franklin Gothic Demi" panose="020B0703020102020204" pitchFamily="34" charset="0"/>
                <a:ea typeface="+mj-ea"/>
                <a:cs typeface="+mj-cs"/>
              </a:rPr>
              <a:t>TRANSPARENCY AND EMPIRICISM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1779662"/>
            <a:ext cx="7596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Franklin Gothic Demi" panose="020B0703020102020204" pitchFamily="34" charset="0"/>
                <a:ea typeface="+mj-ea"/>
                <a:cs typeface="+mj-cs"/>
              </a:rPr>
              <a:t>COACHING AND MENTORING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2427734"/>
            <a:ext cx="698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Franklin Gothic Demi" panose="020B0703020102020204" pitchFamily="34" charset="0"/>
                <a:ea typeface="+mj-ea"/>
                <a:cs typeface="+mj-cs"/>
              </a:rPr>
              <a:t>REMOVING IMPEDIMENTS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3075806"/>
            <a:ext cx="6516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Franklin Gothic Demi" panose="020B0703020102020204" pitchFamily="34" charset="0"/>
                <a:ea typeface="+mj-ea"/>
                <a:cs typeface="+mj-cs"/>
              </a:rPr>
              <a:t>LIVING AGILE VALUES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3768" y="339502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Franklin Gothic Demi" panose="020B0703020102020204" pitchFamily="34" charset="0"/>
                <a:ea typeface="+mj-ea"/>
                <a:cs typeface="+mj-cs"/>
              </a:rPr>
              <a:t>SELF ORGANIZATION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3699197"/>
            <a:ext cx="612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Franklin Gothic Demi" panose="020B0703020102020204" pitchFamily="34" charset="0"/>
                <a:ea typeface="+mj-ea"/>
                <a:cs typeface="+mj-cs"/>
              </a:rPr>
              <a:t>SERVANT LEADERSHIP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00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IMPORTANT TAKEAWAY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2996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2F23E-FF3E-4AC9-8117-65884A188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PEOPLE</a:t>
            </a:r>
            <a:br>
              <a:rPr lang="hu-HU" dirty="0"/>
            </a:br>
            <a:r>
              <a:rPr lang="hu-HU" dirty="0"/>
              <a:t>ARE ABLE</a:t>
            </a:r>
            <a:br>
              <a:rPr lang="hu-HU" dirty="0"/>
            </a:br>
            <a:r>
              <a:rPr lang="hu-HU" dirty="0"/>
              <a:t>TO ADAPT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AB95B74-A4F5-48CE-82EB-272435134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68144" y="-31815"/>
            <a:ext cx="273630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7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2F23E-FF3E-4AC9-8117-65884A188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HELP IS </a:t>
            </a:r>
            <a:br>
              <a:rPr lang="hu-HU" dirty="0"/>
            </a:br>
            <a:r>
              <a:rPr lang="hu-HU" dirty="0"/>
              <a:t>ALWAYS </a:t>
            </a:r>
            <a:br>
              <a:rPr lang="hu-HU" dirty="0"/>
            </a:br>
            <a:r>
              <a:rPr lang="hu-HU" dirty="0"/>
              <a:t>NEEDED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F3C3FE8-B262-4E91-9D78-B7CCD4393997}"/>
              </a:ext>
            </a:extLst>
          </p:cNvPr>
          <p:cNvGrpSpPr/>
          <p:nvPr/>
        </p:nvGrpSpPr>
        <p:grpSpPr>
          <a:xfrm>
            <a:off x="6516216" y="339502"/>
            <a:ext cx="1512168" cy="1800200"/>
            <a:chOff x="3789362" y="3273075"/>
            <a:chExt cx="1001713" cy="1197597"/>
          </a:xfrm>
        </p:grpSpPr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5E53277E-4EE4-4D70-BDF4-7CAE5DD08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9362" y="3816622"/>
              <a:ext cx="1001713" cy="654050"/>
            </a:xfrm>
            <a:custGeom>
              <a:avLst/>
              <a:gdLst>
                <a:gd name="T0" fmla="*/ 13127 w 13133"/>
                <a:gd name="T1" fmla="*/ 5894 h 8578"/>
                <a:gd name="T2" fmla="*/ 13113 w 13133"/>
                <a:gd name="T3" fmla="*/ 5802 h 8578"/>
                <a:gd name="T4" fmla="*/ 13084 w 13133"/>
                <a:gd name="T5" fmla="*/ 5633 h 8578"/>
                <a:gd name="T6" fmla="*/ 9394 w 13133"/>
                <a:gd name="T7" fmla="*/ 0 h 8578"/>
                <a:gd name="T8" fmla="*/ 6367 w 13133"/>
                <a:gd name="T9" fmla="*/ 1309 h 8578"/>
                <a:gd name="T10" fmla="*/ 3486 w 13133"/>
                <a:gd name="T11" fmla="*/ 149 h 8578"/>
                <a:gd name="T12" fmla="*/ 0 w 13133"/>
                <a:gd name="T13" fmla="*/ 5894 h 8578"/>
                <a:gd name="T14" fmla="*/ 13 w 13133"/>
                <a:gd name="T15" fmla="*/ 5894 h 8578"/>
                <a:gd name="T16" fmla="*/ 2 w 13133"/>
                <a:gd name="T17" fmla="*/ 6121 h 8578"/>
                <a:gd name="T18" fmla="*/ 2 w 13133"/>
                <a:gd name="T19" fmla="*/ 6121 h 8578"/>
                <a:gd name="T20" fmla="*/ 2459 w 13133"/>
                <a:gd name="T21" fmla="*/ 8578 h 8578"/>
                <a:gd name="T22" fmla="*/ 10676 w 13133"/>
                <a:gd name="T23" fmla="*/ 8578 h 8578"/>
                <a:gd name="T24" fmla="*/ 13133 w 13133"/>
                <a:gd name="T25" fmla="*/ 6121 h 8578"/>
                <a:gd name="T26" fmla="*/ 13133 w 13133"/>
                <a:gd name="T27" fmla="*/ 6121 h 8578"/>
                <a:gd name="T28" fmla="*/ 13123 w 13133"/>
                <a:gd name="T29" fmla="*/ 5894 h 8578"/>
                <a:gd name="T30" fmla="*/ 13127 w 13133"/>
                <a:gd name="T31" fmla="*/ 5894 h 8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33" h="8578">
                  <a:moveTo>
                    <a:pt x="13127" y="5894"/>
                  </a:moveTo>
                  <a:cubicBezTo>
                    <a:pt x="13123" y="5863"/>
                    <a:pt x="13118" y="5833"/>
                    <a:pt x="13113" y="5802"/>
                  </a:cubicBezTo>
                  <a:cubicBezTo>
                    <a:pt x="13105" y="5745"/>
                    <a:pt x="13096" y="5689"/>
                    <a:pt x="13084" y="5633"/>
                  </a:cubicBezTo>
                  <a:cubicBezTo>
                    <a:pt x="12644" y="3133"/>
                    <a:pt x="11254" y="1060"/>
                    <a:pt x="9394" y="0"/>
                  </a:cubicBezTo>
                  <a:cubicBezTo>
                    <a:pt x="8636" y="806"/>
                    <a:pt x="7560" y="1309"/>
                    <a:pt x="6367" y="1309"/>
                  </a:cubicBezTo>
                  <a:cubicBezTo>
                    <a:pt x="5248" y="1309"/>
                    <a:pt x="4233" y="867"/>
                    <a:pt x="3486" y="149"/>
                  </a:cubicBezTo>
                  <a:cubicBezTo>
                    <a:pt x="1688" y="1287"/>
                    <a:pt x="370" y="3390"/>
                    <a:pt x="0" y="5894"/>
                  </a:cubicBezTo>
                  <a:lnTo>
                    <a:pt x="13" y="5894"/>
                  </a:lnTo>
                  <a:cubicBezTo>
                    <a:pt x="6" y="5968"/>
                    <a:pt x="2" y="6044"/>
                    <a:pt x="2" y="6121"/>
                  </a:cubicBezTo>
                  <a:lnTo>
                    <a:pt x="2" y="6121"/>
                  </a:lnTo>
                  <a:cubicBezTo>
                    <a:pt x="2" y="7472"/>
                    <a:pt x="1108" y="8578"/>
                    <a:pt x="2459" y="8578"/>
                  </a:cubicBezTo>
                  <a:lnTo>
                    <a:pt x="10676" y="8578"/>
                  </a:lnTo>
                  <a:cubicBezTo>
                    <a:pt x="12028" y="8578"/>
                    <a:pt x="13133" y="7472"/>
                    <a:pt x="13133" y="6121"/>
                  </a:cubicBezTo>
                  <a:lnTo>
                    <a:pt x="13133" y="6121"/>
                  </a:lnTo>
                  <a:cubicBezTo>
                    <a:pt x="13133" y="6044"/>
                    <a:pt x="13130" y="5968"/>
                    <a:pt x="13123" y="5894"/>
                  </a:cubicBezTo>
                  <a:lnTo>
                    <a:pt x="13127" y="5894"/>
                  </a:lnTo>
                  <a:close/>
                </a:path>
              </a:pathLst>
            </a:custGeom>
            <a:noFill/>
            <a:ln w="28575" cap="flat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" name="Oval 10">
              <a:extLst>
                <a:ext uri="{FF2B5EF4-FFF2-40B4-BE49-F238E27FC236}">
                  <a16:creationId xmlns:a16="http://schemas.microsoft.com/office/drawing/2014/main" id="{2391867D-BA75-4936-81EE-DC4300B1D0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1450" y="3277837"/>
              <a:ext cx="590550" cy="590550"/>
            </a:xfrm>
            <a:prstGeom prst="ellipse">
              <a:avLst/>
            </a:prstGeom>
            <a:noFill/>
            <a:ln w="28575" cap="flat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28BF45AD-04AB-42B7-962E-B3B16DC33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7325" y="3273075"/>
              <a:ext cx="557213" cy="196850"/>
            </a:xfrm>
            <a:custGeom>
              <a:avLst/>
              <a:gdLst>
                <a:gd name="T0" fmla="*/ 3653 w 7306"/>
                <a:gd name="T1" fmla="*/ 0 h 2575"/>
                <a:gd name="T2" fmla="*/ 7306 w 7306"/>
                <a:gd name="T3" fmla="*/ 2575 h 2575"/>
                <a:gd name="T4" fmla="*/ 0 w 7306"/>
                <a:gd name="T5" fmla="*/ 2575 h 2575"/>
                <a:gd name="T6" fmla="*/ 3653 w 7306"/>
                <a:gd name="T7" fmla="*/ 0 h 2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06" h="2575">
                  <a:moveTo>
                    <a:pt x="3653" y="0"/>
                  </a:moveTo>
                  <a:cubicBezTo>
                    <a:pt x="5338" y="0"/>
                    <a:pt x="6771" y="1074"/>
                    <a:pt x="7306" y="2575"/>
                  </a:cubicBezTo>
                  <a:lnTo>
                    <a:pt x="0" y="2575"/>
                  </a:lnTo>
                  <a:cubicBezTo>
                    <a:pt x="535" y="1074"/>
                    <a:pt x="1968" y="0"/>
                    <a:pt x="3653" y="0"/>
                  </a:cubicBezTo>
                  <a:close/>
                </a:path>
              </a:pathLst>
            </a:custGeom>
            <a:solidFill>
              <a:srgbClr val="FF0000"/>
            </a:solidFill>
            <a:ln w="28575" cap="flat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901A9ECA-13A0-43A6-8850-C8892AF6D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6987" y="3461987"/>
              <a:ext cx="727075" cy="60325"/>
            </a:xfrm>
            <a:custGeom>
              <a:avLst/>
              <a:gdLst>
                <a:gd name="T0" fmla="*/ 397 w 9519"/>
                <a:gd name="T1" fmla="*/ 793 h 793"/>
                <a:gd name="T2" fmla="*/ 9123 w 9519"/>
                <a:gd name="T3" fmla="*/ 793 h 793"/>
                <a:gd name="T4" fmla="*/ 9519 w 9519"/>
                <a:gd name="T5" fmla="*/ 397 h 793"/>
                <a:gd name="T6" fmla="*/ 9519 w 9519"/>
                <a:gd name="T7" fmla="*/ 397 h 793"/>
                <a:gd name="T8" fmla="*/ 9123 w 9519"/>
                <a:gd name="T9" fmla="*/ 0 h 793"/>
                <a:gd name="T10" fmla="*/ 397 w 9519"/>
                <a:gd name="T11" fmla="*/ 0 h 793"/>
                <a:gd name="T12" fmla="*/ 0 w 9519"/>
                <a:gd name="T13" fmla="*/ 397 h 793"/>
                <a:gd name="T14" fmla="*/ 0 w 9519"/>
                <a:gd name="T15" fmla="*/ 397 h 793"/>
                <a:gd name="T16" fmla="*/ 397 w 9519"/>
                <a:gd name="T17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19" h="793">
                  <a:moveTo>
                    <a:pt x="397" y="793"/>
                  </a:moveTo>
                  <a:lnTo>
                    <a:pt x="9123" y="793"/>
                  </a:lnTo>
                  <a:cubicBezTo>
                    <a:pt x="9341" y="793"/>
                    <a:pt x="9519" y="615"/>
                    <a:pt x="9519" y="397"/>
                  </a:cubicBezTo>
                  <a:lnTo>
                    <a:pt x="9519" y="397"/>
                  </a:lnTo>
                  <a:cubicBezTo>
                    <a:pt x="9519" y="179"/>
                    <a:pt x="9341" y="0"/>
                    <a:pt x="9123" y="0"/>
                  </a:cubicBezTo>
                  <a:lnTo>
                    <a:pt x="397" y="0"/>
                  </a:lnTo>
                  <a:cubicBezTo>
                    <a:pt x="179" y="0"/>
                    <a:pt x="0" y="179"/>
                    <a:pt x="0" y="397"/>
                  </a:cubicBezTo>
                  <a:lnTo>
                    <a:pt x="0" y="397"/>
                  </a:lnTo>
                  <a:cubicBezTo>
                    <a:pt x="0" y="615"/>
                    <a:pt x="179" y="793"/>
                    <a:pt x="397" y="793"/>
                  </a:cubicBezTo>
                  <a:close/>
                </a:path>
              </a:pathLst>
            </a:custGeom>
            <a:solidFill>
              <a:srgbClr val="FF0000"/>
            </a:solidFill>
            <a:ln w="28575" cap="flat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A344DF8B-EABD-4D8A-857D-D12FC4EE97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575" y="3954735"/>
              <a:ext cx="130175" cy="209550"/>
            </a:xfrm>
            <a:custGeom>
              <a:avLst/>
              <a:gdLst>
                <a:gd name="T0" fmla="*/ 1697 w 1718"/>
                <a:gd name="T1" fmla="*/ 841 h 2753"/>
                <a:gd name="T2" fmla="*/ 849 w 1718"/>
                <a:gd name="T3" fmla="*/ 0 h 2753"/>
                <a:gd name="T4" fmla="*/ 1 w 1718"/>
                <a:gd name="T5" fmla="*/ 848 h 2753"/>
                <a:gd name="T6" fmla="*/ 662 w 1718"/>
                <a:gd name="T7" fmla="*/ 1683 h 2753"/>
                <a:gd name="T8" fmla="*/ 1168 w 1718"/>
                <a:gd name="T9" fmla="*/ 2461 h 2753"/>
                <a:gd name="T10" fmla="*/ 1165 w 1718"/>
                <a:gd name="T11" fmla="*/ 2677 h 2753"/>
                <a:gd name="T12" fmla="*/ 1697 w 1718"/>
                <a:gd name="T13" fmla="*/ 2753 h 2753"/>
                <a:gd name="T14" fmla="*/ 1697 w 1718"/>
                <a:gd name="T15" fmla="*/ 2685 h 2753"/>
                <a:gd name="T16" fmla="*/ 1718 w 1718"/>
                <a:gd name="T17" fmla="*/ 2667 h 2753"/>
                <a:gd name="T18" fmla="*/ 1718 w 1718"/>
                <a:gd name="T19" fmla="*/ 2549 h 2753"/>
                <a:gd name="T20" fmla="*/ 1697 w 1718"/>
                <a:gd name="T21" fmla="*/ 2531 h 2753"/>
                <a:gd name="T22" fmla="*/ 1697 w 1718"/>
                <a:gd name="T23" fmla="*/ 1349 h 2753"/>
                <a:gd name="T24" fmla="*/ 1667 w 1718"/>
                <a:gd name="T25" fmla="*/ 1343 h 2753"/>
                <a:gd name="T26" fmla="*/ 1570 w 1718"/>
                <a:gd name="T27" fmla="*/ 1233 h 2753"/>
                <a:gd name="T28" fmla="*/ 1697 w 1718"/>
                <a:gd name="T29" fmla="*/ 885 h 2753"/>
                <a:gd name="T30" fmla="*/ 1697 w 1718"/>
                <a:gd name="T31" fmla="*/ 848 h 2753"/>
                <a:gd name="T32" fmla="*/ 1697 w 1718"/>
                <a:gd name="T33" fmla="*/ 841 h 2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18" h="2753">
                  <a:moveTo>
                    <a:pt x="1697" y="841"/>
                  </a:moveTo>
                  <a:cubicBezTo>
                    <a:pt x="1693" y="376"/>
                    <a:pt x="1315" y="0"/>
                    <a:pt x="849" y="0"/>
                  </a:cubicBezTo>
                  <a:cubicBezTo>
                    <a:pt x="381" y="0"/>
                    <a:pt x="3" y="380"/>
                    <a:pt x="1" y="848"/>
                  </a:cubicBezTo>
                  <a:cubicBezTo>
                    <a:pt x="0" y="1255"/>
                    <a:pt x="269" y="1618"/>
                    <a:pt x="662" y="1683"/>
                  </a:cubicBezTo>
                  <a:cubicBezTo>
                    <a:pt x="1066" y="1749"/>
                    <a:pt x="1159" y="2050"/>
                    <a:pt x="1168" y="2461"/>
                  </a:cubicBezTo>
                  <a:lnTo>
                    <a:pt x="1165" y="2677"/>
                  </a:lnTo>
                  <a:lnTo>
                    <a:pt x="1697" y="2753"/>
                  </a:lnTo>
                  <a:lnTo>
                    <a:pt x="1697" y="2685"/>
                  </a:lnTo>
                  <a:lnTo>
                    <a:pt x="1718" y="2667"/>
                  </a:lnTo>
                  <a:lnTo>
                    <a:pt x="1718" y="2549"/>
                  </a:lnTo>
                  <a:lnTo>
                    <a:pt x="1697" y="2531"/>
                  </a:lnTo>
                  <a:lnTo>
                    <a:pt x="1697" y="1349"/>
                  </a:lnTo>
                  <a:lnTo>
                    <a:pt x="1667" y="1343"/>
                  </a:lnTo>
                  <a:lnTo>
                    <a:pt x="1570" y="1233"/>
                  </a:lnTo>
                  <a:cubicBezTo>
                    <a:pt x="1639" y="1126"/>
                    <a:pt x="1677" y="1008"/>
                    <a:pt x="1697" y="885"/>
                  </a:cubicBezTo>
                  <a:lnTo>
                    <a:pt x="1697" y="848"/>
                  </a:lnTo>
                  <a:lnTo>
                    <a:pt x="1697" y="841"/>
                  </a:lnTo>
                  <a:close/>
                </a:path>
              </a:pathLst>
            </a:custGeom>
            <a:solidFill>
              <a:srgbClr val="FF0000"/>
            </a:solidFill>
            <a:ln w="28575" cap="flat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102921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WHAT WILL HAPPEN</a:t>
            </a:r>
            <a:br>
              <a:rPr lang="hu-HU" dirty="0"/>
            </a:br>
            <a:r>
              <a:rPr lang="hu-HU" dirty="0"/>
              <a:t>WHEN IT IS OVER?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4074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2F23E-FF3E-4AC9-8117-65884A188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MANY </a:t>
            </a:r>
            <a:br>
              <a:rPr lang="hu-HU" dirty="0"/>
            </a:br>
            <a:r>
              <a:rPr lang="hu-HU" dirty="0"/>
              <a:t>PREFER</a:t>
            </a:r>
            <a:br>
              <a:rPr lang="hu-HU" dirty="0"/>
            </a:br>
            <a:r>
              <a:rPr lang="hu-HU" dirty="0"/>
              <a:t>HOME </a:t>
            </a:r>
            <a:br>
              <a:rPr lang="hu-HU" dirty="0"/>
            </a:br>
            <a:r>
              <a:rPr lang="hu-HU" dirty="0"/>
              <a:t>OFFICE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59EAF8A-91BE-4CE3-BA9F-52BC6BF82A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0192" y="627534"/>
            <a:ext cx="187220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15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2F23E-FF3E-4AC9-8117-65884A188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MANAGEMENT</a:t>
            </a:r>
            <a:br>
              <a:rPr lang="hu-HU" dirty="0"/>
            </a:br>
            <a:r>
              <a:rPr lang="hu-HU" dirty="0"/>
              <a:t>WILL PROBABLY</a:t>
            </a:r>
            <a:br>
              <a:rPr lang="hu-HU" dirty="0"/>
            </a:br>
            <a:r>
              <a:rPr lang="hu-HU" dirty="0"/>
              <a:t>APPROVE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ED8956C-9B0F-42AC-BE50-D88FB59DB3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72200" y="411510"/>
            <a:ext cx="2006352" cy="200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2241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2F23E-FF3E-4AC9-8117-65884A188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…BECAUSE </a:t>
            </a:r>
            <a:br>
              <a:rPr lang="hu-HU" dirty="0"/>
            </a:br>
            <a:r>
              <a:rPr lang="hu-HU" dirty="0"/>
              <a:t>OF HOT DESKING </a:t>
            </a:r>
            <a:br>
              <a:rPr lang="hu-HU" dirty="0"/>
            </a:br>
            <a:r>
              <a:rPr lang="hu-HU" dirty="0"/>
              <a:t>OPPORTINTY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A87AECC-9748-4B80-B1E3-9E9CC674B9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28184" y="483518"/>
            <a:ext cx="201622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8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B8B71441-6C2D-4450-AE92-721713CA43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79712" y="1779662"/>
            <a:ext cx="2952328" cy="2952328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DF095FE-9559-48DB-BC25-0D5D72F694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96068" y="699542"/>
            <a:ext cx="1968220" cy="196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4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2F23E-FF3E-4AC9-8117-65884A188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MEETINGS AND BRAINSTORMING</a:t>
            </a:r>
            <a:br>
              <a:rPr lang="hu-HU" dirty="0"/>
            </a:br>
            <a:r>
              <a:rPr lang="hu-HU" dirty="0"/>
              <a:t>LIVE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A051044-E237-4234-86F7-CAC108B1DD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44208" y="411510"/>
            <a:ext cx="1944216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4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2F23E-FF3E-4AC9-8117-65884A188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HYBRID</a:t>
            </a:r>
            <a:br>
              <a:rPr lang="hu-HU" dirty="0"/>
            </a:br>
            <a:r>
              <a:rPr lang="hu-HU" dirty="0"/>
              <a:t>LIVE-ONLINE</a:t>
            </a:r>
            <a:br>
              <a:rPr lang="hu-HU" dirty="0"/>
            </a:br>
            <a:r>
              <a:rPr lang="hu-HU" dirty="0"/>
              <a:t>WORKING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5223F42-4701-471B-A40F-D76533061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28184" y="411510"/>
            <a:ext cx="223224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72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GOODBYE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5785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48861"/>
            <a:ext cx="2366489" cy="13492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54131"/>
            <a:ext cx="2382301" cy="13439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11710"/>
            <a:ext cx="2382301" cy="13439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11710"/>
            <a:ext cx="2387574" cy="13492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F:\!2019-Personal\birotom-brand\!content\FearTheZobieScrum\hwsw-free-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512" y="714224"/>
            <a:ext cx="268644" cy="30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!2019-Personal\birotom-brand\!content\FearTheZobieScrum\hwsw-free-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034" y="2177073"/>
            <a:ext cx="268644" cy="30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88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noProof="0" dirty="0" err="1"/>
              <a:t>WWW.BIROTOM.COM</a:t>
            </a:r>
            <a:endParaRPr lang="en-US" sz="4500" noProof="0" dirty="0"/>
          </a:p>
        </p:txBody>
      </p:sp>
    </p:spTree>
    <p:extLst>
      <p:ext uri="{BB962C8B-B14F-4D97-AF65-F5344CB8AC3E}">
        <p14:creationId xmlns:p14="http://schemas.microsoft.com/office/powerpoint/2010/main" val="19320959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7945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E5D61A9D-FC63-444C-BF42-E1A041733D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27380" y="1563638"/>
            <a:ext cx="1790328" cy="1790328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3473989-D2D3-4F50-A21E-36F8376CFB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31160" y="2067694"/>
            <a:ext cx="1008112" cy="1008112"/>
          </a:xfrm>
          <a:prstGeom prst="rect">
            <a:avLst/>
          </a:prstGeom>
        </p:spPr>
      </p:pic>
      <p:pic>
        <p:nvPicPr>
          <p:cNvPr id="14" name="Picture 2" descr="F:\!2019-Personal\birotom-brand\!content\FearTheZobieScrum\hwsw-free-logo.png">
            <a:extLst>
              <a:ext uri="{FF2B5EF4-FFF2-40B4-BE49-F238E27FC236}">
                <a16:creationId xmlns:a16="http://schemas.microsoft.com/office/drawing/2014/main" id="{6E0CF953-2F64-4E66-9FEC-7C9C74E55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0"/>
            <a:ext cx="675107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76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A35E5D9-39D6-4B0E-9643-E9870A3E40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9912" y="1779662"/>
            <a:ext cx="158417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64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noProof="0" dirty="0"/>
              <a:t>MANIFESTO + PRINCIPLES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67094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 WAS NEVER </a:t>
            </a:r>
            <a:br>
              <a:rPr lang="hu-HU" dirty="0"/>
            </a:br>
            <a:r>
              <a:rPr lang="hu-HU" dirty="0"/>
              <a:t>A BIG FAN OF </a:t>
            </a:r>
            <a:br>
              <a:rPr lang="hu-HU" dirty="0"/>
            </a:br>
            <a:r>
              <a:rPr lang="hu-HU" dirty="0"/>
              <a:t>REMOTE TEAMS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089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4600"/>
              </a:lnSpc>
            </a:pPr>
            <a:r>
              <a:rPr lang="hu-HU" sz="4000" dirty="0"/>
              <a:t>#6 </a:t>
            </a:r>
            <a:br>
              <a:rPr lang="hu-HU" sz="4000" dirty="0"/>
            </a:br>
            <a:r>
              <a:rPr lang="en-US" sz="4000" dirty="0"/>
              <a:t>THE MOST EFFICIENT </a:t>
            </a:r>
            <a:br>
              <a:rPr lang="hu-HU" sz="4000" dirty="0"/>
            </a:br>
            <a:r>
              <a:rPr lang="en-US" sz="4000" dirty="0"/>
              <a:t>AND EFFECTIVE METHOD </a:t>
            </a:r>
            <a:br>
              <a:rPr lang="hu-HU" sz="4000" dirty="0"/>
            </a:br>
            <a:r>
              <a:rPr lang="en-US" sz="4000" dirty="0"/>
              <a:t>OF CONVEYING INFORMATION </a:t>
            </a:r>
            <a:br>
              <a:rPr lang="hu-HU" sz="4000" dirty="0"/>
            </a:br>
            <a:r>
              <a:rPr lang="en-US" sz="4000" dirty="0"/>
              <a:t>TO AND WITHIN </a:t>
            </a:r>
            <a:br>
              <a:rPr lang="hu-HU" sz="4000" dirty="0"/>
            </a:br>
            <a:r>
              <a:rPr lang="en-US" sz="4000" dirty="0"/>
              <a:t>A DEVELOPMENT TEAM IS </a:t>
            </a:r>
            <a:br>
              <a:rPr lang="hu-HU" sz="4000" dirty="0"/>
            </a:br>
            <a:r>
              <a:rPr lang="en-US" sz="4000" dirty="0"/>
              <a:t>FACE-TO-FACE CONVERSATION.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209741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1137EE-2DCF-4BB0-AC17-9A65452E7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84925">
            <a:off x="1271197" y="857322"/>
            <a:ext cx="3539061" cy="19885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5F718B-0D41-4B5B-82CC-EA415C6F7D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8397">
            <a:off x="4080309" y="1939056"/>
            <a:ext cx="3539061" cy="198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76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399</Words>
  <Application>Microsoft Office PowerPoint</Application>
  <PresentationFormat>On-screen Show (16:9)</PresentationFormat>
  <Paragraphs>71</Paragraphs>
  <Slides>46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Franklin Gothic Demi</vt:lpstr>
      <vt:lpstr>Franklin Gothic Demi Cond</vt:lpstr>
      <vt:lpstr>Calibri</vt:lpstr>
      <vt:lpstr>Arial</vt:lpstr>
      <vt:lpstr>Franklin Gothic Book</vt:lpstr>
      <vt:lpstr>Office Theme</vt:lpstr>
      <vt:lpstr>PowerPoint Presentation</vt:lpstr>
      <vt:lpstr>A STORY</vt:lpstr>
      <vt:lpstr>IN THE YEAR 2020…</vt:lpstr>
      <vt:lpstr>PowerPoint Presentation</vt:lpstr>
      <vt:lpstr>PowerPoint Presentation</vt:lpstr>
      <vt:lpstr>MANIFESTO + PRINCIPLES</vt:lpstr>
      <vt:lpstr>I WAS NEVER  A BIG FAN OF  REMOTE TEAMS</vt:lpstr>
      <vt:lpstr>#6  THE MOST EFFICIENT  AND EFFECTIVE METHOD  OF CONVEYING INFORMATION  TO AND WITHIN  A DEVELOPMENT TEAM IS  FACE-TO-FACE CONVERSATION.</vt:lpstr>
      <vt:lpstr>PowerPoint Presentation</vt:lpstr>
      <vt:lpstr>LET’S SEE  IF I WAS RIGHT…</vt:lpstr>
      <vt:lpstr>LET ME  INTRODUCE MYSELF</vt:lpstr>
      <vt:lpstr>PowerPoint Presentation</vt:lpstr>
      <vt:lpstr>PowerPoint Presentation</vt:lpstr>
      <vt:lpstr>WHAT DID WE LEARN?</vt:lpstr>
      <vt:lpstr>AGILE  WORKS, LIFE DID  NOT STOP</vt:lpstr>
      <vt:lpstr>MISSING  FACE TIME</vt:lpstr>
      <vt:lpstr>PowerPoint Presentation</vt:lpstr>
      <vt:lpstr>INCREASED FRUSTRATION</vt:lpstr>
      <vt:lpstr>DECREASED TRUST</vt:lpstr>
      <vt:lpstr>CONFORT OF HOME</vt:lpstr>
      <vt:lpstr>LESS  TRAVEL</vt:lpstr>
      <vt:lpstr>MISSING  CASUAL  BONDING</vt:lpstr>
      <vt:lpstr>DECREASED  SENSE OF  BELONGING</vt:lpstr>
      <vt:lpstr>INCREASED FLUCTUATION</vt:lpstr>
      <vt:lpstr>BETTER FOCUS</vt:lpstr>
      <vt:lpstr>FACILITATION  OF EVENTS HARDER</vt:lpstr>
      <vt:lpstr>WHAT CAN WE DO?</vt:lpstr>
      <vt:lpstr>SEPARATE WORK AND FAMILY LIFE</vt:lpstr>
      <vt:lpstr>NOT  ALWAYS  POSSIBLE</vt:lpstr>
      <vt:lpstr>SCRUM  MASTER MORE IMPORTANT THAN EVER  BEFORE</vt:lpstr>
      <vt:lpstr>AGILE MINDSET</vt:lpstr>
      <vt:lpstr>PowerPoint Presentation</vt:lpstr>
      <vt:lpstr>IMPORTANT TAKEAWAY</vt:lpstr>
      <vt:lpstr>PEOPLE ARE ABLE TO ADAPT</vt:lpstr>
      <vt:lpstr>HELP IS  ALWAYS  NEEDED</vt:lpstr>
      <vt:lpstr>WHAT WILL HAPPEN WHEN IT IS OVER?</vt:lpstr>
      <vt:lpstr>MANY  PREFER HOME  OFFICE</vt:lpstr>
      <vt:lpstr>MANAGEMENT WILL PROBABLY APPROVE</vt:lpstr>
      <vt:lpstr>…BECAUSE  OF HOT DESKING  OPPORTINTY</vt:lpstr>
      <vt:lpstr>MEETINGS AND BRAINSTORMING LIVE</vt:lpstr>
      <vt:lpstr>HYBRID LIVE-ONLINE WORKING</vt:lpstr>
      <vt:lpstr>GOODBYE</vt:lpstr>
      <vt:lpstr>PowerPoint Presentation</vt:lpstr>
      <vt:lpstr>WWW.BIROTOM.COM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Biro Tamas</dc:creator>
  <cp:lastModifiedBy>BiroTom</cp:lastModifiedBy>
  <cp:revision>246</cp:revision>
  <dcterms:created xsi:type="dcterms:W3CDTF">2019-07-30T17:16:01Z</dcterms:created>
  <dcterms:modified xsi:type="dcterms:W3CDTF">2020-11-17T16:53:53Z</dcterms:modified>
</cp:coreProperties>
</file>