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</p:sldIdLst>
  <p:sldSz cy="5143500" cx="9144000"/>
  <p:notesSz cx="6858000" cy="9144000"/>
  <p:embeddedFontLst>
    <p:embeddedFont>
      <p:font typeface="Roboto"/>
      <p:regular r:id="rId21"/>
      <p:bold r:id="rId22"/>
      <p:italic r:id="rId23"/>
      <p:boldItalic r:id="rId2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11" Type="http://schemas.openxmlformats.org/officeDocument/2006/relationships/slide" Target="slides/slide6.xml"/><Relationship Id="rId22" Type="http://schemas.openxmlformats.org/officeDocument/2006/relationships/font" Target="fonts/Roboto-bold.fntdata"/><Relationship Id="rId10" Type="http://schemas.openxmlformats.org/officeDocument/2006/relationships/slide" Target="slides/slide5.xml"/><Relationship Id="rId21" Type="http://schemas.openxmlformats.org/officeDocument/2006/relationships/font" Target="fonts/Roboto-regular.fntdata"/><Relationship Id="rId13" Type="http://schemas.openxmlformats.org/officeDocument/2006/relationships/slide" Target="slides/slide8.xml"/><Relationship Id="rId24" Type="http://schemas.openxmlformats.org/officeDocument/2006/relationships/font" Target="fonts/Roboto-boldItalic.fntdata"/><Relationship Id="rId12" Type="http://schemas.openxmlformats.org/officeDocument/2006/relationships/slide" Target="slides/slide7.xml"/><Relationship Id="rId23" Type="http://schemas.openxmlformats.org/officeDocument/2006/relationships/font" Target="fonts/Roboto-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ab3bb4c85d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ab3bb4c85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93cfa66b6c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93cfa66b6c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954f7bf822_0_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954f7bf822_0_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ab3bb4c85d_0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ab3bb4c85d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93cfa66b6c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93cfa66b6c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954f7bf822_0_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954f7bf822_0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93cfa66b6c_0_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93cfa66b6c_0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ab3bb4c85d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ab3bb4c85d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93cfa66b6c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93cfa66b6c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954f7bf822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954f7bf822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954f7bf822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954f7bf822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93cfa66b6c_0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93cfa66b6c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954f7bf822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954f7bf822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954f7bf822_0_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954f7bf822_0_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954f7bf822_0_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954f7bf822_0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7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8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hyperlink" Target="https://www.linkedin.com/in/luca-benyovszky-108b2a78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hyperlink" Target="https://wenger-trayner.com/introduction-to-communities-of-practice/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4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jpg"/><Relationship Id="rId4" Type="http://schemas.openxmlformats.org/officeDocument/2006/relationships/image" Target="../media/image3.jpg"/><Relationship Id="rId5" Type="http://schemas.openxmlformats.org/officeDocument/2006/relationships/image" Target="../media/image6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2.png"/><Relationship Id="rId4" Type="http://schemas.openxmlformats.org/officeDocument/2006/relationships/image" Target="../media/image4.jpg"/><Relationship Id="rId5" Type="http://schemas.openxmlformats.org/officeDocument/2006/relationships/image" Target="../media/image10.jpg"/><Relationship Id="rId6" Type="http://schemas.openxmlformats.org/officeDocument/2006/relationships/image" Target="../media/image5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3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hu" sz="4500"/>
              <a:t>Intergalaktikus szakmai közösség távmunka idején</a:t>
            </a:r>
            <a:endParaRPr sz="45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"/>
              <a:t>Recept</a:t>
            </a:r>
            <a:endParaRPr/>
          </a:p>
        </p:txBody>
      </p:sp>
      <p:sp>
        <p:nvSpPr>
          <p:cNvPr id="113" name="Google Shape;113;p2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hu"/>
              <a:t>Keress szövetségeseket! Győzd meg őket!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hu"/>
              <a:t>Szervezd meg!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hu"/>
              <a:t>Az első alkalommal kerítsetek sort: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hu"/>
              <a:t>bemutatkozásra - lehessen kapcsolódni egymáshoz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hu"/>
              <a:t>demo: kis </a:t>
            </a:r>
            <a:r>
              <a:rPr lang="hu"/>
              <a:t>témafeldolgozás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hu"/>
              <a:t>elvárások tisztázása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hu"/>
              <a:t>visszajelzés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Google Shape;118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5862" y="0"/>
            <a:ext cx="7712276" cy="4974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Google Shape;123;p24"/>
          <p:cNvPicPr preferRelativeResize="0"/>
          <p:nvPr/>
        </p:nvPicPr>
        <p:blipFill rotWithShape="1">
          <a:blip r:embed="rId3">
            <a:alphaModFix/>
          </a:blip>
          <a:srcRect b="0" l="0" r="0" t="4489"/>
          <a:stretch/>
        </p:blipFill>
        <p:spPr>
          <a:xfrm>
            <a:off x="597713" y="436488"/>
            <a:ext cx="7948574" cy="4270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"/>
              <a:t>Mintázatok</a:t>
            </a:r>
            <a:endParaRPr/>
          </a:p>
        </p:txBody>
      </p:sp>
      <p:sp>
        <p:nvSpPr>
          <p:cNvPr id="129" name="Google Shape;129;p2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SzPts val="2500"/>
              <a:buAutoNum type="arabicPeriod"/>
            </a:pPr>
            <a:r>
              <a:rPr lang="hu" sz="2500"/>
              <a:t>Szövetségesek</a:t>
            </a:r>
            <a:endParaRPr sz="2500"/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SzPts val="2500"/>
              <a:buAutoNum type="arabicPeriod"/>
            </a:pPr>
            <a:r>
              <a:rPr lang="hu" sz="2500"/>
              <a:t>Folyamatos tanulás, egymást inspirálva</a:t>
            </a:r>
            <a:endParaRPr sz="2500"/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SzPts val="2500"/>
              <a:buAutoNum type="arabicPeriod"/>
            </a:pPr>
            <a:r>
              <a:rPr lang="hu" sz="2500"/>
              <a:t>Tapasztalat csere, kísérletezés</a:t>
            </a:r>
            <a:endParaRPr sz="25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25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25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hu" sz="2200"/>
              <a:t>“...máshoz ez nem hasonlítható, és leginkább csak akkor tudod meg, ha csinálsz te is magadnak egy ilyet, mert míg az elérhető, bekerülni szinte lehetetlen”</a:t>
            </a:r>
            <a:endParaRPr sz="28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7"/>
          <p:cNvSpPr txBox="1"/>
          <p:nvPr>
            <p:ph idx="1" type="body"/>
          </p:nvPr>
        </p:nvSpPr>
        <p:spPr>
          <a:xfrm>
            <a:off x="311700" y="1152475"/>
            <a:ext cx="8520600" cy="88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hu" sz="3000"/>
              <a:t>Köszönöm szépen a figyelmet!</a:t>
            </a:r>
            <a:endParaRPr sz="3000"/>
          </a:p>
        </p:txBody>
      </p:sp>
      <p:sp>
        <p:nvSpPr>
          <p:cNvPr id="140" name="Google Shape;140;p27"/>
          <p:cNvSpPr txBox="1"/>
          <p:nvPr/>
        </p:nvSpPr>
        <p:spPr>
          <a:xfrm>
            <a:off x="311700" y="3955250"/>
            <a:ext cx="3900600" cy="11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" sz="1500"/>
              <a:t>Benyovszky Luca</a:t>
            </a:r>
            <a:endParaRPr sz="1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" sz="1500"/>
              <a:t>linkedin: </a:t>
            </a:r>
            <a:r>
              <a:rPr lang="hu" sz="1150" u="sng">
                <a:solidFill>
                  <a:schemeClr val="hlink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  <a:hlinkClick r:id="rId3"/>
              </a:rPr>
              <a:t>https://www.linkedin.com/in/luca-benyovszky</a:t>
            </a:r>
            <a:endParaRPr sz="1150">
              <a:solidFill>
                <a:schemeClr val="dk1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" sz="1500"/>
              <a:t>email: luca.benyovszky@gmail.com</a:t>
            </a:r>
            <a:endParaRPr sz="1500"/>
          </a:p>
        </p:txBody>
      </p:sp>
      <p:sp>
        <p:nvSpPr>
          <p:cNvPr id="141" name="Google Shape;141;p27"/>
          <p:cNvSpPr txBox="1"/>
          <p:nvPr/>
        </p:nvSpPr>
        <p:spPr>
          <a:xfrm>
            <a:off x="5604275" y="4152500"/>
            <a:ext cx="1857300" cy="72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"/>
              <a:t>Fotók: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"/>
              <a:t>Pereszlényi Erika &amp; saját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0" name="Google Shape;60;p14"/>
          <p:cNvPicPr preferRelativeResize="0"/>
          <p:nvPr/>
        </p:nvPicPr>
        <p:blipFill rotWithShape="1">
          <a:blip r:embed="rId3">
            <a:alphaModFix/>
          </a:blip>
          <a:srcRect b="-574" l="0" r="0" t="-2094"/>
          <a:stretch/>
        </p:blipFill>
        <p:spPr>
          <a:xfrm rot="5400000">
            <a:off x="1869937" y="-2059587"/>
            <a:ext cx="5588625" cy="9538350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4"/>
          <p:cNvSpPr/>
          <p:nvPr/>
        </p:nvSpPr>
        <p:spPr>
          <a:xfrm>
            <a:off x="3028250" y="2099950"/>
            <a:ext cx="3087375" cy="1219271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chemeClr val="lt2"/>
                </a:solidFill>
                <a:latin typeface="Arial"/>
              </a:rPr>
              <a:t>7:40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"/>
              <a:t>Community of Practice</a:t>
            </a:r>
            <a:endParaRPr/>
          </a:p>
        </p:txBody>
      </p:sp>
      <p:sp>
        <p:nvSpPr>
          <p:cNvPr id="67" name="Google Shape;67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hu" sz="2100">
                <a:solidFill>
                  <a:schemeClr val="dk1"/>
                </a:solidFill>
              </a:rPr>
              <a:t>Olyan emberek csoportja, akik szenvedélyesek egy tevékenység iránt és rendszeresen, egymással kölcsönhatásban tanulnak arról, miként tudják ezt a tevékenységet egyre jobban művelni.</a:t>
            </a:r>
            <a:endParaRPr sz="2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900">
              <a:solidFill>
                <a:schemeClr val="dk1"/>
              </a:solidFill>
            </a:endParaRPr>
          </a:p>
        </p:txBody>
      </p:sp>
      <p:sp>
        <p:nvSpPr>
          <p:cNvPr id="68" name="Google Shape;68;p15"/>
          <p:cNvSpPr txBox="1"/>
          <p:nvPr/>
        </p:nvSpPr>
        <p:spPr>
          <a:xfrm>
            <a:off x="4488650" y="4585100"/>
            <a:ext cx="44388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" sz="950">
                <a:solidFill>
                  <a:srgbClr val="202122"/>
                </a:solidFill>
                <a:highlight>
                  <a:srgbClr val="FFFFFF"/>
                </a:highlight>
              </a:rPr>
              <a:t> </a:t>
            </a:r>
            <a:r>
              <a:rPr lang="hu" sz="950">
                <a:solidFill>
                  <a:srgbClr val="663366"/>
                </a:solidFill>
                <a:highlight>
                  <a:srgbClr val="FFFFFF"/>
                </a:highlight>
                <a:uFill>
                  <a:noFill/>
                </a:u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"Introduction to communities of practice - A brief overview of the concept and its uses"</a:t>
            </a:r>
            <a:r>
              <a:rPr lang="hu" sz="950">
                <a:solidFill>
                  <a:srgbClr val="202122"/>
                </a:solidFill>
                <a:highlight>
                  <a:srgbClr val="FFFFFF"/>
                </a:highlight>
              </a:rPr>
              <a:t>. Etienne and Beverly Wenger-Trayner. Retrieved 13 June 2020.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Google Shape;73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8229" y="0"/>
            <a:ext cx="7707544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7"/>
          <p:cNvSpPr txBox="1"/>
          <p:nvPr>
            <p:ph type="title"/>
          </p:nvPr>
        </p:nvSpPr>
        <p:spPr>
          <a:xfrm>
            <a:off x="589350" y="526350"/>
            <a:ext cx="46806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hu" sz="2000"/>
              <a:t>“...felkészült szakembereknek egy olyan erős, alulról szerveződő és összetartó családja, ami úttörő szerepet vállal minden lényeges kérdésben, ami ahhoz kell, hogy a Cég csoport nemzetközi digitális transzformátorrá váljon.”</a:t>
            </a:r>
            <a:endParaRPr i="1"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pic>
        <p:nvPicPr>
          <p:cNvPr id="79" name="Google Shape;79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400000">
            <a:off x="4691398" y="1245685"/>
            <a:ext cx="4714880" cy="2652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39900" y="386250"/>
            <a:ext cx="3237737" cy="4370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9300" y="386238"/>
            <a:ext cx="2458696" cy="4371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8"/>
          <p:cNvPicPr preferRelativeResize="0"/>
          <p:nvPr/>
        </p:nvPicPr>
        <p:blipFill rotWithShape="1">
          <a:blip r:embed="rId5">
            <a:alphaModFix/>
          </a:blip>
          <a:srcRect b="0" l="0" r="14280" t="0"/>
          <a:stretch/>
        </p:blipFill>
        <p:spPr>
          <a:xfrm>
            <a:off x="6099525" y="386250"/>
            <a:ext cx="2810100" cy="4371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Google Shape;91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5975" y="260601"/>
            <a:ext cx="2600024" cy="4622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92100" y="260600"/>
            <a:ext cx="2514681" cy="4572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9"/>
          <p:cNvPicPr preferRelativeResize="0"/>
          <p:nvPr/>
        </p:nvPicPr>
        <p:blipFill rotWithShape="1">
          <a:blip r:embed="rId5">
            <a:alphaModFix/>
          </a:blip>
          <a:srcRect b="0" l="4707" r="0" t="0"/>
          <a:stretch/>
        </p:blipFill>
        <p:spPr>
          <a:xfrm>
            <a:off x="5630300" y="2917744"/>
            <a:ext cx="3244274" cy="1915032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9"/>
          <p:cNvPicPr preferRelativeResize="0"/>
          <p:nvPr/>
        </p:nvPicPr>
        <p:blipFill rotWithShape="1">
          <a:blip r:embed="rId6">
            <a:alphaModFix/>
          </a:blip>
          <a:srcRect b="0" l="0" r="0" t="6959"/>
          <a:stretch/>
        </p:blipFill>
        <p:spPr>
          <a:xfrm rot="5400000">
            <a:off x="5981050" y="-92174"/>
            <a:ext cx="2538725" cy="32442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"/>
              <a:t>Csapatszabályok</a:t>
            </a:r>
            <a:endParaRPr/>
          </a:p>
        </p:txBody>
      </p:sp>
      <p:sp>
        <p:nvSpPr>
          <p:cNvPr id="100" name="Google Shape;100;p2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hu"/>
              <a:t>2 témagazda, 1 koordinátor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hu"/>
              <a:t>témaválasztás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hu"/>
              <a:t>workshop, agenda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hu"/>
              <a:t>visszajelzés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hu"/>
              <a:t>eszközök: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hu"/>
              <a:t>google doksi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hu"/>
              <a:t>zoom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hu"/>
              <a:t>fb</a:t>
            </a:r>
            <a:endParaRPr/>
          </a:p>
        </p:txBody>
      </p:sp>
      <p:pic>
        <p:nvPicPr>
          <p:cNvPr id="101" name="Google Shape;101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11279" y="1026275"/>
            <a:ext cx="4673801" cy="3090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1"/>
          <p:cNvSpPr txBox="1"/>
          <p:nvPr>
            <p:ph idx="1" type="body"/>
          </p:nvPr>
        </p:nvSpPr>
        <p:spPr>
          <a:xfrm>
            <a:off x="6129350" y="653650"/>
            <a:ext cx="2496600" cy="369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hu" sz="1300">
                <a:solidFill>
                  <a:schemeClr val="dk1"/>
                </a:solidFill>
              </a:rPr>
              <a:t>“</a:t>
            </a:r>
            <a:r>
              <a:rPr i="1" lang="hu" sz="1600">
                <a:solidFill>
                  <a:schemeClr val="dk1"/>
                </a:solidFill>
                <a:highlight>
                  <a:srgbClr val="FFFFFF"/>
                </a:highlight>
              </a:rPr>
              <a:t>Ma volt egy necces megbeszélésem... egész nap azon agyaltam, hogy mit mondjak majd neki, mert általában mindent amit mondok ellenem fordítja. A reggeli gyakorlat hatására azt találtam ki, hogy ha így állunk, akkor csak kérdezni fogok végig. Varázslatosan működött :D Köszi mégegyszer”</a:t>
            </a:r>
            <a:endParaRPr i="1" sz="16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07" name="Google Shape;107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7725" y="653650"/>
            <a:ext cx="5245770" cy="3696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