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20"/>
  </p:notesMasterIdLst>
  <p:sldIdLst>
    <p:sldId id="256" r:id="rId3"/>
    <p:sldId id="334" r:id="rId4"/>
    <p:sldId id="258" r:id="rId5"/>
    <p:sldId id="310" r:id="rId6"/>
    <p:sldId id="326" r:id="rId7"/>
    <p:sldId id="328" r:id="rId8"/>
    <p:sldId id="337" r:id="rId9"/>
    <p:sldId id="329" r:id="rId10"/>
    <p:sldId id="323" r:id="rId11"/>
    <p:sldId id="331" r:id="rId12"/>
    <p:sldId id="332" r:id="rId13"/>
    <p:sldId id="340" r:id="rId14"/>
    <p:sldId id="333" r:id="rId15"/>
    <p:sldId id="339" r:id="rId16"/>
    <p:sldId id="335" r:id="rId17"/>
    <p:sldId id="336" r:id="rId18"/>
    <p:sldId id="33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Nunito" pitchFamily="2" charset="77"/>
      <p:regular r:id="rId29"/>
      <p:bold r:id="rId30"/>
      <p:italic r:id="rId31"/>
      <p:boldItalic r:id="rId32"/>
    </p:embeddedFont>
    <p:embeddedFont>
      <p:font typeface="Nunito ExtraLight" pitchFamily="2" charset="77"/>
      <p:regular r:id="rId33"/>
      <p:italic r:id="rId34"/>
    </p:embeddedFont>
    <p:embeddedFont>
      <p:font typeface="Nunito Light" pitchFamily="2" charset="77"/>
      <p:regular r:id="rId35"/>
      <p:italic r:id="rId36"/>
    </p:embeddedFont>
    <p:embeddedFont>
      <p:font typeface="Nunito SemiBold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ur Khrotko [dde|sde]" initials="TK[" lastIdx="1" clrIdx="0">
    <p:extLst>
      <p:ext uri="{19B8F6BF-5375-455C-9EA6-DF929625EA0E}">
        <p15:presenceInfo xmlns:p15="http://schemas.microsoft.com/office/powerpoint/2012/main" userId="S::x@secdev.eu::4cfc6c2e-18ec-4ed7-a8b7-39c5d0202d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5F63D-14D3-B94D-A17C-5441FA6D1369}" v="5" dt="2020-11-12T01:40:40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4679"/>
  </p:normalViewPr>
  <p:slideViewPr>
    <p:cSldViewPr snapToGrid="0">
      <p:cViewPr varScale="1">
        <p:scale>
          <a:sx n="88" d="100"/>
          <a:sy n="88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5/10/relationships/revisionInfo" Target="revisionInfo.xml"/><Relationship Id="rId20" Type="http://schemas.openxmlformats.org/officeDocument/2006/relationships/notesMaster" Target="notesMasters/notesMaster1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cb4eff6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1cb4eff6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a98e28e4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a98e28e4a_0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605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62895dd6d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62895dd6d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29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cb4eff6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cb4eff6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75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6e7c8cf5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6e7c8cf5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243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cc5c329d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cc5c329d5_0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647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cc5c329d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cc5c329d5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4730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a98e28e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a98e28e4a_0_1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510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a98e28e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a98e28e4a_0_1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923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cb4eff6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cb4eff6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6e7c8cf5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6e7c8cf5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11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a98e28e4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a98e28e4a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75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a98e28e4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a98e28e4a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076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a98e28e4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a98e28e4a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812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62895dd6d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62895dd6d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a98e28e4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a98e28e4a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661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0" y="3163525"/>
            <a:ext cx="9702000" cy="1055700"/>
          </a:xfrm>
          <a:prstGeom prst="rect">
            <a:avLst/>
          </a:prstGeom>
          <a:solidFill>
            <a:srgbClr val="EC6600"/>
          </a:solidFill>
        </p:spPr>
        <p:txBody>
          <a:bodyPr spcFirstLastPara="1" wrap="square" lIns="5486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19733" y="5538625"/>
            <a:ext cx="82232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2"/>
          </p:nvPr>
        </p:nvSpPr>
        <p:spPr>
          <a:xfrm>
            <a:off x="619733" y="4219225"/>
            <a:ext cx="8223200" cy="13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b="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3600" y="6320627"/>
            <a:ext cx="782600" cy="2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9510333" y="6320588"/>
            <a:ext cx="14848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alt" preserve="1">
  <p:cSld name="Title and body, alt">
    <p:bg>
      <p:bgPr>
        <a:solidFill>
          <a:srgbClr val="00AE98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0490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■"/>
              <a:defRPr sz="2600">
                <a:solidFill>
                  <a:srgbClr val="FFFFFF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Char char="■"/>
              <a:defRPr>
                <a:solidFill>
                  <a:srgbClr val="2C2C2C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900"/>
              <a:buChar char="■"/>
              <a:defRPr sz="1900">
                <a:solidFill>
                  <a:srgbClr val="2C2C2C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●"/>
              <a:defRPr sz="1600">
                <a:solidFill>
                  <a:srgbClr val="2C2C2C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○"/>
              <a:defRPr sz="1600">
                <a:solidFill>
                  <a:srgbClr val="2C2C2C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■"/>
              <a:defRPr sz="1600">
                <a:solidFill>
                  <a:srgbClr val="2C2C2C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●"/>
              <a:defRPr sz="1600">
                <a:solidFill>
                  <a:srgbClr val="2C2C2C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○"/>
              <a:defRPr sz="1600">
                <a:solidFill>
                  <a:srgbClr val="2C2C2C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■"/>
              <a:defRPr sz="1600">
                <a:solidFill>
                  <a:srgbClr val="2C2C2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72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bg>
      <p:bgPr>
        <a:solidFill>
          <a:srgbClr val="00AE9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0490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543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" preserve="1">
  <p:cSld name="Plain">
    <p:bg>
      <p:bgPr>
        <a:solidFill>
          <a:srgbClr val="00AE9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0490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11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, white" preserve="1">
  <p:cSld name="Plain, white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0490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777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, black" preserve="1">
  <p:cSld name="Plain, black">
    <p:bg>
      <p:bgPr>
        <a:solidFill>
          <a:srgbClr val="00000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97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light" preserve="1">
  <p:cSld name="Title and body,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Char char="○"/>
              <a:defRPr>
                <a:solidFill>
                  <a:srgbClr val="2C2C2C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●"/>
              <a:defRPr sz="1700">
                <a:solidFill>
                  <a:srgbClr val="999999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43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light, alt1" preserve="1">
  <p:cSld name="Title and body, light, alt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Char char="○"/>
              <a:defRPr>
                <a:solidFill>
                  <a:srgbClr val="2C2C2C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●"/>
              <a:defRPr sz="1700">
                <a:solidFill>
                  <a:srgbClr val="999999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25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light, alt2" preserve="1">
  <p:cSld name="Title and body, light, alt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Char char="○"/>
              <a:defRPr>
                <a:solidFill>
                  <a:srgbClr val="2C2C2C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●"/>
              <a:defRPr sz="1700">
                <a:solidFill>
                  <a:srgbClr val="999999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953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white" preserve="1">
  <p:cSld name="Title and body, white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Char char="○"/>
              <a:defRPr>
                <a:solidFill>
                  <a:srgbClr val="2C2C2C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●"/>
              <a:defRPr sz="1700">
                <a:solidFill>
                  <a:srgbClr val="999999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○"/>
              <a:defRPr sz="1700">
                <a:solidFill>
                  <a:srgbClr val="999999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■"/>
              <a:defRPr sz="17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18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light" preserve="1">
  <p:cSld name="Title only,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0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ottom, dark">
  <p:cSld name="CUSTOM_1_1_1_1_1_1"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0" y="5780275"/>
            <a:ext cx="7254400" cy="777300"/>
          </a:xfrm>
          <a:prstGeom prst="rect">
            <a:avLst/>
          </a:prstGeom>
          <a:solidFill>
            <a:srgbClr val="4C1130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white" preserve="1">
  <p:cSld name="Title only, white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37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ottom, white" preserve="1">
  <p:cSld name="Title only bottom, white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0" y="5780275"/>
            <a:ext cx="7787200" cy="7773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26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, black" preserve="1">
  <p:cSld name="Title and body, black">
    <p:bg>
      <p:bgPr>
        <a:solidFill>
          <a:srgbClr val="00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i="0">
                <a:latin typeface="Nunito SemiBold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Char char="■"/>
              <a:defRPr sz="2400" b="0" i="0">
                <a:solidFill>
                  <a:srgbClr val="D9D9D9"/>
                </a:solidFill>
                <a:latin typeface="Nunito Light" pitchFamily="2" charset="77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Char char="○"/>
              <a:defRPr sz="2300" b="0" i="0">
                <a:solidFill>
                  <a:srgbClr val="D9D9D9"/>
                </a:solidFill>
                <a:latin typeface="Nunito ExtraLight" pitchFamily="2" charset="77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100"/>
              <a:buChar char="■"/>
              <a:defRPr sz="2100" b="0" i="0">
                <a:solidFill>
                  <a:srgbClr val="D9D9D9"/>
                </a:solidFill>
                <a:latin typeface="Nunito Light" pitchFamily="2" charset="77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  <a:defRPr sz="1800">
                <a:solidFill>
                  <a:srgbClr val="D9D9D9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  <a:defRPr sz="1800">
                <a:solidFill>
                  <a:srgbClr val="D9D9D9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■"/>
              <a:defRPr sz="1800">
                <a:solidFill>
                  <a:srgbClr val="D9D9D9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  <a:defRPr sz="1800">
                <a:solidFill>
                  <a:srgbClr val="D9D9D9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  <a:defRPr sz="1800">
                <a:solidFill>
                  <a:srgbClr val="D9D9D9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■"/>
              <a:defRPr sz="1800">
                <a:solidFill>
                  <a:srgbClr val="D9D9D9"/>
                </a:solidFill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3232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black" preserve="1">
  <p:cSld name="Title only, black">
    <p:bg>
      <p:bgPr>
        <a:solidFill>
          <a:srgbClr val="00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4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dark" preserve="1">
  <p:cSld name="Title only, dark">
    <p:bg>
      <p:bgPr>
        <a:solidFill>
          <a:srgbClr val="0000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4C1130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83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ottom, black" preserve="1">
  <p:cSld name="Title only bottom, black">
    <p:bg>
      <p:bgPr>
        <a:solidFill>
          <a:srgbClr val="00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0" y="5780275"/>
            <a:ext cx="7254400" cy="777300"/>
          </a:xfrm>
          <a:prstGeom prst="rect">
            <a:avLst/>
          </a:prstGeom>
          <a:solidFill>
            <a:srgbClr val="EC6600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012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ottom, dark" preserve="1">
  <p:cSld name="Title only bottom, dark"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0" y="5780275"/>
            <a:ext cx="7254400" cy="777300"/>
          </a:xfrm>
          <a:prstGeom prst="rect">
            <a:avLst/>
          </a:prstGeom>
          <a:solidFill>
            <a:srgbClr val="4C1130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Calibri"/>
              <a:buNone/>
              <a:defRPr sz="24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19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, light" preserve="1">
  <p:cSld name="Section header,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subTitle" idx="1"/>
          </p:nvPr>
        </p:nvSpPr>
        <p:spPr>
          <a:xfrm>
            <a:off x="0" y="3011125"/>
            <a:ext cx="8078800" cy="1088100"/>
          </a:xfrm>
          <a:prstGeom prst="rect">
            <a:avLst/>
          </a:prstGeom>
          <a:solidFill>
            <a:srgbClr val="00A08F"/>
          </a:solidFill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114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subTitle" idx="1"/>
          </p:nvPr>
        </p:nvSpPr>
        <p:spPr>
          <a:xfrm>
            <a:off x="0" y="3011125"/>
            <a:ext cx="8078800" cy="1088100"/>
          </a:xfrm>
          <a:prstGeom prst="rect">
            <a:avLst/>
          </a:prstGeom>
          <a:solidFill>
            <a:srgbClr val="EC6600"/>
          </a:solidFill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574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, plain" preserve="1">
  <p:cSld name="Section header, plain">
    <p:bg>
      <p:bgPr>
        <a:solidFill>
          <a:srgbClr val="00AE98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subTitle" idx="1"/>
          </p:nvPr>
        </p:nvSpPr>
        <p:spPr>
          <a:xfrm>
            <a:off x="0" y="3011125"/>
            <a:ext cx="8078800" cy="1088100"/>
          </a:xfrm>
          <a:prstGeom prst="rect">
            <a:avLst/>
          </a:prstGeom>
          <a:solidFill>
            <a:srgbClr val="EC6600"/>
          </a:solidFill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4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TITLE_AND_BODY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subTitle" idx="1"/>
          </p:nvPr>
        </p:nvSpPr>
        <p:spPr>
          <a:xfrm>
            <a:off x="0" y="3011125"/>
            <a:ext cx="8078800" cy="1088100"/>
          </a:xfrm>
          <a:prstGeom prst="rect">
            <a:avLst/>
          </a:prstGeom>
          <a:solidFill>
            <a:srgbClr val="EC6600"/>
          </a:solidFill>
        </p:spPr>
        <p:txBody>
          <a:bodyPr spcFirstLastPara="1" wrap="square" lIns="27430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rcises" preserve="1">
  <p:cSld name="Exercis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533200" y="1235675"/>
            <a:ext cx="11329200" cy="5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 b="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■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Calibri"/>
              <a:buChar char="■"/>
              <a:defRPr sz="2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/>
          <p:nvPr/>
        </p:nvSpPr>
        <p:spPr>
          <a:xfrm>
            <a:off x="9055300" y="349375"/>
            <a:ext cx="2676000" cy="513900"/>
          </a:xfrm>
          <a:prstGeom prst="rect">
            <a:avLst/>
          </a:prstGeom>
          <a:solidFill>
            <a:srgbClr val="F6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628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rcises, alt1" preserve="1">
  <p:cSld name="Exercises, alt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533200" y="1235675"/>
            <a:ext cx="10022800" cy="53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 b="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■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Calibri"/>
              <a:buChar char="■"/>
              <a:defRPr sz="2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/>
          <p:nvPr/>
        </p:nvSpPr>
        <p:spPr>
          <a:xfrm>
            <a:off x="9055300" y="349375"/>
            <a:ext cx="2676000" cy="513900"/>
          </a:xfrm>
          <a:prstGeom prst="rect">
            <a:avLst/>
          </a:prstGeom>
          <a:solidFill>
            <a:srgbClr val="F6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073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rcises, alt2" preserve="1">
  <p:cSld name="Exercises, alt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533200" y="1235675"/>
            <a:ext cx="10022800" cy="53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 b="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■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Calibri"/>
              <a:buChar char="■"/>
              <a:defRPr sz="2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/>
          <p:nvPr/>
        </p:nvSpPr>
        <p:spPr>
          <a:xfrm>
            <a:off x="9055300" y="349375"/>
            <a:ext cx="2676000" cy="513900"/>
          </a:xfrm>
          <a:prstGeom prst="rect">
            <a:avLst/>
          </a:prstGeom>
          <a:solidFill>
            <a:srgbClr val="F6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9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rcises, alt3" preserve="1">
  <p:cSld name="Exercises, alt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>
            <a:off x="533200" y="1235675"/>
            <a:ext cx="10022800" cy="53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■"/>
              <a:defRPr sz="2600" b="0">
                <a:solidFill>
                  <a:srgbClr val="000000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■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Calibri"/>
              <a:buChar char="■"/>
              <a:defRPr sz="2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8"/>
          <p:cNvSpPr txBox="1"/>
          <p:nvPr/>
        </p:nvSpPr>
        <p:spPr>
          <a:xfrm>
            <a:off x="9055300" y="349375"/>
            <a:ext cx="2676000" cy="513900"/>
          </a:xfrm>
          <a:prstGeom prst="rect">
            <a:avLst/>
          </a:prstGeom>
          <a:solidFill>
            <a:srgbClr val="F6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809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de, light" preserve="1">
  <p:cSld name="Title and code, light">
    <p:bg>
      <p:bgPr>
        <a:solidFill>
          <a:srgbClr val="EBEBEB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0" y="1175575"/>
            <a:ext cx="12175600" cy="5682600"/>
          </a:xfrm>
          <a:prstGeom prst="rect">
            <a:avLst/>
          </a:prstGeom>
          <a:noFill/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nsolas"/>
              <a:buChar char="■"/>
              <a:defRPr sz="1800" b="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nsolas"/>
              <a:buChar char="■"/>
              <a:defRPr sz="18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■"/>
              <a:defRPr sz="1800">
                <a:latin typeface="Consolas"/>
                <a:ea typeface="Consolas"/>
                <a:cs typeface="Consolas"/>
                <a:sym typeface="Consolas"/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  <a:defRPr>
                <a:latin typeface="Consolas"/>
                <a:ea typeface="Consolas"/>
                <a:cs typeface="Consolas"/>
                <a:sym typeface="Consolas"/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○"/>
              <a:defRPr>
                <a:latin typeface="Consolas"/>
                <a:ea typeface="Consolas"/>
                <a:cs typeface="Consolas"/>
                <a:sym typeface="Consolas"/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■"/>
              <a:defRPr>
                <a:latin typeface="Consolas"/>
                <a:ea typeface="Consolas"/>
                <a:cs typeface="Consolas"/>
                <a:sym typeface="Consolas"/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  <a:defRPr>
                <a:latin typeface="Consolas"/>
                <a:ea typeface="Consolas"/>
                <a:cs typeface="Consolas"/>
                <a:sym typeface="Consolas"/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○"/>
              <a:defRPr>
                <a:latin typeface="Consolas"/>
                <a:ea typeface="Consolas"/>
                <a:cs typeface="Consolas"/>
                <a:sym typeface="Consolas"/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■"/>
              <a:defRPr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1874E1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796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 code, light" preserve="1">
  <p:cSld name="Title and body w code, light">
    <p:bg>
      <p:bgPr>
        <a:solidFill>
          <a:srgbClr val="EBEBEB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1874E1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■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■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01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de blob, light" preserve="1">
  <p:cSld name="Title and code blob, light">
    <p:bg>
      <p:bgPr>
        <a:solidFill>
          <a:srgbClr val="EBEBEB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1874E1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744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de, black" preserve="1">
  <p:cSld name="Title and code, black">
    <p:bg>
      <p:bgPr>
        <a:solidFill>
          <a:srgbClr val="00000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-16533" y="1175575"/>
            <a:ext cx="12192000" cy="5682600"/>
          </a:xfrm>
          <a:prstGeom prst="rect">
            <a:avLst/>
          </a:prstGeom>
          <a:noFill/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■"/>
              <a:defRPr sz="1800" b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■"/>
              <a:def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■"/>
              <a:defRPr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●"/>
              <a:defRPr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○"/>
              <a:defRPr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■"/>
              <a:defRPr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●"/>
              <a:defRPr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○"/>
              <a:defRPr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■"/>
              <a:defRPr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1874E1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018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 code, black" preserve="1">
  <p:cSld name="Title and body w code, black">
    <p:bg>
      <p:bgPr>
        <a:solidFill>
          <a:srgbClr val="0000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1874E1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Char char="■"/>
              <a:defRPr sz="2600">
                <a:solidFill>
                  <a:srgbClr val="D9D9D9"/>
                </a:solidFill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Char char="○"/>
              <a:defRPr>
                <a:solidFill>
                  <a:srgbClr val="D9D9D9"/>
                </a:solidFill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100"/>
              <a:buChar char="■"/>
              <a:defRPr sz="2100">
                <a:solidFill>
                  <a:srgbClr val="D9D9D9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  <a:defRPr sz="1800">
                <a:solidFill>
                  <a:srgbClr val="D9D9D9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  <a:defRPr sz="1800">
                <a:solidFill>
                  <a:srgbClr val="D9D9D9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■"/>
              <a:defRPr sz="1800">
                <a:solidFill>
                  <a:srgbClr val="D9D9D9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  <a:defRPr sz="1800">
                <a:solidFill>
                  <a:srgbClr val="D9D9D9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  <a:defRPr sz="1800">
                <a:solidFill>
                  <a:srgbClr val="D9D9D9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■"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de blob, black" preserve="1">
  <p:cSld name="Title and code blob, black">
    <p:bg>
      <p:bgPr>
        <a:solidFill>
          <a:srgbClr val="00000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1874E1"/>
          </a:solidFill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66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, black">
  <p:cSld name="TITLE_AND_BODY_3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subTitle" idx="1"/>
          </p:nvPr>
        </p:nvSpPr>
        <p:spPr>
          <a:xfrm>
            <a:off x="521015" y="2316975"/>
            <a:ext cx="11375200" cy="2216400"/>
          </a:xfrm>
          <a:prstGeom prst="rect">
            <a:avLst/>
          </a:prstGeom>
          <a:effectLst>
            <a:outerShdw blurRad="528638" dist="9525" algn="bl" rotWithShape="0">
              <a:srgbClr val="FFFF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3600" b="0">
                <a:solidFill>
                  <a:srgbClr val="1874E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, black" preserve="1">
  <p:cSld name="Main point,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subTitle" idx="1"/>
          </p:nvPr>
        </p:nvSpPr>
        <p:spPr>
          <a:xfrm>
            <a:off x="521015" y="2316975"/>
            <a:ext cx="11375200" cy="2216400"/>
          </a:xfrm>
          <a:prstGeom prst="rect">
            <a:avLst/>
          </a:prstGeom>
          <a:effectLst>
            <a:outerShdw blurRad="528638" dist="9525" algn="bl" rotWithShape="0">
              <a:srgbClr val="FFFF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3600" b="0">
                <a:solidFill>
                  <a:srgbClr val="1874E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452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, black stripes" preserve="1">
  <p:cSld name="Main point, black strip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1"/>
          <p:cNvSpPr txBox="1">
            <a:spLocks noGrp="1"/>
          </p:cNvSpPr>
          <p:nvPr>
            <p:ph type="subTitle" idx="1"/>
          </p:nvPr>
        </p:nvSpPr>
        <p:spPr>
          <a:xfrm rot="604">
            <a:off x="534267" y="2317725"/>
            <a:ext cx="11374400" cy="2214900"/>
          </a:xfrm>
          <a:prstGeom prst="rect">
            <a:avLst/>
          </a:prstGeom>
          <a:effectLst>
            <a:outerShdw blurRad="214313" dist="9525" algn="bl" rotWithShape="0">
              <a:srgbClr val="FFFF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36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60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 title, black" preserve="1">
  <p:cSld name="Main point w title,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"/>
          <p:cNvSpPr txBox="1">
            <a:spLocks noGrp="1"/>
          </p:cNvSpPr>
          <p:nvPr>
            <p:ph type="subTitle" idx="1"/>
          </p:nvPr>
        </p:nvSpPr>
        <p:spPr>
          <a:xfrm>
            <a:off x="521015" y="2316975"/>
            <a:ext cx="11375200" cy="2216400"/>
          </a:xfrm>
          <a:prstGeom prst="rect">
            <a:avLst/>
          </a:prstGeom>
          <a:effectLst>
            <a:outerShdw blurRad="528638" dist="9525" algn="bl" rotWithShape="0">
              <a:srgbClr val="FFFF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1874E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3600" b="0">
                <a:solidFill>
                  <a:srgbClr val="1874E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title"/>
          </p:nvPr>
        </p:nvSpPr>
        <p:spPr>
          <a:xfrm>
            <a:off x="0" y="1360675"/>
            <a:ext cx="11908800" cy="957900"/>
          </a:xfrm>
          <a:prstGeom prst="rect">
            <a:avLst/>
          </a:prstGeom>
          <a:noFill/>
          <a:effectLst>
            <a:outerShdw blurRad="514350" dist="9525" algn="bl" rotWithShape="0">
              <a:srgbClr val="FFFFFF"/>
            </a:outerShdw>
          </a:effectLst>
        </p:spPr>
        <p:txBody>
          <a:bodyPr spcFirstLastPara="1" wrap="square" lIns="4572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52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ly, light" preserve="1">
  <p:cSld name="Code only, light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>
            <a:spLocks noGrp="1"/>
          </p:cNvSpPr>
          <p:nvPr>
            <p:ph type="body" idx="1"/>
          </p:nvPr>
        </p:nvSpPr>
        <p:spPr>
          <a:xfrm>
            <a:off x="0" y="217600"/>
            <a:ext cx="12175200" cy="6640500"/>
          </a:xfrm>
          <a:prstGeom prst="rect">
            <a:avLst/>
          </a:prstGeom>
          <a:noFill/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nsolas"/>
              <a:buChar char="■"/>
              <a:defRPr sz="1800" b="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nsolas"/>
              <a:buChar char="■"/>
              <a:defRPr sz="18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■"/>
              <a:defRPr sz="1800">
                <a:latin typeface="Consolas"/>
                <a:ea typeface="Consolas"/>
                <a:cs typeface="Consolas"/>
                <a:sym typeface="Consolas"/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  <a:defRPr>
                <a:latin typeface="Consolas"/>
                <a:ea typeface="Consolas"/>
                <a:cs typeface="Consolas"/>
                <a:sym typeface="Consolas"/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○"/>
              <a:defRPr>
                <a:latin typeface="Consolas"/>
                <a:ea typeface="Consolas"/>
                <a:cs typeface="Consolas"/>
                <a:sym typeface="Consolas"/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■"/>
              <a:defRPr>
                <a:latin typeface="Consolas"/>
                <a:ea typeface="Consolas"/>
                <a:cs typeface="Consolas"/>
                <a:sym typeface="Consolas"/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  <a:defRPr>
                <a:latin typeface="Consolas"/>
                <a:ea typeface="Consolas"/>
                <a:cs typeface="Consolas"/>
                <a:sym typeface="Consolas"/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○"/>
              <a:defRPr>
                <a:latin typeface="Consolas"/>
                <a:ea typeface="Consolas"/>
                <a:cs typeface="Consolas"/>
                <a:sym typeface="Consolas"/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■"/>
              <a:defRPr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15" name="Google Shape;115;p35"/>
          <p:cNvSpPr/>
          <p:nvPr/>
        </p:nvSpPr>
        <p:spPr>
          <a:xfrm>
            <a:off x="-16567" y="-6200"/>
            <a:ext cx="12192000" cy="223800"/>
          </a:xfrm>
          <a:prstGeom prst="rect">
            <a:avLst/>
          </a:prstGeom>
          <a:solidFill>
            <a:srgbClr val="187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786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, light" preserve="1">
  <p:cSld name="Main point,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/>
          <p:nvPr/>
        </p:nvSpPr>
        <p:spPr>
          <a:xfrm>
            <a:off x="-16567" y="-6200"/>
            <a:ext cx="12192000" cy="268800"/>
          </a:xfrm>
          <a:prstGeom prst="rect">
            <a:avLst/>
          </a:prstGeom>
          <a:solidFill>
            <a:srgbClr val="00A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6"/>
          <p:cNvSpPr txBox="1">
            <a:spLocks noGrp="1"/>
          </p:cNvSpPr>
          <p:nvPr>
            <p:ph type="subTitle" idx="1"/>
          </p:nvPr>
        </p:nvSpPr>
        <p:spPr>
          <a:xfrm>
            <a:off x="521015" y="2316975"/>
            <a:ext cx="11375200" cy="2216400"/>
          </a:xfrm>
          <a:prstGeom prst="rect">
            <a:avLst/>
          </a:prstGeom>
          <a:effectLst>
            <a:outerShdw blurRad="214313" dist="9525" algn="bl" rotWithShape="0">
              <a:srgbClr val="FFFF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>
                <a:solidFill>
                  <a:srgbClr val="F60A0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3600" b="0">
                <a:solidFill>
                  <a:srgbClr val="F60A0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477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 title, gray" preserve="1">
  <p:cSld name="Main point w title, gray">
    <p:bg>
      <p:bgPr>
        <a:solidFill>
          <a:srgbClr val="00AE98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>
            <a:spLocks noGrp="1"/>
          </p:cNvSpPr>
          <p:nvPr>
            <p:ph type="subTitle" idx="1"/>
          </p:nvPr>
        </p:nvSpPr>
        <p:spPr>
          <a:xfrm>
            <a:off x="521015" y="2316975"/>
            <a:ext cx="11375200" cy="2216400"/>
          </a:xfrm>
          <a:prstGeom prst="rect">
            <a:avLst/>
          </a:prstGeom>
          <a:effectLst>
            <a:outerShdw blurRad="214313" dist="9525" algn="bl" rotWithShape="0">
              <a:srgbClr val="FFFF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3600" b="0"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title"/>
          </p:nvPr>
        </p:nvSpPr>
        <p:spPr>
          <a:xfrm>
            <a:off x="0" y="1360675"/>
            <a:ext cx="11908800" cy="957900"/>
          </a:xfrm>
          <a:prstGeom prst="rect">
            <a:avLst/>
          </a:prstGeom>
          <a:noFill/>
          <a:effectLst>
            <a:outerShdw blurRad="228600" dist="9525" algn="bl" rotWithShape="0">
              <a:srgbClr val="FFFFFF"/>
            </a:outerShdw>
          </a:effectLst>
        </p:spPr>
        <p:txBody>
          <a:bodyPr spcFirstLastPara="1" wrap="square" lIns="45720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C6600"/>
              </a:buClr>
              <a:buSzPts val="3600"/>
              <a:buFont typeface="Calibri"/>
              <a:buNone/>
              <a:defRPr sz="3600" b="1">
                <a:solidFill>
                  <a:srgbClr val="EC66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39"/>
          <p:cNvSpPr/>
          <p:nvPr/>
        </p:nvSpPr>
        <p:spPr>
          <a:xfrm>
            <a:off x="-16567" y="-6200"/>
            <a:ext cx="12192000" cy="299700"/>
          </a:xfrm>
          <a:prstGeom prst="rect">
            <a:avLst/>
          </a:prstGeom>
          <a:solidFill>
            <a:srgbClr val="EC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105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, gray" preserve="1">
  <p:cSld name="Main point, gray">
    <p:bg>
      <p:bgPr>
        <a:solidFill>
          <a:srgbClr val="00AE98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 txBox="1">
            <a:spLocks noGrp="1"/>
          </p:cNvSpPr>
          <p:nvPr>
            <p:ph type="subTitle" idx="1"/>
          </p:nvPr>
        </p:nvSpPr>
        <p:spPr>
          <a:xfrm>
            <a:off x="521015" y="2316975"/>
            <a:ext cx="11375200" cy="2216400"/>
          </a:xfrm>
          <a:prstGeom prst="rect">
            <a:avLst/>
          </a:prstGeom>
          <a:effectLst>
            <a:outerShdw blurRad="214313" dist="9525" algn="bl" rotWithShape="0">
              <a:srgbClr val="FFFFFF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3600" b="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3600" b="0"/>
            </a:lvl9pPr>
          </a:lstStyle>
          <a:p>
            <a:endParaRPr/>
          </a:p>
        </p:txBody>
      </p:sp>
      <p:sp>
        <p:nvSpPr>
          <p:cNvPr id="130" name="Google Shape;130;p40"/>
          <p:cNvSpPr/>
          <p:nvPr/>
        </p:nvSpPr>
        <p:spPr>
          <a:xfrm>
            <a:off x="-16567" y="-6200"/>
            <a:ext cx="12192000" cy="299700"/>
          </a:xfrm>
          <a:prstGeom prst="rect">
            <a:avLst/>
          </a:prstGeom>
          <a:solidFill>
            <a:srgbClr val="EC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30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ly, black" preserve="1">
  <p:cSld name="Code only, black">
    <p:bg>
      <p:bgPr>
        <a:solidFill>
          <a:srgbClr val="0000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body" idx="1"/>
          </p:nvPr>
        </p:nvSpPr>
        <p:spPr>
          <a:xfrm>
            <a:off x="0" y="217600"/>
            <a:ext cx="12175200" cy="6640500"/>
          </a:xfrm>
          <a:prstGeom prst="rect">
            <a:avLst/>
          </a:prstGeom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■"/>
              <a:defRPr sz="1800" b="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■"/>
              <a:defRPr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■"/>
              <a:defRPr sz="1800"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●"/>
              <a:defRPr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○"/>
              <a:defRPr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■"/>
              <a:defRPr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●"/>
              <a:defRPr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○"/>
              <a:defRPr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onsolas"/>
              <a:buChar char="■"/>
              <a:defRPr>
                <a:solidFill>
                  <a:srgbClr val="EFEFE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35" name="Google Shape;135;p42"/>
          <p:cNvSpPr/>
          <p:nvPr/>
        </p:nvSpPr>
        <p:spPr>
          <a:xfrm>
            <a:off x="-16567" y="-6200"/>
            <a:ext cx="12192000" cy="223800"/>
          </a:xfrm>
          <a:prstGeom prst="rect">
            <a:avLst/>
          </a:prstGeom>
          <a:solidFill>
            <a:srgbClr val="187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912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09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Top copy 2_1">
    <p:bg>
      <p:bgPr>
        <a:solidFill>
          <a:srgbClr val="07162D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a8a04e45c_0_16"/>
          <p:cNvSpPr>
            <a:spLocks/>
          </p:cNvSpPr>
          <p:nvPr/>
        </p:nvSpPr>
        <p:spPr>
          <a:xfrm>
            <a:off x="260350" y="196850"/>
            <a:ext cx="11671350" cy="6483300"/>
          </a:xfrm>
          <a:prstGeom prst="rect">
            <a:avLst/>
          </a:prstGeom>
          <a:noFill/>
          <a:ln w="25400" cap="flat" cmpd="sng">
            <a:solidFill>
              <a:srgbClr val="83827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5000"/>
              <a:buFont typeface="Helvetica Neue"/>
              <a:buNone/>
            </a:pPr>
            <a:endParaRPr sz="2500" b="1" i="0" u="none" strike="noStrike" cap="none">
              <a:solidFill>
                <a:srgbClr val="558AAB"/>
              </a:solidFill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g9a8a04e45c_0_16"/>
          <p:cNvSpPr txBox="1">
            <a:spLocks noGrp="1"/>
          </p:cNvSpPr>
          <p:nvPr>
            <p:ph type="title"/>
          </p:nvPr>
        </p:nvSpPr>
        <p:spPr>
          <a:xfrm>
            <a:off x="965200" y="177800"/>
            <a:ext cx="10255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>
                <a:solidFill>
                  <a:srgbClr val="FFFFFF"/>
                </a:solidFill>
                <a:uFillTx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9pPr>
          </a:lstStyle>
          <a:p>
            <a:endParaRPr/>
          </a:p>
        </p:txBody>
      </p:sp>
      <p:pic>
        <p:nvPicPr>
          <p:cNvPr id="23" name="Google Shape;23;g9a8a04e45c_0_16" descr="logosolo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1267461" y="6008613"/>
            <a:ext cx="619357" cy="61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9a8a04e45c_0_16"/>
          <p:cNvSpPr txBox="1">
            <a:spLocks noGrp="1"/>
          </p:cNvSpPr>
          <p:nvPr>
            <p:ph type="sldNum" idx="12"/>
          </p:nvPr>
        </p:nvSpPr>
        <p:spPr>
          <a:xfrm>
            <a:off x="6009827" y="6675450"/>
            <a:ext cx="184200" cy="1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Google Shape;25;g9a8a04e45c_0_16"/>
          <p:cNvSpPr txBox="1">
            <a:spLocks noGrp="1"/>
          </p:cNvSpPr>
          <p:nvPr>
            <p:ph type="body" idx="1"/>
          </p:nvPr>
        </p:nvSpPr>
        <p:spPr>
          <a:xfrm>
            <a:off x="866213" y="1396775"/>
            <a:ext cx="10255200" cy="50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1pPr>
            <a:lvl2pPr marL="457200" lvl="1" indent="-193675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2500"/>
              <a:buFont typeface="Nunito Light"/>
              <a:buChar char="•"/>
              <a:defRPr sz="2750">
                <a:uFillTx/>
                <a:latin typeface="Nunito Light"/>
                <a:ea typeface="Nunito Light"/>
                <a:cs typeface="Nunito Light"/>
                <a:sym typeface="Nunito Light"/>
              </a:defRPr>
            </a:lvl2pPr>
            <a:lvl3pPr marL="685800" lvl="2" indent="-1778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2000"/>
              <a:buFont typeface="Nunito Light"/>
              <a:buChar char="•"/>
              <a:defRPr sz="2500">
                <a:uFillTx/>
                <a:latin typeface="Nunito Light"/>
                <a:ea typeface="Nunito Light"/>
                <a:cs typeface="Nunito Light"/>
                <a:sym typeface="Nunito Light"/>
              </a:defRPr>
            </a:lvl3pPr>
            <a:lvl4pPr marL="914400" lvl="3" indent="-161925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1500"/>
              <a:buChar char="•"/>
              <a:defRPr sz="2250" i="1">
                <a:uFillTx/>
              </a:defRPr>
            </a:lvl4pPr>
            <a:lvl5pPr marL="1143000" lvl="4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5pPr>
            <a:lvl6pPr marL="1371600" lvl="5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6pPr>
            <a:lvl7pPr marL="1600200" lvl="6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7pPr>
            <a:lvl8pPr marL="1828800" lvl="7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8pPr>
            <a:lvl9pPr marL="2057400" lvl="8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4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Top copy 2_1">
    <p:bg>
      <p:bgPr>
        <a:solidFill>
          <a:srgbClr val="07162D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a8a04e45c_0_16"/>
          <p:cNvSpPr>
            <a:spLocks/>
          </p:cNvSpPr>
          <p:nvPr/>
        </p:nvSpPr>
        <p:spPr>
          <a:xfrm>
            <a:off x="260350" y="196850"/>
            <a:ext cx="11671350" cy="6483300"/>
          </a:xfrm>
          <a:prstGeom prst="rect">
            <a:avLst/>
          </a:prstGeom>
          <a:noFill/>
          <a:ln w="25400" cap="flat" cmpd="sng">
            <a:solidFill>
              <a:srgbClr val="83827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5000"/>
              <a:buFont typeface="Helvetica Neue"/>
              <a:buNone/>
            </a:pPr>
            <a:endParaRPr sz="2500" b="1" i="0" u="none" strike="noStrike" cap="none">
              <a:solidFill>
                <a:srgbClr val="558AAB"/>
              </a:solidFill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g9a8a04e45c_0_16"/>
          <p:cNvSpPr txBox="1">
            <a:spLocks noGrp="1"/>
          </p:cNvSpPr>
          <p:nvPr>
            <p:ph type="title"/>
          </p:nvPr>
        </p:nvSpPr>
        <p:spPr>
          <a:xfrm>
            <a:off x="965200" y="177800"/>
            <a:ext cx="10255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>
                <a:solidFill>
                  <a:srgbClr val="FFFFFF"/>
                </a:solidFill>
                <a:uFillTx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1800"/>
              <a:buNone/>
              <a:defRPr>
                <a:uFillTx/>
              </a:defRPr>
            </a:lvl9pPr>
          </a:lstStyle>
          <a:p>
            <a:endParaRPr/>
          </a:p>
        </p:txBody>
      </p:sp>
      <p:pic>
        <p:nvPicPr>
          <p:cNvPr id="23" name="Google Shape;23;g9a8a04e45c_0_16" descr="logosolo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1267461" y="6008613"/>
            <a:ext cx="619357" cy="61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9a8a04e45c_0_16"/>
          <p:cNvSpPr txBox="1">
            <a:spLocks noGrp="1"/>
          </p:cNvSpPr>
          <p:nvPr>
            <p:ph type="sldNum" idx="12"/>
          </p:nvPr>
        </p:nvSpPr>
        <p:spPr>
          <a:xfrm>
            <a:off x="6009827" y="6675450"/>
            <a:ext cx="184200" cy="1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5C88A5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Google Shape;25;g9a8a04e45c_0_16"/>
          <p:cNvSpPr txBox="1">
            <a:spLocks noGrp="1"/>
          </p:cNvSpPr>
          <p:nvPr>
            <p:ph type="body" idx="1"/>
          </p:nvPr>
        </p:nvSpPr>
        <p:spPr>
          <a:xfrm>
            <a:off x="866213" y="1396775"/>
            <a:ext cx="10255200" cy="50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1pPr>
            <a:lvl2pPr marL="457200" lvl="1" indent="-193675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2500"/>
              <a:buFont typeface="Nunito Light"/>
              <a:buChar char="•"/>
              <a:defRPr sz="2750">
                <a:uFillTx/>
                <a:latin typeface="Nunito Light"/>
                <a:ea typeface="Nunito Light"/>
                <a:cs typeface="Nunito Light"/>
                <a:sym typeface="Nunito Light"/>
              </a:defRPr>
            </a:lvl2pPr>
            <a:lvl3pPr marL="685800" lvl="2" indent="-1778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2000"/>
              <a:buFont typeface="Nunito Light"/>
              <a:buChar char="•"/>
              <a:defRPr sz="2500">
                <a:uFillTx/>
                <a:latin typeface="Nunito Light"/>
                <a:ea typeface="Nunito Light"/>
                <a:cs typeface="Nunito Light"/>
                <a:sym typeface="Nunito Light"/>
              </a:defRPr>
            </a:lvl3pPr>
            <a:lvl4pPr marL="914400" lvl="3" indent="-161925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1500"/>
              <a:buChar char="•"/>
              <a:defRPr sz="2250" i="1">
                <a:uFillTx/>
              </a:defRPr>
            </a:lvl4pPr>
            <a:lvl5pPr marL="1143000" lvl="4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5pPr>
            <a:lvl6pPr marL="1371600" lvl="5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6pPr>
            <a:lvl7pPr marL="1600200" lvl="6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7pPr>
            <a:lvl8pPr marL="1828800" lvl="7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8pPr>
            <a:lvl9pPr marL="2057400" lvl="8" indent="-2159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2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5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, alt" preserve="1">
  <p:cSld name="Title slide, al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0" y="3163525"/>
            <a:ext cx="9702000" cy="1055700"/>
          </a:xfrm>
          <a:prstGeom prst="rect">
            <a:avLst/>
          </a:prstGeom>
          <a:solidFill>
            <a:srgbClr val="EC6600"/>
          </a:solidFill>
        </p:spPr>
        <p:txBody>
          <a:bodyPr spcFirstLastPara="1" wrap="square" lIns="5486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19733" y="5538625"/>
            <a:ext cx="82232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19733" y="4219225"/>
            <a:ext cx="8223200" cy="13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b="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3600" y="6320627"/>
            <a:ext cx="782600" cy="2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9510333" y="6320588"/>
            <a:ext cx="14848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51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0" y="3163525"/>
            <a:ext cx="9702000" cy="1055700"/>
          </a:xfrm>
          <a:prstGeom prst="rect">
            <a:avLst/>
          </a:prstGeom>
          <a:solidFill>
            <a:srgbClr val="EC6600"/>
          </a:solidFill>
        </p:spPr>
        <p:txBody>
          <a:bodyPr spcFirstLastPara="1" wrap="square" lIns="5486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19733" y="5538625"/>
            <a:ext cx="82232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1874E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2"/>
          </p:nvPr>
        </p:nvSpPr>
        <p:spPr>
          <a:xfrm>
            <a:off x="619733" y="4219225"/>
            <a:ext cx="8223200" cy="13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b="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600"/>
              <a:buNone/>
              <a:defRPr sz="26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3600" y="6320627"/>
            <a:ext cx="782600" cy="2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9510333" y="6320588"/>
            <a:ext cx="14848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04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Title and body">
    <p:bg>
      <p:bgPr>
        <a:solidFill>
          <a:srgbClr val="00AE98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i="0">
                <a:latin typeface="Nunito SemiBold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049000" y="6453000"/>
            <a:ext cx="5332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300" b="0" i="0">
                <a:latin typeface="Nunito Light" pitchFamily="2" charset="77"/>
                <a:ea typeface="Nunito Light" pitchFamily="2" charset="77"/>
                <a:cs typeface="Calibri"/>
                <a:sym typeface="Calibri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■"/>
              <a:defRPr sz="2300" b="0" i="0">
                <a:solidFill>
                  <a:srgbClr val="FFFFFF"/>
                </a:solidFill>
                <a:latin typeface="Nunito ExtraLight" pitchFamily="2" charset="77"/>
                <a:ea typeface="Nunito ExtraLight" pitchFamily="2" charset="77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Calibri"/>
              <a:buChar char="■"/>
              <a:defRPr sz="2100" b="0" i="0">
                <a:solidFill>
                  <a:srgbClr val="434343"/>
                </a:solidFill>
                <a:latin typeface="Nunito Light" pitchFamily="2" charset="77"/>
                <a:ea typeface="Nunito Light" pitchFamily="2" charset="77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 b="1" i="0">
                <a:solidFill>
                  <a:srgbClr val="434343"/>
                </a:solidFill>
                <a:latin typeface="Nunito SemiBold" pitchFamily="2" charset="77"/>
                <a:ea typeface="Nunito SemiBold" pitchFamily="2" charset="77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HU"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64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rgbClr val="00AE9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73600" y="6320627"/>
            <a:ext cx="782600" cy="2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9510333" y="6320588"/>
            <a:ext cx="14848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EC6600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■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Calibri"/>
              <a:buChar char="■"/>
              <a:defRPr sz="2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2"/>
          </p:nvPr>
        </p:nvSpPr>
        <p:spPr>
          <a:xfrm>
            <a:off x="1422733" y="6453000"/>
            <a:ext cx="9181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r>
              <a:rPr lang="en"/>
              <a:t>: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9" r:id="rId3"/>
    <p:sldLayoutId id="2147483683" r:id="rId4"/>
    <p:sldLayoutId id="2147483689" r:id="rId5"/>
    <p:sldLayoutId id="214748373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9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10973600" y="6320627"/>
            <a:ext cx="782600" cy="2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9510333" y="6320588"/>
            <a:ext cx="14848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9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0" y="217675"/>
            <a:ext cx="7787200" cy="777300"/>
          </a:xfrm>
          <a:prstGeom prst="rect">
            <a:avLst/>
          </a:prstGeom>
          <a:solidFill>
            <a:srgbClr val="EC6600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Calibri"/>
              <a:buNone/>
              <a:defRPr sz="2400" b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11566000" cy="5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■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Calibri"/>
              <a:buChar char="■"/>
              <a:defRPr sz="2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■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658600" y="6453000"/>
            <a:ext cx="533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2"/>
          </p:nvPr>
        </p:nvSpPr>
        <p:spPr>
          <a:xfrm>
            <a:off x="1422733" y="6453000"/>
            <a:ext cx="9181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rgbClr val="FFFFFF"/>
                </a:solidFill>
              </a:defRPr>
            </a:lvl1pPr>
            <a:lvl2pPr lvl="1" algn="r" rtl="0">
              <a:buNone/>
              <a:defRPr sz="1000" b="1">
                <a:solidFill>
                  <a:srgbClr val="FFFFFF"/>
                </a:solidFill>
              </a:defRPr>
            </a:lvl2pPr>
            <a:lvl3pPr lvl="2" algn="r" rtl="0">
              <a:buNone/>
              <a:defRPr sz="1000" b="1">
                <a:solidFill>
                  <a:srgbClr val="FFFFFF"/>
                </a:solidFill>
              </a:defRPr>
            </a:lvl3pPr>
            <a:lvl4pPr lvl="3" algn="r" rtl="0">
              <a:buNone/>
              <a:defRPr sz="1000" b="1">
                <a:solidFill>
                  <a:srgbClr val="FFFFFF"/>
                </a:solidFill>
              </a:defRPr>
            </a:lvl4pPr>
            <a:lvl5pPr lvl="4" algn="r" rtl="0">
              <a:buNone/>
              <a:defRPr sz="1000" b="1">
                <a:solidFill>
                  <a:srgbClr val="FFFFFF"/>
                </a:solidFill>
              </a:defRPr>
            </a:lvl5pPr>
            <a:lvl6pPr lvl="5" algn="r" rtl="0">
              <a:buNone/>
              <a:defRPr sz="1000" b="1">
                <a:solidFill>
                  <a:srgbClr val="FFFFFF"/>
                </a:solidFill>
              </a:defRPr>
            </a:lvl6pPr>
            <a:lvl7pPr lvl="6" algn="r" rtl="0">
              <a:buNone/>
              <a:defRPr sz="1000" b="1">
                <a:solidFill>
                  <a:srgbClr val="FFFFFF"/>
                </a:solidFill>
              </a:defRPr>
            </a:lvl7pPr>
            <a:lvl8pPr lvl="7" algn="r" rtl="0">
              <a:buNone/>
              <a:defRPr sz="1000" b="1">
                <a:solidFill>
                  <a:srgbClr val="FFFFFF"/>
                </a:solidFill>
              </a:defRPr>
            </a:lvl8pPr>
            <a:lvl9pPr lvl="8" algn="r" rtl="0">
              <a:buNone/>
              <a:defRPr sz="1000" b="1">
                <a:solidFill>
                  <a:srgbClr val="FFFFFF"/>
                </a:solidFill>
              </a:defRPr>
            </a:lvl9pPr>
          </a:lstStyle>
          <a:p>
            <a:r>
              <a:rPr lang="en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3952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5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037F-B3B2-FF42-B39F-3995900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3525"/>
            <a:ext cx="10072914" cy="1055700"/>
          </a:xfrm>
        </p:spPr>
        <p:txBody>
          <a:bodyPr/>
          <a:lstStyle/>
          <a:p>
            <a:r>
              <a:rPr lang="en-HU" dirty="0">
                <a:latin typeface="Nunito SemiBold" pitchFamily="2" charset="77"/>
              </a:rPr>
              <a:t>Champs gen3 // Bring .org to S-SDLC gen3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7E72D-C6F3-0C45-B3DB-8648B8060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U" dirty="0">
                <a:latin typeface="Nunito ExtraLight" pitchFamily="2" charset="77"/>
              </a:rPr>
              <a:t>Timur Khrotko, Péter Nyilasy</a:t>
            </a:r>
          </a:p>
          <a:p>
            <a:r>
              <a:rPr lang="en-HU" dirty="0">
                <a:solidFill>
                  <a:schemeClr val="bg2"/>
                </a:solidFill>
                <a:latin typeface="Nunito ExtraLight" pitchFamily="2" charset="77"/>
              </a:rPr>
              <a:t>2011 hsws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491AA7-6E46-744F-806A-CE560A26843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HU" dirty="0">
                <a:latin typeface="Nunito" pitchFamily="2" charset="77"/>
              </a:rPr>
              <a:t>a very short version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a98e28e4a_0_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r>
              <a:rPr lang="en-US" dirty="0">
                <a:uFillTx/>
              </a:rPr>
              <a:t>	To be added with an OD* hat on</a:t>
            </a:r>
            <a:endParaRPr dirty="0">
              <a:uFillTx/>
            </a:endParaRPr>
          </a:p>
        </p:txBody>
      </p:sp>
      <p:sp>
        <p:nvSpPr>
          <p:cNvPr id="131" name="Google Shape;131;g9a98e28e4a_0_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 dirty="0">
                <a:uFillTx/>
              </a:rPr>
              <a:t>Cultivate organizational routines and structures</a:t>
            </a:r>
            <a:endParaRPr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to glue the engineer-to-engineer designed S-SDLC components </a:t>
            </a:r>
            <a:endParaRPr dirty="0">
              <a:uFillTx/>
            </a:endParaRPr>
          </a:p>
          <a:p>
            <a:pPr>
              <a:spcBef>
                <a:spcPts val="0"/>
              </a:spcBef>
            </a:pPr>
            <a:r>
              <a:rPr lang="en-US" dirty="0">
                <a:uFillTx/>
              </a:rPr>
              <a:t>Make security a gut, embedded, ubiquitous routine</a:t>
            </a:r>
            <a:endParaRPr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in requirements definition, design, coding, testing and follow up</a:t>
            </a:r>
            <a:endParaRPr dirty="0">
              <a:uFillTx/>
            </a:endParaRPr>
          </a:p>
          <a:p>
            <a:pPr>
              <a:spcBef>
                <a:spcPts val="0"/>
              </a:spcBef>
            </a:pPr>
            <a:r>
              <a:rPr lang="en-US" dirty="0">
                <a:uFillTx/>
              </a:rPr>
              <a:t>Make security treatment an omnipresent collective interplay</a:t>
            </a:r>
          </a:p>
          <a:p>
            <a:pPr lvl="1"/>
            <a:r>
              <a:rPr lang="en-US" dirty="0"/>
              <a:t>production rituals</a:t>
            </a:r>
            <a:endParaRPr dirty="0">
              <a:uFillTx/>
            </a:endParaRPr>
          </a:p>
          <a:p>
            <a:pPr>
              <a:spcBef>
                <a:spcPts val="0"/>
              </a:spcBef>
            </a:pPr>
            <a:r>
              <a:rPr lang="en-US" dirty="0">
                <a:uFillTx/>
              </a:rPr>
              <a:t>Ensure that actionable and governing security knowledge is 1 click away</a:t>
            </a:r>
          </a:p>
          <a:p>
            <a:pPr lvl="1"/>
            <a:r>
              <a:rPr lang="en-US" dirty="0"/>
              <a:t>closer than </a:t>
            </a:r>
            <a:r>
              <a:rPr lang="en-US" dirty="0" err="1"/>
              <a:t>stackoverflow</a:t>
            </a:r>
            <a:endParaRPr dirty="0">
              <a:uFillTx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A0E2EBF-D657-584C-BFB1-E61BF699F2E2}"/>
              </a:ext>
            </a:extLst>
          </p:cNvPr>
          <p:cNvSpPr/>
          <p:nvPr/>
        </p:nvSpPr>
        <p:spPr>
          <a:xfrm>
            <a:off x="8215086" y="632411"/>
            <a:ext cx="3095371" cy="725127"/>
          </a:xfrm>
          <a:prstGeom prst="wedgeRectCallout">
            <a:avLst>
              <a:gd name="adj1" fmla="val -95035"/>
              <a:gd name="adj2" fmla="val -555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2000" i="1" dirty="0">
                <a:solidFill>
                  <a:srgbClr val="ED6600"/>
                </a:solidFill>
                <a:latin typeface="Nunito ExtraLight" pitchFamily="2" charset="77"/>
              </a:rPr>
              <a:t>* OD = organizational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01856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a98e28e4a_0_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r>
              <a:rPr lang="en-US" dirty="0">
                <a:uFillTx/>
              </a:rPr>
              <a:t>	The actionable package </a:t>
            </a:r>
            <a:r>
              <a:rPr lang="en-US" b="0" i="1" dirty="0">
                <a:uFillTx/>
                <a:latin typeface="Nunito ExtraLight" pitchFamily="2" charset="77"/>
              </a:rPr>
              <a:t>– in a nutshell</a:t>
            </a:r>
            <a:endParaRPr b="0" i="1" dirty="0">
              <a:uFillTx/>
              <a:latin typeface="Nunito ExtraLight" pitchFamily="2" charset="77"/>
            </a:endParaRPr>
          </a:p>
        </p:txBody>
      </p:sp>
      <p:sp>
        <p:nvSpPr>
          <p:cNvPr id="137" name="Google Shape;137;g9a98e28e4a_0_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 dirty="0">
                <a:uFillTx/>
              </a:rPr>
              <a:t>Boot (inject), maintain, improve </a:t>
            </a:r>
            <a:endParaRPr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trainings (per team/project), structured education flow</a:t>
            </a:r>
            <a:endParaRPr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/>
              <a:t>o</a:t>
            </a:r>
            <a:r>
              <a:rPr lang="en-US" dirty="0">
                <a:uFillTx/>
              </a:rPr>
              <a:t>nboarding: instant minimal treatment</a:t>
            </a: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…</a:t>
            </a:r>
            <a:endParaRPr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coach-by-</a:t>
            </a:r>
            <a:r>
              <a:rPr lang="en-US" dirty="0" err="1">
                <a:uFillTx/>
              </a:rPr>
              <a:t>code_review</a:t>
            </a:r>
            <a:endParaRPr lang="en-US"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daily sec code-reviews</a:t>
            </a:r>
            <a:endParaRPr dirty="0">
              <a:uFillTx/>
            </a:endParaRPr>
          </a:p>
          <a:p>
            <a:pPr>
              <a:spcBef>
                <a:spcPts val="0"/>
              </a:spcBef>
            </a:pPr>
            <a:r>
              <a:rPr lang="en-US" dirty="0">
                <a:uFillTx/>
              </a:rPr>
              <a:t>Make tacit explicit</a:t>
            </a:r>
            <a:endParaRPr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documentation, guidelines, SKF</a:t>
            </a:r>
            <a:endParaRPr dirty="0">
              <a:uFillTx/>
            </a:endParaRPr>
          </a:p>
          <a:p>
            <a:pPr>
              <a:spcBef>
                <a:spcPts val="0"/>
              </a:spcBef>
            </a:pPr>
            <a:r>
              <a:rPr lang="en-US" dirty="0">
                <a:uFillTx/>
              </a:rPr>
              <a:t>Infiltrate your agents</a:t>
            </a:r>
            <a:endParaRPr dirty="0">
              <a:uFillTx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uFillTx/>
              </a:rPr>
              <a:t>specialized champion roles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366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2F236-B189-F34E-A878-8501D4699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1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59" name="Google Shape;359;p81"/>
          <p:cNvSpPr txBox="1">
            <a:spLocks noGrp="1"/>
          </p:cNvSpPr>
          <p:nvPr>
            <p:ph type="title"/>
          </p:nvPr>
        </p:nvSpPr>
        <p:spPr>
          <a:xfrm>
            <a:off x="-1" y="5780275"/>
            <a:ext cx="8868229" cy="7773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/>
          <a:p>
            <a:r>
              <a:rPr lang="en" dirty="0">
                <a:latin typeface="Nunito SemiBold" pitchFamily="2" charset="77"/>
              </a:rPr>
              <a:t>SKF: Security Knowledge Framework .org</a:t>
            </a:r>
            <a:endParaRPr dirty="0">
              <a:latin typeface="Nunito SemiBold" pitchFamily="2" charset="77"/>
            </a:endParaRPr>
          </a:p>
        </p:txBody>
      </p:sp>
      <p:sp>
        <p:nvSpPr>
          <p:cNvPr id="13" name="Line Callout 2 (No Border) 12">
            <a:extLst>
              <a:ext uri="{FF2B5EF4-FFF2-40B4-BE49-F238E27FC236}">
                <a16:creationId xmlns:a16="http://schemas.microsoft.com/office/drawing/2014/main" id="{A6F135F8-3E6B-6943-9182-4DF71665AED9}"/>
              </a:ext>
            </a:extLst>
          </p:cNvPr>
          <p:cNvSpPr/>
          <p:nvPr/>
        </p:nvSpPr>
        <p:spPr>
          <a:xfrm>
            <a:off x="4434113" y="3428999"/>
            <a:ext cx="3018970" cy="62123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13647"/>
              <a:gd name="adj6" fmla="val -36571"/>
            </a:avLst>
          </a:prstGeom>
          <a:solidFill>
            <a:srgbClr val="ED66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rgbClr val="FFFF00"/>
                </a:solidFill>
                <a:latin typeface="Nunito ExtraLight" pitchFamily="2" charset="77"/>
              </a:rPr>
              <a:t>Y</a:t>
            </a:r>
            <a:r>
              <a:rPr lang="en-HU" sz="2000" i="1" dirty="0">
                <a:solidFill>
                  <a:srgbClr val="FFFF00"/>
                </a:solidFill>
                <a:latin typeface="Nunito ExtraLight" pitchFamily="2" charset="77"/>
              </a:rPr>
              <a:t>our first gen3 move</a:t>
            </a:r>
          </a:p>
        </p:txBody>
      </p:sp>
    </p:spTree>
    <p:extLst>
      <p:ext uri="{BB962C8B-B14F-4D97-AF65-F5344CB8AC3E}">
        <p14:creationId xmlns:p14="http://schemas.microsoft.com/office/powerpoint/2010/main" val="45453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722EC4-407E-AD44-8FB4-10F4CBF19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U" dirty="0">
                <a:latin typeface="Nunito SemiBold" pitchFamily="2" charset="77"/>
              </a:rPr>
              <a:t>/ Champions + Code_review</a:t>
            </a:r>
          </a:p>
        </p:txBody>
      </p:sp>
    </p:spTree>
    <p:extLst>
      <p:ext uri="{BB962C8B-B14F-4D97-AF65-F5344CB8AC3E}">
        <p14:creationId xmlns:p14="http://schemas.microsoft.com/office/powerpoint/2010/main" val="133641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13;p108">
            <a:extLst>
              <a:ext uri="{FF2B5EF4-FFF2-40B4-BE49-F238E27FC236}">
                <a16:creationId xmlns:a16="http://schemas.microsoft.com/office/drawing/2014/main" id="{1E5AA397-EFBE-AE4E-B4DF-AB5A7338E9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467" t="281" r="5765" b="843"/>
          <a:stretch/>
        </p:blipFill>
        <p:spPr>
          <a:xfrm>
            <a:off x="319314" y="232229"/>
            <a:ext cx="3962400" cy="638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13;p108">
            <a:extLst>
              <a:ext uri="{FF2B5EF4-FFF2-40B4-BE49-F238E27FC236}">
                <a16:creationId xmlns:a16="http://schemas.microsoft.com/office/drawing/2014/main" id="{5313F751-2440-4F47-84AD-FF8616952A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892" t="281" r="5765" b="843"/>
          <a:stretch/>
        </p:blipFill>
        <p:spPr>
          <a:xfrm>
            <a:off x="4005943" y="232032"/>
            <a:ext cx="7866743" cy="638628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98"/>
          <p:cNvSpPr txBox="1">
            <a:spLocks noGrp="1"/>
          </p:cNvSpPr>
          <p:nvPr>
            <p:ph type="subTitle" idx="1"/>
          </p:nvPr>
        </p:nvSpPr>
        <p:spPr>
          <a:xfrm>
            <a:off x="3396343" y="2316975"/>
            <a:ext cx="8499872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hu-HU" dirty="0" err="1">
                <a:solidFill>
                  <a:schemeClr val="accent1"/>
                </a:solidFill>
                <a:latin typeface="Nunito Light" pitchFamily="2" charset="77"/>
              </a:rPr>
              <a:t>Security</a:t>
            </a:r>
            <a:r>
              <a:rPr lang="hu-HU" dirty="0">
                <a:solidFill>
                  <a:schemeClr val="accent1"/>
                </a:solidFill>
                <a:latin typeface="Nunito Light" pitchFamily="2" charset="77"/>
              </a:rPr>
              <a:t> </a:t>
            </a:r>
            <a:r>
              <a:rPr lang="hu-HU" dirty="0" err="1">
                <a:solidFill>
                  <a:schemeClr val="accent1"/>
                </a:solidFill>
                <a:latin typeface="Nunito Light" pitchFamily="2" charset="77"/>
              </a:rPr>
              <a:t>champions</a:t>
            </a:r>
            <a:r>
              <a:rPr lang="hu-HU" dirty="0">
                <a:solidFill>
                  <a:schemeClr val="accent1"/>
                </a:solidFill>
                <a:latin typeface="Nunito Light" pitchFamily="2" charset="77"/>
              </a:rPr>
              <a:t> Gen3</a:t>
            </a:r>
            <a:endParaRPr dirty="0">
              <a:solidFill>
                <a:schemeClr val="accent1"/>
              </a:solidFill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23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cc5c329d5_0_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5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>
                <a:uFillTx/>
              </a:rPr>
              <a:t>	Security champion roles</a:t>
            </a:r>
            <a:endParaRPr dirty="0">
              <a:uFillTx/>
            </a:endParaRPr>
          </a:p>
        </p:txBody>
      </p:sp>
      <p:sp>
        <p:nvSpPr>
          <p:cNvPr id="246" name="Google Shape;246;g9cc5c329d5_0_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 dirty="0">
                <a:uFillTx/>
              </a:rPr>
              <a:t>Roles</a:t>
            </a:r>
          </a:p>
          <a:p>
            <a:pPr lvl="1"/>
            <a:r>
              <a:rPr lang="en-US" dirty="0"/>
              <a:t>Reviewer champion</a:t>
            </a:r>
            <a:endParaRPr dirty="0">
              <a:uFillTx/>
            </a:endParaRPr>
          </a:p>
          <a:p>
            <a:pPr lvl="1"/>
            <a:r>
              <a:rPr lang="en-US" dirty="0">
                <a:uFillTx/>
              </a:rPr>
              <a:t>Design -”-</a:t>
            </a:r>
            <a:endParaRPr dirty="0">
              <a:uFillTx/>
            </a:endParaRPr>
          </a:p>
          <a:p>
            <a:pPr lvl="1"/>
            <a:r>
              <a:rPr lang="en-US" dirty="0" err="1">
                <a:uFillTx/>
              </a:rPr>
              <a:t>Devops</a:t>
            </a:r>
            <a:r>
              <a:rPr lang="en-US" dirty="0"/>
              <a:t> -”-</a:t>
            </a:r>
            <a:endParaRPr dirty="0">
              <a:uFillTx/>
            </a:endParaRPr>
          </a:p>
          <a:p>
            <a:pPr lvl="1"/>
            <a:r>
              <a:rPr lang="en-US" dirty="0">
                <a:uFillTx/>
              </a:rPr>
              <a:t>Test </a:t>
            </a:r>
            <a:r>
              <a:rPr lang="en-US" dirty="0"/>
              <a:t>-”-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914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cc5c329d5_0_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5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>
                <a:uFillTx/>
              </a:rPr>
              <a:t>	Code-review</a:t>
            </a:r>
            <a:endParaRPr dirty="0">
              <a:uFillTx/>
            </a:endParaRPr>
          </a:p>
        </p:txBody>
      </p:sp>
      <p:sp>
        <p:nvSpPr>
          <p:cNvPr id="234" name="Google Shape;234;g9cc5c329d5_0_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 dirty="0">
                <a:uFillTx/>
              </a:rPr>
              <a:t>Do it regularly</a:t>
            </a:r>
            <a:endParaRPr dirty="0">
              <a:uFillTx/>
            </a:endParaRPr>
          </a:p>
          <a:p>
            <a:pPr>
              <a:spcBef>
                <a:spcPts val="0"/>
              </a:spcBef>
            </a:pPr>
            <a:r>
              <a:rPr lang="en-US" dirty="0">
                <a:uFillTx/>
              </a:rPr>
              <a:t>Also from a security point-of-view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763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a98e28e4a_0_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r>
              <a:rPr lang="en-US" dirty="0">
                <a:uFillTx/>
              </a:rPr>
              <a:t>	Q+A </a:t>
            </a:r>
            <a:endParaRPr dirty="0">
              <a:uFillTx/>
            </a:endParaRPr>
          </a:p>
        </p:txBody>
      </p:sp>
      <p:sp>
        <p:nvSpPr>
          <p:cNvPr id="269" name="Google Shape;269;g9a98e28e4a_0_131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7254000" cy="5145000"/>
          </a:xfrm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63500" indent="0">
              <a:buNone/>
            </a:pPr>
            <a:r>
              <a:rPr lang="en-US" dirty="0"/>
              <a:t>.finalize</a:t>
            </a:r>
          </a:p>
          <a:p>
            <a:pPr lvl="1"/>
            <a:r>
              <a:rPr lang="en-US" dirty="0"/>
              <a:t>Thanks!</a:t>
            </a:r>
          </a:p>
          <a:p>
            <a:pPr marL="63500" indent="0">
              <a:buNone/>
            </a:pPr>
            <a:r>
              <a:rPr lang="en-US" dirty="0"/>
              <a:t>.tap</a:t>
            </a:r>
          </a:p>
          <a:p>
            <a:pPr lvl="1"/>
            <a:r>
              <a:rPr lang="en-US" dirty="0"/>
              <a:t>Slack</a:t>
            </a:r>
          </a:p>
          <a:p>
            <a:pPr marL="63500" indent="0">
              <a:buNone/>
            </a:pPr>
            <a:r>
              <a:rPr lang="en-US" dirty="0"/>
              <a:t>.queue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/OsHNYG8uciM</a:t>
            </a:r>
          </a:p>
          <a:p>
            <a:pPr lvl="2"/>
            <a:r>
              <a:rPr lang="en-US" dirty="0"/>
              <a:t>OWASP Global </a:t>
            </a:r>
            <a:r>
              <a:rPr lang="en-US" dirty="0" err="1"/>
              <a:t>Appsec</a:t>
            </a:r>
            <a:r>
              <a:rPr lang="en-US" dirty="0"/>
              <a:t> 2020 </a:t>
            </a:r>
            <a:r>
              <a:rPr lang="en-US" dirty="0" err="1"/>
              <a:t>prezo</a:t>
            </a:r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9CF5175-9317-E74F-9CCE-AC82F08C6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5" y="177800"/>
            <a:ext cx="3458013" cy="34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7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a98e28e4a_0_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r>
              <a:rPr lang="en-US" dirty="0">
                <a:uFillTx/>
              </a:rPr>
              <a:t>	&gt;_ </a:t>
            </a:r>
            <a:r>
              <a:rPr lang="en-US" dirty="0" err="1">
                <a:uFillTx/>
              </a:rPr>
              <a:t>whowe’r</a:t>
            </a:r>
            <a:r>
              <a:rPr lang="en-US" dirty="0">
                <a:uFillTx/>
              </a:rPr>
              <a:t>; feedback</a:t>
            </a:r>
            <a:endParaRPr dirty="0">
              <a:uFillTx/>
            </a:endParaRPr>
          </a:p>
        </p:txBody>
      </p:sp>
      <p:sp>
        <p:nvSpPr>
          <p:cNvPr id="269" name="Google Shape;269;g9a98e28e4a_0_131"/>
          <p:cNvSpPr txBox="1">
            <a:spLocks noGrp="1"/>
          </p:cNvSpPr>
          <p:nvPr>
            <p:ph type="body" idx="1"/>
          </p:nvPr>
        </p:nvSpPr>
        <p:spPr>
          <a:xfrm>
            <a:off x="533200" y="1175575"/>
            <a:ext cx="5228971" cy="5145000"/>
          </a:xfrm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 dirty="0"/>
              <a:t>Timur </a:t>
            </a:r>
            <a:r>
              <a:rPr lang="en-US" dirty="0" err="1"/>
              <a:t>Khrotko</a:t>
            </a:r>
            <a:endParaRPr lang="en-US" dirty="0"/>
          </a:p>
          <a:p>
            <a:pPr lvl="1"/>
            <a:r>
              <a:rPr lang="en-US" dirty="0" err="1"/>
              <a:t>defdev.eu</a:t>
            </a:r>
            <a:endParaRPr lang="en-US" dirty="0"/>
          </a:p>
          <a:p>
            <a:pPr lvl="2"/>
            <a:r>
              <a:rPr lang="en-US" dirty="0"/>
              <a:t>trainings producer</a:t>
            </a:r>
          </a:p>
          <a:p>
            <a:pPr lvl="2"/>
            <a:r>
              <a:rPr lang="en-US" dirty="0"/>
              <a:t>trainer</a:t>
            </a:r>
          </a:p>
          <a:p>
            <a:pPr lvl="2"/>
            <a:r>
              <a:rPr lang="en-US" dirty="0"/>
              <a:t>practical mobile </a:t>
            </a:r>
            <a:br>
              <a:rPr lang="en-US" dirty="0"/>
            </a:br>
            <a:r>
              <a:rPr lang="en-US" dirty="0"/>
              <a:t>security for execs</a:t>
            </a:r>
          </a:p>
          <a:p>
            <a:pPr lvl="1"/>
            <a:r>
              <a:rPr lang="en-US" dirty="0" err="1"/>
              <a:t>secdev.eu</a:t>
            </a:r>
            <a:endParaRPr lang="en-US" dirty="0"/>
          </a:p>
          <a:p>
            <a:pPr lvl="2"/>
            <a:r>
              <a:rPr lang="en-US" dirty="0"/>
              <a:t>pm, auditor, consultant</a:t>
            </a:r>
          </a:p>
          <a:p>
            <a:pPr lvl="1"/>
            <a:r>
              <a:rPr lang="en-US" dirty="0" err="1"/>
              <a:t>hello@defdev.eu</a:t>
            </a:r>
            <a:endParaRPr lang="en-US" dirty="0"/>
          </a:p>
          <a:p>
            <a:pPr lvl="1"/>
            <a:r>
              <a:rPr lang="en-US" dirty="0"/>
              <a:t>PhD</a:t>
            </a:r>
          </a:p>
        </p:txBody>
      </p:sp>
      <p:pic>
        <p:nvPicPr>
          <p:cNvPr id="271" name="Google Shape;271;g9a98e28e4a_0_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481338" y="177800"/>
            <a:ext cx="3458012" cy="34580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9;g9a98e28e4a_0_131">
            <a:extLst>
              <a:ext uri="{FF2B5EF4-FFF2-40B4-BE49-F238E27FC236}">
                <a16:creationId xmlns:a16="http://schemas.microsoft.com/office/drawing/2014/main" id="{7E1CCBA1-6C32-E34C-8218-27BE9DEAD992}"/>
              </a:ext>
            </a:extLst>
          </p:cNvPr>
          <p:cNvSpPr txBox="1">
            <a:spLocks/>
          </p:cNvSpPr>
          <p:nvPr/>
        </p:nvSpPr>
        <p:spPr>
          <a:xfrm>
            <a:off x="5054404" y="1153613"/>
            <a:ext cx="6237710" cy="5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Calibri"/>
              <a:buChar char="■"/>
              <a:defRPr sz="2400" b="0" i="0" u="none" strike="noStrike" cap="none">
                <a:solidFill>
                  <a:srgbClr val="D9D9D9"/>
                </a:solidFill>
                <a:latin typeface="Nunito Light" pitchFamily="2" charset="77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Calibri"/>
              <a:buChar char="○"/>
              <a:defRPr sz="2300" b="0" i="0" u="none" strike="noStrike" cap="none">
                <a:solidFill>
                  <a:srgbClr val="D9D9D9"/>
                </a:solidFill>
                <a:latin typeface="Nunito ExtraLight" pitchFamily="2" charset="77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100"/>
              <a:buFont typeface="Calibri"/>
              <a:buChar char="■"/>
              <a:defRPr sz="2100" b="0" i="0" u="none" strike="noStrike" cap="none">
                <a:solidFill>
                  <a:srgbClr val="D9D9D9"/>
                </a:solidFill>
                <a:latin typeface="Nunito Light" pitchFamily="2" charset="77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  <a:defRPr sz="1800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■"/>
              <a:defRPr sz="1800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  <a:defRPr sz="1800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■"/>
              <a:defRPr sz="1800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err="1"/>
              <a:t>Nyilasy</a:t>
            </a:r>
            <a:r>
              <a:rPr lang="en-US" dirty="0"/>
              <a:t> </a:t>
            </a:r>
            <a:r>
              <a:rPr lang="en-US" dirty="0" err="1"/>
              <a:t>Péter</a:t>
            </a:r>
            <a:endParaRPr lang="en-US" dirty="0"/>
          </a:p>
          <a:p>
            <a:pPr lvl="1"/>
            <a:r>
              <a:rPr lang="en-US" dirty="0" err="1"/>
              <a:t>defdev.eu</a:t>
            </a:r>
            <a:endParaRPr lang="en-US" dirty="0"/>
          </a:p>
          <a:p>
            <a:pPr lvl="2"/>
            <a:r>
              <a:rPr lang="en-US" dirty="0"/>
              <a:t>core trainer</a:t>
            </a:r>
          </a:p>
          <a:p>
            <a:pPr lvl="2"/>
            <a:r>
              <a:rPr lang="en-US" dirty="0"/>
              <a:t>Java, JS/TS</a:t>
            </a:r>
          </a:p>
          <a:p>
            <a:pPr lvl="1"/>
            <a:r>
              <a:rPr lang="en-US" dirty="0"/>
              <a:t>enterprise Java dev</a:t>
            </a:r>
          </a:p>
          <a:p>
            <a:pPr lvl="1"/>
            <a:r>
              <a:rPr lang="en-US" dirty="0" err="1"/>
              <a:t>secdev.eu</a:t>
            </a:r>
            <a:endParaRPr lang="en-US" dirty="0"/>
          </a:p>
          <a:p>
            <a:pPr lvl="2"/>
            <a:r>
              <a:rPr lang="en-US" dirty="0"/>
              <a:t>assisted code-review (interview-based)</a:t>
            </a:r>
          </a:p>
          <a:p>
            <a:pPr lvl="2"/>
            <a:r>
              <a:rPr lang="en-US" dirty="0" err="1"/>
              <a:t>pentesting</a:t>
            </a:r>
            <a:endParaRPr lang="en-US" dirty="0"/>
          </a:p>
          <a:p>
            <a:pPr lvl="1"/>
            <a:r>
              <a:rPr lang="en-US" dirty="0" err="1"/>
              <a:t>hello@secdev.eu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/Qv8j1RV2HcC9ApPb7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4732F12E-718E-794A-AE2D-8C609080ACEB}"/>
              </a:ext>
            </a:extLst>
          </p:cNvPr>
          <p:cNvSpPr/>
          <p:nvPr/>
        </p:nvSpPr>
        <p:spPr>
          <a:xfrm>
            <a:off x="533200" y="5319861"/>
            <a:ext cx="1204686" cy="725127"/>
          </a:xfrm>
          <a:prstGeom prst="homePlate">
            <a:avLst/>
          </a:prstGeom>
          <a:solidFill>
            <a:srgbClr val="ED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2000" b="1" dirty="0">
                <a:latin typeface="Nunito SemiBold" pitchFamily="2" charset="77"/>
              </a:rPr>
              <a:t>/org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6527DC94-B824-1F47-8788-779DB91C55D7}"/>
              </a:ext>
            </a:extLst>
          </p:cNvPr>
          <p:cNvSpPr/>
          <p:nvPr/>
        </p:nvSpPr>
        <p:spPr>
          <a:xfrm>
            <a:off x="5054403" y="5754086"/>
            <a:ext cx="2173711" cy="725127"/>
          </a:xfrm>
          <a:prstGeom prst="homePlate">
            <a:avLst/>
          </a:prstGeom>
          <a:solidFill>
            <a:srgbClr val="ED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sz="2000" b="1" dirty="0">
                <a:latin typeface="Nunito SemiBold" pitchFamily="2" charset="77"/>
              </a:rPr>
              <a:t>/champs+cr</a:t>
            </a:r>
          </a:p>
        </p:txBody>
      </p:sp>
    </p:spTree>
    <p:extLst>
      <p:ext uri="{BB962C8B-B14F-4D97-AF65-F5344CB8AC3E}">
        <p14:creationId xmlns:p14="http://schemas.microsoft.com/office/powerpoint/2010/main" val="56855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722EC4-407E-AD44-8FB4-10F4CBF19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11125"/>
            <a:ext cx="8078800" cy="1088100"/>
          </a:xfrm>
        </p:spPr>
        <p:txBody>
          <a:bodyPr/>
          <a:lstStyle/>
          <a:p>
            <a:r>
              <a:rPr lang="en-HU" dirty="0">
                <a:latin typeface="Nunito SemiBold" pitchFamily="2" charset="77"/>
              </a:rPr>
              <a:t>/org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13;p108">
            <a:extLst>
              <a:ext uri="{FF2B5EF4-FFF2-40B4-BE49-F238E27FC236}">
                <a16:creationId xmlns:a16="http://schemas.microsoft.com/office/drawing/2014/main" id="{1E5AA397-EFBE-AE4E-B4DF-AB5A7338E9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467" t="281" r="5765" b="843"/>
          <a:stretch/>
        </p:blipFill>
        <p:spPr>
          <a:xfrm>
            <a:off x="319314" y="232229"/>
            <a:ext cx="3962400" cy="638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13;p108">
            <a:extLst>
              <a:ext uri="{FF2B5EF4-FFF2-40B4-BE49-F238E27FC236}">
                <a16:creationId xmlns:a16="http://schemas.microsoft.com/office/drawing/2014/main" id="{5313F751-2440-4F47-84AD-FF8616952A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892" t="281" r="5765" b="843"/>
          <a:stretch/>
        </p:blipFill>
        <p:spPr>
          <a:xfrm>
            <a:off x="4005943" y="232032"/>
            <a:ext cx="7866743" cy="638628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98"/>
          <p:cNvSpPr txBox="1">
            <a:spLocks noGrp="1"/>
          </p:cNvSpPr>
          <p:nvPr>
            <p:ph type="subTitle" idx="1"/>
          </p:nvPr>
        </p:nvSpPr>
        <p:spPr>
          <a:xfrm>
            <a:off x="3396343" y="2316975"/>
            <a:ext cx="8499872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dirty="0"/>
              <a:t>A working S-SDLC -- is it an </a:t>
            </a:r>
            <a:r>
              <a:rPr lang="en-US" i="1" dirty="0"/>
              <a:t>org</a:t>
            </a:r>
            <a:r>
              <a:rPr lang="en-US" dirty="0"/>
              <a:t> problem?</a:t>
            </a:r>
            <a:endParaRPr dirty="0">
              <a:latin typeface="Nunito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858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a98e28e4a_0_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r>
              <a:rPr lang="en-US" dirty="0">
                <a:uFillTx/>
              </a:rPr>
              <a:t>	Working S-SDLC -- is it a problem?</a:t>
            </a:r>
            <a:endParaRPr dirty="0">
              <a:uFillTx/>
            </a:endParaRPr>
          </a:p>
        </p:txBody>
      </p:sp>
      <p:sp>
        <p:nvSpPr>
          <p:cNvPr id="101" name="Google Shape;101;g9a98e28e4a_0_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 dirty="0"/>
              <a:t>Non-problem</a:t>
            </a:r>
          </a:p>
          <a:p>
            <a:pPr lvl="1"/>
            <a:r>
              <a:rPr lang="en-US" dirty="0"/>
              <a:t>If security quality of the production proc is sustainably good</a:t>
            </a:r>
          </a:p>
          <a:p>
            <a:pPr lvl="3"/>
            <a:r>
              <a:rPr lang="en-US" dirty="0">
                <a:uFillTx/>
              </a:rPr>
              <a:t>indeed, there're are many organizations doing effective S-SDLC</a:t>
            </a:r>
          </a:p>
          <a:p>
            <a:pPr lvl="2"/>
            <a:r>
              <a:rPr lang="en-US" dirty="0"/>
              <a:t>methodically</a:t>
            </a:r>
          </a:p>
          <a:p>
            <a:pPr lvl="3"/>
            <a:r>
              <a:rPr lang="en-US" dirty="0"/>
              <a:t>mil</a:t>
            </a:r>
          </a:p>
          <a:p>
            <a:pPr lvl="3"/>
            <a:r>
              <a:rPr lang="en-US" dirty="0"/>
              <a:t>fin</a:t>
            </a:r>
          </a:p>
          <a:p>
            <a:pPr lvl="2"/>
            <a:r>
              <a:rPr lang="en-US" dirty="0"/>
              <a:t>organically</a:t>
            </a:r>
          </a:p>
          <a:p>
            <a:pPr lvl="3"/>
            <a:r>
              <a:rPr lang="en-US" dirty="0"/>
              <a:t>quality freaks</a:t>
            </a:r>
          </a:p>
          <a:p>
            <a:r>
              <a:rPr lang="en-US" dirty="0">
                <a:uFillTx/>
              </a:rPr>
              <a:t>Problem</a:t>
            </a:r>
          </a:p>
          <a:p>
            <a:pPr lvl="1"/>
            <a:r>
              <a:rPr lang="en-US" dirty="0">
                <a:uFillTx/>
              </a:rPr>
              <a:t>Embedding </a:t>
            </a:r>
            <a:r>
              <a:rPr lang="en-US" dirty="0" err="1">
                <a:uFillTx/>
              </a:rPr>
              <a:t>appsec</a:t>
            </a:r>
            <a:r>
              <a:rPr lang="en-US" dirty="0">
                <a:uFillTx/>
              </a:rPr>
              <a:t> into the production proc</a:t>
            </a:r>
          </a:p>
          <a:p>
            <a:pPr lvl="3"/>
            <a:r>
              <a:rPr lang="en-US" dirty="0">
                <a:uFillTx/>
              </a:rPr>
              <a:t>as an organism</a:t>
            </a:r>
            <a:endParaRPr dirty="0">
              <a:uFillTx/>
            </a:endParaRPr>
          </a:p>
          <a:p>
            <a:pPr lvl="2"/>
            <a:r>
              <a:rPr lang="en-US" dirty="0"/>
              <a:t>m</a:t>
            </a:r>
            <a:r>
              <a:rPr lang="en-US" dirty="0">
                <a:uFillTx/>
              </a:rPr>
              <a:t>ethodically (OD framework)</a:t>
            </a:r>
            <a:endParaRPr dirty="0">
              <a:uFillTx/>
            </a:endParaRPr>
          </a:p>
          <a:p>
            <a:pPr lvl="2"/>
            <a:r>
              <a:rPr lang="en-US" dirty="0"/>
              <a:t>s</a:t>
            </a:r>
            <a:r>
              <a:rPr lang="en-US" dirty="0">
                <a:uFillTx/>
              </a:rPr>
              <a:t>elf-sustainably (reproduces itself)</a:t>
            </a:r>
            <a:endParaRPr dirty="0">
              <a:uFillTx/>
            </a:endParaRPr>
          </a:p>
          <a:p>
            <a:pPr lvl="2"/>
            <a:r>
              <a:rPr lang="en-US" dirty="0"/>
              <a:t>foolproofly (i</a:t>
            </a:r>
            <a:r>
              <a:rPr lang="en-US" dirty="0">
                <a:uFillTx/>
              </a:rPr>
              <a:t>ncluding the weakest links)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3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a98e28e4a_0_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r>
              <a:rPr lang="en-US" dirty="0">
                <a:uFillTx/>
              </a:rPr>
              <a:t>	Something is missing here</a:t>
            </a:r>
            <a:endParaRPr dirty="0">
              <a:uFillTx/>
            </a:endParaRPr>
          </a:p>
        </p:txBody>
      </p:sp>
      <p:sp>
        <p:nvSpPr>
          <p:cNvPr id="113" name="Google Shape;113;g9a98e28e4a_0_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 dirty="0">
                <a:uFillTx/>
              </a:rPr>
              <a:t>Even w/ a full OWASP Integration arsenal implemented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Verification/audit (</a:t>
            </a:r>
            <a:r>
              <a:rPr lang="en-US" dirty="0" err="1">
                <a:uFillTx/>
              </a:rPr>
              <a:t>Dyn</a:t>
            </a:r>
            <a:r>
              <a:rPr lang="en-US" dirty="0">
                <a:uFillTx/>
              </a:rPr>
              <a:t> + </a:t>
            </a:r>
            <a:r>
              <a:rPr lang="en-US" dirty="0" err="1"/>
              <a:t>C</a:t>
            </a:r>
            <a:r>
              <a:rPr lang="en-US" dirty="0" err="1">
                <a:uFillTx/>
              </a:rPr>
              <a:t>ode_review</a:t>
            </a:r>
            <a:r>
              <a:rPr lang="en-US" dirty="0">
                <a:uFillTx/>
              </a:rPr>
              <a:t> + Interviews), vulns </a:t>
            </a:r>
            <a:r>
              <a:rPr lang="en-US" dirty="0" err="1">
                <a:uFillTx/>
              </a:rPr>
              <a:t>mgmt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Automated AST (AppSec Testing: </a:t>
            </a:r>
            <a:r>
              <a:rPr lang="en-US" dirty="0" err="1">
                <a:uFillTx/>
              </a:rPr>
              <a:t>Dyn+SAST</a:t>
            </a:r>
            <a:r>
              <a:rPr lang="en-US" dirty="0">
                <a:uFillTx/>
              </a:rPr>
              <a:t>...)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SKF (Security Knowledge Framework)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Threat modeling, risk stories 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Security champions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Trainings/education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Policy and project level documentation, guidelines, governance</a:t>
            </a:r>
            <a:endParaRPr dirty="0">
              <a:uFillTx/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uFillTx/>
              </a:rPr>
              <a:t>Culture building &amp; process maturing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208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8BE414-B405-AC42-8FB6-F0FA0E4EA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7" r="2686"/>
          <a:stretch/>
        </p:blipFill>
        <p:spPr>
          <a:xfrm>
            <a:off x="2274655" y="0"/>
            <a:ext cx="9917345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CE9623D-9A8F-CD4D-B1E2-09F3DD9A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5675"/>
            <a:ext cx="4180114" cy="777300"/>
          </a:xfrm>
        </p:spPr>
        <p:txBody>
          <a:bodyPr/>
          <a:lstStyle/>
          <a:p>
            <a:r>
              <a:rPr lang="en-HU" dirty="0"/>
              <a:t>OWASP AppSec Wayfinder</a:t>
            </a:r>
          </a:p>
        </p:txBody>
      </p:sp>
      <p:sp>
        <p:nvSpPr>
          <p:cNvPr id="22" name="Double Brace 21">
            <a:extLst>
              <a:ext uri="{FF2B5EF4-FFF2-40B4-BE49-F238E27FC236}">
                <a16:creationId xmlns:a16="http://schemas.microsoft.com/office/drawing/2014/main" id="{22D0311E-CC4F-6749-81D9-458E16AD0320}"/>
              </a:ext>
            </a:extLst>
          </p:cNvPr>
          <p:cNvSpPr/>
          <p:nvPr/>
        </p:nvSpPr>
        <p:spPr>
          <a:xfrm>
            <a:off x="1799771" y="1349829"/>
            <a:ext cx="3947886" cy="1611085"/>
          </a:xfrm>
          <a:prstGeom prst="bracePair">
            <a:avLst/>
          </a:prstGeom>
          <a:ln w="57150">
            <a:solidFill>
              <a:srgbClr val="ED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9318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a98e28e4a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ctr" anchorCtr="0">
            <a:noAutofit/>
          </a:bodyPr>
          <a:lstStyle/>
          <a:p>
            <a:r>
              <a:rPr lang="en-US" dirty="0">
                <a:uFillTx/>
              </a:rPr>
              <a:t>	Culture building &amp; process maturing</a:t>
            </a:r>
            <a:endParaRPr dirty="0">
              <a:uFillTx/>
            </a:endParaRPr>
          </a:p>
        </p:txBody>
      </p:sp>
      <p:sp>
        <p:nvSpPr>
          <p:cNvPr id="119" name="Google Shape;119;g9a98e28e4a_0_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en-US">
                <a:uFillTx/>
              </a:rPr>
              <a:t>Something to be added to the below</a:t>
            </a:r>
            <a:endParaRPr>
              <a:uFillTx/>
            </a:endParaRPr>
          </a:p>
          <a:p>
            <a:pPr lvl="1">
              <a:spcBef>
                <a:spcPts val="0"/>
              </a:spcBef>
            </a:pPr>
            <a:r>
              <a:rPr lang="en-US">
                <a:uFillTx/>
              </a:rPr>
              <a:t>Security champions</a:t>
            </a:r>
            <a:endParaRPr>
              <a:uFillTx/>
            </a:endParaRPr>
          </a:p>
          <a:p>
            <a:pPr lvl="1">
              <a:spcBef>
                <a:spcPts val="0"/>
              </a:spcBef>
            </a:pPr>
            <a:r>
              <a:rPr lang="en-US">
                <a:uFillTx/>
              </a:rPr>
              <a:t>SAMM</a:t>
            </a:r>
            <a:endParaRPr>
              <a:uFillTx/>
            </a:endParaRPr>
          </a:p>
          <a:p>
            <a:pPr lvl="1">
              <a:spcBef>
                <a:spcPts val="0"/>
              </a:spcBef>
            </a:pPr>
            <a:r>
              <a:rPr lang="en-US">
                <a:uFillTx/>
              </a:rPr>
              <a:t>ASVS/mASVS</a:t>
            </a:r>
            <a:endParaRPr>
              <a:uFillTx/>
            </a:endParaRPr>
          </a:p>
          <a:p>
            <a:pPr>
              <a:spcBef>
                <a:spcPts val="0"/>
              </a:spcBef>
            </a:pPr>
            <a:r>
              <a:rPr lang="en-US">
                <a:uFillTx/>
              </a:rPr>
              <a:t>?...</a:t>
            </a: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967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/>
          <a:p>
            <a:r>
              <a:rPr lang="en">
                <a:latin typeface="Nunito SemiBold" pitchFamily="2" charset="77"/>
              </a:rPr>
              <a:t>The roots of code quality</a:t>
            </a:r>
            <a:endParaRPr>
              <a:latin typeface="Nunito SemiBold" pitchFamily="2" charset="77"/>
            </a:endParaRPr>
          </a:p>
        </p:txBody>
      </p:sp>
      <p:sp>
        <p:nvSpPr>
          <p:cNvPr id="360" name="Google Shape;360;p81"/>
          <p:cNvSpPr/>
          <p:nvPr/>
        </p:nvSpPr>
        <p:spPr>
          <a:xfrm>
            <a:off x="4452999" y="1152400"/>
            <a:ext cx="4850655" cy="3194208"/>
          </a:xfrm>
          <a:prstGeom prst="cloud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>
                <a:latin typeface="Nunito Light" pitchFamily="2" charset="77"/>
                <a:ea typeface="Calibri"/>
                <a:cs typeface="Calibri"/>
                <a:sym typeface="Calibri"/>
              </a:rPr>
              <a:t>factory/team/project</a:t>
            </a:r>
            <a:endParaRPr sz="2400">
              <a:latin typeface="Nunito Ligh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1"/>
          <p:cNvSpPr/>
          <p:nvPr/>
        </p:nvSpPr>
        <p:spPr>
          <a:xfrm>
            <a:off x="5700100" y="2223925"/>
            <a:ext cx="2071818" cy="1806300"/>
          </a:xfrm>
          <a:prstGeom prst="flowChartDocumen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>
                <a:latin typeface="Nunito Light" pitchFamily="2" charset="77"/>
                <a:ea typeface="Calibri"/>
                <a:cs typeface="Calibri"/>
                <a:sym typeface="Calibri"/>
              </a:rPr>
              <a:t>design</a:t>
            </a:r>
            <a:endParaRPr sz="2400">
              <a:latin typeface="Nunito Ligh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1"/>
          <p:cNvSpPr/>
          <p:nvPr/>
        </p:nvSpPr>
        <p:spPr>
          <a:xfrm>
            <a:off x="6118500" y="2846476"/>
            <a:ext cx="1510380" cy="928638"/>
          </a:xfrm>
          <a:prstGeom prst="flowChartDocumen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>
                <a:latin typeface="Nunito Light" pitchFamily="2" charset="77"/>
                <a:ea typeface="Calibri"/>
                <a:cs typeface="Calibri"/>
                <a:sym typeface="Calibri"/>
              </a:rPr>
              <a:t>the code</a:t>
            </a:r>
            <a:endParaRPr sz="2400">
              <a:latin typeface="Nunito Light" pitchFamily="2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81"/>
          <p:cNvCxnSpPr>
            <a:cxnSpLocks/>
          </p:cNvCxnSpPr>
          <p:nvPr/>
        </p:nvCxnSpPr>
        <p:spPr>
          <a:xfrm flipH="1">
            <a:off x="4259025" y="4904550"/>
            <a:ext cx="597354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364" name="Google Shape;364;p81"/>
          <p:cNvSpPr txBox="1"/>
          <p:nvPr/>
        </p:nvSpPr>
        <p:spPr>
          <a:xfrm>
            <a:off x="2015796" y="887400"/>
            <a:ext cx="1745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dirty="0">
                <a:solidFill>
                  <a:srgbClr val="EC6600"/>
                </a:solidFill>
                <a:latin typeface="Nunito Light" pitchFamily="2" charset="77"/>
                <a:ea typeface="Calibri"/>
                <a:cs typeface="Calibri"/>
                <a:sym typeface="Calibri"/>
              </a:rPr>
              <a:t>per specialist</a:t>
            </a:r>
            <a:endParaRPr sz="1800" dirty="0">
              <a:solidFill>
                <a:srgbClr val="EC6600"/>
              </a:solidFill>
              <a:latin typeface="Nunito Light" pitchFamily="2" charset="77"/>
              <a:ea typeface="Calibri"/>
              <a:cs typeface="Calibri"/>
              <a:sym typeface="Calibri"/>
            </a:endParaRPr>
          </a:p>
          <a:p>
            <a:pPr algn="ctr"/>
            <a:r>
              <a:rPr lang="en" sz="1800" dirty="0">
                <a:solidFill>
                  <a:srgbClr val="EC6600"/>
                </a:solidFill>
                <a:latin typeface="Nunito Light" pitchFamily="2" charset="77"/>
                <a:ea typeface="Calibri"/>
                <a:cs typeface="Calibri"/>
                <a:sym typeface="Calibri"/>
              </a:rPr>
              <a:t>👨👨👨👩👨👩👩👨👩👨</a:t>
            </a:r>
            <a:endParaRPr sz="1800" dirty="0">
              <a:solidFill>
                <a:srgbClr val="EC6600"/>
              </a:solidFill>
              <a:latin typeface="Nunito Light" pitchFamily="2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81"/>
          <p:cNvCxnSpPr/>
          <p:nvPr/>
        </p:nvCxnSpPr>
        <p:spPr>
          <a:xfrm>
            <a:off x="4259025" y="887400"/>
            <a:ext cx="0" cy="37242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366" name="Google Shape;366;p81"/>
          <p:cNvSpPr txBox="1"/>
          <p:nvPr/>
        </p:nvSpPr>
        <p:spPr>
          <a:xfrm>
            <a:off x="7825875" y="4990734"/>
            <a:ext cx="1745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dirty="0">
                <a:solidFill>
                  <a:srgbClr val="EC6600"/>
                </a:solidFill>
                <a:latin typeface="Nunito Light" pitchFamily="2" charset="77"/>
                <a:ea typeface="Calibri"/>
                <a:cs typeface="Calibri"/>
                <a:sym typeface="Calibri"/>
              </a:rPr>
              <a:t>the collective</a:t>
            </a:r>
            <a:endParaRPr sz="1800" dirty="0">
              <a:solidFill>
                <a:srgbClr val="EC6600"/>
              </a:solidFill>
              <a:latin typeface="Nunito Light" pitchFamily="2" charset="77"/>
              <a:ea typeface="Calibri"/>
              <a:cs typeface="Calibri"/>
              <a:sym typeface="Calibri"/>
            </a:endParaRPr>
          </a:p>
          <a:p>
            <a:pPr algn="ctr"/>
            <a:r>
              <a:rPr lang="en" sz="1800" dirty="0">
                <a:solidFill>
                  <a:srgbClr val="EC6600"/>
                </a:solidFill>
                <a:latin typeface="Nunito Light" pitchFamily="2" charset="77"/>
                <a:ea typeface="Calibri"/>
                <a:cs typeface="Calibri"/>
                <a:sym typeface="Calibri"/>
              </a:rPr>
              <a:t>👫👫👫👫</a:t>
            </a:r>
            <a:endParaRPr sz="1800" dirty="0">
              <a:solidFill>
                <a:srgbClr val="EC6600"/>
              </a:solidFill>
              <a:latin typeface="Nunito Ligh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884538"/>
      </p:ext>
    </p:extLst>
  </p:cSld>
  <p:clrMapOvr>
    <a:masterClrMapping/>
  </p:clrMapOvr>
</p:sld>
</file>

<file path=ppt/theme/theme1.xml><?xml version="1.0" encoding="utf-8"?>
<a:theme xmlns:a="http://schemas.openxmlformats.org/drawingml/2006/main" name="ddf1903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template_.ddfSlides.1910._a.potx" id="{800D14D3-DF59-4084-8033-E19B959A67BA}" vid="{332985C4-9661-45D4-91E3-BB68E407BF1A}"/>
    </a:ext>
  </a:extLst>
</a:theme>
</file>

<file path=ppt/theme/theme2.xml><?xml version="1.0" encoding="utf-8"?>
<a:theme xmlns:a="http://schemas.openxmlformats.org/drawingml/2006/main" name="ddf1903b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template_.ddfSlides.1910._a.potx" id="{800D14D3-DF59-4084-8033-E19B959A67BA}" vid="{7BC4FCBD-E72C-4541-BF63-142C0BF4171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470</Words>
  <Application>Microsoft Macintosh PowerPoint</Application>
  <PresentationFormat>Widescreen</PresentationFormat>
  <Paragraphs>113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Nunito</vt:lpstr>
      <vt:lpstr>Arial</vt:lpstr>
      <vt:lpstr>Nunito ExtraLight</vt:lpstr>
      <vt:lpstr>Consolas</vt:lpstr>
      <vt:lpstr>Nunito Light</vt:lpstr>
      <vt:lpstr>Nunito SemiBold</vt:lpstr>
      <vt:lpstr>Helvetica Neue</vt:lpstr>
      <vt:lpstr>ddf1903a</vt:lpstr>
      <vt:lpstr>ddf1903b</vt:lpstr>
      <vt:lpstr>Champs gen3 // Bring .org to S-SDLC gen3</vt:lpstr>
      <vt:lpstr> &gt;_ whowe’r; feedback</vt:lpstr>
      <vt:lpstr>PowerPoint Presentation</vt:lpstr>
      <vt:lpstr>PowerPoint Presentation</vt:lpstr>
      <vt:lpstr> Working S-SDLC -- is it a problem?</vt:lpstr>
      <vt:lpstr> Something is missing here</vt:lpstr>
      <vt:lpstr>OWASP AppSec Wayfinder</vt:lpstr>
      <vt:lpstr> Culture building &amp; process maturing</vt:lpstr>
      <vt:lpstr>The roots of code quality</vt:lpstr>
      <vt:lpstr> To be added with an OD* hat on</vt:lpstr>
      <vt:lpstr> The actionable package – in a nutshell</vt:lpstr>
      <vt:lpstr>SKF: Security Knowledge Framework .org</vt:lpstr>
      <vt:lpstr>PowerPoint Presentation</vt:lpstr>
      <vt:lpstr>PowerPoint Presentation</vt:lpstr>
      <vt:lpstr>  Security champion roles</vt:lpstr>
      <vt:lpstr>  Code-review</vt:lpstr>
      <vt:lpstr> Q+A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timur x</dc:creator>
  <cp:lastModifiedBy>Timur Khrotko [dde|sde]</cp:lastModifiedBy>
  <cp:revision>32</cp:revision>
  <dcterms:modified xsi:type="dcterms:W3CDTF">2020-11-16T01:11:31Z</dcterms:modified>
</cp:coreProperties>
</file>