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0"/>
  </p:notesMasterIdLst>
  <p:sldIdLst>
    <p:sldId id="257" r:id="rId2"/>
    <p:sldId id="284" r:id="rId3"/>
    <p:sldId id="286" r:id="rId4"/>
    <p:sldId id="287" r:id="rId5"/>
    <p:sldId id="288" r:id="rId6"/>
    <p:sldId id="289" r:id="rId7"/>
    <p:sldId id="302" r:id="rId8"/>
    <p:sldId id="275" r:id="rId9"/>
    <p:sldId id="272" r:id="rId10"/>
    <p:sldId id="276" r:id="rId11"/>
    <p:sldId id="278" r:id="rId12"/>
    <p:sldId id="303" r:id="rId13"/>
    <p:sldId id="282" r:id="rId14"/>
    <p:sldId id="292" r:id="rId15"/>
    <p:sldId id="293" r:id="rId16"/>
    <p:sldId id="294" r:id="rId17"/>
    <p:sldId id="300" r:id="rId18"/>
    <p:sldId id="291" r:id="rId1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2674" autoAdjust="0"/>
  </p:normalViewPr>
  <p:slideViewPr>
    <p:cSldViewPr snapToGrid="0">
      <p:cViewPr varScale="1">
        <p:scale>
          <a:sx n="65" d="100"/>
          <a:sy n="65" d="100"/>
        </p:scale>
        <p:origin x="724" y="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300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898AF-0E38-4590-9840-15E04431BC2A}" type="datetimeFigureOut">
              <a:rPr lang="hu-HU" smtClean="0"/>
              <a:t>2020. 10. 15.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677B64-24BA-4B54-AA00-FFA365F1994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1013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um.com/@hussachai/error-handling-in-go-a-quick-opinionated-guide-9199dd7c7f76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39066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 exception van, megszakad a program futás (más ág)</a:t>
            </a:r>
          </a:p>
          <a:p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error handling más természetű, az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inkább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egy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normal if </a:t>
            </a:r>
            <a:r>
              <a:rPr lang="en-US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ágra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hasonlít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amit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kezelni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kell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you call panic and you don’t handle it, the execution flow stops, all deferred functions are executed in reverse order, and stack traces are printed at the end.</a:t>
            </a:r>
          </a:p>
          <a:p>
            <a:r>
              <a:rPr lang="en-US" dirty="0" smtClean="0">
                <a:hlinkClick r:id="rId3"/>
              </a:rPr>
              <a:t>https://medium.com/@hussachai/error-handling-in-go-a-quick-opinionated-guide-9199dd7c7f76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Generic Methods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can write a single generic method declaration that can be called with arguments of different types.</a:t>
            </a:r>
          </a:p>
          <a:p>
            <a:endParaRPr lang="en-US" dirty="0" smtClean="0"/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Method Overloading is a feature that allows a class to have more than one method having the same name, if their argument lists are different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29077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13343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Itt</a:t>
            </a:r>
            <a:r>
              <a:rPr lang="en-US" dirty="0" smtClean="0"/>
              <a:t> </a:t>
            </a:r>
            <a:r>
              <a:rPr lang="en-US" dirty="0" err="1" smtClean="0"/>
              <a:t>linket</a:t>
            </a:r>
            <a:r>
              <a:rPr lang="en-US" dirty="0" smtClean="0"/>
              <a:t> </a:t>
            </a:r>
            <a:r>
              <a:rPr lang="en-US" dirty="0" err="1" smtClean="0"/>
              <a:t>esetleg</a:t>
            </a:r>
            <a:r>
              <a:rPr lang="en-US" dirty="0" smtClean="0"/>
              <a:t> </a:t>
            </a:r>
            <a:r>
              <a:rPr lang="en-US" dirty="0" err="1" smtClean="0"/>
              <a:t>updatelni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29243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Azért</a:t>
            </a:r>
            <a:r>
              <a:rPr lang="en-US" dirty="0" smtClean="0"/>
              <a:t> </a:t>
            </a:r>
            <a:r>
              <a:rPr lang="en-US" dirty="0" err="1" smtClean="0"/>
              <a:t>egyszerűbb</a:t>
            </a:r>
            <a:r>
              <a:rPr lang="en-US" baseline="0" dirty="0" smtClean="0"/>
              <a:t> Go-t </a:t>
            </a:r>
            <a:r>
              <a:rPr lang="en-US" baseline="0" dirty="0" err="1" smtClean="0"/>
              <a:t>olvasni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mert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nincs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mindenféle</a:t>
            </a:r>
            <a:r>
              <a:rPr lang="en-US" baseline="0" dirty="0" smtClean="0"/>
              <a:t> runtime code injection? </a:t>
            </a:r>
            <a:r>
              <a:rPr lang="en-US" baseline="0" dirty="0" err="1" smtClean="0"/>
              <a:t>Fordítási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időben</a:t>
            </a:r>
            <a:r>
              <a:rPr lang="en-US" baseline="0" dirty="0" smtClean="0"/>
              <a:t>, code review </a:t>
            </a:r>
            <a:r>
              <a:rPr lang="en-US" baseline="0" dirty="0" err="1" smtClean="0"/>
              <a:t>során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nehéz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megtalálni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dolgokat</a:t>
            </a:r>
            <a:r>
              <a:rPr lang="en-US" baseline="0" dirty="0" smtClean="0"/>
              <a:t>?</a:t>
            </a:r>
            <a:endParaRPr lang="en-US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929142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Összehasonlítás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nyelvekkel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46941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Összehasonlítás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nyelvekkel</a:t>
            </a:r>
            <a:r>
              <a:rPr lang="en-US" dirty="0" smtClean="0"/>
              <a:t> – </a:t>
            </a:r>
            <a:r>
              <a:rPr lang="en-US" dirty="0" err="1" smtClean="0"/>
              <a:t>Nem</a:t>
            </a:r>
            <a:r>
              <a:rPr lang="en-US" dirty="0" smtClean="0"/>
              <a:t> </a:t>
            </a:r>
            <a:r>
              <a:rPr lang="en-US" dirty="0" err="1" smtClean="0"/>
              <a:t>mindenből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optimális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hanem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valszeg</a:t>
            </a:r>
            <a:r>
              <a:rPr lang="en-US" baseline="0" dirty="0" smtClean="0"/>
              <a:t> commodity HW </a:t>
            </a:r>
            <a:r>
              <a:rPr lang="en-US" baseline="0" dirty="0" err="1" smtClean="0"/>
              <a:t>és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megvalósítás</a:t>
            </a:r>
            <a:r>
              <a:rPr lang="en-US" baseline="0" dirty="0" smtClean="0"/>
              <a:t>…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3296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Itt</a:t>
            </a:r>
            <a:r>
              <a:rPr lang="en-US" dirty="0" smtClean="0"/>
              <a:t> </a:t>
            </a:r>
            <a:r>
              <a:rPr lang="en-US" dirty="0" err="1" smtClean="0"/>
              <a:t>linket</a:t>
            </a:r>
            <a:r>
              <a:rPr lang="en-US" dirty="0" smtClean="0"/>
              <a:t> </a:t>
            </a:r>
            <a:r>
              <a:rPr lang="en-US" dirty="0" err="1" smtClean="0"/>
              <a:t>esetleg</a:t>
            </a:r>
            <a:r>
              <a:rPr lang="en-US" dirty="0" smtClean="0"/>
              <a:t> </a:t>
            </a:r>
            <a:r>
              <a:rPr lang="en-US" dirty="0" err="1" smtClean="0"/>
              <a:t>updatelni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43468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Code readability is a major factor</a:t>
            </a:r>
            <a:endParaRPr lang="en-US" sz="12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1660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Ezt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rövidíteni</a:t>
            </a:r>
            <a:r>
              <a:rPr lang="en-US" baseline="0" dirty="0" smtClean="0"/>
              <a:t>!</a:t>
            </a:r>
            <a:endParaRPr lang="en-US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4483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Vannak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más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források</a:t>
            </a:r>
            <a:r>
              <a:rPr lang="en-US" baseline="0" dirty="0" smtClean="0"/>
              <a:t>, de </a:t>
            </a:r>
            <a:r>
              <a:rPr lang="en-US" baseline="0" dirty="0" err="1" smtClean="0"/>
              <a:t>ezt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megbízhatónak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tartom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illetve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ikább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csak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az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első</a:t>
            </a:r>
            <a:r>
              <a:rPr lang="en-US" baseline="0" dirty="0" smtClean="0"/>
              <a:t> 4 </a:t>
            </a:r>
            <a:r>
              <a:rPr lang="en-US" baseline="0" dirty="0" err="1" smtClean="0"/>
              <a:t>sorrendben</a:t>
            </a:r>
            <a:r>
              <a:rPr lang="en-US" baseline="0" dirty="0" smtClean="0"/>
              <a:t> volt </a:t>
            </a:r>
            <a:r>
              <a:rPr lang="en-US" baseline="0" dirty="0" err="1" smtClean="0"/>
              <a:t>eltérés</a:t>
            </a:r>
            <a:r>
              <a:rPr lang="en-US" baseline="0" dirty="0" smtClean="0"/>
              <a:t>, de </a:t>
            </a:r>
            <a:r>
              <a:rPr lang="en-US" baseline="0" dirty="0" err="1" smtClean="0"/>
              <a:t>maguk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népszerűségek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egyeztek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mindenhol</a:t>
            </a:r>
            <a:r>
              <a:rPr lang="en-US" baseline="0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8102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Vannak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más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források</a:t>
            </a:r>
            <a:r>
              <a:rPr lang="en-US" baseline="0" dirty="0" smtClean="0"/>
              <a:t>, de </a:t>
            </a:r>
            <a:r>
              <a:rPr lang="en-US" baseline="0" dirty="0" err="1" smtClean="0"/>
              <a:t>ezt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megbízhatónak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tartom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illetve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ikább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csak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az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első</a:t>
            </a:r>
            <a:r>
              <a:rPr lang="en-US" baseline="0" dirty="0" smtClean="0"/>
              <a:t> 4 </a:t>
            </a:r>
            <a:r>
              <a:rPr lang="en-US" baseline="0" dirty="0" err="1" smtClean="0"/>
              <a:t>sorrendben</a:t>
            </a:r>
            <a:r>
              <a:rPr lang="en-US" baseline="0" dirty="0" smtClean="0"/>
              <a:t> volt </a:t>
            </a:r>
            <a:r>
              <a:rPr lang="en-US" baseline="0" dirty="0" err="1" smtClean="0"/>
              <a:t>eltérés</a:t>
            </a:r>
            <a:r>
              <a:rPr lang="en-US" baseline="0" dirty="0" smtClean="0"/>
              <a:t>, de </a:t>
            </a:r>
            <a:r>
              <a:rPr lang="en-US" baseline="0" dirty="0" err="1" smtClean="0"/>
              <a:t>maguk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népszerűségek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egyeztek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mindenhol</a:t>
            </a:r>
            <a:r>
              <a:rPr lang="en-US" baseline="0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53961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Összehasonlítás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nyelvekkel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061853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Ők</a:t>
            </a:r>
            <a:r>
              <a:rPr lang="en-US" dirty="0" smtClean="0"/>
              <a:t> </a:t>
            </a:r>
            <a:r>
              <a:rPr lang="en-US" dirty="0" err="1" smtClean="0"/>
              <a:t>hárman</a:t>
            </a:r>
            <a:r>
              <a:rPr lang="en-US" dirty="0" smtClean="0"/>
              <a:t> </a:t>
            </a:r>
            <a:r>
              <a:rPr lang="en-US" dirty="0" err="1" smtClean="0"/>
              <a:t>elég</a:t>
            </a:r>
            <a:r>
              <a:rPr lang="en-US" dirty="0" smtClean="0"/>
              <a:t> </a:t>
            </a:r>
            <a:r>
              <a:rPr lang="en-US" dirty="0" err="1" smtClean="0"/>
              <a:t>nagy</a:t>
            </a:r>
            <a:r>
              <a:rPr lang="en-US" dirty="0" smtClean="0"/>
              <a:t> </a:t>
            </a:r>
            <a:r>
              <a:rPr lang="en-US" dirty="0" err="1" smtClean="0"/>
              <a:t>rálátással</a:t>
            </a:r>
            <a:r>
              <a:rPr lang="en-US" dirty="0" smtClean="0"/>
              <a:t> </a:t>
            </a:r>
            <a:r>
              <a:rPr lang="en-US" dirty="0" err="1" smtClean="0"/>
              <a:t>rendelkeztek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programozási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nyelvekre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és</a:t>
            </a:r>
            <a:r>
              <a:rPr lang="en-US" baseline="0" dirty="0" smtClean="0"/>
              <a:t> a Google-</a:t>
            </a:r>
            <a:r>
              <a:rPr lang="en-US" baseline="0" dirty="0" err="1" smtClean="0"/>
              <a:t>nél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dolgoztam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pontosan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tudták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akarnak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Mindhármuknak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kellett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egyeznie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hogy</a:t>
            </a:r>
            <a:r>
              <a:rPr lang="en-US" baseline="0" dirty="0" smtClean="0"/>
              <a:t> mi </a:t>
            </a:r>
            <a:r>
              <a:rPr lang="en-US" baseline="0" dirty="0" err="1" smtClean="0"/>
              <a:t>megy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nyelvbe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Azóta</a:t>
            </a:r>
            <a:r>
              <a:rPr lang="en-US" baseline="0" dirty="0" smtClean="0"/>
              <a:t> is </a:t>
            </a:r>
            <a:r>
              <a:rPr lang="en-US" baseline="0" dirty="0" err="1" smtClean="0"/>
              <a:t>stabil</a:t>
            </a:r>
            <a:r>
              <a:rPr lang="en-US" baseline="0" dirty="0" smtClean="0"/>
              <a:t>. </a:t>
            </a:r>
          </a:p>
          <a:p>
            <a:r>
              <a:rPr lang="en-US" baseline="0" dirty="0" err="1" smtClean="0"/>
              <a:t>Hasonló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nyelvek</a:t>
            </a:r>
            <a:r>
              <a:rPr lang="en-US" baseline="0" dirty="0" smtClean="0"/>
              <a:t>: Java, ECMAScript, C#, C++)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43451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Mi</a:t>
            </a:r>
            <a:r>
              <a:rPr lang="en-US" dirty="0" smtClean="0"/>
              <a:t> volt a Go </a:t>
            </a:r>
            <a:r>
              <a:rPr lang="en-US" dirty="0" err="1" smtClean="0"/>
              <a:t>célja</a:t>
            </a:r>
            <a:r>
              <a:rPr lang="en-US" dirty="0" smtClean="0"/>
              <a:t>?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261404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Mi</a:t>
            </a:r>
            <a:r>
              <a:rPr lang="en-US" dirty="0" smtClean="0"/>
              <a:t> volt a Go </a:t>
            </a:r>
            <a:r>
              <a:rPr lang="en-US" dirty="0" err="1" smtClean="0"/>
              <a:t>célja</a:t>
            </a:r>
            <a:r>
              <a:rPr lang="en-US" dirty="0" smtClean="0"/>
              <a:t>?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007902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Összehasonlítás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nyelvekkel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45840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Code readability is a major factor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 smtClean="0"/>
              <a:t>Imperative vs functional? </a:t>
            </a:r>
            <a:endParaRPr lang="en-US" sz="12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C88CC-9452-4C98-93D8-9DBF75166190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3255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6359-B6FC-4BA9-86E6-8877E43A4833}" type="datetimeFigureOut">
              <a:rPr lang="hu-HU" smtClean="0"/>
              <a:t>2020. 10. 15.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D379-0D9B-4035-9B7B-65CBCAB32F9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5626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6359-B6FC-4BA9-86E6-8877E43A4833}" type="datetimeFigureOut">
              <a:rPr lang="hu-HU" smtClean="0"/>
              <a:t>2020. 10. 15.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D379-0D9B-4035-9B7B-65CBCAB32F9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79891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6359-B6FC-4BA9-86E6-8877E43A4833}" type="datetimeFigureOut">
              <a:rPr lang="hu-HU" smtClean="0"/>
              <a:t>2020. 10. 15.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D379-0D9B-4035-9B7B-65CBCAB32F9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3179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B08A-2EEF-4077-BDDA-D2BF2F02C0E2}" type="datetimeFigureOut">
              <a:rPr lang="hu-HU" smtClean="0"/>
              <a:pPr/>
              <a:t>2020. 10. 15.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C54C-9CE6-47BC-B290-0EA782513D0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833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6359-B6FC-4BA9-86E6-8877E43A4833}" type="datetimeFigureOut">
              <a:rPr lang="hu-HU" smtClean="0"/>
              <a:t>2020. 10. 15.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D379-0D9B-4035-9B7B-65CBCAB32F9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4185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6359-B6FC-4BA9-86E6-8877E43A4833}" type="datetimeFigureOut">
              <a:rPr lang="hu-HU" smtClean="0"/>
              <a:t>2020. 10. 15.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D379-0D9B-4035-9B7B-65CBCAB32F9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670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6359-B6FC-4BA9-86E6-8877E43A4833}" type="datetimeFigureOut">
              <a:rPr lang="hu-HU" smtClean="0"/>
              <a:t>2020. 10. 15.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D379-0D9B-4035-9B7B-65CBCAB32F9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18487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6359-B6FC-4BA9-86E6-8877E43A4833}" type="datetimeFigureOut">
              <a:rPr lang="hu-HU" smtClean="0"/>
              <a:t>2020. 10. 15.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D379-0D9B-4035-9B7B-65CBCAB32F9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3922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6359-B6FC-4BA9-86E6-8877E43A4833}" type="datetimeFigureOut">
              <a:rPr lang="hu-HU" smtClean="0"/>
              <a:t>2020. 10. 15.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D379-0D9B-4035-9B7B-65CBCAB32F9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1926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6359-B6FC-4BA9-86E6-8877E43A4833}" type="datetimeFigureOut">
              <a:rPr lang="hu-HU" smtClean="0"/>
              <a:t>2020. 10. 15.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D379-0D9B-4035-9B7B-65CBCAB32F9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3799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6359-B6FC-4BA9-86E6-8877E43A4833}" type="datetimeFigureOut">
              <a:rPr lang="hu-HU" smtClean="0"/>
              <a:t>2020. 10. 15.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D379-0D9B-4035-9B7B-65CBCAB32F9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284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6359-B6FC-4BA9-86E6-8877E43A4833}" type="datetimeFigureOut">
              <a:rPr lang="hu-HU" smtClean="0"/>
              <a:t>2020. 10. 15.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CD379-0D9B-4035-9B7B-65CBCAB32F9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2715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46359-B6FC-4BA9-86E6-8877E43A4833}" type="datetimeFigureOut">
              <a:rPr lang="hu-HU" smtClean="0"/>
              <a:t>2020. 10. 15.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CD379-0D9B-4035-9B7B-65CBCAB32F9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222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7.png"/><Relationship Id="rId7" Type="http://schemas.openxmlformats.org/officeDocument/2006/relationships/hyperlink" Target="https://benchmarksgame-team.pages.debian.net/benchmarksgame/faster/python3-go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8.png"/><Relationship Id="rId7" Type="http://schemas.openxmlformats.org/officeDocument/2006/relationships/hyperlink" Target="https://benchmarksgame-team.pages.debian.net/benchmarksgame/faster/python3-go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research.hackerrank.com/developer-skills/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hyperlink" Target="https://research.hackerrank.com/developer-skills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ksimka/go-is-not-good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6806" r="2340"/>
          <a:stretch/>
        </p:blipFill>
        <p:spPr>
          <a:xfrm>
            <a:off x="-9833" y="-11311"/>
            <a:ext cx="12201833" cy="2333625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888206" y="2837669"/>
            <a:ext cx="86044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latin typeface="+mj-lt"/>
              </a:rPr>
              <a:t>Why Go?</a:t>
            </a:r>
          </a:p>
          <a:p>
            <a:endParaRPr lang="en-US" sz="4400" b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30546" y="5124243"/>
            <a:ext cx="25812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/>
              <a:t>Szabó</a:t>
            </a:r>
            <a:r>
              <a:rPr lang="en-US" sz="2000" b="1" dirty="0"/>
              <a:t> </a:t>
            </a:r>
            <a:r>
              <a:rPr lang="en-US" sz="2000" b="1" dirty="0" err="1"/>
              <a:t>Dávid</a:t>
            </a:r>
            <a:r>
              <a:rPr lang="en-US" sz="2000" b="1" dirty="0"/>
              <a:t>, PhD</a:t>
            </a:r>
          </a:p>
          <a:p>
            <a:r>
              <a:rPr lang="en-US" dirty="0"/>
              <a:t>Senior Software Engineer</a:t>
            </a:r>
          </a:p>
          <a:p>
            <a:r>
              <a:rPr lang="en-US" dirty="0"/>
              <a:t>@</a:t>
            </a:r>
            <a:r>
              <a:rPr lang="en-US" dirty="0" err="1"/>
              <a:t>szabvid</a:t>
            </a:r>
            <a:endParaRPr lang="en-US" dirty="0"/>
          </a:p>
        </p:txBody>
      </p:sp>
      <p:pic>
        <p:nvPicPr>
          <p:cNvPr id="7" name="Kép 14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702" y="6068777"/>
            <a:ext cx="1648137" cy="410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60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6440" y="0"/>
            <a:ext cx="1054156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2100" dirty="0"/>
              <a:t>Go vs. Java</a:t>
            </a:r>
            <a:endParaRPr lang="hu-HU" sz="2100" dirty="0"/>
          </a:p>
        </p:txBody>
      </p:sp>
      <p:sp>
        <p:nvSpPr>
          <p:cNvPr id="31" name="Rectangle 30"/>
          <p:cNvSpPr/>
          <p:nvPr/>
        </p:nvSpPr>
        <p:spPr>
          <a:xfrm>
            <a:off x="126440" y="895424"/>
            <a:ext cx="52594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Impact" panose="020B0806030902050204" pitchFamily="34" charset="0"/>
              </a:rPr>
              <a:t>Design choices - differences</a:t>
            </a:r>
            <a:endParaRPr lang="hu-HU" sz="2400" dirty="0">
              <a:latin typeface="Impact" panose="020B080603090205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6440" y="1582346"/>
            <a:ext cx="11849249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Go do not need Virtual Machine: compiled to run on bare metal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Go has strings, arrays and maps in-built (not in standard lib as for Java)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No exceptions</a:t>
            </a:r>
            <a:endParaRPr lang="en-US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No classes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No inheritance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No annotations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No generics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No overloaded methods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No final keywords</a:t>
            </a:r>
          </a:p>
          <a:p>
            <a:pPr>
              <a:spcAft>
                <a:spcPts val="600"/>
              </a:spcAft>
            </a:pPr>
            <a:endParaRPr lang="en-US" sz="2000" dirty="0"/>
          </a:p>
          <a:p>
            <a:pPr algn="ctr">
              <a:spcAft>
                <a:spcPts val="600"/>
              </a:spcAft>
            </a:pPr>
            <a:r>
              <a:rPr lang="en-US" sz="2000" dirty="0"/>
              <a:t>Go </a:t>
            </a:r>
            <a:r>
              <a:rPr lang="en-US" sz="2000" b="1" dirty="0"/>
              <a:t>is not feature rich</a:t>
            </a:r>
            <a:r>
              <a:rPr lang="en-US" sz="2000" dirty="0"/>
              <a:t>, it's rather minimalistic language </a:t>
            </a:r>
          </a:p>
          <a:p>
            <a:pPr algn="ctr">
              <a:spcAft>
                <a:spcPts val="600"/>
              </a:spcAft>
            </a:pPr>
            <a:r>
              <a:rPr lang="en-US" sz="2000" dirty="0"/>
              <a:t>Java has a </a:t>
            </a:r>
            <a:r>
              <a:rPr lang="en-US" sz="2000" b="1" dirty="0"/>
              <a:t>lot of added stuff</a:t>
            </a:r>
            <a:r>
              <a:rPr lang="en-US" sz="2000" dirty="0"/>
              <a:t>, which is sometimes good, sometimes not so good</a:t>
            </a:r>
          </a:p>
        </p:txBody>
      </p:sp>
      <p:sp>
        <p:nvSpPr>
          <p:cNvPr id="9" name="Rectangle 8"/>
          <p:cNvSpPr/>
          <p:nvPr/>
        </p:nvSpPr>
        <p:spPr>
          <a:xfrm flipV="1">
            <a:off x="0" y="768971"/>
            <a:ext cx="12192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594229"/>
            <a:ext cx="12192000" cy="27723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Kép 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40" y="6621952"/>
            <a:ext cx="909536" cy="22656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96949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www.leannet.eu</a:t>
            </a:r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358005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6440" y="0"/>
            <a:ext cx="1054156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2100" dirty="0"/>
              <a:t>Go vs. Java</a:t>
            </a:r>
            <a:endParaRPr lang="hu-HU" sz="2100" dirty="0"/>
          </a:p>
        </p:txBody>
      </p:sp>
      <p:sp>
        <p:nvSpPr>
          <p:cNvPr id="31" name="Rectangle 30"/>
          <p:cNvSpPr/>
          <p:nvPr/>
        </p:nvSpPr>
        <p:spPr>
          <a:xfrm>
            <a:off x="126440" y="895424"/>
            <a:ext cx="46225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Impact" panose="020B0806030902050204" pitchFamily="34" charset="0"/>
              </a:rPr>
              <a:t>Performance – Go wins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26440" y="1582341"/>
            <a:ext cx="5087538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3 complex problems: 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sz="2000" dirty="0"/>
              <a:t>Mandelbrot equation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sz="2000" dirty="0"/>
              <a:t>N body problem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sz="2000" dirty="0" err="1"/>
              <a:t>Fasta</a:t>
            </a:r>
            <a:endParaRPr lang="en-US" sz="20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Significant pain is to compile java that is much slower.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3067665" y="926196"/>
            <a:ext cx="54622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(not really in </a:t>
            </a:r>
            <a:r>
              <a:rPr lang="en-US" sz="2000" dirty="0">
                <a:solidFill>
                  <a:srgbClr val="FF0000"/>
                </a:solidFill>
              </a:rPr>
              <a:t>speed</a:t>
            </a:r>
            <a:r>
              <a:rPr lang="en-US" sz="2000" dirty="0"/>
              <a:t> but in </a:t>
            </a:r>
            <a:r>
              <a:rPr lang="en-US" sz="2000" dirty="0">
                <a:solidFill>
                  <a:srgbClr val="00B050"/>
                </a:solidFill>
              </a:rPr>
              <a:t>memory</a:t>
            </a:r>
            <a:r>
              <a:rPr lang="en-US" sz="2000" dirty="0"/>
              <a:t>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4815" y="5282644"/>
            <a:ext cx="1257673" cy="723473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5031503" y="1575648"/>
            <a:ext cx="1988531" cy="3443646"/>
            <a:chOff x="1806934" y="2850867"/>
            <a:chExt cx="2243668" cy="3692553"/>
          </a:xfrm>
        </p:grpSpPr>
        <p:grpSp>
          <p:nvGrpSpPr>
            <p:cNvPr id="12" name="Group 11"/>
            <p:cNvGrpSpPr/>
            <p:nvPr/>
          </p:nvGrpSpPr>
          <p:grpSpPr>
            <a:xfrm>
              <a:off x="1806935" y="3186939"/>
              <a:ext cx="2243667" cy="3356481"/>
              <a:chOff x="1734657" y="2748789"/>
              <a:chExt cx="2243667" cy="3356481"/>
            </a:xfrm>
          </p:grpSpPr>
          <p:grpSp>
            <p:nvGrpSpPr>
              <p:cNvPr id="16" name="Group 15"/>
              <p:cNvGrpSpPr/>
              <p:nvPr/>
            </p:nvGrpSpPr>
            <p:grpSpPr>
              <a:xfrm>
                <a:off x="1734657" y="5224736"/>
                <a:ext cx="2243667" cy="880534"/>
                <a:chOff x="1734657" y="2748789"/>
                <a:chExt cx="2243667" cy="880534"/>
              </a:xfrm>
            </p:grpSpPr>
            <p:grpSp>
              <p:nvGrpSpPr>
                <p:cNvPr id="34" name="Group 33"/>
                <p:cNvGrpSpPr/>
                <p:nvPr/>
              </p:nvGrpSpPr>
              <p:grpSpPr>
                <a:xfrm>
                  <a:off x="1734657" y="2748789"/>
                  <a:ext cx="2243667" cy="880534"/>
                  <a:chOff x="1734657" y="2748789"/>
                  <a:chExt cx="2243667" cy="880534"/>
                </a:xfrm>
              </p:grpSpPr>
              <p:sp>
                <p:nvSpPr>
                  <p:cNvPr id="37" name="Rounded Rectangle 36"/>
                  <p:cNvSpPr/>
                  <p:nvPr/>
                </p:nvSpPr>
                <p:spPr>
                  <a:xfrm>
                    <a:off x="1734657" y="2748789"/>
                    <a:ext cx="2243667" cy="880534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pic>
                <p:nvPicPr>
                  <p:cNvPr id="38" name="Picture 37"/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1855636" y="2870508"/>
                    <a:ext cx="274790" cy="274790"/>
                  </a:xfrm>
                  <a:prstGeom prst="rect">
                    <a:avLst/>
                  </a:prstGeom>
                </p:spPr>
              </p:pic>
              <p:pic>
                <p:nvPicPr>
                  <p:cNvPr id="39" name="Picture 4" descr="KÃ©ptalÃ¡lat a kÃ¶vetkezÅre: âpendrive iconâ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883126" y="3287988"/>
                    <a:ext cx="219810" cy="21981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35" name="TextBox 34"/>
                <p:cNvSpPr txBox="1"/>
                <p:nvPr/>
              </p:nvSpPr>
              <p:spPr>
                <a:xfrm>
                  <a:off x="2149506" y="2819724"/>
                  <a:ext cx="1416050" cy="3960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2.32 sec</a:t>
                  </a:r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2149506" y="3188164"/>
                  <a:ext cx="1584673" cy="3960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42212 units</a:t>
                  </a:r>
                </a:p>
              </p:txBody>
            </p:sp>
          </p:grpSp>
          <p:grpSp>
            <p:nvGrpSpPr>
              <p:cNvPr id="17" name="Group 16"/>
              <p:cNvGrpSpPr/>
              <p:nvPr/>
            </p:nvGrpSpPr>
            <p:grpSpPr>
              <a:xfrm>
                <a:off x="1734657" y="3970389"/>
                <a:ext cx="2243667" cy="880534"/>
                <a:chOff x="1734657" y="2748789"/>
                <a:chExt cx="2243667" cy="880534"/>
              </a:xfrm>
            </p:grpSpPr>
            <p:grpSp>
              <p:nvGrpSpPr>
                <p:cNvPr id="27" name="Group 26"/>
                <p:cNvGrpSpPr/>
                <p:nvPr/>
              </p:nvGrpSpPr>
              <p:grpSpPr>
                <a:xfrm>
                  <a:off x="1734657" y="2748789"/>
                  <a:ext cx="2243667" cy="880534"/>
                  <a:chOff x="1734657" y="2748789"/>
                  <a:chExt cx="2243667" cy="880534"/>
                </a:xfrm>
              </p:grpSpPr>
              <p:sp>
                <p:nvSpPr>
                  <p:cNvPr id="30" name="Rounded Rectangle 29"/>
                  <p:cNvSpPr/>
                  <p:nvPr/>
                </p:nvSpPr>
                <p:spPr>
                  <a:xfrm>
                    <a:off x="1734657" y="2748789"/>
                    <a:ext cx="2243667" cy="880534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pic>
                <p:nvPicPr>
                  <p:cNvPr id="32" name="Picture 31"/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1855636" y="2870508"/>
                    <a:ext cx="274790" cy="274790"/>
                  </a:xfrm>
                  <a:prstGeom prst="rect">
                    <a:avLst/>
                  </a:prstGeom>
                </p:spPr>
              </p:pic>
              <p:pic>
                <p:nvPicPr>
                  <p:cNvPr id="33" name="Picture 4" descr="KÃ©ptalÃ¡lat a kÃ¶vetkezÅre: âpendrive iconâ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883126" y="3287988"/>
                    <a:ext cx="219810" cy="21981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28" name="TextBox 27"/>
                <p:cNvSpPr txBox="1"/>
                <p:nvPr/>
              </p:nvSpPr>
              <p:spPr>
                <a:xfrm>
                  <a:off x="2149506" y="2819724"/>
                  <a:ext cx="1416050" cy="3960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22.00 sec</a:t>
                  </a:r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2149506" y="3188164"/>
                  <a:ext cx="1584673" cy="3960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32272 units</a:t>
                  </a:r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1734657" y="2748789"/>
                <a:ext cx="2243667" cy="880534"/>
                <a:chOff x="1734657" y="2748789"/>
                <a:chExt cx="2243667" cy="880534"/>
              </a:xfrm>
            </p:grpSpPr>
            <p:grpSp>
              <p:nvGrpSpPr>
                <p:cNvPr id="21" name="Group 20"/>
                <p:cNvGrpSpPr/>
                <p:nvPr/>
              </p:nvGrpSpPr>
              <p:grpSpPr>
                <a:xfrm>
                  <a:off x="1734657" y="2748789"/>
                  <a:ext cx="2243667" cy="880534"/>
                  <a:chOff x="1734657" y="2748789"/>
                  <a:chExt cx="2243667" cy="880534"/>
                </a:xfrm>
              </p:grpSpPr>
              <p:sp>
                <p:nvSpPr>
                  <p:cNvPr id="24" name="Rounded Rectangle 23"/>
                  <p:cNvSpPr/>
                  <p:nvPr/>
                </p:nvSpPr>
                <p:spPr>
                  <a:xfrm>
                    <a:off x="1734657" y="2748789"/>
                    <a:ext cx="2243667" cy="880534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pic>
                <p:nvPicPr>
                  <p:cNvPr id="25" name="Picture 24"/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1855636" y="2870508"/>
                    <a:ext cx="274790" cy="274790"/>
                  </a:xfrm>
                  <a:prstGeom prst="rect">
                    <a:avLst/>
                  </a:prstGeom>
                </p:spPr>
              </p:pic>
              <p:pic>
                <p:nvPicPr>
                  <p:cNvPr id="26" name="Picture 4" descr="KÃ©ptalÃ¡lat a kÃ¶vetkezÅre: âpendrive iconâ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883126" y="3287988"/>
                    <a:ext cx="219810" cy="21981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22" name="TextBox 21"/>
                <p:cNvSpPr txBox="1"/>
                <p:nvPr/>
              </p:nvSpPr>
              <p:spPr>
                <a:xfrm>
                  <a:off x="2149506" y="2819724"/>
                  <a:ext cx="1416050" cy="3960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6.96 sec</a:t>
                  </a:r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2149506" y="3188164"/>
                  <a:ext cx="1584673" cy="3960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76316 units</a:t>
                  </a:r>
                </a:p>
              </p:txBody>
            </p:sp>
          </p:grpSp>
        </p:grpSp>
        <p:sp>
          <p:nvSpPr>
            <p:cNvPr id="13" name="TextBox 12"/>
            <p:cNvSpPr txBox="1"/>
            <p:nvPr/>
          </p:nvSpPr>
          <p:spPr>
            <a:xfrm>
              <a:off x="1806934" y="2850867"/>
              <a:ext cx="1538029" cy="3960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Mandelbrot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806934" y="4070412"/>
              <a:ext cx="1538029" cy="3960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N-Body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806934" y="5329512"/>
              <a:ext cx="1538029" cy="3960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Fasta</a:t>
              </a:r>
              <a:endParaRPr lang="en-US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7667257" y="1601978"/>
            <a:ext cx="1988530" cy="3443646"/>
            <a:chOff x="1806935" y="2850867"/>
            <a:chExt cx="2243667" cy="3692553"/>
          </a:xfrm>
        </p:grpSpPr>
        <p:grpSp>
          <p:nvGrpSpPr>
            <p:cNvPr id="41" name="Group 40"/>
            <p:cNvGrpSpPr/>
            <p:nvPr/>
          </p:nvGrpSpPr>
          <p:grpSpPr>
            <a:xfrm>
              <a:off x="1806935" y="3186939"/>
              <a:ext cx="2243667" cy="3356481"/>
              <a:chOff x="1734657" y="2748789"/>
              <a:chExt cx="2243667" cy="3356481"/>
            </a:xfrm>
          </p:grpSpPr>
          <p:grpSp>
            <p:nvGrpSpPr>
              <p:cNvPr id="45" name="Group 44"/>
              <p:cNvGrpSpPr/>
              <p:nvPr/>
            </p:nvGrpSpPr>
            <p:grpSpPr>
              <a:xfrm>
                <a:off x="1734657" y="5224736"/>
                <a:ext cx="2243667" cy="880534"/>
                <a:chOff x="1734657" y="2748789"/>
                <a:chExt cx="2243667" cy="880534"/>
              </a:xfrm>
            </p:grpSpPr>
            <p:grpSp>
              <p:nvGrpSpPr>
                <p:cNvPr id="60" name="Group 59"/>
                <p:cNvGrpSpPr/>
                <p:nvPr/>
              </p:nvGrpSpPr>
              <p:grpSpPr>
                <a:xfrm>
                  <a:off x="1734657" y="2748789"/>
                  <a:ext cx="2243667" cy="880534"/>
                  <a:chOff x="1734657" y="2748789"/>
                  <a:chExt cx="2243667" cy="880534"/>
                </a:xfrm>
              </p:grpSpPr>
              <p:sp>
                <p:nvSpPr>
                  <p:cNvPr id="64" name="Rounded Rectangle 63"/>
                  <p:cNvSpPr/>
                  <p:nvPr/>
                </p:nvSpPr>
                <p:spPr>
                  <a:xfrm>
                    <a:off x="1734657" y="2748789"/>
                    <a:ext cx="2243667" cy="880534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pic>
                <p:nvPicPr>
                  <p:cNvPr id="65" name="Picture 64"/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1855636" y="2870508"/>
                    <a:ext cx="274790" cy="274790"/>
                  </a:xfrm>
                  <a:prstGeom prst="rect">
                    <a:avLst/>
                  </a:prstGeom>
                </p:spPr>
              </p:pic>
              <p:pic>
                <p:nvPicPr>
                  <p:cNvPr id="66" name="Picture 4" descr="KÃ©ptalÃ¡lat a kÃ¶vetkezÅre: âpendrive iconâ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883126" y="3287988"/>
                    <a:ext cx="219810" cy="21981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61" name="TextBox 60"/>
                <p:cNvSpPr txBox="1"/>
                <p:nvPr/>
              </p:nvSpPr>
              <p:spPr>
                <a:xfrm>
                  <a:off x="2149506" y="2819724"/>
                  <a:ext cx="1416050" cy="3960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>
                      <a:solidFill>
                        <a:srgbClr val="00B050"/>
                      </a:solidFill>
                    </a:rPr>
                    <a:t>2.07 sec</a:t>
                  </a:r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>
                  <a:off x="2149506" y="3188164"/>
                  <a:ext cx="1416050" cy="3960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>
                      <a:solidFill>
                        <a:srgbClr val="00B050"/>
                      </a:solidFill>
                    </a:rPr>
                    <a:t>2620 units</a:t>
                  </a:r>
                </a:p>
              </p:txBody>
            </p:sp>
          </p:grpSp>
          <p:grpSp>
            <p:nvGrpSpPr>
              <p:cNvPr id="46" name="Group 45"/>
              <p:cNvGrpSpPr/>
              <p:nvPr/>
            </p:nvGrpSpPr>
            <p:grpSpPr>
              <a:xfrm>
                <a:off x="1734657" y="3970389"/>
                <a:ext cx="2243667" cy="880534"/>
                <a:chOff x="1734657" y="2748789"/>
                <a:chExt cx="2243667" cy="880534"/>
              </a:xfrm>
            </p:grpSpPr>
            <p:grpSp>
              <p:nvGrpSpPr>
                <p:cNvPr id="54" name="Group 53"/>
                <p:cNvGrpSpPr/>
                <p:nvPr/>
              </p:nvGrpSpPr>
              <p:grpSpPr>
                <a:xfrm>
                  <a:off x="1734657" y="2748789"/>
                  <a:ext cx="2243667" cy="880534"/>
                  <a:chOff x="1734657" y="2748789"/>
                  <a:chExt cx="2243667" cy="880534"/>
                </a:xfrm>
              </p:grpSpPr>
              <p:sp>
                <p:nvSpPr>
                  <p:cNvPr id="57" name="Rounded Rectangle 56"/>
                  <p:cNvSpPr/>
                  <p:nvPr/>
                </p:nvSpPr>
                <p:spPr>
                  <a:xfrm>
                    <a:off x="1734657" y="2748789"/>
                    <a:ext cx="2243667" cy="880534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pic>
                <p:nvPicPr>
                  <p:cNvPr id="58" name="Picture 57"/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1855636" y="2870508"/>
                    <a:ext cx="274790" cy="274790"/>
                  </a:xfrm>
                  <a:prstGeom prst="rect">
                    <a:avLst/>
                  </a:prstGeom>
                </p:spPr>
              </p:pic>
              <p:pic>
                <p:nvPicPr>
                  <p:cNvPr id="59" name="Picture 4" descr="KÃ©ptalÃ¡lat a kÃ¶vetkezÅre: âpendrive iconâ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883126" y="3287988"/>
                    <a:ext cx="219810" cy="21981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55" name="TextBox 54"/>
                <p:cNvSpPr txBox="1"/>
                <p:nvPr/>
              </p:nvSpPr>
              <p:spPr>
                <a:xfrm>
                  <a:off x="2149506" y="2819724"/>
                  <a:ext cx="1416050" cy="3960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>
                      <a:solidFill>
                        <a:srgbClr val="00B050"/>
                      </a:solidFill>
                    </a:rPr>
                    <a:t>21.00 sec</a:t>
                  </a:r>
                </a:p>
              </p:txBody>
            </p:sp>
            <p:sp>
              <p:nvSpPr>
                <p:cNvPr id="56" name="TextBox 55"/>
                <p:cNvSpPr txBox="1"/>
                <p:nvPr/>
              </p:nvSpPr>
              <p:spPr>
                <a:xfrm>
                  <a:off x="2149506" y="3188164"/>
                  <a:ext cx="1416050" cy="3960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>
                      <a:solidFill>
                        <a:srgbClr val="00B050"/>
                      </a:solidFill>
                    </a:rPr>
                    <a:t>1536 units</a:t>
                  </a:r>
                </a:p>
              </p:txBody>
            </p:sp>
          </p:grpSp>
          <p:grpSp>
            <p:nvGrpSpPr>
              <p:cNvPr id="47" name="Group 46"/>
              <p:cNvGrpSpPr/>
              <p:nvPr/>
            </p:nvGrpSpPr>
            <p:grpSpPr>
              <a:xfrm>
                <a:off x="1734657" y="2748789"/>
                <a:ext cx="2243667" cy="880534"/>
                <a:chOff x="1734657" y="2748789"/>
                <a:chExt cx="2243667" cy="880534"/>
              </a:xfrm>
            </p:grpSpPr>
            <p:grpSp>
              <p:nvGrpSpPr>
                <p:cNvPr id="48" name="Group 47"/>
                <p:cNvGrpSpPr/>
                <p:nvPr/>
              </p:nvGrpSpPr>
              <p:grpSpPr>
                <a:xfrm>
                  <a:off x="1734657" y="2748789"/>
                  <a:ext cx="2243667" cy="880534"/>
                  <a:chOff x="1734657" y="2748789"/>
                  <a:chExt cx="2243667" cy="880534"/>
                </a:xfrm>
              </p:grpSpPr>
              <p:sp>
                <p:nvSpPr>
                  <p:cNvPr id="51" name="Rounded Rectangle 50"/>
                  <p:cNvSpPr/>
                  <p:nvPr/>
                </p:nvSpPr>
                <p:spPr>
                  <a:xfrm>
                    <a:off x="1734657" y="2748789"/>
                    <a:ext cx="2243667" cy="880534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pic>
                <p:nvPicPr>
                  <p:cNvPr id="52" name="Picture 51"/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1855636" y="2870508"/>
                    <a:ext cx="274790" cy="274790"/>
                  </a:xfrm>
                  <a:prstGeom prst="rect">
                    <a:avLst/>
                  </a:prstGeom>
                </p:spPr>
              </p:pic>
              <p:pic>
                <p:nvPicPr>
                  <p:cNvPr id="53" name="Picture 4" descr="KÃ©ptalÃ¡lat a kÃ¶vetkezÅre: âpendrive iconâ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883126" y="3287988"/>
                    <a:ext cx="219810" cy="21981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49" name="TextBox 48"/>
                <p:cNvSpPr txBox="1"/>
                <p:nvPr/>
              </p:nvSpPr>
              <p:spPr>
                <a:xfrm>
                  <a:off x="2149506" y="2819724"/>
                  <a:ext cx="1416050" cy="3960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>
                      <a:solidFill>
                        <a:srgbClr val="00B050"/>
                      </a:solidFill>
                    </a:rPr>
                    <a:t>5.47 sec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2149506" y="3188164"/>
                  <a:ext cx="1705900" cy="3960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>
                      <a:solidFill>
                        <a:srgbClr val="00B050"/>
                      </a:solidFill>
                    </a:rPr>
                    <a:t>31004 units</a:t>
                  </a:r>
                </a:p>
              </p:txBody>
            </p:sp>
          </p:grpSp>
        </p:grpSp>
        <p:sp>
          <p:nvSpPr>
            <p:cNvPr id="42" name="TextBox 41"/>
            <p:cNvSpPr txBox="1"/>
            <p:nvPr/>
          </p:nvSpPr>
          <p:spPr>
            <a:xfrm>
              <a:off x="1806935" y="2850867"/>
              <a:ext cx="1538019" cy="3960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Mandelbrot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806935" y="4070412"/>
              <a:ext cx="1319060" cy="3960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N-Body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806935" y="5329512"/>
              <a:ext cx="1319060" cy="3960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Fasta</a:t>
              </a:r>
              <a:endParaRPr lang="en-US" dirty="0"/>
            </a:p>
          </p:txBody>
        </p:sp>
      </p:grpSp>
      <p:pic>
        <p:nvPicPr>
          <p:cNvPr id="67" name="Picture 6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99388" y="5316070"/>
            <a:ext cx="505680" cy="690042"/>
          </a:xfrm>
          <a:prstGeom prst="rect">
            <a:avLst/>
          </a:prstGeom>
        </p:spPr>
      </p:pic>
      <p:sp>
        <p:nvSpPr>
          <p:cNvPr id="68" name="Rectangle 67"/>
          <p:cNvSpPr/>
          <p:nvPr/>
        </p:nvSpPr>
        <p:spPr>
          <a:xfrm>
            <a:off x="1524005" y="6219802"/>
            <a:ext cx="9144001" cy="368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hlinkClick r:id="rId7"/>
              </a:rPr>
              <a:t>https://benchmarksgame-team.pages.debian.net/benchmarksgame/faster/python3-go.html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 flipV="1">
            <a:off x="0" y="768971"/>
            <a:ext cx="12192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70" name="Straight Connector 69"/>
          <p:cNvCxnSpPr/>
          <p:nvPr/>
        </p:nvCxnSpPr>
        <p:spPr>
          <a:xfrm>
            <a:off x="0" y="6594229"/>
            <a:ext cx="12192000" cy="27723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" name="Kép 14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40" y="6621952"/>
            <a:ext cx="909536" cy="226566"/>
          </a:xfrm>
          <a:prstGeom prst="rect">
            <a:avLst/>
          </a:prstGeom>
        </p:spPr>
      </p:pic>
      <p:sp>
        <p:nvSpPr>
          <p:cNvPr id="72" name="TextBox 71"/>
          <p:cNvSpPr txBox="1"/>
          <p:nvPr/>
        </p:nvSpPr>
        <p:spPr>
          <a:xfrm>
            <a:off x="1096949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www.leannet.eu</a:t>
            </a:r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51598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6440" y="0"/>
            <a:ext cx="1054156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2100" dirty="0"/>
              <a:t>Go vs. Python</a:t>
            </a:r>
            <a:endParaRPr lang="hu-HU" sz="2100" dirty="0"/>
          </a:p>
        </p:txBody>
      </p:sp>
      <p:sp>
        <p:nvSpPr>
          <p:cNvPr id="30" name="Rectangle 29"/>
          <p:cNvSpPr/>
          <p:nvPr/>
        </p:nvSpPr>
        <p:spPr>
          <a:xfrm>
            <a:off x="126440" y="1562505"/>
            <a:ext cx="10541565" cy="4637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400"/>
              </a:spcAft>
              <a:buFont typeface="+mj-lt"/>
              <a:buAutoNum type="arabicPeriod"/>
            </a:pPr>
            <a:r>
              <a:rPr lang="en-US" sz="2000" dirty="0"/>
              <a:t>Taking advantage on multicore processors and concurrency:</a:t>
            </a:r>
          </a:p>
          <a:p>
            <a:pPr marL="800100" lvl="1" indent="-342900">
              <a:spcAft>
                <a:spcPts val="4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dirty="0"/>
              <a:t>Go is very good at:</a:t>
            </a:r>
          </a:p>
          <a:p>
            <a:pPr marL="1257300" lvl="2" indent="-342900">
              <a:spcAft>
                <a:spcPts val="400"/>
              </a:spcAft>
              <a:buSzPct val="70000"/>
              <a:buFont typeface="Wingdings" panose="05000000000000000000" pitchFamily="2" charset="2"/>
              <a:buChar char="§"/>
            </a:pPr>
            <a:r>
              <a:rPr lang="en-US" sz="1600" dirty="0"/>
              <a:t>support concurrency (CSP model)</a:t>
            </a:r>
          </a:p>
          <a:p>
            <a:pPr marL="1257300" lvl="2" indent="-342900">
              <a:spcAft>
                <a:spcPts val="400"/>
              </a:spcAft>
              <a:buSzPct val="70000"/>
              <a:buFont typeface="Wingdings" panose="05000000000000000000" pitchFamily="2" charset="2"/>
              <a:buChar char="§"/>
            </a:pPr>
            <a:r>
              <a:rPr lang="en-US" sz="1600" dirty="0"/>
              <a:t>taking advantage on multicore processors</a:t>
            </a:r>
          </a:p>
          <a:p>
            <a:pPr marL="800100" lvl="1" indent="-342900">
              <a:spcAft>
                <a:spcPts val="4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dirty="0"/>
              <a:t>Java is not </a:t>
            </a:r>
            <a:r>
              <a:rPr lang="en-US" b="1" dirty="0"/>
              <a:t>that</a:t>
            </a:r>
            <a:r>
              <a:rPr lang="en-US" dirty="0"/>
              <a:t> </a:t>
            </a:r>
            <a:r>
              <a:rPr lang="en-US" b="1" dirty="0"/>
              <a:t>good</a:t>
            </a:r>
            <a:r>
              <a:rPr lang="en-US" dirty="0"/>
              <a:t> or at least not </a:t>
            </a:r>
            <a:r>
              <a:rPr lang="en-US" b="1" dirty="0"/>
              <a:t>that easy</a:t>
            </a:r>
          </a:p>
          <a:p>
            <a:pPr marL="457200" indent="-457200">
              <a:spcAft>
                <a:spcPts val="400"/>
              </a:spcAft>
              <a:buFont typeface="+mj-lt"/>
              <a:buAutoNum type="arabicPeriod"/>
            </a:pPr>
            <a:r>
              <a:rPr lang="en-US" sz="2000" dirty="0"/>
              <a:t>Execution:</a:t>
            </a:r>
          </a:p>
          <a:p>
            <a:pPr marL="800100" lvl="1" indent="-342900">
              <a:spcAft>
                <a:spcPts val="4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dirty="0"/>
              <a:t>Java and Go are both </a:t>
            </a:r>
            <a:r>
              <a:rPr lang="en-US" b="1" dirty="0"/>
              <a:t>statically typed</a:t>
            </a:r>
            <a:r>
              <a:rPr lang="en-US" dirty="0"/>
              <a:t> -&gt; </a:t>
            </a:r>
            <a:r>
              <a:rPr lang="en-US" sz="1600" dirty="0"/>
              <a:t>can handle both small and big programs with finesse</a:t>
            </a:r>
          </a:p>
          <a:p>
            <a:pPr marL="800100" lvl="1" indent="-342900">
              <a:spcAft>
                <a:spcPts val="4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dirty="0"/>
              <a:t>Java is </a:t>
            </a:r>
            <a:r>
              <a:rPr lang="en-US" b="1" dirty="0"/>
              <a:t>dynamically linked</a:t>
            </a:r>
            <a:r>
              <a:rPr lang="en-US" dirty="0"/>
              <a:t> -&gt; </a:t>
            </a:r>
            <a:r>
              <a:rPr lang="en-US" sz="1600" dirty="0"/>
              <a:t>upgrades without requiring you to ship anything (with bugs)</a:t>
            </a:r>
          </a:p>
          <a:p>
            <a:pPr marL="800100" lvl="1" indent="-342900">
              <a:spcAft>
                <a:spcPts val="4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dirty="0"/>
              <a:t>Go is </a:t>
            </a:r>
            <a:r>
              <a:rPr lang="en-US" b="1" dirty="0"/>
              <a:t>statically linked</a:t>
            </a:r>
            <a:r>
              <a:rPr lang="en-US" dirty="0"/>
              <a:t> -&gt; </a:t>
            </a:r>
            <a:r>
              <a:rPr lang="en-US" sz="1600" dirty="0"/>
              <a:t>will run in limited environments with easier distribution</a:t>
            </a:r>
          </a:p>
          <a:p>
            <a:pPr marL="457200" indent="-457200">
              <a:spcAft>
                <a:spcPts val="400"/>
              </a:spcAft>
              <a:buFont typeface="+mj-lt"/>
              <a:buAutoNum type="arabicPeriod"/>
            </a:pPr>
            <a:r>
              <a:rPr lang="en-US" sz="2000" dirty="0"/>
              <a:t>Containerization:</a:t>
            </a:r>
          </a:p>
          <a:p>
            <a:pPr marL="800100" lvl="1" indent="-342900">
              <a:spcAft>
                <a:spcPts val="4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dirty="0"/>
              <a:t>Go -&gt; </a:t>
            </a:r>
            <a:r>
              <a:rPr lang="en-US" sz="1600" dirty="0"/>
              <a:t>the necessary parts of the libraries needs to be installed &amp; very easy cross compiling</a:t>
            </a:r>
          </a:p>
          <a:p>
            <a:pPr marL="1257300" lvl="2" indent="-342900">
              <a:spcAft>
                <a:spcPts val="400"/>
              </a:spcAft>
              <a:buSzPct val="70000"/>
              <a:buFont typeface="Wingdings" panose="05000000000000000000" pitchFamily="2" charset="2"/>
              <a:buChar char="§"/>
            </a:pPr>
            <a:r>
              <a:rPr lang="en-US" sz="1600" dirty="0"/>
              <a:t>Two phase build -&gt; Small container size (</a:t>
            </a:r>
            <a:r>
              <a:rPr lang="sv-SE" sz="1600" baseline="-10000" dirty="0"/>
              <a:t>~</a:t>
            </a:r>
            <a:r>
              <a:rPr lang="en-US" sz="1600" dirty="0"/>
              <a:t>5 MB)</a:t>
            </a:r>
            <a:endParaRPr lang="en-US" dirty="0"/>
          </a:p>
          <a:p>
            <a:pPr marL="800100" lvl="1" indent="-342900">
              <a:spcAft>
                <a:spcPts val="4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dirty="0"/>
              <a:t>Java -&gt; </a:t>
            </a:r>
            <a:r>
              <a:rPr lang="en-US" sz="1600" dirty="0"/>
              <a:t>Java can run anywhere, </a:t>
            </a:r>
            <a:r>
              <a:rPr lang="en-US" sz="1600" b="1" dirty="0"/>
              <a:t>if there is a JVM</a:t>
            </a:r>
            <a:r>
              <a:rPr lang="en-US" sz="1600" dirty="0"/>
              <a:t> </a:t>
            </a:r>
            <a:r>
              <a:rPr lang="en-US" sz="1600" b="1" dirty="0"/>
              <a:t>installed</a:t>
            </a:r>
            <a:r>
              <a:rPr lang="en-US" sz="1600" dirty="0"/>
              <a:t> on it.</a:t>
            </a:r>
          </a:p>
          <a:p>
            <a:pPr marL="1257300" lvl="2" indent="-342900">
              <a:spcAft>
                <a:spcPts val="400"/>
              </a:spcAft>
              <a:buSzPct val="70000"/>
              <a:buFont typeface="Wingdings" panose="05000000000000000000" pitchFamily="2" charset="2"/>
              <a:buChar char="§"/>
            </a:pPr>
            <a:r>
              <a:rPr lang="en-US" sz="1600" b="1" dirty="0"/>
              <a:t>Large container size (</a:t>
            </a:r>
            <a:r>
              <a:rPr lang="sv-SE" sz="1600" b="1" baseline="-10000" dirty="0"/>
              <a:t>~</a:t>
            </a:r>
            <a:r>
              <a:rPr lang="en-US" sz="1600" b="1" dirty="0"/>
              <a:t>100 MB)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26440" y="864089"/>
            <a:ext cx="42439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Impact" panose="020B0806030902050204" pitchFamily="34" charset="0"/>
              </a:rPr>
              <a:t>Scalability – Go wins</a:t>
            </a:r>
            <a:endParaRPr lang="hu-HU" sz="2400" dirty="0">
              <a:latin typeface="Impact" panose="020B080603090205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 flipV="1">
            <a:off x="0" y="768971"/>
            <a:ext cx="12192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594229"/>
            <a:ext cx="12192000" cy="27723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Kép 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40" y="6621952"/>
            <a:ext cx="909536" cy="22656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96949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www.leannet.eu</a:t>
            </a:r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2096656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6440" y="0"/>
            <a:ext cx="1054156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2100" dirty="0"/>
              <a:t>Go vs. Java</a:t>
            </a:r>
            <a:endParaRPr lang="hu-HU" sz="2100" dirty="0"/>
          </a:p>
        </p:txBody>
      </p:sp>
      <p:sp>
        <p:nvSpPr>
          <p:cNvPr id="31" name="Rectangle 30"/>
          <p:cNvSpPr/>
          <p:nvPr/>
        </p:nvSpPr>
        <p:spPr>
          <a:xfrm>
            <a:off x="126440" y="895424"/>
            <a:ext cx="42668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Impact" panose="020B0806030902050204" pitchFamily="34" charset="0"/>
              </a:rPr>
              <a:t>Readibility</a:t>
            </a:r>
            <a:r>
              <a:rPr lang="en-US" sz="2400" dirty="0">
                <a:latin typeface="Impact" panose="020B0806030902050204" pitchFamily="34" charset="0"/>
              </a:rPr>
              <a:t> – Go wins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26440" y="1582341"/>
            <a:ext cx="10541565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Go sacrifices </a:t>
            </a:r>
            <a:r>
              <a:rPr lang="en-US" sz="2000" b="1" dirty="0"/>
              <a:t>expressiveness</a:t>
            </a:r>
            <a:r>
              <a:rPr lang="en-US" sz="2000" dirty="0"/>
              <a:t> for </a:t>
            </a:r>
            <a:r>
              <a:rPr lang="en-US" sz="2000" b="1" dirty="0"/>
              <a:t>uniformity</a:t>
            </a:r>
            <a:r>
              <a:rPr lang="en-US" sz="2000" dirty="0"/>
              <a:t>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Go leaves very limited space for “creativity”:</a:t>
            </a:r>
          </a:p>
          <a:p>
            <a:pPr marL="742950" lvl="1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dirty="0"/>
              <a:t>e.g. no generics, no lambda expressions, etc. </a:t>
            </a:r>
          </a:p>
          <a:p>
            <a:pPr marL="742950" lvl="1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dirty="0"/>
              <a:t>all that enables a developer to create her own style and abstractions is not there</a:t>
            </a:r>
          </a:p>
          <a:p>
            <a:pPr marL="742950" lvl="1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b="1" dirty="0"/>
              <a:t>not at all as elegant and productive at first look as Java </a:t>
            </a:r>
            <a:r>
              <a:rPr lang="en-US" dirty="0"/>
              <a:t>(at least for the first look)</a:t>
            </a:r>
          </a:p>
          <a:p>
            <a:pPr marL="742950" lvl="1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b="1" dirty="0"/>
              <a:t>but eliminate all initial hurdles</a:t>
            </a:r>
            <a:r>
              <a:rPr lang="en-US" dirty="0"/>
              <a:t> that makes hard to work with someone else’s code</a:t>
            </a:r>
          </a:p>
          <a:p>
            <a:pPr marL="742950" lvl="1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dirty="0"/>
              <a:t>far less challenge when a codebase is huge (across </a:t>
            </a:r>
            <a:r>
              <a:rPr lang="en-US" dirty="0" err="1"/>
              <a:t>timezones</a:t>
            </a:r>
            <a:r>
              <a:rPr lang="en-US" dirty="0"/>
              <a:t>, developers and years)</a:t>
            </a:r>
          </a:p>
        </p:txBody>
      </p:sp>
      <p:sp>
        <p:nvSpPr>
          <p:cNvPr id="9" name="Rectangle 8"/>
          <p:cNvSpPr/>
          <p:nvPr/>
        </p:nvSpPr>
        <p:spPr>
          <a:xfrm flipV="1">
            <a:off x="0" y="768971"/>
            <a:ext cx="12192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594229"/>
            <a:ext cx="12192000" cy="27723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Kép 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40" y="6621952"/>
            <a:ext cx="909536" cy="22656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96949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www.leannet.eu</a:t>
            </a:r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314898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6440" y="0"/>
            <a:ext cx="1054156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l"/>
            <a:endParaRPr lang="hu-HU" sz="2100" dirty="0"/>
          </a:p>
        </p:txBody>
      </p:sp>
      <p:sp>
        <p:nvSpPr>
          <p:cNvPr id="31" name="Rectangle 30"/>
          <p:cNvSpPr/>
          <p:nvPr/>
        </p:nvSpPr>
        <p:spPr>
          <a:xfrm>
            <a:off x="1447279" y="2876624"/>
            <a:ext cx="92207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Impact" panose="020B0806030902050204" pitchFamily="34" charset="0"/>
              </a:rPr>
              <a:t>Go vs. Python</a:t>
            </a:r>
            <a:endParaRPr lang="hu-HU" sz="3200" dirty="0">
              <a:latin typeface="Impact" panose="020B080603090205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flipV="1">
            <a:off x="0" y="768971"/>
            <a:ext cx="12192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6594229"/>
            <a:ext cx="12192000" cy="27723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Kép 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40" y="6621952"/>
            <a:ext cx="909536" cy="22656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096949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www.leannet.eu</a:t>
            </a:r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96421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6440" y="0"/>
            <a:ext cx="1054156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2100" dirty="0"/>
              <a:t>Go vs. Python</a:t>
            </a:r>
            <a:endParaRPr lang="hu-HU" sz="2100" dirty="0"/>
          </a:p>
        </p:txBody>
      </p:sp>
      <p:grpSp>
        <p:nvGrpSpPr>
          <p:cNvPr id="121" name="Group 120"/>
          <p:cNvGrpSpPr/>
          <p:nvPr/>
        </p:nvGrpSpPr>
        <p:grpSpPr>
          <a:xfrm>
            <a:off x="5034531" y="1483595"/>
            <a:ext cx="1850380" cy="3169244"/>
            <a:chOff x="1806935" y="2810774"/>
            <a:chExt cx="2243667" cy="3732646"/>
          </a:xfrm>
        </p:grpSpPr>
        <p:grpSp>
          <p:nvGrpSpPr>
            <p:cNvPr id="122" name="Group 121"/>
            <p:cNvGrpSpPr/>
            <p:nvPr/>
          </p:nvGrpSpPr>
          <p:grpSpPr>
            <a:xfrm>
              <a:off x="1806935" y="3186939"/>
              <a:ext cx="2243667" cy="3356481"/>
              <a:chOff x="1734657" y="2748789"/>
              <a:chExt cx="2243667" cy="3356481"/>
            </a:xfrm>
          </p:grpSpPr>
          <p:grpSp>
            <p:nvGrpSpPr>
              <p:cNvPr id="126" name="Group 125"/>
              <p:cNvGrpSpPr/>
              <p:nvPr/>
            </p:nvGrpSpPr>
            <p:grpSpPr>
              <a:xfrm>
                <a:off x="1734657" y="5224736"/>
                <a:ext cx="2243667" cy="880534"/>
                <a:chOff x="1734657" y="2748789"/>
                <a:chExt cx="2243667" cy="880534"/>
              </a:xfrm>
            </p:grpSpPr>
            <p:grpSp>
              <p:nvGrpSpPr>
                <p:cNvPr id="141" name="Group 140"/>
                <p:cNvGrpSpPr/>
                <p:nvPr/>
              </p:nvGrpSpPr>
              <p:grpSpPr>
                <a:xfrm>
                  <a:off x="1734657" y="2748789"/>
                  <a:ext cx="2243667" cy="880534"/>
                  <a:chOff x="1734657" y="2748789"/>
                  <a:chExt cx="2243667" cy="880534"/>
                </a:xfrm>
              </p:grpSpPr>
              <p:sp>
                <p:nvSpPr>
                  <p:cNvPr id="144" name="Rounded Rectangle 143"/>
                  <p:cNvSpPr/>
                  <p:nvPr/>
                </p:nvSpPr>
                <p:spPr>
                  <a:xfrm>
                    <a:off x="1734657" y="2748789"/>
                    <a:ext cx="2243667" cy="880534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/>
                  </a:p>
                </p:txBody>
              </p:sp>
              <p:pic>
                <p:nvPicPr>
                  <p:cNvPr id="145" name="Picture 144"/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1855636" y="2870508"/>
                    <a:ext cx="274790" cy="274790"/>
                  </a:xfrm>
                  <a:prstGeom prst="rect">
                    <a:avLst/>
                  </a:prstGeom>
                </p:spPr>
              </p:pic>
              <p:pic>
                <p:nvPicPr>
                  <p:cNvPr id="146" name="Picture 4" descr="KÃ©ptalÃ¡lat a kÃ¶vetkezÅre: âpendrive iconâ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883126" y="3287988"/>
                    <a:ext cx="219810" cy="21981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142" name="TextBox 141"/>
                <p:cNvSpPr txBox="1"/>
                <p:nvPr/>
              </p:nvSpPr>
              <p:spPr>
                <a:xfrm>
                  <a:off x="2149506" y="2819724"/>
                  <a:ext cx="1416050" cy="3987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/>
                    <a:t>62.88 sec</a:t>
                  </a:r>
                </a:p>
              </p:txBody>
            </p:sp>
            <p:sp>
              <p:nvSpPr>
                <p:cNvPr id="143" name="TextBox 142"/>
                <p:cNvSpPr txBox="1"/>
                <p:nvPr/>
              </p:nvSpPr>
              <p:spPr>
                <a:xfrm>
                  <a:off x="2149506" y="3188164"/>
                  <a:ext cx="1629620" cy="3987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/>
                    <a:t>680736 units</a:t>
                  </a:r>
                </a:p>
              </p:txBody>
            </p:sp>
          </p:grpSp>
          <p:grpSp>
            <p:nvGrpSpPr>
              <p:cNvPr id="127" name="Group 126"/>
              <p:cNvGrpSpPr/>
              <p:nvPr/>
            </p:nvGrpSpPr>
            <p:grpSpPr>
              <a:xfrm>
                <a:off x="1734657" y="3970389"/>
                <a:ext cx="2243667" cy="880534"/>
                <a:chOff x="1734657" y="2748789"/>
                <a:chExt cx="2243667" cy="880534"/>
              </a:xfrm>
            </p:grpSpPr>
            <p:grpSp>
              <p:nvGrpSpPr>
                <p:cNvPr id="135" name="Group 134"/>
                <p:cNvGrpSpPr/>
                <p:nvPr/>
              </p:nvGrpSpPr>
              <p:grpSpPr>
                <a:xfrm>
                  <a:off x="1734657" y="2748789"/>
                  <a:ext cx="2243667" cy="880534"/>
                  <a:chOff x="1734657" y="2748789"/>
                  <a:chExt cx="2243667" cy="880534"/>
                </a:xfrm>
              </p:grpSpPr>
              <p:sp>
                <p:nvSpPr>
                  <p:cNvPr id="138" name="Rounded Rectangle 137"/>
                  <p:cNvSpPr/>
                  <p:nvPr/>
                </p:nvSpPr>
                <p:spPr>
                  <a:xfrm>
                    <a:off x="1734657" y="2748789"/>
                    <a:ext cx="2243667" cy="880534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/>
                  </a:p>
                </p:txBody>
              </p:sp>
              <p:pic>
                <p:nvPicPr>
                  <p:cNvPr id="139" name="Picture 138"/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1855636" y="2870508"/>
                    <a:ext cx="274790" cy="274790"/>
                  </a:xfrm>
                  <a:prstGeom prst="rect">
                    <a:avLst/>
                  </a:prstGeom>
                </p:spPr>
              </p:pic>
              <p:pic>
                <p:nvPicPr>
                  <p:cNvPr id="140" name="Picture 4" descr="KÃ©ptalÃ¡lat a kÃ¶vetkezÅre: âpendrive iconâ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883126" y="3287988"/>
                    <a:ext cx="219810" cy="21981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136" name="TextBox 135"/>
                <p:cNvSpPr txBox="1"/>
                <p:nvPr/>
              </p:nvSpPr>
              <p:spPr>
                <a:xfrm>
                  <a:off x="2149506" y="2819724"/>
                  <a:ext cx="1416050" cy="3987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/>
                    <a:t>882 sec</a:t>
                  </a:r>
                </a:p>
              </p:txBody>
            </p:sp>
            <p:sp>
              <p:nvSpPr>
                <p:cNvPr id="137" name="TextBox 136"/>
                <p:cNvSpPr txBox="1"/>
                <p:nvPr/>
              </p:nvSpPr>
              <p:spPr>
                <a:xfrm>
                  <a:off x="2149506" y="3188164"/>
                  <a:ext cx="1416050" cy="3987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/>
                    <a:t>8212 units</a:t>
                  </a:r>
                </a:p>
              </p:txBody>
            </p:sp>
          </p:grpSp>
          <p:grpSp>
            <p:nvGrpSpPr>
              <p:cNvPr id="128" name="Group 127"/>
              <p:cNvGrpSpPr/>
              <p:nvPr/>
            </p:nvGrpSpPr>
            <p:grpSpPr>
              <a:xfrm>
                <a:off x="1734657" y="2748789"/>
                <a:ext cx="2243667" cy="880534"/>
                <a:chOff x="1734657" y="2748789"/>
                <a:chExt cx="2243667" cy="880534"/>
              </a:xfrm>
            </p:grpSpPr>
            <p:grpSp>
              <p:nvGrpSpPr>
                <p:cNvPr id="129" name="Group 128"/>
                <p:cNvGrpSpPr/>
                <p:nvPr/>
              </p:nvGrpSpPr>
              <p:grpSpPr>
                <a:xfrm>
                  <a:off x="1734657" y="2748789"/>
                  <a:ext cx="2243667" cy="880534"/>
                  <a:chOff x="1734657" y="2748789"/>
                  <a:chExt cx="2243667" cy="880534"/>
                </a:xfrm>
              </p:grpSpPr>
              <p:sp>
                <p:nvSpPr>
                  <p:cNvPr id="132" name="Rounded Rectangle 131"/>
                  <p:cNvSpPr/>
                  <p:nvPr/>
                </p:nvSpPr>
                <p:spPr>
                  <a:xfrm>
                    <a:off x="1734657" y="2748789"/>
                    <a:ext cx="2243667" cy="880534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/>
                  </a:p>
                </p:txBody>
              </p:sp>
              <p:pic>
                <p:nvPicPr>
                  <p:cNvPr id="133" name="Picture 132"/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1855636" y="2870508"/>
                    <a:ext cx="274790" cy="274790"/>
                  </a:xfrm>
                  <a:prstGeom prst="rect">
                    <a:avLst/>
                  </a:prstGeom>
                </p:spPr>
              </p:pic>
              <p:pic>
                <p:nvPicPr>
                  <p:cNvPr id="134" name="Picture 4" descr="KÃ©ptalÃ¡lat a kÃ¶vetkezÅre: âpendrive iconâ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883126" y="3287988"/>
                    <a:ext cx="219810" cy="21981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130" name="TextBox 129"/>
                <p:cNvSpPr txBox="1"/>
                <p:nvPr/>
              </p:nvSpPr>
              <p:spPr>
                <a:xfrm>
                  <a:off x="2149506" y="2819724"/>
                  <a:ext cx="1416050" cy="3987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/>
                    <a:t>279.68 sec</a:t>
                  </a:r>
                </a:p>
              </p:txBody>
            </p:sp>
            <p:sp>
              <p:nvSpPr>
                <p:cNvPr id="131" name="TextBox 130"/>
                <p:cNvSpPr txBox="1"/>
                <p:nvPr/>
              </p:nvSpPr>
              <p:spPr>
                <a:xfrm>
                  <a:off x="2149506" y="3188164"/>
                  <a:ext cx="1416050" cy="3987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/>
                    <a:t>49344 units</a:t>
                  </a:r>
                </a:p>
              </p:txBody>
            </p:sp>
          </p:grpSp>
        </p:grpSp>
        <p:sp>
          <p:nvSpPr>
            <p:cNvPr id="123" name="TextBox 122"/>
            <p:cNvSpPr txBox="1"/>
            <p:nvPr/>
          </p:nvSpPr>
          <p:spPr>
            <a:xfrm>
              <a:off x="1806935" y="2810774"/>
              <a:ext cx="2044469" cy="4349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Mandelbrot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1806935" y="4030319"/>
              <a:ext cx="1319060" cy="4349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N-Body</a:t>
              </a: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1806935" y="5279065"/>
              <a:ext cx="1319060" cy="4349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Fasta</a:t>
              </a:r>
              <a:endParaRPr lang="en-US" dirty="0"/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7443237" y="1474803"/>
            <a:ext cx="1850380" cy="3178036"/>
            <a:chOff x="1806935" y="2800419"/>
            <a:chExt cx="2243667" cy="3743001"/>
          </a:xfrm>
        </p:grpSpPr>
        <p:grpSp>
          <p:nvGrpSpPr>
            <p:cNvPr id="148" name="Group 147"/>
            <p:cNvGrpSpPr/>
            <p:nvPr/>
          </p:nvGrpSpPr>
          <p:grpSpPr>
            <a:xfrm>
              <a:off x="1806935" y="3186939"/>
              <a:ext cx="2243667" cy="3356481"/>
              <a:chOff x="1734657" y="2748789"/>
              <a:chExt cx="2243667" cy="3356481"/>
            </a:xfrm>
          </p:grpSpPr>
          <p:grpSp>
            <p:nvGrpSpPr>
              <p:cNvPr id="152" name="Group 151"/>
              <p:cNvGrpSpPr/>
              <p:nvPr/>
            </p:nvGrpSpPr>
            <p:grpSpPr>
              <a:xfrm>
                <a:off x="1734657" y="5224736"/>
                <a:ext cx="2243667" cy="880534"/>
                <a:chOff x="1734657" y="2748789"/>
                <a:chExt cx="2243667" cy="880534"/>
              </a:xfrm>
            </p:grpSpPr>
            <p:grpSp>
              <p:nvGrpSpPr>
                <p:cNvPr id="167" name="Group 166"/>
                <p:cNvGrpSpPr/>
                <p:nvPr/>
              </p:nvGrpSpPr>
              <p:grpSpPr>
                <a:xfrm>
                  <a:off x="1734657" y="2748789"/>
                  <a:ext cx="2243667" cy="880534"/>
                  <a:chOff x="1734657" y="2748789"/>
                  <a:chExt cx="2243667" cy="880534"/>
                </a:xfrm>
              </p:grpSpPr>
              <p:sp>
                <p:nvSpPr>
                  <p:cNvPr id="170" name="Rounded Rectangle 169"/>
                  <p:cNvSpPr/>
                  <p:nvPr/>
                </p:nvSpPr>
                <p:spPr>
                  <a:xfrm>
                    <a:off x="1734657" y="2748789"/>
                    <a:ext cx="2243667" cy="880534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/>
                  </a:p>
                </p:txBody>
              </p:sp>
              <p:pic>
                <p:nvPicPr>
                  <p:cNvPr id="171" name="Picture 170"/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1855636" y="2870508"/>
                    <a:ext cx="274790" cy="274790"/>
                  </a:xfrm>
                  <a:prstGeom prst="rect">
                    <a:avLst/>
                  </a:prstGeom>
                </p:spPr>
              </p:pic>
              <p:pic>
                <p:nvPicPr>
                  <p:cNvPr id="172" name="Picture 4" descr="KÃ©ptalÃ¡lat a kÃ¶vetkezÅre: âpendrive iconâ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883126" y="3287988"/>
                    <a:ext cx="219810" cy="21981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168" name="TextBox 167"/>
                <p:cNvSpPr txBox="1"/>
                <p:nvPr/>
              </p:nvSpPr>
              <p:spPr>
                <a:xfrm>
                  <a:off x="2149506" y="2819724"/>
                  <a:ext cx="1416050" cy="3987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>
                      <a:solidFill>
                        <a:srgbClr val="00B050"/>
                      </a:solidFill>
                    </a:rPr>
                    <a:t>2.07 sec</a:t>
                  </a:r>
                </a:p>
              </p:txBody>
            </p:sp>
            <p:sp>
              <p:nvSpPr>
                <p:cNvPr id="169" name="TextBox 168"/>
                <p:cNvSpPr txBox="1"/>
                <p:nvPr/>
              </p:nvSpPr>
              <p:spPr>
                <a:xfrm>
                  <a:off x="2149506" y="3188164"/>
                  <a:ext cx="1416050" cy="3987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>
                      <a:solidFill>
                        <a:srgbClr val="00B050"/>
                      </a:solidFill>
                    </a:rPr>
                    <a:t>3168 units</a:t>
                  </a:r>
                </a:p>
              </p:txBody>
            </p:sp>
          </p:grpSp>
          <p:grpSp>
            <p:nvGrpSpPr>
              <p:cNvPr id="153" name="Group 152"/>
              <p:cNvGrpSpPr/>
              <p:nvPr/>
            </p:nvGrpSpPr>
            <p:grpSpPr>
              <a:xfrm>
                <a:off x="1734657" y="3970389"/>
                <a:ext cx="2243667" cy="880534"/>
                <a:chOff x="1734657" y="2748789"/>
                <a:chExt cx="2243667" cy="880534"/>
              </a:xfrm>
            </p:grpSpPr>
            <p:grpSp>
              <p:nvGrpSpPr>
                <p:cNvPr id="161" name="Group 160"/>
                <p:cNvGrpSpPr/>
                <p:nvPr/>
              </p:nvGrpSpPr>
              <p:grpSpPr>
                <a:xfrm>
                  <a:off x="1734657" y="2748789"/>
                  <a:ext cx="2243667" cy="880534"/>
                  <a:chOff x="1734657" y="2748789"/>
                  <a:chExt cx="2243667" cy="880534"/>
                </a:xfrm>
              </p:grpSpPr>
              <p:sp>
                <p:nvSpPr>
                  <p:cNvPr id="164" name="Rounded Rectangle 163"/>
                  <p:cNvSpPr/>
                  <p:nvPr/>
                </p:nvSpPr>
                <p:spPr>
                  <a:xfrm>
                    <a:off x="1734657" y="2748789"/>
                    <a:ext cx="2243667" cy="880534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/>
                  </a:p>
                </p:txBody>
              </p:sp>
              <p:pic>
                <p:nvPicPr>
                  <p:cNvPr id="165" name="Picture 164"/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1855636" y="2870508"/>
                    <a:ext cx="274790" cy="274790"/>
                  </a:xfrm>
                  <a:prstGeom prst="rect">
                    <a:avLst/>
                  </a:prstGeom>
                </p:spPr>
              </p:pic>
              <p:pic>
                <p:nvPicPr>
                  <p:cNvPr id="166" name="Picture 4" descr="KÃ©ptalÃ¡lat a kÃ¶vetkezÅre: âpendrive iconâ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883126" y="3287988"/>
                    <a:ext cx="219810" cy="21981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162" name="TextBox 161"/>
                <p:cNvSpPr txBox="1"/>
                <p:nvPr/>
              </p:nvSpPr>
              <p:spPr>
                <a:xfrm>
                  <a:off x="2149506" y="2819724"/>
                  <a:ext cx="1416050" cy="3987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>
                      <a:solidFill>
                        <a:srgbClr val="00B050"/>
                      </a:solidFill>
                    </a:rPr>
                    <a:t>21.00 sec</a:t>
                  </a:r>
                </a:p>
              </p:txBody>
            </p:sp>
            <p:sp>
              <p:nvSpPr>
                <p:cNvPr id="163" name="TextBox 162"/>
                <p:cNvSpPr txBox="1"/>
                <p:nvPr/>
              </p:nvSpPr>
              <p:spPr>
                <a:xfrm>
                  <a:off x="2149506" y="3188164"/>
                  <a:ext cx="1416050" cy="3987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>
                      <a:solidFill>
                        <a:srgbClr val="00B050"/>
                      </a:solidFill>
                    </a:rPr>
                    <a:t>1532 units</a:t>
                  </a:r>
                </a:p>
              </p:txBody>
            </p:sp>
          </p:grpSp>
          <p:grpSp>
            <p:nvGrpSpPr>
              <p:cNvPr id="154" name="Group 153"/>
              <p:cNvGrpSpPr/>
              <p:nvPr/>
            </p:nvGrpSpPr>
            <p:grpSpPr>
              <a:xfrm>
                <a:off x="1734657" y="2748789"/>
                <a:ext cx="2243667" cy="880534"/>
                <a:chOff x="1734657" y="2748789"/>
                <a:chExt cx="2243667" cy="880534"/>
              </a:xfrm>
            </p:grpSpPr>
            <p:grpSp>
              <p:nvGrpSpPr>
                <p:cNvPr id="155" name="Group 154"/>
                <p:cNvGrpSpPr/>
                <p:nvPr/>
              </p:nvGrpSpPr>
              <p:grpSpPr>
                <a:xfrm>
                  <a:off x="1734657" y="2748789"/>
                  <a:ext cx="2243667" cy="880534"/>
                  <a:chOff x="1734657" y="2748789"/>
                  <a:chExt cx="2243667" cy="880534"/>
                </a:xfrm>
              </p:grpSpPr>
              <p:sp>
                <p:nvSpPr>
                  <p:cNvPr id="158" name="Rounded Rectangle 157"/>
                  <p:cNvSpPr/>
                  <p:nvPr/>
                </p:nvSpPr>
                <p:spPr>
                  <a:xfrm>
                    <a:off x="1734657" y="2748789"/>
                    <a:ext cx="2243667" cy="880534"/>
                  </a:xfrm>
                  <a:prstGeom prst="round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600"/>
                  </a:p>
                </p:txBody>
              </p:sp>
              <p:pic>
                <p:nvPicPr>
                  <p:cNvPr id="159" name="Picture 158"/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1855636" y="2870508"/>
                    <a:ext cx="274790" cy="274790"/>
                  </a:xfrm>
                  <a:prstGeom prst="rect">
                    <a:avLst/>
                  </a:prstGeom>
                </p:spPr>
              </p:pic>
              <p:pic>
                <p:nvPicPr>
                  <p:cNvPr id="160" name="Picture 4" descr="KÃ©ptalÃ¡lat a kÃ¶vetkezÅre: âpendrive iconâ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883126" y="3287988"/>
                    <a:ext cx="219810" cy="21981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156" name="TextBox 155"/>
                <p:cNvSpPr txBox="1"/>
                <p:nvPr/>
              </p:nvSpPr>
              <p:spPr>
                <a:xfrm>
                  <a:off x="2149506" y="2819724"/>
                  <a:ext cx="1416050" cy="3987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>
                      <a:solidFill>
                        <a:srgbClr val="00B050"/>
                      </a:solidFill>
                    </a:rPr>
                    <a:t>5.47 sec</a:t>
                  </a:r>
                </a:p>
              </p:txBody>
            </p:sp>
            <p:sp>
              <p:nvSpPr>
                <p:cNvPr id="157" name="TextBox 156"/>
                <p:cNvSpPr txBox="1"/>
                <p:nvPr/>
              </p:nvSpPr>
              <p:spPr>
                <a:xfrm>
                  <a:off x="2149506" y="3188164"/>
                  <a:ext cx="1416050" cy="3987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>
                      <a:solidFill>
                        <a:srgbClr val="00B050"/>
                      </a:solidFill>
                    </a:rPr>
                    <a:t>31280 units</a:t>
                  </a:r>
                </a:p>
              </p:txBody>
            </p:sp>
          </p:grpSp>
        </p:grpSp>
        <p:sp>
          <p:nvSpPr>
            <p:cNvPr id="149" name="TextBox 148"/>
            <p:cNvSpPr txBox="1"/>
            <p:nvPr/>
          </p:nvSpPr>
          <p:spPr>
            <a:xfrm>
              <a:off x="1806935" y="2800419"/>
              <a:ext cx="1629157" cy="4349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Mandelbrot</a:t>
              </a: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1806935" y="4019964"/>
              <a:ext cx="1319060" cy="4349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N-Body</a:t>
              </a: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1806935" y="5268709"/>
              <a:ext cx="1319060" cy="4349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Fasta</a:t>
              </a:r>
              <a:endParaRPr lang="en-US" dirty="0"/>
            </a:p>
          </p:txBody>
        </p:sp>
      </p:grpSp>
      <p:pic>
        <p:nvPicPr>
          <p:cNvPr id="173" name="Picture 17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93986" y="4858604"/>
            <a:ext cx="731470" cy="731470"/>
          </a:xfrm>
          <a:prstGeom prst="rect">
            <a:avLst/>
          </a:prstGeom>
        </p:spPr>
      </p:pic>
      <p:pic>
        <p:nvPicPr>
          <p:cNvPr id="174" name="Picture 17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97312" y="4858604"/>
            <a:ext cx="542230" cy="739918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126440" y="1562500"/>
            <a:ext cx="6029892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/>
              <a:t>3 complex problems: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/>
              <a:t>Mandelbrot equation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/>
              <a:t>N body problem</a:t>
            </a:r>
            <a:endParaRPr lang="en-US" sz="2000" dirty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 err="1"/>
              <a:t>Fasta</a:t>
            </a:r>
            <a:endParaRPr lang="en-US" sz="2000" i="1" dirty="0"/>
          </a:p>
        </p:txBody>
      </p:sp>
      <p:sp>
        <p:nvSpPr>
          <p:cNvPr id="31" name="Rectangle 30"/>
          <p:cNvSpPr/>
          <p:nvPr/>
        </p:nvSpPr>
        <p:spPr>
          <a:xfrm>
            <a:off x="126440" y="895424"/>
            <a:ext cx="45372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Impact" panose="020B0806030902050204" pitchFamily="34" charset="0"/>
              </a:rPr>
              <a:t>Performance – Go wins</a:t>
            </a:r>
            <a:endParaRPr lang="hu-HU" sz="2400" dirty="0">
              <a:latin typeface="Impact" panose="020B0806030902050204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524005" y="6219802"/>
            <a:ext cx="9144001" cy="368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hlinkClick r:id="rId7"/>
              </a:rPr>
              <a:t>https://benchmarksgame-team.pages.debian.net/benchmarksgame/faster/python3-go.html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 flipV="1">
            <a:off x="0" y="768971"/>
            <a:ext cx="12192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65" name="Straight Connector 64"/>
          <p:cNvCxnSpPr/>
          <p:nvPr/>
        </p:nvCxnSpPr>
        <p:spPr>
          <a:xfrm>
            <a:off x="0" y="6594229"/>
            <a:ext cx="12192000" cy="27723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Kép 14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40" y="6621952"/>
            <a:ext cx="909536" cy="226566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1096949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www.leannet.eu</a:t>
            </a:r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983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6440" y="0"/>
            <a:ext cx="1054156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2100" dirty="0"/>
              <a:t>Go vs. Python</a:t>
            </a:r>
            <a:endParaRPr lang="hu-HU" sz="2100" dirty="0"/>
          </a:p>
        </p:txBody>
      </p:sp>
      <p:sp>
        <p:nvSpPr>
          <p:cNvPr id="30" name="Rectangle 29"/>
          <p:cNvSpPr/>
          <p:nvPr/>
        </p:nvSpPr>
        <p:spPr>
          <a:xfrm>
            <a:off x="126440" y="1562500"/>
            <a:ext cx="10541565" cy="4965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400"/>
              </a:spcAft>
              <a:buFont typeface="+mj-lt"/>
              <a:buAutoNum type="arabicPeriod"/>
            </a:pPr>
            <a:r>
              <a:rPr lang="en-US" sz="2000" dirty="0"/>
              <a:t>Taking advantage on multicore processors and concurrency:</a:t>
            </a:r>
          </a:p>
          <a:p>
            <a:pPr marL="800100" lvl="1" indent="-342900">
              <a:spcAft>
                <a:spcPts val="4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dirty="0"/>
              <a:t>Go is very good at:</a:t>
            </a:r>
          </a:p>
          <a:p>
            <a:pPr marL="1257300" lvl="2" indent="-342900">
              <a:spcAft>
                <a:spcPts val="400"/>
              </a:spcAft>
              <a:buSzPct val="70000"/>
              <a:buFont typeface="Wingdings" panose="05000000000000000000" pitchFamily="2" charset="2"/>
              <a:buChar char="§"/>
            </a:pPr>
            <a:r>
              <a:rPr lang="en-US" sz="1600" dirty="0"/>
              <a:t>support concurrency (CSP model)</a:t>
            </a:r>
          </a:p>
          <a:p>
            <a:pPr marL="1257300" lvl="2" indent="-342900">
              <a:spcAft>
                <a:spcPts val="400"/>
              </a:spcAft>
              <a:buSzPct val="70000"/>
              <a:buFont typeface="Wingdings" panose="05000000000000000000" pitchFamily="2" charset="2"/>
              <a:buChar char="§"/>
            </a:pPr>
            <a:r>
              <a:rPr lang="en-US" sz="1600" dirty="0"/>
              <a:t>taking advantage on multicore processors</a:t>
            </a:r>
          </a:p>
          <a:p>
            <a:pPr marL="800100" lvl="1" indent="-342900">
              <a:spcAft>
                <a:spcPts val="4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dirty="0"/>
              <a:t>Python is not </a:t>
            </a:r>
            <a:r>
              <a:rPr lang="en-US" b="1" dirty="0"/>
              <a:t>that</a:t>
            </a:r>
            <a:r>
              <a:rPr lang="en-US" dirty="0"/>
              <a:t> </a:t>
            </a:r>
            <a:r>
              <a:rPr lang="en-US" b="1" dirty="0"/>
              <a:t>good</a:t>
            </a:r>
          </a:p>
          <a:p>
            <a:pPr marL="457200" indent="-457200">
              <a:spcAft>
                <a:spcPts val="400"/>
              </a:spcAft>
              <a:buFont typeface="+mj-lt"/>
              <a:buAutoNum type="arabicPeriod"/>
            </a:pPr>
            <a:r>
              <a:rPr lang="en-US" sz="2000" dirty="0"/>
              <a:t>Execution:</a:t>
            </a:r>
          </a:p>
          <a:p>
            <a:pPr marL="800100" lvl="1" indent="-342900">
              <a:spcAft>
                <a:spcPts val="4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dirty="0"/>
              <a:t>Python is </a:t>
            </a:r>
            <a:r>
              <a:rPr lang="en-US" b="1" dirty="0"/>
              <a:t>dynamically typed</a:t>
            </a:r>
            <a:r>
              <a:rPr lang="en-US" dirty="0"/>
              <a:t> -&gt; </a:t>
            </a:r>
            <a:r>
              <a:rPr lang="en-US" sz="1600" dirty="0"/>
              <a:t>kind of limits to build a really big program</a:t>
            </a:r>
            <a:endParaRPr lang="en-US" dirty="0"/>
          </a:p>
          <a:p>
            <a:pPr marL="800100" lvl="1" indent="-342900">
              <a:spcAft>
                <a:spcPts val="4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dirty="0"/>
              <a:t>Go is </a:t>
            </a:r>
            <a:r>
              <a:rPr lang="en-US" b="1" dirty="0"/>
              <a:t>statically typed</a:t>
            </a:r>
            <a:r>
              <a:rPr lang="en-US" dirty="0"/>
              <a:t> -&gt; </a:t>
            </a:r>
            <a:r>
              <a:rPr lang="en-US" sz="1600" dirty="0"/>
              <a:t>can handle both small and big programs with finesse</a:t>
            </a:r>
          </a:p>
          <a:p>
            <a:pPr marL="800100" lvl="1" indent="-342900">
              <a:spcAft>
                <a:spcPts val="4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dirty="0"/>
              <a:t>Python is </a:t>
            </a:r>
            <a:r>
              <a:rPr lang="en-US" b="1" dirty="0"/>
              <a:t>dynamically linked</a:t>
            </a:r>
            <a:r>
              <a:rPr lang="en-US" dirty="0"/>
              <a:t> -&gt; </a:t>
            </a:r>
            <a:r>
              <a:rPr lang="en-US" sz="1600" dirty="0"/>
              <a:t>upgrades without requiring you to ship anything (with bugs)</a:t>
            </a:r>
          </a:p>
          <a:p>
            <a:pPr marL="800100" lvl="1" indent="-342900">
              <a:spcAft>
                <a:spcPts val="4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dirty="0"/>
              <a:t>Go is </a:t>
            </a:r>
            <a:r>
              <a:rPr lang="en-US" b="1" dirty="0"/>
              <a:t>statically linked</a:t>
            </a:r>
            <a:r>
              <a:rPr lang="en-US" dirty="0"/>
              <a:t> -&gt; </a:t>
            </a:r>
            <a:r>
              <a:rPr lang="en-US" sz="1600" dirty="0"/>
              <a:t>will run in limited environments with easier distribution</a:t>
            </a:r>
          </a:p>
          <a:p>
            <a:pPr marL="457200" indent="-457200">
              <a:spcAft>
                <a:spcPts val="400"/>
              </a:spcAft>
              <a:buFont typeface="+mj-lt"/>
              <a:buAutoNum type="arabicPeriod"/>
            </a:pPr>
            <a:r>
              <a:rPr lang="en-US" sz="2000" dirty="0"/>
              <a:t>Containerization:</a:t>
            </a:r>
          </a:p>
          <a:p>
            <a:pPr marL="800100" lvl="1" indent="-342900">
              <a:spcAft>
                <a:spcPts val="4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dirty="0"/>
              <a:t>Go -&gt; </a:t>
            </a:r>
            <a:r>
              <a:rPr lang="en-US" sz="1600" dirty="0"/>
              <a:t>the necessary parts of the libraries needs to be installed &amp; very easy cross compiling</a:t>
            </a:r>
          </a:p>
          <a:p>
            <a:pPr marL="1257300" lvl="2" indent="-342900">
              <a:spcAft>
                <a:spcPts val="400"/>
              </a:spcAft>
              <a:buSzPct val="70000"/>
              <a:buFont typeface="Wingdings" panose="05000000000000000000" pitchFamily="2" charset="2"/>
              <a:buChar char="§"/>
            </a:pPr>
            <a:r>
              <a:rPr lang="en-US" sz="1600" dirty="0"/>
              <a:t>Two phase build -&gt; Small container size (</a:t>
            </a:r>
            <a:r>
              <a:rPr lang="sv-SE" sz="1600" baseline="-10000" dirty="0"/>
              <a:t>~</a:t>
            </a:r>
            <a:r>
              <a:rPr lang="en-US" sz="1600" dirty="0"/>
              <a:t>5 MB)</a:t>
            </a:r>
          </a:p>
          <a:p>
            <a:pPr marL="800100" lvl="1" indent="-342900">
              <a:spcAft>
                <a:spcPts val="4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dirty="0"/>
              <a:t>Python -&gt; </a:t>
            </a:r>
            <a:r>
              <a:rPr lang="en-US" sz="1600" dirty="0"/>
              <a:t>Interpreter and necessary libraries need to be installed</a:t>
            </a:r>
          </a:p>
          <a:p>
            <a:pPr marL="1257300" lvl="2" indent="-342900">
              <a:spcAft>
                <a:spcPts val="400"/>
              </a:spcAft>
              <a:buSzPct val="70000"/>
              <a:buFont typeface="Wingdings" panose="05000000000000000000" pitchFamily="2" charset="2"/>
              <a:buChar char="§"/>
            </a:pPr>
            <a:r>
              <a:rPr lang="en-US" sz="1600" b="1" dirty="0"/>
              <a:t>One phase build -&gt; Large container size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26440" y="895424"/>
            <a:ext cx="42508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Impact" panose="020B0806030902050204" pitchFamily="34" charset="0"/>
              </a:rPr>
              <a:t>Scalability – Go wins</a:t>
            </a:r>
            <a:endParaRPr lang="hu-HU" sz="2400" dirty="0">
              <a:latin typeface="Impact" panose="020B080603090205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 flipV="1">
            <a:off x="0" y="768971"/>
            <a:ext cx="12192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594229"/>
            <a:ext cx="12192000" cy="27723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Kép 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40" y="6621952"/>
            <a:ext cx="909536" cy="22656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96949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www.leannet.eu</a:t>
            </a:r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4004064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6440" y="0"/>
            <a:ext cx="1054156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2100" dirty="0"/>
              <a:t>Go vs. Python</a:t>
            </a:r>
            <a:endParaRPr lang="hu-HU" sz="2100" dirty="0"/>
          </a:p>
        </p:txBody>
      </p:sp>
      <p:sp>
        <p:nvSpPr>
          <p:cNvPr id="31" name="Rectangle 30"/>
          <p:cNvSpPr/>
          <p:nvPr/>
        </p:nvSpPr>
        <p:spPr>
          <a:xfrm>
            <a:off x="126440" y="895424"/>
            <a:ext cx="105415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Impact" panose="020B0806030902050204" pitchFamily="34" charset="0"/>
              </a:rPr>
              <a:t>Readability – no clear winner (maybe Go)</a:t>
            </a:r>
            <a:endParaRPr lang="hu-HU" sz="2400" dirty="0">
              <a:latin typeface="Impact" panose="020B080603090205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6441" y="1582341"/>
            <a:ext cx="10541564" cy="367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Development is done by a team with </a:t>
            </a:r>
            <a:r>
              <a:rPr lang="en-US" sz="2000" b="1" dirty="0"/>
              <a:t>ten or even hundreds</a:t>
            </a:r>
            <a:r>
              <a:rPr lang="en-US" sz="2000" dirty="0"/>
              <a:t> of other </a:t>
            </a:r>
            <a:r>
              <a:rPr lang="en-US" sz="2000" b="1" dirty="0"/>
              <a:t>developers</a:t>
            </a:r>
            <a:r>
              <a:rPr lang="en-US" sz="2000" dirty="0"/>
              <a:t>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Python:</a:t>
            </a:r>
          </a:p>
          <a:p>
            <a:pPr marL="742950" lvl="1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/>
              <a:t>has fantastic expressivity</a:t>
            </a:r>
          </a:p>
          <a:p>
            <a:pPr marL="742950" lvl="1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/>
              <a:t>but has probably </a:t>
            </a:r>
            <a:r>
              <a:rPr lang="en-US" b="1" dirty="0"/>
              <a:t>10 different ways </a:t>
            </a:r>
            <a:r>
              <a:rPr lang="en-US" dirty="0"/>
              <a:t>to say the same thing → can lead to confusion</a:t>
            </a:r>
          </a:p>
          <a:p>
            <a:pPr marL="742950" lvl="1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US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Go:</a:t>
            </a:r>
          </a:p>
          <a:p>
            <a:pPr marL="742950" lvl="1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/>
              <a:t>comes with </a:t>
            </a:r>
            <a:r>
              <a:rPr lang="en-US" b="1" dirty="0"/>
              <a:t>strict rules</a:t>
            </a:r>
          </a:p>
          <a:p>
            <a:pPr marL="742950" lvl="1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/>
              <a:t>there is </a:t>
            </a:r>
            <a:r>
              <a:rPr lang="en-US" b="1" dirty="0"/>
              <a:t>one definite way </a:t>
            </a:r>
            <a:r>
              <a:rPr lang="en-US" dirty="0"/>
              <a:t>to perform a task → leads to better understanding of code</a:t>
            </a:r>
          </a:p>
          <a:p>
            <a:pPr marL="742950" lvl="1" indent="-28575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/>
              <a:t>syntax is also considerably less friendly to beginners but not as unforgiving as C or C++</a:t>
            </a:r>
          </a:p>
        </p:txBody>
      </p:sp>
      <p:sp>
        <p:nvSpPr>
          <p:cNvPr id="10" name="Rectangle 9"/>
          <p:cNvSpPr/>
          <p:nvPr/>
        </p:nvSpPr>
        <p:spPr>
          <a:xfrm flipV="1">
            <a:off x="0" y="768971"/>
            <a:ext cx="12192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6594229"/>
            <a:ext cx="12192000" cy="27723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Kép 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40" y="6621952"/>
            <a:ext cx="909536" cy="22656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96949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www.leannet.eu</a:t>
            </a:r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235122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l"/>
            <a:endParaRPr lang="hu-HU" sz="2100" dirty="0"/>
          </a:p>
        </p:txBody>
      </p:sp>
      <p:sp>
        <p:nvSpPr>
          <p:cNvPr id="31" name="Rectangle 30"/>
          <p:cNvSpPr/>
          <p:nvPr/>
        </p:nvSpPr>
        <p:spPr>
          <a:xfrm>
            <a:off x="126440" y="895424"/>
            <a:ext cx="28524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Impact" panose="020B0806030902050204" pitchFamily="34" charset="0"/>
              </a:rPr>
              <a:t>Summary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26440" y="1582346"/>
            <a:ext cx="10541565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For a pretty big set of problems for today Go does a decent job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This problems weren’t there 20 years ago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Nor they will be there 20 years from now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This are the reasons why Go’s popularity increasing today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1319" y="2467917"/>
            <a:ext cx="960352" cy="9603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25841" r="24064"/>
          <a:stretch/>
        </p:blipFill>
        <p:spPr>
          <a:xfrm>
            <a:off x="3671023" y="2336635"/>
            <a:ext cx="1093694" cy="109163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94069" y="2563742"/>
            <a:ext cx="1858778" cy="6439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82199" y="2277436"/>
            <a:ext cx="646462" cy="1206729"/>
          </a:xfrm>
          <a:prstGeom prst="rect">
            <a:avLst/>
          </a:prstGeom>
        </p:spPr>
      </p:pic>
      <p:pic>
        <p:nvPicPr>
          <p:cNvPr id="2050" name="Picture 2" descr="Képtalálat a következőre: „core dns logo”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018" y="2563742"/>
            <a:ext cx="1771837" cy="738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 flipV="1">
            <a:off x="0" y="768971"/>
            <a:ext cx="12192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6594229"/>
            <a:ext cx="12192000" cy="27723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Kép 14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40" y="6621952"/>
            <a:ext cx="909536" cy="226566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096949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www.leannet.eu</a:t>
            </a:r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235556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1986" y="1361746"/>
            <a:ext cx="5968033" cy="4886921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6440" y="0"/>
            <a:ext cx="1054156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r>
              <a:rPr lang="en-US" sz="2100" dirty="0"/>
              <a:t>Does Go is The Most Popular Language?</a:t>
            </a:r>
            <a:endParaRPr lang="hu-HU" sz="2100" dirty="0"/>
          </a:p>
        </p:txBody>
      </p:sp>
      <p:sp>
        <p:nvSpPr>
          <p:cNvPr id="4" name="Rectangle 3"/>
          <p:cNvSpPr/>
          <p:nvPr/>
        </p:nvSpPr>
        <p:spPr>
          <a:xfrm flipV="1">
            <a:off x="0" y="768971"/>
            <a:ext cx="12192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594229"/>
            <a:ext cx="12192000" cy="27723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Kép 14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40" y="6621952"/>
            <a:ext cx="909536" cy="226566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096949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www.leannet.eu</a:t>
            </a:r>
            <a:endParaRPr lang="hu-HU" sz="1100" dirty="0"/>
          </a:p>
        </p:txBody>
      </p:sp>
      <p:sp>
        <p:nvSpPr>
          <p:cNvPr id="30" name="Rectangle 29"/>
          <p:cNvSpPr/>
          <p:nvPr/>
        </p:nvSpPr>
        <p:spPr>
          <a:xfrm>
            <a:off x="126440" y="894626"/>
            <a:ext cx="119279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2000" dirty="0" smtClean="0"/>
              <a:t>2020 </a:t>
            </a:r>
            <a:r>
              <a:rPr lang="sv-SE" sz="2000" dirty="0"/>
              <a:t>– HackerRank Developer Skills Report based on </a:t>
            </a:r>
            <a:r>
              <a:rPr lang="sv-SE" sz="2000" b="1" baseline="-10000" dirty="0"/>
              <a:t>~</a:t>
            </a:r>
            <a:r>
              <a:rPr lang="sv-SE" sz="2000" b="1" dirty="0"/>
              <a:t>116k developers</a:t>
            </a:r>
            <a:endParaRPr lang="en-US" sz="2000" b="1" dirty="0"/>
          </a:p>
        </p:txBody>
      </p:sp>
      <p:sp>
        <p:nvSpPr>
          <p:cNvPr id="6" name="Rectangle 5"/>
          <p:cNvSpPr/>
          <p:nvPr/>
        </p:nvSpPr>
        <p:spPr>
          <a:xfrm>
            <a:off x="3899038" y="6252619"/>
            <a:ext cx="4393933" cy="34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hlinkClick r:id="rId5"/>
              </a:rPr>
              <a:t>https://research.hackerrank.com/developer-skills/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8076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1986" y="1361742"/>
            <a:ext cx="5975611" cy="4890876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6440" y="0"/>
            <a:ext cx="1054156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r>
              <a:rPr lang="en-US" sz="2100" dirty="0"/>
              <a:t>What Developers Have on Their To-Do List? </a:t>
            </a:r>
          </a:p>
        </p:txBody>
      </p:sp>
      <p:sp>
        <p:nvSpPr>
          <p:cNvPr id="6" name="Rectangle 5"/>
          <p:cNvSpPr/>
          <p:nvPr/>
        </p:nvSpPr>
        <p:spPr>
          <a:xfrm>
            <a:off x="3899038" y="6252619"/>
            <a:ext cx="4393933" cy="34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hlinkClick r:id="rId4"/>
              </a:rPr>
              <a:t>https://research.hackerrank.com/developer-skills/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 flipV="1">
            <a:off x="0" y="768971"/>
            <a:ext cx="12192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6594229"/>
            <a:ext cx="12192000" cy="27723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Kép 14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40" y="6621952"/>
            <a:ext cx="909536" cy="22656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96949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www.leannet.eu</a:t>
            </a:r>
            <a:endParaRPr lang="hu-HU" sz="1100" dirty="0"/>
          </a:p>
        </p:txBody>
      </p:sp>
      <p:sp>
        <p:nvSpPr>
          <p:cNvPr id="14" name="Rectangle 13"/>
          <p:cNvSpPr/>
          <p:nvPr/>
        </p:nvSpPr>
        <p:spPr>
          <a:xfrm>
            <a:off x="126440" y="894626"/>
            <a:ext cx="119279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2000" dirty="0" smtClean="0"/>
              <a:t>2020 </a:t>
            </a:r>
            <a:r>
              <a:rPr lang="sv-SE" sz="2000" dirty="0"/>
              <a:t>– HackerRank Developer Skills Report based on </a:t>
            </a:r>
            <a:r>
              <a:rPr lang="sv-SE" sz="2000" b="1" baseline="-10000" dirty="0"/>
              <a:t>~</a:t>
            </a:r>
            <a:r>
              <a:rPr lang="sv-SE" sz="2000" b="1" dirty="0"/>
              <a:t>116k developers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93177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6440" y="0"/>
            <a:ext cx="1054156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2100" dirty="0"/>
              <a:t>The First Impressions When You Start</a:t>
            </a:r>
            <a:endParaRPr lang="hu-HU" sz="2100" dirty="0"/>
          </a:p>
        </p:txBody>
      </p:sp>
      <p:sp>
        <p:nvSpPr>
          <p:cNvPr id="30" name="Rectangle 29"/>
          <p:cNvSpPr/>
          <p:nvPr/>
        </p:nvSpPr>
        <p:spPr>
          <a:xfrm>
            <a:off x="126440" y="1562505"/>
            <a:ext cx="602989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hu-HU" sz="2000" dirty="0">
                <a:hlinkClick r:id="rId3"/>
              </a:rPr>
              <a:t>https://github.com/ksimka/go-is-not-good</a:t>
            </a:r>
            <a:endParaRPr lang="en-US" sz="20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/>
              <a:t>Created in 2015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/>
              <a:t>3</a:t>
            </a:r>
            <a:r>
              <a:rPr lang="en-US" sz="2000" i="1" smtClean="0"/>
              <a:t>k </a:t>
            </a:r>
            <a:r>
              <a:rPr lang="en-US" sz="2000" i="1" dirty="0"/>
              <a:t>stars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/>
              <a:t>Some points from the list: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/>
              <a:t>no function / operator overloading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/>
              <a:t>too simple / lack of syntactic sugar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/>
              <a:t>error handling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/>
              <a:t>no exceptions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/>
              <a:t>no generics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/>
              <a:t>bad dependency management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/>
              <a:t>too opinionated 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26440" y="895424"/>
            <a:ext cx="35265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Impact" panose="020B0806030902050204" pitchFamily="34" charset="0"/>
              </a:rPr>
              <a:t>Go-is-not-good</a:t>
            </a:r>
            <a:endParaRPr lang="hu-HU" sz="2400" dirty="0">
              <a:latin typeface="Impact" panose="020B080603090205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 flipV="1">
            <a:off x="0" y="768971"/>
            <a:ext cx="12192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594229"/>
            <a:ext cx="12192000" cy="27723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Kép 14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40" y="6621952"/>
            <a:ext cx="909536" cy="22656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96949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www.leannet.eu</a:t>
            </a:r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169471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6440" y="0"/>
            <a:ext cx="1054156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2100" dirty="0"/>
              <a:t>The Philosophy of Go: Simplicity</a:t>
            </a:r>
            <a:endParaRPr lang="hu-HU" sz="2100" dirty="0"/>
          </a:p>
        </p:txBody>
      </p:sp>
      <p:sp>
        <p:nvSpPr>
          <p:cNvPr id="30" name="Rectangle 29"/>
          <p:cNvSpPr/>
          <p:nvPr/>
        </p:nvSpPr>
        <p:spPr>
          <a:xfrm>
            <a:off x="126440" y="1562500"/>
            <a:ext cx="10120459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/>
              <a:t>Among the pioneers of computer science with huge legacy: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/>
              <a:t>B, C, UNIX, Java </a:t>
            </a:r>
            <a:r>
              <a:rPr lang="en-US" i="1" dirty="0" err="1"/>
              <a:t>HotSpot</a:t>
            </a:r>
            <a:r>
              <a:rPr lang="en-US" i="1" dirty="0"/>
              <a:t> JVM, UTF-8, …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/>
              <a:t>Rob Pike: 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/>
              <a:t>“If the languages all converge, we will all think the same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/>
              <a:t>We don’t want just one tool, we want a set of tools, each best at one task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/>
              <a:t>Languages evolve and compete by adding features (that originate elsewhere)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b="1" i="1" dirty="0"/>
              <a:t>Languages grow in complexity while becoming more similar”</a:t>
            </a:r>
            <a:endParaRPr lang="en-US" i="1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i="1" dirty="0"/>
              <a:t>Keep it simple: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/>
              <a:t>Go does not try to be like the other languages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/>
              <a:t>Go does not compete on features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/>
              <a:t>As of Go 1 (</a:t>
            </a:r>
            <a:r>
              <a:rPr lang="en-US" b="1" i="1" dirty="0"/>
              <a:t>2012</a:t>
            </a:r>
            <a:r>
              <a:rPr lang="en-US" i="1" dirty="0"/>
              <a:t>), the language is fixed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/>
              <a:t>Adding more features would make Go less interesting by being less different</a:t>
            </a:r>
          </a:p>
          <a:p>
            <a:pPr marL="800100" lvl="1" indent="-342900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/>
              <a:t>All three of them must agree on what goes in --&gt; not so many features</a:t>
            </a:r>
          </a:p>
          <a:p>
            <a:pPr marL="800100" lvl="1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US" i="1" dirty="0"/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i="1" dirty="0"/>
          </a:p>
        </p:txBody>
      </p:sp>
      <p:sp>
        <p:nvSpPr>
          <p:cNvPr id="31" name="Rectangle 30"/>
          <p:cNvSpPr/>
          <p:nvPr/>
        </p:nvSpPr>
        <p:spPr>
          <a:xfrm>
            <a:off x="126440" y="895424"/>
            <a:ext cx="7512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Impact" panose="020B0806030902050204" pitchFamily="34" charset="0"/>
              </a:rPr>
              <a:t>Rob Pike, Ken Thompson and Robert </a:t>
            </a:r>
            <a:r>
              <a:rPr lang="en-US" sz="2400" dirty="0" err="1">
                <a:latin typeface="Impact" panose="020B0806030902050204" pitchFamily="34" charset="0"/>
              </a:rPr>
              <a:t>Griesemer</a:t>
            </a:r>
            <a:endParaRPr lang="en-US" sz="2400" dirty="0">
              <a:latin typeface="Impact" panose="020B080603090205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 flipV="1">
            <a:off x="0" y="768971"/>
            <a:ext cx="12192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594229"/>
            <a:ext cx="12192000" cy="27723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Kép 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40" y="6621952"/>
            <a:ext cx="909536" cy="22656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96949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www.leannet.eu</a:t>
            </a:r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28918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6440" y="0"/>
            <a:ext cx="1054156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2100" dirty="0"/>
              <a:t>The Goal of Go</a:t>
            </a:r>
            <a:endParaRPr lang="hu-HU" sz="2100" dirty="0"/>
          </a:p>
        </p:txBody>
      </p:sp>
      <p:sp>
        <p:nvSpPr>
          <p:cNvPr id="30" name="Rectangle 29"/>
          <p:cNvSpPr/>
          <p:nvPr/>
        </p:nvSpPr>
        <p:spPr>
          <a:xfrm>
            <a:off x="126440" y="1562505"/>
            <a:ext cx="10349055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i="1" dirty="0"/>
              <a:t>Computing </a:t>
            </a:r>
            <a:r>
              <a:rPr lang="en-US" sz="2000" b="1" i="1" dirty="0"/>
              <a:t>landscape totally changed since </a:t>
            </a:r>
            <a:r>
              <a:rPr lang="en-US" sz="2000" i="1" dirty="0"/>
              <a:t>C++, Java, Python had been created:</a:t>
            </a:r>
          </a:p>
          <a:p>
            <a:pPr marL="800100" lvl="1" indent="-342900">
              <a:spcAft>
                <a:spcPts val="12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/>
              <a:t>Multicore processors</a:t>
            </a:r>
          </a:p>
          <a:p>
            <a:pPr marL="800100" lvl="1" indent="-342900">
              <a:spcAft>
                <a:spcPts val="12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/>
              <a:t>Rise of containers </a:t>
            </a:r>
          </a:p>
          <a:p>
            <a:pPr marL="800100" lvl="1" indent="-342900">
              <a:spcAft>
                <a:spcPts val="12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/>
              <a:t>Distributed systems (e.g. Microservices)</a:t>
            </a:r>
          </a:p>
          <a:p>
            <a:pPr marL="800100" lvl="1" indent="-342900">
              <a:spcAft>
                <a:spcPts val="12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/>
              <a:t>Massive Computation clusters</a:t>
            </a:r>
          </a:p>
          <a:p>
            <a:pPr marL="800100" lvl="1" indent="-342900">
              <a:spcAft>
                <a:spcPts val="12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/>
              <a:t>Hundreds or even thousands of programmers </a:t>
            </a:r>
          </a:p>
          <a:p>
            <a:pPr marL="800100" lvl="1" indent="-342900">
              <a:spcAft>
                <a:spcPts val="12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/>
              <a:t>Large compilation clusters</a:t>
            </a:r>
          </a:p>
          <a:p>
            <a:pPr marL="800100" lvl="1" indent="-342900">
              <a:spcAft>
                <a:spcPts val="12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i="1" dirty="0"/>
              <a:t>Average time a developer stay with a company is decreased to 1,5-2 years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i="1" dirty="0"/>
              <a:t>Answers 21</a:t>
            </a:r>
            <a:r>
              <a:rPr lang="en-US" i="1" baseline="30000" dirty="0"/>
              <a:t>st</a:t>
            </a:r>
            <a:r>
              <a:rPr lang="en-US" i="1" dirty="0"/>
              <a:t> century problems </a:t>
            </a:r>
            <a:r>
              <a:rPr lang="en-US" b="1" i="1" dirty="0"/>
              <a:t>from Google’s point of view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26440" y="895424"/>
            <a:ext cx="73396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Impact" panose="020B0806030902050204" pitchFamily="34" charset="0"/>
              </a:rPr>
              <a:t>What were the challenges of Google in 2008?</a:t>
            </a:r>
          </a:p>
        </p:txBody>
      </p:sp>
      <p:sp>
        <p:nvSpPr>
          <p:cNvPr id="9" name="Rectangle 8"/>
          <p:cNvSpPr/>
          <p:nvPr/>
        </p:nvSpPr>
        <p:spPr>
          <a:xfrm flipV="1">
            <a:off x="0" y="768971"/>
            <a:ext cx="12192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594229"/>
            <a:ext cx="12192000" cy="27723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Kép 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40" y="6621952"/>
            <a:ext cx="909536" cy="22656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96949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www.leannet.eu</a:t>
            </a:r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201416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6440" y="0"/>
            <a:ext cx="1054156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2100" dirty="0"/>
              <a:t>Let’s compare! </a:t>
            </a:r>
            <a:endParaRPr lang="hu-HU" sz="2100" dirty="0"/>
          </a:p>
        </p:txBody>
      </p:sp>
      <p:pic>
        <p:nvPicPr>
          <p:cNvPr id="1026" name="Picture 2" descr="https://www.hva.nl/binaries/twocolumnlandscape/content/gallery/subsites/kc-mr/nieuwsberichten/fruit-300x20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4734" y="2338854"/>
            <a:ext cx="3102528" cy="2161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881035" y="1648616"/>
            <a:ext cx="429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Impact" panose="020B0806030902050204" pitchFamily="34" charset="0"/>
              </a:rPr>
              <a:t>Go</a:t>
            </a:r>
            <a:endParaRPr lang="hu-HU" dirty="0">
              <a:latin typeface="Impact" panose="020B080603090205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14457" y="4742329"/>
            <a:ext cx="5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Impact" panose="020B0806030902050204" pitchFamily="34" charset="0"/>
              </a:rPr>
              <a:t>Java</a:t>
            </a:r>
            <a:endParaRPr lang="hu-HU" dirty="0">
              <a:latin typeface="Impact" panose="020B080603090205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43335" y="4742329"/>
            <a:ext cx="838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Impact" panose="020B0806030902050204" pitchFamily="34" charset="0"/>
              </a:rPr>
              <a:t>Python</a:t>
            </a:r>
            <a:endParaRPr lang="hu-HU" dirty="0">
              <a:latin typeface="Impact" panose="020B080603090205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0" y="768971"/>
            <a:ext cx="12192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594229"/>
            <a:ext cx="12192000" cy="27723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Kép 14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40" y="6621952"/>
            <a:ext cx="909536" cy="22656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96949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www.leannet.eu</a:t>
            </a:r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252987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1447279" y="2876624"/>
            <a:ext cx="92207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Impact" panose="020B0806030902050204" pitchFamily="34" charset="0"/>
              </a:rPr>
              <a:t>Go vs. Java</a:t>
            </a:r>
            <a:endParaRPr lang="hu-HU" sz="3200" dirty="0">
              <a:latin typeface="Impact" panose="020B080603090205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flipV="1">
            <a:off x="0" y="768971"/>
            <a:ext cx="12192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6594229"/>
            <a:ext cx="12192000" cy="27723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Kép 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40" y="6621952"/>
            <a:ext cx="909536" cy="22656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096949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www.leannet.eu</a:t>
            </a:r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409371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6440" y="0"/>
            <a:ext cx="10541560" cy="775302"/>
          </a:xfrm>
          <a:noFill/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2100" dirty="0"/>
              <a:t>Go vs. Java</a:t>
            </a:r>
            <a:endParaRPr lang="hu-HU" sz="2100" dirty="0"/>
          </a:p>
        </p:txBody>
      </p:sp>
      <p:sp>
        <p:nvSpPr>
          <p:cNvPr id="31" name="Rectangle 30"/>
          <p:cNvSpPr/>
          <p:nvPr/>
        </p:nvSpPr>
        <p:spPr>
          <a:xfrm>
            <a:off x="126440" y="895424"/>
            <a:ext cx="52594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Impact" panose="020B0806030902050204" pitchFamily="34" charset="0"/>
              </a:rPr>
              <a:t>Design choices - similarities</a:t>
            </a:r>
            <a:endParaRPr lang="hu-HU" sz="2400" dirty="0">
              <a:latin typeface="Impact" panose="020B080603090205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6441" y="1582341"/>
            <a:ext cx="10541564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 style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Imperative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Compiled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Statically typed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Cross-platform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Garbage collection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Reflection</a:t>
            </a:r>
          </a:p>
        </p:txBody>
      </p:sp>
      <p:sp>
        <p:nvSpPr>
          <p:cNvPr id="17" name="Rectangle 16"/>
          <p:cNvSpPr/>
          <p:nvPr/>
        </p:nvSpPr>
        <p:spPr>
          <a:xfrm flipV="1">
            <a:off x="0" y="768971"/>
            <a:ext cx="12192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0" name="Straight Connector 19"/>
          <p:cNvCxnSpPr/>
          <p:nvPr/>
        </p:nvCxnSpPr>
        <p:spPr>
          <a:xfrm>
            <a:off x="0" y="6594229"/>
            <a:ext cx="12192000" cy="27723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Kép 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40" y="6621952"/>
            <a:ext cx="909536" cy="226566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0969492" y="6604430"/>
            <a:ext cx="1173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www.leannet.eu</a:t>
            </a:r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272355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3273</TotalTime>
  <Words>1316</Words>
  <Application>Microsoft Office PowerPoint</Application>
  <PresentationFormat>Widescreen</PresentationFormat>
  <Paragraphs>258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Courier New</vt:lpstr>
      <vt:lpstr>Impact</vt:lpstr>
      <vt:lpstr>Wingdings</vt:lpstr>
      <vt:lpstr>Office Theme</vt:lpstr>
      <vt:lpstr>PowerPoint Presentation</vt:lpstr>
      <vt:lpstr>Does Go is The Most Popular Language?</vt:lpstr>
      <vt:lpstr>What Developers Have on Their To-Do List? </vt:lpstr>
      <vt:lpstr>The First Impressions When You Start</vt:lpstr>
      <vt:lpstr>The Philosophy of Go: Simplicity</vt:lpstr>
      <vt:lpstr>The Goal of Go</vt:lpstr>
      <vt:lpstr>Let’s compare! </vt:lpstr>
      <vt:lpstr>PowerPoint Presentation</vt:lpstr>
      <vt:lpstr>Go vs. Java</vt:lpstr>
      <vt:lpstr>Go vs. Java</vt:lpstr>
      <vt:lpstr>Go vs. Java</vt:lpstr>
      <vt:lpstr>Go vs. Python</vt:lpstr>
      <vt:lpstr>Go vs. Java</vt:lpstr>
      <vt:lpstr>PowerPoint Presentation</vt:lpstr>
      <vt:lpstr>Go vs. Python</vt:lpstr>
      <vt:lpstr>Go vs. Python</vt:lpstr>
      <vt:lpstr>Go vs. Python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SzDávid</cp:lastModifiedBy>
  <cp:revision>241</cp:revision>
  <dcterms:created xsi:type="dcterms:W3CDTF">2019-11-10T18:28:55Z</dcterms:created>
  <dcterms:modified xsi:type="dcterms:W3CDTF">2020-10-15T08:08:02Z</dcterms:modified>
</cp:coreProperties>
</file>