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18"/>
  </p:notesMasterIdLst>
  <p:sldIdLst>
    <p:sldId id="256" r:id="rId2"/>
    <p:sldId id="260" r:id="rId3"/>
    <p:sldId id="258" r:id="rId4"/>
    <p:sldId id="259" r:id="rId5"/>
    <p:sldId id="261" r:id="rId6"/>
    <p:sldId id="262" r:id="rId7"/>
    <p:sldId id="264" r:id="rId8"/>
    <p:sldId id="265" r:id="rId9"/>
    <p:sldId id="266" r:id="rId10"/>
    <p:sldId id="274" r:id="rId11"/>
    <p:sldId id="268" r:id="rId12"/>
    <p:sldId id="269" r:id="rId13"/>
    <p:sldId id="271" r:id="rId14"/>
    <p:sldId id="270" r:id="rId15"/>
    <p:sldId id="272" r:id="rId16"/>
    <p:sldId id="27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4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8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DFA89E-C997-48EE-8F5A-EF2AE3AEA74F}" type="datetimeFigureOut">
              <a:rPr lang="hu-HU" smtClean="0"/>
              <a:t>2020. 10. 15.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2E192F-688F-4DD2-BAD2-C717795299B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13178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F2B-DAD1-4F9D-866B-AD673000D3B5}" type="datetime1">
              <a:rPr lang="en-US" smtClean="0"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Adabit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772FF-B92E-4B01-AD00-11653DCD6680}" type="datetime1">
              <a:rPr lang="en-US" smtClean="0"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Adabit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31418-FF3F-4594-BC2E-1A1CB53AA418}" type="datetime1">
              <a:rPr lang="en-US" smtClean="0"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Adabit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B88A8-27F0-41C6-A83D-25AF5D893EF9}" type="datetime1">
              <a:rPr lang="en-US" smtClean="0"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Adabit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3905" y="6459785"/>
            <a:ext cx="1312025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629637A9-119A-49DA-BD12-AAC58B377D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B7DA1-8501-4E71-AC90-A427BEFEAB48}" type="datetime1">
              <a:rPr lang="en-US" smtClean="0"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Adabit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1323-67BF-460B-85FC-C27FA21F315F}" type="datetime1">
              <a:rPr lang="en-US" smtClean="0"/>
              <a:t>10/15/2020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Adabit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FAA31-7B55-4F00-A32C-5C2A87F4BE20}" type="datetime1">
              <a:rPr lang="en-US" smtClean="0"/>
              <a:t>10/15/2020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Adabit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06568-7F41-4AF8-882F-7635880F79F4}" type="datetime1">
              <a:rPr lang="en-US" smtClean="0"/>
              <a:t>10/15/2020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Adabit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DE1CD-0005-4F9F-8467-77FE46660321}" type="datetime1">
              <a:rPr lang="en-US" smtClean="0"/>
              <a:t>10/15/2020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Adabit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F00304-26CA-4253-BAF1-7697F570D65B}" type="datetime1">
              <a:rPr lang="en-US" smtClean="0"/>
              <a:t>10/15/2020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Adabit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255CF-ED7D-400E-A727-4E5FDB154C5E}" type="datetime1">
              <a:rPr lang="en-US" smtClean="0"/>
              <a:t>10/15/2020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Adabit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2520" y="6473050"/>
            <a:ext cx="24799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202E2A9-9403-4ABD-BD76-BDFFE9C1A59C}" type="datetime1">
              <a:rPr lang="en-US" smtClean="0"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Adabit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7280" y="644955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158F9C2-48E5-449C-B18B-1AD4FDA589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6600" dirty="0"/>
              <a:t>Párhuzamosság és konkurencia a</a:t>
            </a:r>
            <a:br>
              <a:rPr lang="hu-HU" sz="6600" dirty="0"/>
            </a:br>
            <a:r>
              <a:rPr lang="hu-HU" sz="6600" dirty="0"/>
              <a:t>Go nyelvben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25F37B4C-A1F2-4D04-ABD4-4F898BDD80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Németh Krisztián</a:t>
            </a:r>
          </a:p>
          <a:p>
            <a:r>
              <a:rPr lang="hu-HU" dirty="0" err="1"/>
              <a:t>AdaBit</a:t>
            </a:r>
            <a:endParaRPr lang="hu-HU" dirty="0"/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810CF70B-A8D5-4628-94E8-E554E0247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3590" y="1526160"/>
            <a:ext cx="2913362" cy="2294953"/>
          </a:xfrm>
          <a:prstGeom prst="rect">
            <a:avLst/>
          </a:prstGeom>
        </p:spPr>
      </p:pic>
      <p:sp>
        <p:nvSpPr>
          <p:cNvPr id="11" name="Szövegdoboz 10">
            <a:extLst>
              <a:ext uri="{FF2B5EF4-FFF2-40B4-BE49-F238E27FC236}">
                <a16:creationId xmlns:a16="http://schemas.microsoft.com/office/drawing/2014/main" id="{028B1A8A-9A8A-43B7-A1A6-E9ABCB505198}"/>
              </a:ext>
            </a:extLst>
          </p:cNvPr>
          <p:cNvSpPr txBox="1"/>
          <p:nvPr/>
        </p:nvSpPr>
        <p:spPr>
          <a:xfrm>
            <a:off x="339365" y="6476215"/>
            <a:ext cx="36426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/>
              <a:t>Kép forrása: https://golang.org/doc/gopher/biplane.jpg</a:t>
            </a:r>
          </a:p>
        </p:txBody>
      </p:sp>
    </p:spTree>
    <p:extLst>
      <p:ext uri="{BB962C8B-B14F-4D97-AF65-F5344CB8AC3E}">
        <p14:creationId xmlns:p14="http://schemas.microsoft.com/office/powerpoint/2010/main" val="3047036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2FC06F4-EED4-4F5B-BE1E-D9B411EA1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176169"/>
            <a:ext cx="10058400" cy="696287"/>
          </a:xfrm>
        </p:spPr>
        <p:txBody>
          <a:bodyPr>
            <a:normAutofit fontScale="90000"/>
          </a:bodyPr>
          <a:lstStyle/>
          <a:p>
            <a:r>
              <a:rPr lang="hu-HU" dirty="0"/>
              <a:t>Csatorna példa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D019E5C-B706-464D-B976-105425F11B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04D75460-E3E0-4398-B555-09C35F498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Adabit</a:t>
            </a:r>
            <a:endParaRPr lang="en-US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45FB393D-1EE1-4B75-8368-A05D866E1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3FFA977C-18F3-487F-8700-DC0477603510}"/>
              </a:ext>
            </a:extLst>
          </p:cNvPr>
          <p:cNvSpPr/>
          <p:nvPr/>
        </p:nvSpPr>
        <p:spPr>
          <a:xfrm>
            <a:off x="5458120" y="791852"/>
            <a:ext cx="6733880" cy="1046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052022D7-BAFF-4C57-A0DA-B9FB404FC7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487" t="1844" r="487" b="1552"/>
          <a:stretch/>
        </p:blipFill>
        <p:spPr>
          <a:xfrm>
            <a:off x="859154" y="893490"/>
            <a:ext cx="5663830" cy="5431898"/>
          </a:xfrm>
          <a:prstGeom prst="rect">
            <a:avLst/>
          </a:prstGeom>
        </p:spPr>
      </p:pic>
      <p:sp>
        <p:nvSpPr>
          <p:cNvPr id="10" name="Tartalom helye 2">
            <a:extLst>
              <a:ext uri="{FF2B5EF4-FFF2-40B4-BE49-F238E27FC236}">
                <a16:creationId xmlns:a16="http://schemas.microsoft.com/office/drawing/2014/main" id="{B5D2A423-1895-4D3F-ABD7-C4ABA34A058C}"/>
              </a:ext>
            </a:extLst>
          </p:cNvPr>
          <p:cNvSpPr txBox="1">
            <a:spLocks/>
          </p:cNvSpPr>
          <p:nvPr/>
        </p:nvSpPr>
        <p:spPr>
          <a:xfrm>
            <a:off x="6400800" y="122336"/>
            <a:ext cx="5791199" cy="449850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hu-HU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masik</a:t>
            </a:r>
            <a:r>
              <a:rPr lang="hu-HU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: teszem a dolgom (0. kör)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egyik: teszem a dolgom (0. kör)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egyik: várok egy üzenetet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hu-HU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masik</a:t>
            </a:r>
            <a:r>
              <a:rPr lang="hu-HU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: Time </a:t>
            </a:r>
            <a:r>
              <a:rPr lang="hu-HU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</a:t>
            </a:r>
            <a:r>
              <a:rPr lang="hu-HU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spam! 0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hu-HU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masik</a:t>
            </a:r>
            <a:r>
              <a:rPr lang="hu-HU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: teszem a dolgom (1. kör)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egyik: levelet kaptam, </a:t>
            </a:r>
            <a:r>
              <a:rPr lang="hu-HU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lájf</a:t>
            </a:r>
            <a:r>
              <a:rPr lang="hu-HU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! Szőrös hörcsög szörpöt szörcsög...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egyik: teszem a dolgom (1. kör)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egyik: várok egy üzenetet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hu-HU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masik</a:t>
            </a:r>
            <a:r>
              <a:rPr lang="hu-HU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: Time </a:t>
            </a:r>
            <a:r>
              <a:rPr lang="hu-HU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</a:t>
            </a:r>
            <a:r>
              <a:rPr lang="hu-HU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spam! 1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hu-HU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masik</a:t>
            </a:r>
            <a:r>
              <a:rPr lang="hu-HU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: teszem a dolgom (2. kör)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egyik: levelet kaptam, </a:t>
            </a:r>
            <a:r>
              <a:rPr lang="hu-HU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lájf</a:t>
            </a:r>
            <a:r>
              <a:rPr lang="hu-HU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! Szőrös hörcsög szörpöt szörcsög...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egyik: teszem a dolgom (2. kör)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egyik: várok egy üzenetet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hu-HU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masik</a:t>
            </a:r>
            <a:r>
              <a:rPr lang="hu-HU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: Time </a:t>
            </a:r>
            <a:r>
              <a:rPr lang="hu-HU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</a:t>
            </a:r>
            <a:r>
              <a:rPr lang="hu-HU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spam! 2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hu-HU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masik</a:t>
            </a:r>
            <a:r>
              <a:rPr lang="hu-HU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: teszem a dolgom (3. kör)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egyik: levelet kaptam, </a:t>
            </a:r>
            <a:r>
              <a:rPr lang="hu-HU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lájf</a:t>
            </a:r>
            <a:r>
              <a:rPr lang="hu-HU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! Szőrös hörcsög szörpöt szörcsög...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egyik: teszem a dolgom (3. kör)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egyik: várok egy üzenetet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hu-HU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masik</a:t>
            </a:r>
            <a:r>
              <a:rPr lang="hu-HU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: Time </a:t>
            </a:r>
            <a:r>
              <a:rPr lang="hu-HU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</a:t>
            </a:r>
            <a:r>
              <a:rPr lang="hu-HU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spam! 3</a:t>
            </a:r>
          </a:p>
        </p:txBody>
      </p:sp>
    </p:spTree>
    <p:extLst>
      <p:ext uri="{BB962C8B-B14F-4D97-AF65-F5344CB8AC3E}">
        <p14:creationId xmlns:p14="http://schemas.microsoft.com/office/powerpoint/2010/main" val="177760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E564575-086C-4D3A-A82F-6EF5183FF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Csatornák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85EDF5E-0958-4771-A031-7EE0EAA44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75957"/>
          </a:xfrm>
        </p:spPr>
        <p:txBody>
          <a:bodyPr>
            <a:normAutofit lnSpcReduction="10000"/>
          </a:bodyPr>
          <a:lstStyle/>
          <a:p>
            <a:r>
              <a:rPr lang="hu-HU" sz="2400" dirty="0"/>
              <a:t>Alapvetően nincs pufferelve</a:t>
            </a:r>
          </a:p>
          <a:p>
            <a:pPr lvl="1"/>
            <a:r>
              <a:rPr lang="hu-HU" sz="2000" dirty="0"/>
              <a:t>ekkor szinkronizáció eszköze is</a:t>
            </a:r>
          </a:p>
          <a:p>
            <a:r>
              <a:rPr lang="hu-HU" sz="2400" dirty="0"/>
              <a:t>Típusos</a:t>
            </a:r>
          </a:p>
          <a:p>
            <a:r>
              <a:rPr lang="hu-HU" sz="2400" dirty="0"/>
              <a:t>Lehet pufferelt, adott </a:t>
            </a:r>
            <a:r>
              <a:rPr lang="hu-HU" sz="2400" dirty="0" err="1"/>
              <a:t>hosszal</a:t>
            </a:r>
            <a:endParaRPr lang="hu-HU" sz="2400" dirty="0"/>
          </a:p>
          <a:p>
            <a:pPr lvl="1"/>
            <a:r>
              <a:rPr lang="hu-HU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</a:t>
            </a:r>
            <a:r>
              <a:rPr lang="hu-HU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:= </a:t>
            </a:r>
            <a:r>
              <a:rPr lang="hu-HU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make</a:t>
            </a:r>
            <a:r>
              <a:rPr lang="hu-HU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hu-HU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chan</a:t>
            </a:r>
            <a:r>
              <a:rPr lang="hu-HU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int, 100)</a:t>
            </a:r>
            <a:endParaRPr lang="hu-HU" sz="1800" dirty="0"/>
          </a:p>
          <a:p>
            <a:pPr lvl="1"/>
            <a:r>
              <a:rPr lang="hu-HU" sz="2000" dirty="0"/>
              <a:t>blokkol (várakozás): üresből olvasás, telibe írás</a:t>
            </a:r>
          </a:p>
          <a:p>
            <a:r>
              <a:rPr lang="hu-HU" sz="2400" dirty="0"/>
              <a:t>Lehet egyirányú is:</a:t>
            </a:r>
          </a:p>
          <a:p>
            <a:pPr lvl="1"/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func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kuldo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(out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chan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&lt;- int)</a:t>
            </a:r>
            <a:endParaRPr lang="hu-HU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hu-HU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func</a:t>
            </a:r>
            <a:r>
              <a:rPr lang="hu-HU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fogado</a:t>
            </a:r>
            <a:r>
              <a:rPr lang="hu-HU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(in &lt;-</a:t>
            </a:r>
            <a:r>
              <a:rPr lang="hu-HU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chan</a:t>
            </a:r>
            <a:r>
              <a:rPr lang="hu-HU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int)</a:t>
            </a:r>
          </a:p>
          <a:p>
            <a:r>
              <a:rPr lang="hu-HU" sz="2400" dirty="0"/>
              <a:t>Pusztán szinkronizációra:</a:t>
            </a:r>
          </a:p>
          <a:p>
            <a:pPr lvl="1"/>
            <a:r>
              <a:rPr lang="hu-HU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keszvagyunk</a:t>
            </a:r>
            <a:r>
              <a:rPr lang="hu-HU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:= </a:t>
            </a:r>
            <a:r>
              <a:rPr lang="hu-HU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make</a:t>
            </a:r>
            <a:r>
              <a:rPr lang="hu-HU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hu-HU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chan</a:t>
            </a:r>
            <a:r>
              <a:rPr lang="hu-HU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hu-HU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{})</a:t>
            </a:r>
          </a:p>
          <a:p>
            <a:endParaRPr lang="hu-HU" sz="2400" dirty="0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CDD30F21-31DA-4C8F-B833-D0858BF01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Adabit</a:t>
            </a:r>
            <a:endParaRPr lang="en-US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79F9F377-5412-4F93-AE29-03580C562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845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4AD1450-61D0-494E-A6A4-DE7571ACC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sync.WaitGroup</a:t>
            </a:r>
            <a:endParaRPr lang="hu-HU" dirty="0"/>
          </a:p>
        </p:txBody>
      </p:sp>
      <p:pic>
        <p:nvPicPr>
          <p:cNvPr id="6" name="Tartalom helye 5">
            <a:extLst>
              <a:ext uri="{FF2B5EF4-FFF2-40B4-BE49-F238E27FC236}">
                <a16:creationId xmlns:a16="http://schemas.microsoft.com/office/drawing/2014/main" id="{9C862E1B-10C1-4C20-96B8-92B26DCE43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3905" y="1879510"/>
            <a:ext cx="4495800" cy="3838575"/>
          </a:xfrm>
          <a:prstGeom prst="rect">
            <a:avLst/>
          </a:prstGeom>
        </p:spPr>
      </p:pic>
      <p:sp>
        <p:nvSpPr>
          <p:cNvPr id="4" name="Élőláb helye 3">
            <a:extLst>
              <a:ext uri="{FF2B5EF4-FFF2-40B4-BE49-F238E27FC236}">
                <a16:creationId xmlns:a16="http://schemas.microsoft.com/office/drawing/2014/main" id="{2C93C149-835A-48BF-AB58-34CAFBFE5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Adabit</a:t>
            </a:r>
            <a:endParaRPr lang="en-US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57918D07-ED2D-4EFA-9117-73F8DA25A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Tartalom helye 2">
            <a:extLst>
              <a:ext uri="{FF2B5EF4-FFF2-40B4-BE49-F238E27FC236}">
                <a16:creationId xmlns:a16="http://schemas.microsoft.com/office/drawing/2014/main" id="{BF2A31C5-1B8D-4413-95F8-179C5165A2FC}"/>
              </a:ext>
            </a:extLst>
          </p:cNvPr>
          <p:cNvSpPr txBox="1">
            <a:spLocks/>
          </p:cNvSpPr>
          <p:nvPr/>
        </p:nvSpPr>
        <p:spPr>
          <a:xfrm>
            <a:off x="6391374" y="1879510"/>
            <a:ext cx="3893270" cy="16150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Étkezz egészségesen!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Ne egyél nyers denevért!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Ne egyél nyers denevért!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Étkezz egészségesen!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Étkezz egészségesen!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Ne egyél nyers denevért!</a:t>
            </a:r>
          </a:p>
        </p:txBody>
      </p:sp>
    </p:spTree>
    <p:extLst>
      <p:ext uri="{BB962C8B-B14F-4D97-AF65-F5344CB8AC3E}">
        <p14:creationId xmlns:p14="http://schemas.microsoft.com/office/powerpoint/2010/main" val="240281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CF0D718-6088-4DAB-A1E6-A6F65DB61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Több csatorna is figyelhető egyszerre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14AD21E-E41C-470E-AEC1-FAC3D5B33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3905" y="3330281"/>
            <a:ext cx="10058400" cy="509049"/>
          </a:xfrm>
        </p:spPr>
        <p:txBody>
          <a:bodyPr>
            <a:normAutofit/>
          </a:bodyPr>
          <a:lstStyle/>
          <a:p>
            <a:r>
              <a:rPr lang="hu-HU" sz="2400" dirty="0"/>
              <a:t>Blokkolásmentes változat:</a:t>
            </a: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32DEE086-54A6-4FC8-9D6D-376F8ABAD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Adabit</a:t>
            </a:r>
            <a:endParaRPr lang="en-US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B7626407-A226-413F-A632-56F11DC9D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2" name="Kép 11">
            <a:extLst>
              <a:ext uri="{FF2B5EF4-FFF2-40B4-BE49-F238E27FC236}">
                <a16:creationId xmlns:a16="http://schemas.microsoft.com/office/drawing/2014/main" id="{4DB28760-ABD1-482A-ADA3-B31F704CA6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051" y="1900061"/>
            <a:ext cx="6142318" cy="1450757"/>
          </a:xfrm>
          <a:prstGeom prst="rect">
            <a:avLst/>
          </a:prstGeom>
        </p:spPr>
      </p:pic>
      <p:pic>
        <p:nvPicPr>
          <p:cNvPr id="15" name="Kép 14">
            <a:extLst>
              <a:ext uri="{FF2B5EF4-FFF2-40B4-BE49-F238E27FC236}">
                <a16:creationId xmlns:a16="http://schemas.microsoft.com/office/drawing/2014/main" id="{E4843ABE-6BD1-4DEF-AF8D-1BA8C4449A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905" y="3839330"/>
            <a:ext cx="5882380" cy="1774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805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FD0700E-EDA1-4907-B98B-6DD436322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Konkurens program osztott memóriaterülettel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F28AD29-CBE8-4E3E-BD5E-B6C03A115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17452"/>
            <a:ext cx="10058400" cy="4725663"/>
          </a:xfrm>
        </p:spPr>
        <p:txBody>
          <a:bodyPr>
            <a:normAutofit/>
          </a:bodyPr>
          <a:lstStyle/>
          <a:p>
            <a:r>
              <a:rPr lang="hu-HU" sz="2800" dirty="0"/>
              <a:t>Inkább a CSP, ha lehet: </a:t>
            </a:r>
            <a:r>
              <a:rPr lang="hu-HU" sz="2800" i="1" dirty="0"/>
              <a:t>„</a:t>
            </a:r>
            <a:r>
              <a:rPr lang="en-US" sz="2800" i="1" dirty="0"/>
              <a:t>Share memory by communicating; </a:t>
            </a:r>
            <a:br>
              <a:rPr lang="hu-HU" sz="2800" i="1" dirty="0"/>
            </a:br>
            <a:r>
              <a:rPr lang="en-US" sz="2800" i="1" dirty="0"/>
              <a:t>don't communicate by sharing memory.</a:t>
            </a:r>
            <a:r>
              <a:rPr lang="hu-HU" sz="2800" i="1" dirty="0"/>
              <a:t>”</a:t>
            </a:r>
          </a:p>
          <a:p>
            <a:r>
              <a:rPr lang="hu-HU" sz="2800" dirty="0" err="1"/>
              <a:t>sync.Mutex</a:t>
            </a:r>
            <a:endParaRPr lang="hu-HU" sz="2800" dirty="0"/>
          </a:p>
          <a:p>
            <a:pPr lvl="1"/>
            <a:r>
              <a:rPr lang="hu-HU" sz="2400" dirty="0" err="1"/>
              <a:t>Lock</a:t>
            </a:r>
            <a:r>
              <a:rPr lang="hu-HU" sz="2400" dirty="0"/>
              <a:t>(), </a:t>
            </a:r>
            <a:r>
              <a:rPr lang="hu-HU" sz="2400" dirty="0" err="1"/>
              <a:t>Unlock</a:t>
            </a:r>
            <a:r>
              <a:rPr lang="hu-HU" sz="2400" dirty="0"/>
              <a:t>()</a:t>
            </a:r>
          </a:p>
          <a:p>
            <a:pPr lvl="1"/>
            <a:r>
              <a:rPr lang="hu-HU" sz="2400" dirty="0"/>
              <a:t>blokkol (várakozás)</a:t>
            </a:r>
          </a:p>
          <a:p>
            <a:pPr lvl="1"/>
            <a:r>
              <a:rPr lang="hu-HU" sz="2400" dirty="0"/>
              <a:t>ha van legalább két </a:t>
            </a:r>
            <a:r>
              <a:rPr lang="hu-HU" sz="2400" dirty="0" err="1"/>
              <a:t>Mutex</a:t>
            </a:r>
            <a:r>
              <a:rPr lang="hu-HU" sz="2400" dirty="0"/>
              <a:t>, fennáll a holtpont (</a:t>
            </a:r>
            <a:r>
              <a:rPr lang="hu-HU" sz="2400" dirty="0" err="1"/>
              <a:t>deadlock</a:t>
            </a:r>
            <a:r>
              <a:rPr lang="hu-HU" sz="2400" dirty="0"/>
              <a:t>) veszélye</a:t>
            </a:r>
          </a:p>
          <a:p>
            <a:r>
              <a:rPr lang="hu-HU" sz="2800" dirty="0"/>
              <a:t> </a:t>
            </a:r>
            <a:r>
              <a:rPr lang="hu-HU" sz="2800" dirty="0" err="1"/>
              <a:t>sync.RWMutex</a:t>
            </a:r>
            <a:endParaRPr lang="hu-HU" sz="2800" dirty="0"/>
          </a:p>
          <a:p>
            <a:pPr lvl="1"/>
            <a:r>
              <a:rPr lang="hu-HU" sz="2400" dirty="0" err="1"/>
              <a:t>Lock</a:t>
            </a:r>
            <a:r>
              <a:rPr lang="hu-HU" sz="2400" dirty="0"/>
              <a:t>(), </a:t>
            </a:r>
            <a:r>
              <a:rPr lang="hu-HU" sz="2400" dirty="0" err="1"/>
              <a:t>Unlock</a:t>
            </a:r>
            <a:r>
              <a:rPr lang="hu-HU" sz="2400" dirty="0"/>
              <a:t>()</a:t>
            </a:r>
            <a:r>
              <a:rPr lang="hu-HU" sz="2400" dirty="0" err="1"/>
              <a:t>RLock</a:t>
            </a:r>
            <a:r>
              <a:rPr lang="hu-HU" sz="2400" dirty="0"/>
              <a:t>(), </a:t>
            </a:r>
            <a:r>
              <a:rPr lang="hu-HU" sz="2400" dirty="0" err="1"/>
              <a:t>RUnlock</a:t>
            </a:r>
            <a:r>
              <a:rPr lang="hu-HU" sz="2400" dirty="0"/>
              <a:t>() </a:t>
            </a:r>
          </a:p>
          <a:p>
            <a:pPr lvl="1"/>
            <a:r>
              <a:rPr lang="hu-HU" sz="2400" dirty="0"/>
              <a:t>egyszerre többen is olvashatják, ha nincs írás</a:t>
            </a:r>
          </a:p>
          <a:p>
            <a:pPr lvl="1"/>
            <a:r>
              <a:rPr lang="hu-HU" sz="2400" dirty="0"/>
              <a:t>költségesebb a sima </a:t>
            </a:r>
            <a:r>
              <a:rPr lang="hu-HU" sz="2400" dirty="0" err="1"/>
              <a:t>Mutexnél</a:t>
            </a:r>
            <a:endParaRPr lang="hu-HU" sz="2800" dirty="0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A9EC7A7F-B91A-4432-BBB8-4B8FA5D96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Adabit</a:t>
            </a:r>
            <a:endParaRPr lang="en-US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EB0F0DEF-F684-40B3-A032-7C3153B1D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803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B4B714C-B91F-4437-AB37-2A569DF3D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További lehetőségek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1F0EC16-F78B-47E7-AFE2-4A8B01DF8C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262835"/>
          </a:xfrm>
        </p:spPr>
        <p:txBody>
          <a:bodyPr/>
          <a:lstStyle/>
          <a:p>
            <a:r>
              <a:rPr lang="hu-HU" dirty="0"/>
              <a:t>Race </a:t>
            </a:r>
            <a:r>
              <a:rPr lang="hu-HU" dirty="0" err="1"/>
              <a:t>detector</a:t>
            </a:r>
            <a:endParaRPr lang="hu-HU" dirty="0"/>
          </a:p>
          <a:p>
            <a:pPr lvl="1"/>
            <a:r>
              <a:rPr lang="hu-H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go </a:t>
            </a:r>
            <a:r>
              <a:rPr lang="hu-HU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run</a:t>
            </a:r>
            <a:r>
              <a:rPr lang="hu-H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hu-HU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race</a:t>
            </a:r>
            <a:r>
              <a:rPr lang="hu-H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program.go</a:t>
            </a:r>
            <a:endParaRPr lang="hu-HU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hu-HU" sz="2400" dirty="0"/>
              <a:t>felderíti a versenyhelyzeteket</a:t>
            </a:r>
          </a:p>
          <a:p>
            <a:pPr lvl="1"/>
            <a:r>
              <a:rPr lang="hu-HU" sz="2400" dirty="0"/>
              <a:t>csak ami a futás során előáll</a:t>
            </a:r>
          </a:p>
          <a:p>
            <a:r>
              <a:rPr lang="hu-HU" sz="2800" dirty="0"/>
              <a:t>Alacsony szintű atomi memóriaprimitívek (</a:t>
            </a:r>
            <a:r>
              <a:rPr lang="hu-HU" sz="2800" dirty="0" err="1"/>
              <a:t>sync</a:t>
            </a:r>
            <a:r>
              <a:rPr lang="hu-HU" sz="2800" dirty="0"/>
              <a:t>/</a:t>
            </a:r>
            <a:r>
              <a:rPr lang="hu-HU" sz="2800" dirty="0" err="1"/>
              <a:t>atomic</a:t>
            </a:r>
            <a:r>
              <a:rPr lang="hu-HU" sz="2800" dirty="0"/>
              <a:t> csomag)</a:t>
            </a:r>
          </a:p>
          <a:p>
            <a:pPr lvl="1"/>
            <a:r>
              <a:rPr lang="hu-HU" sz="2400" dirty="0" err="1"/>
              <a:t>Load</a:t>
            </a:r>
            <a:r>
              <a:rPr lang="hu-HU" sz="2400" dirty="0"/>
              <a:t>(), </a:t>
            </a:r>
            <a:r>
              <a:rPr lang="hu-HU" sz="2400" dirty="0" err="1"/>
              <a:t>Store</a:t>
            </a:r>
            <a:r>
              <a:rPr lang="hu-HU" sz="2400" dirty="0"/>
              <a:t>(), Add(), </a:t>
            </a:r>
            <a:r>
              <a:rPr lang="hu-HU" sz="2400" dirty="0" err="1"/>
              <a:t>Swap</a:t>
            </a:r>
            <a:r>
              <a:rPr lang="hu-HU" sz="2400" dirty="0"/>
              <a:t>(), </a:t>
            </a:r>
            <a:r>
              <a:rPr lang="hu-HU" sz="2400" dirty="0" err="1"/>
              <a:t>ComapreAndSwap</a:t>
            </a:r>
            <a:endParaRPr lang="hu-HU" sz="2400" dirty="0"/>
          </a:p>
          <a:p>
            <a:pPr lvl="1"/>
            <a:r>
              <a:rPr lang="hu-HU" sz="2400" dirty="0"/>
              <a:t>Csak int-</a:t>
            </a:r>
            <a:r>
              <a:rPr lang="hu-HU" sz="2400" dirty="0" err="1"/>
              <a:t>ekre</a:t>
            </a:r>
            <a:endParaRPr lang="hu-HU" sz="2400" dirty="0"/>
          </a:p>
          <a:p>
            <a:pPr lvl="1"/>
            <a:r>
              <a:rPr lang="hu-HU" sz="2400" dirty="0"/>
              <a:t>Szinkronizációs algoritmusok </a:t>
            </a:r>
            <a:br>
              <a:rPr lang="hu-HU" sz="2400" dirty="0"/>
            </a:br>
            <a:r>
              <a:rPr lang="hu-HU" sz="2400" dirty="0"/>
              <a:t>megvalósítására</a:t>
            </a:r>
          </a:p>
          <a:p>
            <a:pPr lvl="1"/>
            <a:r>
              <a:rPr lang="hu-HU" sz="2400" dirty="0"/>
              <a:t>Haladóknak!</a:t>
            </a:r>
            <a:endParaRPr lang="hu-HU" dirty="0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F0EC66C0-0C3E-47A6-999D-C176964F2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Adabit</a:t>
            </a:r>
            <a:endParaRPr lang="en-US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42F0FC67-7A74-48AA-826A-B9952D558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5846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E31809A-F003-490C-87B1-0AB62C8B8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Összefoglalás: konkurencia Go nyelven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B1B311F-5E81-4FB2-B60E-5B2D139C1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614051"/>
          </a:xfrm>
        </p:spPr>
        <p:txBody>
          <a:bodyPr>
            <a:normAutofit/>
          </a:bodyPr>
          <a:lstStyle/>
          <a:p>
            <a:r>
              <a:rPr lang="hu-HU" sz="2400" dirty="0"/>
              <a:t>Egyszerű szintaxis</a:t>
            </a:r>
          </a:p>
          <a:p>
            <a:r>
              <a:rPr lang="hu-HU" sz="2400" dirty="0"/>
              <a:t>Letisztult eszközök</a:t>
            </a:r>
          </a:p>
          <a:p>
            <a:r>
              <a:rPr lang="hu-HU" sz="2400" dirty="0"/>
              <a:t>Ügyesen megvalósított gorutinok</a:t>
            </a:r>
          </a:p>
          <a:p>
            <a:r>
              <a:rPr lang="hu-HU" sz="2400" dirty="0"/>
              <a:t>Többféle paradigma</a:t>
            </a:r>
          </a:p>
          <a:p>
            <a:pPr lvl="1"/>
            <a:r>
              <a:rPr lang="hu-HU" sz="2000" dirty="0"/>
              <a:t>CSP</a:t>
            </a:r>
          </a:p>
          <a:p>
            <a:pPr lvl="1"/>
            <a:r>
              <a:rPr lang="hu-HU" sz="2000" dirty="0"/>
              <a:t>Közös memória</a:t>
            </a:r>
          </a:p>
          <a:p>
            <a:pPr lvl="1"/>
            <a:r>
              <a:rPr lang="hu-HU" sz="2000" dirty="0"/>
              <a:t>Alacsony szintű primitívek</a:t>
            </a:r>
          </a:p>
          <a:p>
            <a:r>
              <a:rPr lang="hu-HU" sz="2400" dirty="0"/>
              <a:t>Mégsem könnyű az elején</a:t>
            </a:r>
          </a:p>
          <a:p>
            <a:pPr lvl="1"/>
            <a:r>
              <a:rPr lang="hu-HU" sz="2000" dirty="0"/>
              <a:t>de ez nem a nyelv hibája</a:t>
            </a:r>
          </a:p>
          <a:p>
            <a:r>
              <a:rPr lang="hu-HU" sz="2400" dirty="0"/>
              <a:t>Go: konkurenciára tervezve!</a:t>
            </a:r>
          </a:p>
          <a:p>
            <a:endParaRPr lang="hu-HU" sz="2400" dirty="0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737E7CEF-1899-442B-82BC-DCF629BFD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Adabit</a:t>
            </a:r>
            <a:endParaRPr lang="en-US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9C529038-83DA-4F26-BAD3-52E33A13F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2C872D58-9149-42EC-8307-6FC6386F01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154707" y="1938828"/>
            <a:ext cx="2708564" cy="213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072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86E6B34-2C20-44DA-AA31-D934EBA09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Konkurens programozás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6E3C6A1-C6F4-4471-8DD0-1C4350B6C9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800" dirty="0"/>
              <a:t>A Go egyik fő erőssége!</a:t>
            </a:r>
          </a:p>
          <a:p>
            <a:r>
              <a:rPr lang="hu-HU" sz="2800" dirty="0"/>
              <a:t>A világ párhuzamos</a:t>
            </a:r>
          </a:p>
          <a:p>
            <a:pPr lvl="1"/>
            <a:r>
              <a:rPr lang="hu-HU" sz="2400" dirty="0"/>
              <a:t>a feladatok sokszor azok: pl. webszerver</a:t>
            </a:r>
          </a:p>
          <a:p>
            <a:pPr lvl="1"/>
            <a:r>
              <a:rPr lang="hu-HU" sz="2400" dirty="0"/>
              <a:t>a hardver is az: sokmagos processzorok</a:t>
            </a:r>
          </a:p>
          <a:p>
            <a:r>
              <a:rPr lang="hu-HU" sz="2800" dirty="0"/>
              <a:t>Egyszerű nyelvi elemek</a:t>
            </a:r>
          </a:p>
          <a:p>
            <a:r>
              <a:rPr lang="hu-HU" sz="2800" dirty="0"/>
              <a:t>Nagy váltás a gondolkodásban</a:t>
            </a:r>
          </a:p>
          <a:p>
            <a:pPr lvl="1"/>
            <a:r>
              <a:rPr lang="hu-HU" sz="2400" dirty="0"/>
              <a:t>egyszerűnek tűnő esetek is gondot okozhatnak:</a:t>
            </a:r>
            <a:br>
              <a:rPr lang="hu-HU" sz="2400" dirty="0"/>
            </a:br>
            <a:r>
              <a:rPr lang="hu-HU" sz="2400" dirty="0"/>
              <a:t>versenyhelyzetek, holtpontok</a:t>
            </a:r>
          </a:p>
          <a:p>
            <a:endParaRPr lang="hu-HU" dirty="0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AB9C331D-DD1A-4FBE-96D8-4E1629C0A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Adabit</a:t>
            </a:r>
            <a:endParaRPr lang="en-US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68522C03-3B25-45EF-9B45-49EEEE97F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Kép 5" descr="A képen macska, szöveg, könyv, ülő látható&#10;&#10;Automatikusan generált leírás">
            <a:extLst>
              <a:ext uri="{FF2B5EF4-FFF2-40B4-BE49-F238E27FC236}">
                <a16:creationId xmlns:a16="http://schemas.microsoft.com/office/drawing/2014/main" id="{AE8B47ED-9202-4129-B9E3-FDF0BD3BF0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0092" y="1011981"/>
            <a:ext cx="2645588" cy="347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06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4864C33-69B9-4680-910B-120082275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Párhuzamosság és konkurencia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6F43A09-8EB9-42D6-B80A-0F5945A332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800" dirty="0"/>
              <a:t>Kapcsolódó, de különböző dolgok</a:t>
            </a:r>
          </a:p>
          <a:p>
            <a:r>
              <a:rPr lang="hu-HU" sz="2800" dirty="0"/>
              <a:t>Párhuzamosság</a:t>
            </a:r>
          </a:p>
          <a:p>
            <a:pPr lvl="1"/>
            <a:r>
              <a:rPr lang="hu-HU" sz="2400" dirty="0"/>
              <a:t>egyszerre hajtunk végre több feladatot (amelyek esetleg összefüggenek)</a:t>
            </a:r>
          </a:p>
          <a:p>
            <a:r>
              <a:rPr lang="hu-HU" sz="2800" dirty="0"/>
              <a:t>Konkurencia</a:t>
            </a:r>
          </a:p>
          <a:p>
            <a:pPr lvl="1"/>
            <a:r>
              <a:rPr lang="hu-HU" sz="2400" dirty="0"/>
              <a:t>A program egymástól többé-kevésbé független folyamatra tagolása</a:t>
            </a:r>
          </a:p>
          <a:p>
            <a:pPr lvl="2"/>
            <a:r>
              <a:rPr lang="hu-HU" sz="1800" dirty="0"/>
              <a:t>folyamat: nem OS </a:t>
            </a:r>
            <a:r>
              <a:rPr lang="hu-HU" sz="1800" dirty="0" err="1"/>
              <a:t>processz</a:t>
            </a:r>
            <a:r>
              <a:rPr lang="hu-HU" sz="1800" dirty="0"/>
              <a:t>, annál általánosabb</a:t>
            </a: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768D876E-CDF3-4313-B087-5F10A5293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Adabit</a:t>
            </a:r>
            <a:endParaRPr lang="en-US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47F2EBC5-D4D2-4E61-BFB7-626FA6DAB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568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275F07C-FCE8-400D-B6F7-3AD68B0DE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Párhuzamosság és konkurencia − példa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55E5EF3-A952-42B3-A506-7610509CE0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Párhuzamosság</a:t>
            </a:r>
          </a:p>
          <a:p>
            <a:pPr lvl="1"/>
            <a:r>
              <a:rPr lang="hu-HU" dirty="0"/>
              <a:t>mátrixok összeadása</a:t>
            </a:r>
          </a:p>
          <a:p>
            <a:pPr lvl="1"/>
            <a:r>
              <a:rPr lang="hu-HU" dirty="0"/>
              <a:t>számítógépes grafika, játékok</a:t>
            </a:r>
          </a:p>
          <a:p>
            <a:r>
              <a:rPr lang="hu-HU" dirty="0"/>
              <a:t>Konkurencia: reggeli kávé</a:t>
            </a:r>
          </a:p>
          <a:p>
            <a:pPr lvl="1"/>
            <a:r>
              <a:rPr lang="hu-HU" dirty="0"/>
              <a:t>Felgyújtom a villanyt a konyhában (legelőször)</a:t>
            </a:r>
          </a:p>
          <a:p>
            <a:pPr lvl="1"/>
            <a:r>
              <a:rPr lang="hu-HU" dirty="0"/>
              <a:t>Kávét főzök / tejet melegítek (a sorrend mindegy)</a:t>
            </a:r>
          </a:p>
          <a:p>
            <a:pPr lvl="2"/>
            <a:r>
              <a:rPr lang="hu-HU" dirty="0"/>
              <a:t>konkurens: egyik sem kell előbb legyen a másiknál</a:t>
            </a:r>
          </a:p>
          <a:p>
            <a:pPr lvl="1"/>
            <a:r>
              <a:rPr lang="hu-HU" dirty="0"/>
              <a:t>Összekeverem, rakok hozzá mézet (utoljára)</a:t>
            </a:r>
          </a:p>
          <a:p>
            <a:pPr lvl="1"/>
            <a:endParaRPr lang="hu-HU" dirty="0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20CA9DCC-73D7-43C8-A008-228004DA8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Adabit</a:t>
            </a:r>
            <a:endParaRPr lang="en-US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50F57DBC-AFD0-4FCC-8CE8-F8B8DF6E3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968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9454D9C-63C0-434B-B718-31C92BD64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Párhuzamosság és konkurencia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50BA5C9-09AB-4D79-9E21-3B0CEF5938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Párhuzamosság:</a:t>
            </a:r>
          </a:p>
          <a:p>
            <a:pPr lvl="1"/>
            <a:r>
              <a:rPr lang="hu-HU" dirty="0"/>
              <a:t>a végrehajtással kapcsolatos</a:t>
            </a:r>
          </a:p>
          <a:p>
            <a:r>
              <a:rPr lang="hu-HU" dirty="0"/>
              <a:t>Konkurencia:</a:t>
            </a:r>
          </a:p>
          <a:p>
            <a:pPr lvl="1"/>
            <a:r>
              <a:rPr lang="hu-HU" dirty="0"/>
              <a:t>a kóddal (a struktúrájával) kapcsolatos</a:t>
            </a:r>
          </a:p>
          <a:p>
            <a:pPr lvl="1"/>
            <a:r>
              <a:rPr lang="hu-HU" dirty="0"/>
              <a:t>a cél nem feltétlen a párhuzamosíthatóság,</a:t>
            </a:r>
            <a:br>
              <a:rPr lang="hu-HU" dirty="0"/>
            </a:br>
            <a:r>
              <a:rPr lang="hu-HU" dirty="0"/>
              <a:t>hanem pusztán egy jó struktúra</a:t>
            </a:r>
          </a:p>
          <a:p>
            <a:pPr lvl="2"/>
            <a:r>
              <a:rPr lang="hu-HU" sz="2400" dirty="0"/>
              <a:t>a párhuzamosíthatóság sokszor adódik ebből</a:t>
            </a: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193657F2-3A53-4F25-BE9D-CE23206BC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Adabit</a:t>
            </a:r>
            <a:endParaRPr lang="en-US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8182B4FC-2F5A-4DE5-940C-D98D2346B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344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DDAFC07-CF50-4269-B655-253D257FD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Go: konkurens programozási nyelv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2D54261-1E85-4E06-9F26-6FE5439BF9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2 (sőt, 3) eltérő módon:</a:t>
            </a:r>
          </a:p>
          <a:p>
            <a:pPr lvl="1"/>
            <a:r>
              <a:rPr lang="hu-HU" dirty="0"/>
              <a:t>CSP: üzenetek, közös adatterület nélkül</a:t>
            </a:r>
          </a:p>
          <a:p>
            <a:pPr lvl="1"/>
            <a:r>
              <a:rPr lang="hu-HU" dirty="0"/>
              <a:t>Közös memóriaterület: </a:t>
            </a:r>
            <a:r>
              <a:rPr lang="hu-HU" dirty="0" err="1"/>
              <a:t>lock</a:t>
            </a:r>
            <a:r>
              <a:rPr lang="hu-HU" dirty="0"/>
              <a:t>, </a:t>
            </a:r>
            <a:r>
              <a:rPr lang="hu-HU" dirty="0" err="1"/>
              <a:t>mutex</a:t>
            </a:r>
            <a:r>
              <a:rPr lang="hu-HU" dirty="0"/>
              <a:t>, … (</a:t>
            </a:r>
            <a:r>
              <a:rPr lang="hu-HU" dirty="0" err="1"/>
              <a:t>sync</a:t>
            </a:r>
            <a:r>
              <a:rPr lang="hu-HU" dirty="0"/>
              <a:t> csomag)</a:t>
            </a:r>
          </a:p>
          <a:p>
            <a:pPr lvl="1"/>
            <a:r>
              <a:rPr lang="hu-HU" dirty="0"/>
              <a:t>Alacsony szintű atomi memóriaprimitívek (</a:t>
            </a:r>
            <a:r>
              <a:rPr lang="hu-HU" dirty="0" err="1"/>
              <a:t>sync</a:t>
            </a:r>
            <a:r>
              <a:rPr lang="hu-HU" dirty="0"/>
              <a:t>/</a:t>
            </a:r>
            <a:r>
              <a:rPr lang="hu-HU" dirty="0" err="1"/>
              <a:t>atomic</a:t>
            </a:r>
            <a:r>
              <a:rPr lang="hu-HU" dirty="0"/>
              <a:t> csomag)</a:t>
            </a: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70096898-99E1-4008-9971-E09D89C8F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Adabit</a:t>
            </a:r>
            <a:endParaRPr lang="en-US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216E4CE8-9695-4DD3-B471-53407FCD0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430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739410D-5835-44A6-BF1D-9E5102570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Communicating</a:t>
            </a:r>
            <a:r>
              <a:rPr lang="hu-HU" dirty="0"/>
              <a:t> </a:t>
            </a:r>
            <a:r>
              <a:rPr lang="hu-HU" dirty="0" err="1"/>
              <a:t>Sequential</a:t>
            </a:r>
            <a:br>
              <a:rPr lang="hu-HU" dirty="0"/>
            </a:br>
            <a:r>
              <a:rPr lang="hu-HU" dirty="0" err="1"/>
              <a:t>Processes</a:t>
            </a:r>
            <a:r>
              <a:rPr lang="hu-HU" dirty="0"/>
              <a:t> (CSP)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9E99407-54DF-4CDD-9FAE-B1334F600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78897"/>
          </a:xfrm>
        </p:spPr>
        <p:txBody>
          <a:bodyPr>
            <a:normAutofit fontScale="92500" lnSpcReduction="10000"/>
          </a:bodyPr>
          <a:lstStyle/>
          <a:p>
            <a:r>
              <a:rPr lang="hu-HU" sz="2800" dirty="0"/>
              <a:t>Tony </a:t>
            </a:r>
            <a:r>
              <a:rPr lang="hu-HU" sz="2800" dirty="0" err="1"/>
              <a:t>Hoare</a:t>
            </a:r>
            <a:r>
              <a:rPr lang="hu-HU" sz="2800" dirty="0"/>
              <a:t>, 1978-as cikke</a:t>
            </a:r>
          </a:p>
          <a:p>
            <a:pPr lvl="1"/>
            <a:r>
              <a:rPr lang="hu-HU" sz="2400" dirty="0"/>
              <a:t>Sir C.A.R. </a:t>
            </a:r>
            <a:r>
              <a:rPr lang="hu-HU" sz="2400" dirty="0" err="1"/>
              <a:t>Hoare</a:t>
            </a:r>
            <a:r>
              <a:rPr lang="hu-HU" sz="2400" dirty="0"/>
              <a:t> (1934-)</a:t>
            </a:r>
          </a:p>
          <a:p>
            <a:pPr lvl="1"/>
            <a:r>
              <a:rPr lang="hu-HU" sz="2400" dirty="0" err="1"/>
              <a:t>quicksort</a:t>
            </a:r>
            <a:r>
              <a:rPr lang="hu-HU" sz="2400" dirty="0"/>
              <a:t>, 1959</a:t>
            </a:r>
          </a:p>
          <a:p>
            <a:r>
              <a:rPr lang="hu-HU" sz="2800" dirty="0"/>
              <a:t>CSP:</a:t>
            </a:r>
          </a:p>
          <a:p>
            <a:pPr lvl="1"/>
            <a:r>
              <a:rPr lang="hu-HU" sz="2400" dirty="0"/>
              <a:t>Folyamatok (nem OS </a:t>
            </a:r>
            <a:r>
              <a:rPr lang="hu-HU" sz="2400" dirty="0" err="1"/>
              <a:t>process</a:t>
            </a:r>
            <a:r>
              <a:rPr lang="hu-HU" sz="2400" dirty="0"/>
              <a:t>)</a:t>
            </a:r>
          </a:p>
          <a:p>
            <a:pPr lvl="1"/>
            <a:r>
              <a:rPr lang="hu-HU" sz="2400" dirty="0"/>
              <a:t>Egyenként szekvenciális (soros) végrehajtásúak</a:t>
            </a:r>
          </a:p>
          <a:p>
            <a:pPr lvl="1"/>
            <a:r>
              <a:rPr lang="hu-HU" sz="2400" dirty="0"/>
              <a:t>Üzenetekkel kommunikálnak</a:t>
            </a:r>
          </a:p>
          <a:p>
            <a:pPr lvl="1"/>
            <a:r>
              <a:rPr lang="hu-HU" sz="2400" dirty="0"/>
              <a:t>Nincs közös memória! − nincs versenyhelyzet</a:t>
            </a:r>
          </a:p>
          <a:p>
            <a:r>
              <a:rPr lang="hu-HU" sz="2800" dirty="0"/>
              <a:t>Go: </a:t>
            </a:r>
            <a:r>
              <a:rPr lang="hu-HU" sz="2800" i="1" dirty="0"/>
              <a:t>„</a:t>
            </a:r>
            <a:r>
              <a:rPr lang="en-US" sz="2800" i="1" dirty="0"/>
              <a:t>Share memory by communicating; </a:t>
            </a:r>
            <a:br>
              <a:rPr lang="hu-HU" sz="2800" i="1" dirty="0"/>
            </a:br>
            <a:r>
              <a:rPr lang="en-US" sz="2800" i="1" dirty="0"/>
              <a:t>don't communicate by sharing memory.</a:t>
            </a:r>
            <a:r>
              <a:rPr lang="hu-HU" sz="2800" i="1" dirty="0"/>
              <a:t>”</a:t>
            </a:r>
          </a:p>
          <a:p>
            <a:r>
              <a:rPr lang="hu-HU" sz="2800" dirty="0"/>
              <a:t>CSP több nyelvben van, pl. </a:t>
            </a:r>
            <a:r>
              <a:rPr lang="hu-HU" sz="2800" dirty="0" err="1"/>
              <a:t>Erlang</a:t>
            </a:r>
            <a:r>
              <a:rPr lang="hu-HU" sz="2800" dirty="0"/>
              <a:t>, Python (</a:t>
            </a:r>
            <a:r>
              <a:rPr lang="hu-HU" sz="2800" dirty="0" err="1"/>
              <a:t>PyCSP</a:t>
            </a:r>
            <a:r>
              <a:rPr lang="hu-HU" sz="2800" dirty="0"/>
              <a:t>)</a:t>
            </a: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CD441AA8-C063-4C78-B327-6CD9F6C22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Adabit</a:t>
            </a:r>
            <a:endParaRPr lang="en-US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2E248A67-1ACE-4399-AC30-7B44A7E4C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87823EE6-B153-41D1-B63B-95D6844429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0682" y="1845734"/>
            <a:ext cx="1392824" cy="1392824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4B64D488-D443-4410-8936-0F6E7FFF30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4261" y="386402"/>
            <a:ext cx="2464418" cy="3471012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3E631C4F-1516-4CA9-AF62-3A273BD41B4E}"/>
              </a:ext>
            </a:extLst>
          </p:cNvPr>
          <p:cNvSpPr txBox="1"/>
          <p:nvPr/>
        </p:nvSpPr>
        <p:spPr>
          <a:xfrm>
            <a:off x="1505435" y="6503847"/>
            <a:ext cx="36426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/>
              <a:t>Kép forrása: https://en.wikipedia.org/wiki/Tony_Hoare</a:t>
            </a:r>
          </a:p>
        </p:txBody>
      </p:sp>
    </p:spTree>
    <p:extLst>
      <p:ext uri="{BB962C8B-B14F-4D97-AF65-F5344CB8AC3E}">
        <p14:creationId xmlns:p14="http://schemas.microsoft.com/office/powerpoint/2010/main" val="2960171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BED63A2-CE34-417A-B469-31063DF83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Gorutinok (</a:t>
            </a:r>
            <a:r>
              <a:rPr lang="hu-HU" dirty="0" err="1"/>
              <a:t>goroutine</a:t>
            </a:r>
            <a:r>
              <a:rPr lang="hu-HU" dirty="0"/>
              <a:t>)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0022D60-889B-42CC-9F68-E564D3993F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/>
              <a:t>Szójáték a hasonló </a:t>
            </a:r>
            <a:r>
              <a:rPr lang="hu-HU" sz="2400" dirty="0" err="1"/>
              <a:t>coroutine-nal</a:t>
            </a:r>
            <a:endParaRPr lang="hu-HU" sz="2400" dirty="0"/>
          </a:p>
          <a:p>
            <a:r>
              <a:rPr lang="hu-HU" sz="2400" dirty="0"/>
              <a:t>Pillekönnyű folyamatok</a:t>
            </a:r>
          </a:p>
          <a:p>
            <a:pPr lvl="1"/>
            <a:r>
              <a:rPr lang="hu-HU" sz="2000" dirty="0"/>
              <a:t>A szálaknál is kisebb a költségük</a:t>
            </a:r>
          </a:p>
          <a:p>
            <a:pPr lvl="1"/>
            <a:r>
              <a:rPr lang="hu-HU" sz="2000" dirty="0"/>
              <a:t>Százezres, akár milliós nagyságrendű gorutin is lehet egy programban!</a:t>
            </a:r>
            <a:endParaRPr lang="hu-HU" sz="2400" dirty="0"/>
          </a:p>
          <a:p>
            <a:r>
              <a:rPr lang="hu-HU" sz="2400" dirty="0"/>
              <a:t>A Go </a:t>
            </a:r>
            <a:r>
              <a:rPr lang="hu-HU" sz="2400" dirty="0" err="1"/>
              <a:t>runtime</a:t>
            </a:r>
            <a:r>
              <a:rPr lang="hu-HU" sz="2400" dirty="0"/>
              <a:t> menedzseli (míg a szálat az OS)</a:t>
            </a:r>
          </a:p>
          <a:p>
            <a:r>
              <a:rPr lang="hu-HU" sz="2400" dirty="0"/>
              <a:t>Minimális </a:t>
            </a:r>
            <a:r>
              <a:rPr lang="hu-HU" sz="2400" dirty="0" err="1"/>
              <a:t>stack</a:t>
            </a:r>
            <a:r>
              <a:rPr lang="hu-HU" sz="2400" dirty="0"/>
              <a:t> csak, ellentétben a szálakkal (kB/MB)</a:t>
            </a:r>
          </a:p>
          <a:p>
            <a:r>
              <a:rPr lang="hu-HU" sz="2400" dirty="0"/>
              <a:t>Kooperatív multitaszk, nem preemptív (így gyorsabb)</a:t>
            </a:r>
          </a:p>
          <a:p>
            <a:pPr lvl="1"/>
            <a:r>
              <a:rPr lang="hu-HU" sz="2000" dirty="0"/>
              <a:t>saját ütemező a </a:t>
            </a:r>
            <a:r>
              <a:rPr lang="hu-HU" sz="2000" dirty="0" err="1"/>
              <a:t>runtime</a:t>
            </a:r>
            <a:r>
              <a:rPr lang="hu-HU" sz="2000" dirty="0"/>
              <a:t>-ban</a:t>
            </a:r>
          </a:p>
          <a:p>
            <a:pPr marL="0" indent="0">
              <a:buNone/>
            </a:pPr>
            <a:endParaRPr lang="hu-HU" sz="2400" dirty="0"/>
          </a:p>
          <a:p>
            <a:endParaRPr lang="hu-HU" sz="2400" dirty="0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92DFBC75-6C27-4F04-835C-3EAC2EA4F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Adabit</a:t>
            </a:r>
            <a:endParaRPr lang="en-US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6337860B-20D5-484A-AA81-77069BC64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384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ABCA719-A9CB-490C-941E-606D7D748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Gorutin példa</a:t>
            </a: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9BE60E7D-F939-403C-906C-3AE67EB15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Adabit</a:t>
            </a:r>
            <a:endParaRPr lang="en-US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4FDA23CF-50A7-43A0-A448-D42549ED4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264840D1-CE74-4B88-8C4A-B257B6C0BA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332" y="1995458"/>
            <a:ext cx="4101477" cy="3726611"/>
          </a:xfrm>
          <a:prstGeom prst="rect">
            <a:avLst/>
          </a:prstGeom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083622FF-FAD0-4A5B-9EDF-FE4728595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2003" y="622135"/>
            <a:ext cx="3380342" cy="449850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Védd a környezetet!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Étkezz egészségesen!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Hordj maszkot!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Hordj maszkot!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Védd a környezetet!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Étkezz egészségesen!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Étkezz egészségesen!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Hordj maszkot!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Védd a környezetet!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Védd a környezetet!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Étkezz egészségesen!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Hordj maszkot!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Hordj maszkot!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Étkezz egészségesen!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Védd a környezetet!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Védd a környezetet!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Hordj maszkot!</a:t>
            </a:r>
          </a:p>
        </p:txBody>
      </p:sp>
    </p:spTree>
    <p:extLst>
      <p:ext uri="{BB962C8B-B14F-4D97-AF65-F5344CB8AC3E}">
        <p14:creationId xmlns:p14="http://schemas.microsoft.com/office/powerpoint/2010/main" val="557641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Retrospektív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914</Words>
  <Application>Microsoft Office PowerPoint</Application>
  <PresentationFormat>Szélesvásznú</PresentationFormat>
  <Paragraphs>181</Paragraphs>
  <Slides>16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20" baseType="lpstr">
      <vt:lpstr>Calibri</vt:lpstr>
      <vt:lpstr>Calibri Light</vt:lpstr>
      <vt:lpstr>Courier New</vt:lpstr>
      <vt:lpstr>Retrospektív</vt:lpstr>
      <vt:lpstr>Párhuzamosság és konkurencia a Go nyelvben</vt:lpstr>
      <vt:lpstr>Konkurens programozás</vt:lpstr>
      <vt:lpstr>Párhuzamosság és konkurencia</vt:lpstr>
      <vt:lpstr>Párhuzamosság és konkurencia − példa</vt:lpstr>
      <vt:lpstr>Párhuzamosság és konkurencia</vt:lpstr>
      <vt:lpstr>Go: konkurens programozási nyelv</vt:lpstr>
      <vt:lpstr>Communicating Sequential Processes (CSP)</vt:lpstr>
      <vt:lpstr>Gorutinok (goroutine)</vt:lpstr>
      <vt:lpstr>Gorutin példa</vt:lpstr>
      <vt:lpstr>Csatorna példa</vt:lpstr>
      <vt:lpstr>Csatornák</vt:lpstr>
      <vt:lpstr>sync.WaitGroup</vt:lpstr>
      <vt:lpstr>Több csatorna is figyelhető egyszerre</vt:lpstr>
      <vt:lpstr>Konkurens program osztott memóriaterülettel</vt:lpstr>
      <vt:lpstr>További lehetőségek</vt:lpstr>
      <vt:lpstr>Összefoglalás: konkurencia Go nyelven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Párhuzamosság és konkurencia a Go nyelvben</dc:title>
  <dc:creator>Németh Krisztián</dc:creator>
  <cp:lastModifiedBy>Németh Krisztián</cp:lastModifiedBy>
  <cp:revision>30</cp:revision>
  <dcterms:created xsi:type="dcterms:W3CDTF">2020-10-15T01:59:25Z</dcterms:created>
  <dcterms:modified xsi:type="dcterms:W3CDTF">2020-10-15T03:32:17Z</dcterms:modified>
</cp:coreProperties>
</file>