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4" r:id="rId2"/>
    <p:sldId id="374" r:id="rId3"/>
    <p:sldId id="386" r:id="rId4"/>
    <p:sldId id="343" r:id="rId5"/>
    <p:sldId id="397" r:id="rId6"/>
    <p:sldId id="389" r:id="rId7"/>
    <p:sldId id="391" r:id="rId8"/>
    <p:sldId id="390" r:id="rId9"/>
    <p:sldId id="393" r:id="rId10"/>
    <p:sldId id="392" r:id="rId11"/>
    <p:sldId id="395" r:id="rId12"/>
    <p:sldId id="396" r:id="rId13"/>
    <p:sldId id="383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Dávid" initials="SzD" lastIdx="1" clrIdx="0">
    <p:extLst>
      <p:ext uri="{19B8F6BF-5375-455C-9EA6-DF929625EA0E}">
        <p15:presenceInfo xmlns:p15="http://schemas.microsoft.com/office/powerpoint/2012/main" userId="SzDá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26CE5"/>
    <a:srgbClr val="FF5A5F"/>
    <a:srgbClr val="404040"/>
    <a:srgbClr val="933D76"/>
    <a:srgbClr val="45C1A8"/>
    <a:srgbClr val="9ADED1"/>
    <a:srgbClr val="B65094"/>
    <a:srgbClr val="8970A8"/>
    <a:srgbClr val="A79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46" autoAdjust="0"/>
  </p:normalViewPr>
  <p:slideViewPr>
    <p:cSldViewPr>
      <p:cViewPr varScale="1">
        <p:scale>
          <a:sx n="79" d="100"/>
          <a:sy n="79" d="100"/>
        </p:scale>
        <p:origin x="11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55A7-1E0B-4F5A-B620-13F3945A856E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8CC-9452-4C98-93D8-9DBF751661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6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8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lecseréli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lesz</a:t>
            </a:r>
            <a:r>
              <a:rPr lang="en-US" baseline="0" dirty="0" smtClean="0"/>
              <a:t>, mint a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épül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Ugyanannyira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nehéz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róla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általánosságban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beszélni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róla</a:t>
            </a:r>
            <a:r>
              <a:rPr lang="en-US" baseline="0" dirty="0" smtClean="0"/>
              <a:t>, mint a </a:t>
            </a:r>
            <a:r>
              <a:rPr lang="en-US" baseline="0" dirty="0" err="1" smtClean="0"/>
              <a:t>linux-ról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oprendszer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ez</a:t>
            </a:r>
            <a:r>
              <a:rPr lang="en-US" baseline="0" dirty="0" smtClean="0"/>
              <a:t> meg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konténer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orkesztrátor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fantasztikus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cucc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alapvetően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azért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segít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fantasztikus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megoldásokat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hozhassunk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létre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kubernetes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inkább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kezdeteként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fogható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végeként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Mi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út</a:t>
            </a:r>
            <a:r>
              <a:rPr lang="en-US" baseline="0" dirty="0" smtClean="0"/>
              <a:t>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2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Lehetővé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számára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alkalmazás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centrikus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fejlesztést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üzemeltetést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végezzen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legtöbb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fordíthassa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tevékenységre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applikáció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futtatása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configurálása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Futtató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környezet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függőségek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historikusan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nézzük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miben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izolált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futás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gyors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kicsi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container image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bundle the application along with its runtime and dependencies. We use that image to create an isolated executable environment, also known as container. We can deploy containers from a given image on the platform of our choice, such as desktops, VMs, cloud, etc.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Cri-o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RedHat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biztonságos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 -&gt; Intel (minimal)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LXC/LXD -&gt; standard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conténerek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konténer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mindenképpen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szeretnénk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futtatni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77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85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Native trend </a:t>
            </a:r>
            <a:r>
              <a:rPr lang="en-US" dirty="0" err="1" smtClean="0"/>
              <a:t>egyik</a:t>
            </a:r>
            <a:r>
              <a:rPr lang="en-US" baseline="0" dirty="0" smtClean="0"/>
              <a:t> leg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02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-&gt; CNCF (Linux</a:t>
            </a:r>
            <a:r>
              <a:rPr lang="en-US" baseline="0" dirty="0" smtClean="0"/>
              <a:t> Foundation </a:t>
            </a:r>
            <a:r>
              <a:rPr lang="en-US" baseline="0" dirty="0" err="1" smtClean="0"/>
              <a:t>része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mert</a:t>
            </a:r>
            <a:r>
              <a:rPr lang="en-US" baseline="0" dirty="0" smtClean="0"/>
              <a:t> a google </a:t>
            </a:r>
            <a:r>
              <a:rPr lang="en-US" baseline="0" dirty="0" err="1" smtClean="0"/>
              <a:t>odaadta</a:t>
            </a:r>
            <a:r>
              <a:rPr lang="en-US" baseline="0" dirty="0" smtClean="0"/>
              <a:t>)-</a:t>
            </a:r>
            <a:r>
              <a:rPr lang="en-US" baseline="0" dirty="0" err="1" smtClean="0"/>
              <a:t>nek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let </a:t>
            </a:r>
            <a:r>
              <a:rPr lang="en-US" dirty="0" err="1" smtClean="0"/>
              <a:t>adva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nagyon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 (vendor </a:t>
            </a:r>
            <a:r>
              <a:rPr lang="en-US" dirty="0" err="1" smtClean="0"/>
              <a:t>neutrális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-&gt; </a:t>
            </a:r>
            <a:r>
              <a:rPr lang="en-US" dirty="0" err="1" smtClean="0"/>
              <a:t>Azért</a:t>
            </a:r>
            <a:r>
              <a:rPr lang="en-US" dirty="0" smtClean="0"/>
              <a:t> </a:t>
            </a:r>
            <a:r>
              <a:rPr lang="en-US" dirty="0" err="1" smtClean="0"/>
              <a:t>alakult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kezelje</a:t>
            </a:r>
            <a:r>
              <a:rPr lang="en-US" dirty="0" smtClean="0"/>
              <a:t> a K8s-t, </a:t>
            </a:r>
            <a:r>
              <a:rPr lang="en-US" dirty="0" err="1" smtClean="0"/>
              <a:t>majd</a:t>
            </a:r>
            <a:r>
              <a:rPr lang="en-US" dirty="0" smtClean="0"/>
              <a:t> Prometheus-t, </a:t>
            </a:r>
            <a:r>
              <a:rPr lang="en-US" dirty="0" err="1" smtClean="0"/>
              <a:t>majd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-&gt; </a:t>
            </a:r>
            <a:r>
              <a:rPr lang="en-US" dirty="0" err="1" smtClean="0"/>
              <a:t>többi</a:t>
            </a:r>
            <a:r>
              <a:rPr lang="en-US" dirty="0" smtClean="0"/>
              <a:t> is open source</a:t>
            </a:r>
            <a:r>
              <a:rPr lang="en-US" baseline="0" dirty="0" smtClean="0"/>
              <a:t> volt, de a vendor </a:t>
            </a:r>
            <a:r>
              <a:rPr lang="en-US" baseline="0" dirty="0" err="1" smtClean="0"/>
              <a:t>neutralitás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eléggé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előnyös</a:t>
            </a:r>
            <a:r>
              <a:rPr lang="en-US" baseline="0" dirty="0" smtClean="0"/>
              <a:t> -&gt;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93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r>
              <a:rPr lang="en-US" baseline="0" dirty="0" smtClean="0"/>
              <a:t> -&gt; open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24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Mint a </a:t>
            </a:r>
            <a:r>
              <a:rPr lang="en-US" dirty="0" err="1" smtClean="0"/>
              <a:t>linux</a:t>
            </a:r>
            <a:r>
              <a:rPr lang="en-US" dirty="0" smtClean="0"/>
              <a:t> </a:t>
            </a:r>
            <a:r>
              <a:rPr lang="en-US" dirty="0" err="1" smtClean="0"/>
              <a:t>distribúciók</a:t>
            </a:r>
            <a:r>
              <a:rPr lang="en-US" baseline="0" dirty="0" smtClean="0"/>
              <a:t> –&gt; opinionated K8s. Network plugin + CRD, add-</a:t>
            </a:r>
            <a:r>
              <a:rPr lang="en-US" baseline="0" dirty="0" err="1" smtClean="0"/>
              <a:t>onok</a:t>
            </a:r>
            <a:r>
              <a:rPr lang="en-US" baseline="0" dirty="0" smtClean="0"/>
              <a:t>, monitoring, logging, </a:t>
            </a:r>
            <a:r>
              <a:rPr lang="en-US" baseline="0" dirty="0" err="1" smtClean="0"/>
              <a:t>stb</a:t>
            </a:r>
            <a:r>
              <a:rPr lang="en-US" baseline="0" dirty="0" smtClean="0"/>
              <a:t>. (100%-ban </a:t>
            </a:r>
            <a:r>
              <a:rPr lang="en-US" baseline="0" dirty="0" err="1" smtClean="0"/>
              <a:t>kompatibilis</a:t>
            </a:r>
            <a:r>
              <a:rPr lang="en-US" baseline="0" dirty="0" smtClean="0"/>
              <a:t> a k8s </a:t>
            </a:r>
            <a:r>
              <a:rPr lang="en-US" baseline="0" dirty="0" err="1" smtClean="0"/>
              <a:t>api-val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57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Data </a:t>
            </a:r>
            <a:r>
              <a:rPr lang="hu-HU" dirty="0" err="1" smtClean="0"/>
              <a:t>Plane</a:t>
            </a:r>
            <a:r>
              <a:rPr lang="hu-HU" dirty="0" smtClean="0"/>
              <a:t> vs.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smtClean="0"/>
              <a:t>Plane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76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61" y="857232"/>
            <a:ext cx="109728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>
          <a:xfrm>
            <a:off x="0" y="1"/>
            <a:ext cx="12192000" cy="92867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8" name="Tartalom helye 6"/>
          <p:cNvSpPr>
            <a:spLocks noGrp="1"/>
          </p:cNvSpPr>
          <p:nvPr>
            <p:ph sz="quarter" idx="14" hasCustomPrompt="1"/>
          </p:nvPr>
        </p:nvSpPr>
        <p:spPr>
          <a:xfrm>
            <a:off x="0" y="6572272"/>
            <a:ext cx="12192000" cy="28572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b="1" dirty="0" err="1" smtClean="0">
                <a:solidFill>
                  <a:schemeClr val="bg1"/>
                </a:solidFill>
              </a:rPr>
              <a:t>www.leannet.eu</a:t>
            </a:r>
            <a:endParaRPr lang="hu-HU" dirty="0"/>
          </a:p>
        </p:txBody>
      </p:sp>
      <p:pic>
        <p:nvPicPr>
          <p:cNvPr id="10" name="Kép 9" descr="logo_white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" y="6557458"/>
            <a:ext cx="1619219" cy="372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www.leannet.eu</a:t>
            </a:r>
            <a:endParaRPr kumimoji="0" lang="hu-H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572272"/>
            <a:ext cx="1529388" cy="285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jpeg"/><Relationship Id="rId20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5400" y="1268760"/>
            <a:ext cx="10081120" cy="482453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Kubernetes: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Platform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Decade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Szabó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Dávid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 smtClean="0"/>
              <a:t>Software Architect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szabvid</a:t>
            </a:r>
            <a:endParaRPr lang="hu-H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Where to Start: Installers and Hosted Kubernetes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17" y="1628800"/>
            <a:ext cx="7622130" cy="40617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6" y="1556792"/>
            <a:ext cx="42977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Certified Kubernetes Distributions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09" y="948133"/>
            <a:ext cx="7608382" cy="55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Kubernetes Architecture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523492" y="3040294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server</a:t>
            </a:r>
            <a:endParaRPr lang="hu-HU" dirty="0"/>
          </a:p>
        </p:txBody>
      </p:sp>
      <p:sp>
        <p:nvSpPr>
          <p:cNvPr id="4" name="Henger 3"/>
          <p:cNvSpPr/>
          <p:nvPr/>
        </p:nvSpPr>
        <p:spPr>
          <a:xfrm>
            <a:off x="911424" y="4227383"/>
            <a:ext cx="792088" cy="1080120"/>
          </a:xfrm>
          <a:prstGeom prst="can">
            <a:avLst>
              <a:gd name="adj" fmla="val 39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etcd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74258" y="908720"/>
            <a:ext cx="4281582" cy="498322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4871864" y="2636912"/>
            <a:ext cx="6912768" cy="247159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497378" y="1459372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 Manager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603612" y="1459372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</a:t>
            </a:r>
            <a:endParaRPr lang="en-US" dirty="0" smtClean="0"/>
          </a:p>
          <a:p>
            <a:pPr algn="ctr"/>
            <a:r>
              <a:rPr lang="en-US" dirty="0" smtClean="0"/>
              <a:t>Controller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2503890" y="4179020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18" y="4205050"/>
            <a:ext cx="1180782" cy="8168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76" y="4205050"/>
            <a:ext cx="1180782" cy="81684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345" y="4211274"/>
            <a:ext cx="1180782" cy="816842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5231904" y="2725834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5231904" y="3229890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16" name="Lekerekített téglalap 15"/>
          <p:cNvSpPr/>
          <p:nvPr/>
        </p:nvSpPr>
        <p:spPr>
          <a:xfrm>
            <a:off x="5229392" y="3729624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sp>
        <p:nvSpPr>
          <p:cNvPr id="24" name="Lekerekített téglalap 23"/>
          <p:cNvSpPr/>
          <p:nvPr/>
        </p:nvSpPr>
        <p:spPr>
          <a:xfrm>
            <a:off x="7610680" y="2723860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7610680" y="3227916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26" name="Lekerekített téglalap 25"/>
          <p:cNvSpPr/>
          <p:nvPr/>
        </p:nvSpPr>
        <p:spPr>
          <a:xfrm>
            <a:off x="7608168" y="3727650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sp>
        <p:nvSpPr>
          <p:cNvPr id="27" name="Lekerekített téglalap 26"/>
          <p:cNvSpPr/>
          <p:nvPr/>
        </p:nvSpPr>
        <p:spPr>
          <a:xfrm>
            <a:off x="9914936" y="2723860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914936" y="3227916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29" name="Lekerekített téglalap 28"/>
          <p:cNvSpPr/>
          <p:nvPr/>
        </p:nvSpPr>
        <p:spPr>
          <a:xfrm>
            <a:off x="9912424" y="3727650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cxnSp>
        <p:nvCxnSpPr>
          <p:cNvPr id="30" name="Egyenes összekötő nyíllal 29"/>
          <p:cNvCxnSpPr>
            <a:stCxn id="14" idx="1"/>
            <a:endCxn id="3" idx="3"/>
          </p:cNvCxnSpPr>
          <p:nvPr/>
        </p:nvCxnSpPr>
        <p:spPr>
          <a:xfrm flipH="1">
            <a:off x="3467708" y="2913053"/>
            <a:ext cx="1764196" cy="48728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15" idx="1"/>
            <a:endCxn id="3" idx="3"/>
          </p:cNvCxnSpPr>
          <p:nvPr/>
        </p:nvCxnSpPr>
        <p:spPr>
          <a:xfrm flipH="1" flipV="1">
            <a:off x="3467708" y="3400334"/>
            <a:ext cx="1764196" cy="1677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stCxn id="10" idx="0"/>
            <a:endCxn id="3" idx="2"/>
          </p:cNvCxnSpPr>
          <p:nvPr/>
        </p:nvCxnSpPr>
        <p:spPr>
          <a:xfrm flipH="1" flipV="1">
            <a:off x="2495600" y="3760374"/>
            <a:ext cx="980398" cy="418646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8" idx="2"/>
            <a:endCxn id="3" idx="0"/>
          </p:cNvCxnSpPr>
          <p:nvPr/>
        </p:nvCxnSpPr>
        <p:spPr>
          <a:xfrm>
            <a:off x="1469486" y="2179452"/>
            <a:ext cx="1026114" cy="86084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9" idx="2"/>
            <a:endCxn id="3" idx="0"/>
          </p:cNvCxnSpPr>
          <p:nvPr/>
        </p:nvCxnSpPr>
        <p:spPr>
          <a:xfrm flipH="1">
            <a:off x="2495600" y="2179452"/>
            <a:ext cx="1080120" cy="86084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>
            <a:stCxn id="3" idx="2"/>
            <a:endCxn id="4" idx="1"/>
          </p:cNvCxnSpPr>
          <p:nvPr/>
        </p:nvCxnSpPr>
        <p:spPr>
          <a:xfrm flipH="1">
            <a:off x="1307468" y="3760374"/>
            <a:ext cx="1188132" cy="467009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zögletes összekötő 46"/>
          <p:cNvCxnSpPr>
            <a:stCxn id="15" idx="3"/>
            <a:endCxn id="16" idx="3"/>
          </p:cNvCxnSpPr>
          <p:nvPr/>
        </p:nvCxnSpPr>
        <p:spPr>
          <a:xfrm flipH="1">
            <a:off x="6741560" y="3417109"/>
            <a:ext cx="2512" cy="499734"/>
          </a:xfrm>
          <a:prstGeom prst="bentConnector3">
            <a:avLst>
              <a:gd name="adj1" fmla="val -910031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elhő 47"/>
          <p:cNvSpPr/>
          <p:nvPr/>
        </p:nvSpPr>
        <p:spPr>
          <a:xfrm>
            <a:off x="7608168" y="1099332"/>
            <a:ext cx="2376264" cy="144016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Cloud Provider</a:t>
            </a:r>
            <a:endParaRPr lang="hu-HU" dirty="0">
              <a:solidFill>
                <a:srgbClr val="4F81BD"/>
              </a:solidFill>
            </a:endParaRPr>
          </a:p>
        </p:txBody>
      </p:sp>
      <p:cxnSp>
        <p:nvCxnSpPr>
          <p:cNvPr id="50" name="Egyenes összekötő nyíllal 49"/>
          <p:cNvCxnSpPr>
            <a:stCxn id="9" idx="3"/>
            <a:endCxn id="48" idx="2"/>
          </p:cNvCxnSpPr>
          <p:nvPr/>
        </p:nvCxnSpPr>
        <p:spPr>
          <a:xfrm>
            <a:off x="4547828" y="1819412"/>
            <a:ext cx="3067711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zövegdoboz 58"/>
          <p:cNvSpPr txBox="1"/>
          <p:nvPr/>
        </p:nvSpPr>
        <p:spPr>
          <a:xfrm>
            <a:off x="335360" y="6091537"/>
            <a:ext cx="432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Control Plane</a:t>
            </a:r>
            <a:endParaRPr lang="hu-HU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871864" y="530985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Worker Nodes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886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8" grpId="0" animBg="1"/>
      <p:bldP spid="59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Okay, But Should I Use Kubernetes???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14282" y="928670"/>
            <a:ext cx="11570350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I’m certain that you will use it at some point in the future!</a:t>
            </a:r>
            <a:endParaRPr lang="en-US" dirty="0" smtClean="0"/>
          </a:p>
          <a:p>
            <a:pPr marL="250825" lvl="0">
              <a:spcBef>
                <a:spcPts val="600"/>
              </a:spcBef>
              <a:buSzPct val="100000"/>
            </a:pPr>
            <a:endParaRPr lang="en-US" sz="1600" i="1" dirty="0"/>
          </a:p>
          <a:p>
            <a:pPr marL="250825" lvl="0">
              <a:spcBef>
                <a:spcPts val="600"/>
              </a:spcBef>
              <a:buSzPct val="100000"/>
            </a:pPr>
            <a:endParaRPr lang="en-US" sz="1600" i="1" baseline="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Good reasons to use it:</a:t>
            </a:r>
          </a:p>
          <a:p>
            <a:pPr marL="457200" lvl="0" indent="-206375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If you already using </a:t>
            </a:r>
            <a:r>
              <a:rPr lang="en-US" b="1" dirty="0" smtClean="0">
                <a:solidFill>
                  <a:prstClr val="black"/>
                </a:solidFill>
              </a:rPr>
              <a:t>containers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b="1" dirty="0" smtClean="0">
                <a:solidFill>
                  <a:prstClr val="black"/>
                </a:solidFill>
              </a:rPr>
              <a:t>CI/CD</a:t>
            </a:r>
            <a:r>
              <a:rPr lang="en-US" dirty="0" smtClean="0">
                <a:solidFill>
                  <a:prstClr val="black"/>
                </a:solidFill>
              </a:rPr>
              <a:t> in your </a:t>
            </a:r>
            <a:r>
              <a:rPr lang="en-US" dirty="0" err="1" smtClean="0">
                <a:solidFill>
                  <a:prstClr val="black"/>
                </a:solidFill>
              </a:rPr>
              <a:t>DevOps</a:t>
            </a:r>
            <a:r>
              <a:rPr lang="en-US" dirty="0" smtClean="0">
                <a:solidFill>
                  <a:prstClr val="black"/>
                </a:solidFill>
              </a:rPr>
              <a:t> processes</a:t>
            </a:r>
          </a:p>
          <a:p>
            <a:pPr marL="457200" indent="-206375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Your application needs more </a:t>
            </a:r>
            <a:r>
              <a:rPr lang="en-US" b="1" dirty="0">
                <a:solidFill>
                  <a:prstClr val="black"/>
                </a:solidFill>
              </a:rPr>
              <a:t>resilience and scalability</a:t>
            </a:r>
          </a:p>
          <a:p>
            <a:pPr marL="457200" lvl="0" indent="-206375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have </a:t>
            </a:r>
            <a:r>
              <a:rPr lang="en-US" b="1" dirty="0" smtClean="0">
                <a:solidFill>
                  <a:prstClr val="black"/>
                </a:solidFill>
              </a:rPr>
              <a:t>micro(</a:t>
            </a:r>
            <a:r>
              <a:rPr lang="en-US" b="1" dirty="0" err="1" smtClean="0">
                <a:solidFill>
                  <a:prstClr val="black"/>
                </a:solidFill>
              </a:rPr>
              <a:t>ish</a:t>
            </a:r>
            <a:r>
              <a:rPr lang="en-US" b="1" dirty="0" smtClean="0">
                <a:solidFill>
                  <a:prstClr val="black"/>
                </a:solidFill>
              </a:rPr>
              <a:t>)services environment</a:t>
            </a:r>
            <a:r>
              <a:rPr lang="en-US" dirty="0" smtClean="0">
                <a:solidFill>
                  <a:prstClr val="black"/>
                </a:solidFill>
              </a:rPr>
              <a:t>, written in multiple languages, that needs more than one server</a:t>
            </a:r>
          </a:p>
          <a:p>
            <a:pPr marL="457200" lvl="0" indent="-206375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want to build cloud native application that are </a:t>
            </a:r>
            <a:r>
              <a:rPr lang="en-US" b="1" dirty="0" smtClean="0">
                <a:solidFill>
                  <a:prstClr val="black"/>
                </a:solidFill>
              </a:rPr>
              <a:t>cloud agnostic </a:t>
            </a:r>
            <a:r>
              <a:rPr lang="en-US" dirty="0" smtClean="0">
                <a:solidFill>
                  <a:prstClr val="black"/>
                </a:solidFill>
              </a:rPr>
              <a:t>(e.g. can run in every cloud, even in on-</a:t>
            </a:r>
            <a:r>
              <a:rPr lang="en-US" dirty="0" err="1" smtClean="0">
                <a:solidFill>
                  <a:prstClr val="black"/>
                </a:solidFill>
              </a:rPr>
              <a:t>prem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457200" lvl="0" indent="-206375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need to apply more </a:t>
            </a:r>
            <a:r>
              <a:rPr lang="en-US" b="1" dirty="0" smtClean="0">
                <a:solidFill>
                  <a:prstClr val="black"/>
                </a:solidFill>
              </a:rPr>
              <a:t>advanced deployment patterns </a:t>
            </a:r>
            <a:r>
              <a:rPr lang="en-US" dirty="0" smtClean="0">
                <a:solidFill>
                  <a:prstClr val="black"/>
                </a:solidFill>
              </a:rPr>
              <a:t>(e.g. canary, blue/green), since your current one is too slow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180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$&gt; </a:t>
            </a:r>
            <a:r>
              <a:rPr lang="en-US" sz="2800" dirty="0" err="1" smtClean="0">
                <a:solidFill>
                  <a:srgbClr val="FAFB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whoami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35360" y="856662"/>
            <a:ext cx="10729192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PhD in Telecommunications @ Budapest University of Technology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Worked with 5G technology</a:t>
            </a:r>
          </a:p>
          <a:p>
            <a:pPr marL="457200" lvl="0" indent="-206375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Software </a:t>
            </a:r>
            <a:r>
              <a:rPr lang="en-US" sz="2400" dirty="0"/>
              <a:t>Defined </a:t>
            </a:r>
            <a:r>
              <a:rPr lang="en-US" sz="2400" dirty="0" smtClean="0"/>
              <a:t>Networking </a:t>
            </a:r>
          </a:p>
          <a:p>
            <a:pPr marL="457200" lvl="0" indent="-206375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Graduated in the EIT Digital Doctoral School</a:t>
            </a:r>
            <a:endParaRPr lang="en-US" sz="2000" baseline="0" dirty="0" smtClean="0"/>
          </a:p>
          <a:p>
            <a:pPr lvl="0">
              <a:lnSpc>
                <a:spcPct val="150000"/>
              </a:lnSpc>
              <a:spcBef>
                <a:spcPts val="1800"/>
              </a:spcBef>
            </a:pPr>
            <a:r>
              <a:rPr lang="en-US" sz="2400" dirty="0" smtClean="0"/>
              <a:t>Co-founder @ </a:t>
            </a:r>
            <a:r>
              <a:rPr lang="en-US" sz="2400" dirty="0" err="1" smtClean="0"/>
              <a:t>LeanNet</a:t>
            </a:r>
            <a:r>
              <a:rPr lang="en-US" sz="2400" dirty="0" smtClean="0"/>
              <a:t> Ltd.</a:t>
            </a:r>
            <a:endParaRPr lang="en-US" sz="2400" i="1" dirty="0" smtClean="0"/>
          </a:p>
          <a:p>
            <a:pPr marL="457200" lvl="0" indent="-206375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Consulting, training, implementing</a:t>
            </a:r>
          </a:p>
          <a:p>
            <a:pPr marL="457200" lvl="0" indent="-206375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Cloud Native, </a:t>
            </a:r>
            <a:r>
              <a:rPr lang="en-US" sz="2400" dirty="0" err="1" smtClean="0"/>
              <a:t>Microservices</a:t>
            </a:r>
            <a:r>
              <a:rPr lang="en-US" sz="2400" dirty="0" smtClean="0"/>
              <a:t>, DevOps</a:t>
            </a:r>
          </a:p>
          <a:p>
            <a:pPr marL="250825" lvl="0">
              <a:spcBef>
                <a:spcPts val="600"/>
              </a:spcBef>
              <a:buSzPct val="10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6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80728"/>
            <a:ext cx="7699201" cy="22002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950248"/>
            <a:ext cx="373164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What is Kubernetes?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2" y="899251"/>
            <a:ext cx="10454982" cy="548207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324045" y="6217567"/>
            <a:ext cx="1820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hlinkClick r:id="rId3"/>
              </a:rPr>
              <a:t>https://kubernetes.io/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62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solidFill>
                  <a:srgbClr val="FAFBF9"/>
                </a:solidFill>
              </a:rPr>
              <a:t>What is a Containe</a:t>
            </a:r>
            <a:r>
              <a:rPr lang="en-US" sz="2800" dirty="0" smtClean="0">
                <a:solidFill>
                  <a:srgbClr val="FAFBF9"/>
                </a:solidFill>
              </a:rPr>
              <a:t>r</a:t>
            </a:r>
            <a:r>
              <a:rPr lang="hu-HU" sz="2800" dirty="0" smtClean="0">
                <a:solidFill>
                  <a:srgbClr val="FAFBF9"/>
                </a:solidFill>
              </a:rPr>
              <a:t>?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214282" y="928669"/>
            <a:ext cx="11805226" cy="552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8288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b="1" dirty="0" smtClean="0"/>
              <a:t>bundle</a:t>
            </a:r>
            <a:r>
              <a:rPr lang="en-US" sz="2000" dirty="0" smtClean="0"/>
              <a:t> of the </a:t>
            </a:r>
            <a:r>
              <a:rPr lang="en-US" sz="2000" b="1" dirty="0" smtClean="0"/>
              <a:t>application</a:t>
            </a:r>
            <a:r>
              <a:rPr lang="en-US" sz="2000" dirty="0" smtClean="0"/>
              <a:t> code along with its </a:t>
            </a:r>
            <a:r>
              <a:rPr lang="en-US" sz="2000" b="1" dirty="0" smtClean="0"/>
              <a:t>runtime</a:t>
            </a:r>
            <a:r>
              <a:rPr lang="en-US" sz="2000" dirty="0" smtClean="0"/>
              <a:t> and </a:t>
            </a:r>
            <a:r>
              <a:rPr lang="en-US" sz="2000" b="1" dirty="0" smtClean="0"/>
              <a:t>dependencies</a:t>
            </a:r>
          </a:p>
          <a:p>
            <a:pPr marL="268288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It creates a container image: a </a:t>
            </a:r>
            <a:r>
              <a:rPr lang="en-US" sz="2000" b="1" dirty="0"/>
              <a:t>lightweight</a:t>
            </a:r>
            <a:r>
              <a:rPr lang="en-US" sz="2000" dirty="0"/>
              <a:t>, </a:t>
            </a:r>
            <a:r>
              <a:rPr lang="en-US" sz="2000" b="1" dirty="0"/>
              <a:t>standalone</a:t>
            </a:r>
            <a:r>
              <a:rPr lang="en-US" sz="2000" dirty="0"/>
              <a:t>, </a:t>
            </a:r>
            <a:r>
              <a:rPr lang="en-US" sz="2000" b="1" dirty="0"/>
              <a:t>executable</a:t>
            </a:r>
            <a:r>
              <a:rPr lang="en-US" sz="2000" dirty="0"/>
              <a:t> package of </a:t>
            </a:r>
            <a:r>
              <a:rPr lang="en-US" sz="2000" dirty="0" smtClean="0"/>
              <a:t>software</a:t>
            </a:r>
          </a:p>
          <a:p>
            <a:pPr marL="268288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It can be </a:t>
            </a:r>
            <a:r>
              <a:rPr lang="en-US" sz="2000" b="1" dirty="0" smtClean="0"/>
              <a:t>deployed</a:t>
            </a:r>
            <a:r>
              <a:rPr lang="en-US" sz="2000" dirty="0" smtClean="0"/>
              <a:t> on the platform of </a:t>
            </a:r>
            <a:r>
              <a:rPr lang="hu-HU" sz="2000" dirty="0" smtClean="0"/>
              <a:t>your</a:t>
            </a:r>
            <a:r>
              <a:rPr lang="en-US" sz="2000" dirty="0" smtClean="0"/>
              <a:t> choice, such as desktops, servers, VMs or in the cloud</a:t>
            </a:r>
          </a:p>
          <a:p>
            <a:pPr marL="268288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</a:rPr>
              <a:t>Application-centric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way to deliver </a:t>
            </a:r>
            <a:r>
              <a:rPr lang="en-US" sz="2000" b="1" dirty="0">
                <a:solidFill>
                  <a:prstClr val="black"/>
                </a:solidFill>
              </a:rPr>
              <a:t>high-performing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prstClr val="black"/>
                </a:solidFill>
              </a:rPr>
              <a:t>scalable</a:t>
            </a:r>
            <a:r>
              <a:rPr lang="en-US" sz="2000" dirty="0">
                <a:solidFill>
                  <a:prstClr val="black"/>
                </a:solidFill>
              </a:rPr>
              <a:t> applications on the infrastructure of your choice</a:t>
            </a:r>
            <a:endParaRPr lang="en-US" sz="1600" i="1" baseline="0" dirty="0" smtClean="0"/>
          </a:p>
        </p:txBody>
      </p:sp>
      <p:pic>
        <p:nvPicPr>
          <p:cNvPr id="1028" name="Picture 4" descr="Image result for dock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869936"/>
            <a:ext cx="903287" cy="7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ux Container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09" y="2730251"/>
            <a:ext cx="732583" cy="6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829870" y="3406226"/>
            <a:ext cx="11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LXC    LXD</a:t>
            </a:r>
            <a:endParaRPr lang="en-US" b="1" dirty="0"/>
          </a:p>
        </p:txBody>
      </p:sp>
      <p:pic>
        <p:nvPicPr>
          <p:cNvPr id="1034" name="Picture 10" descr="Image result for kata contai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99" y="2719096"/>
            <a:ext cx="1035509" cy="10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219" y="2776125"/>
            <a:ext cx="1009630" cy="92145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94354" y="5883489"/>
            <a:ext cx="193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Deploy in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Live for years</a:t>
            </a:r>
            <a:endParaRPr lang="hu-HU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720930" y="5883489"/>
            <a:ext cx="252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Deploy in minutes/hours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Live for weeks</a:t>
            </a:r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241210" y="5893366"/>
            <a:ext cx="2055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Deploy in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Live for hours/days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41" y="2730252"/>
            <a:ext cx="6781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Kép 7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93" y="1478602"/>
            <a:ext cx="654281" cy="408926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825393"/>
            <a:ext cx="654281" cy="408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What is Container Orchestration?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214282" y="928669"/>
            <a:ext cx="10922278" cy="330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Running a </a:t>
            </a:r>
            <a:r>
              <a:rPr lang="en-US" sz="2000" b="1" dirty="0" smtClean="0">
                <a:solidFill>
                  <a:srgbClr val="000000"/>
                </a:solidFill>
              </a:rPr>
              <a:t>few containers</a:t>
            </a:r>
            <a:r>
              <a:rPr lang="en-US" sz="2000" dirty="0" smtClean="0">
                <a:solidFill>
                  <a:srgbClr val="000000"/>
                </a:solidFill>
              </a:rPr>
              <a:t> on a server is easy 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Running </a:t>
            </a:r>
            <a:r>
              <a:rPr 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hundreds of containers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on dozens of servers cannot handled manually 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So container orchestration: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group hosts together to form a </a:t>
            </a:r>
            <a:r>
              <a:rPr lang="en-US" b="1" dirty="0" smtClean="0"/>
              <a:t>cluster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optimally </a:t>
            </a:r>
            <a:r>
              <a:rPr lang="en-US" b="1" dirty="0" smtClean="0"/>
              <a:t>schedule</a:t>
            </a:r>
            <a:r>
              <a:rPr lang="en-US" dirty="0" smtClean="0"/>
              <a:t> containers to run on different hosts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smtClean="0"/>
              <a:t>guarantees</a:t>
            </a:r>
            <a:r>
              <a:rPr lang="en-US" dirty="0" smtClean="0"/>
              <a:t> that every container </a:t>
            </a:r>
            <a:r>
              <a:rPr lang="en-US" b="1" dirty="0" smtClean="0"/>
              <a:t>can talk</a:t>
            </a:r>
            <a:r>
              <a:rPr lang="en-US" dirty="0" smtClean="0"/>
              <a:t> to each other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can </a:t>
            </a:r>
            <a:r>
              <a:rPr lang="en-US" b="1" dirty="0" smtClean="0"/>
              <a:t>expose</a:t>
            </a:r>
            <a:r>
              <a:rPr lang="en-US" dirty="0" smtClean="0"/>
              <a:t> certain workloads </a:t>
            </a:r>
            <a:r>
              <a:rPr lang="en-US" b="1" dirty="0" smtClean="0"/>
              <a:t>to the outside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can </a:t>
            </a:r>
            <a:r>
              <a:rPr lang="en-US" b="1" dirty="0" smtClean="0"/>
              <a:t>scale</a:t>
            </a:r>
            <a:r>
              <a:rPr lang="en-US" dirty="0" smtClean="0"/>
              <a:t> out containers on-demand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can do</a:t>
            </a:r>
            <a:r>
              <a:rPr lang="en-US" b="1" dirty="0" smtClean="0"/>
              <a:t> update/rollback</a:t>
            </a:r>
            <a:r>
              <a:rPr lang="en-US" dirty="0" smtClean="0"/>
              <a:t> without any downtime</a:t>
            </a:r>
          </a:p>
          <a:p>
            <a:pPr lvl="0">
              <a:spcBef>
                <a:spcPts val="600"/>
              </a:spcBef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43" y="5001044"/>
            <a:ext cx="654281" cy="408926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2547143" y="5631617"/>
            <a:ext cx="1244601" cy="504056"/>
            <a:chOff x="7032104" y="5013176"/>
            <a:chExt cx="1296144" cy="504056"/>
          </a:xfrm>
        </p:grpSpPr>
        <p:sp>
          <p:nvSpPr>
            <p:cNvPr id="4" name="Lekerekített téglalap 3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zis 4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60" y="5168685"/>
            <a:ext cx="654281" cy="40892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13" y="4725144"/>
            <a:ext cx="654281" cy="4089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269055"/>
            <a:ext cx="654281" cy="408926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6672064" y="3899628"/>
            <a:ext cx="1244601" cy="504056"/>
            <a:chOff x="7032104" y="5013176"/>
            <a:chExt cx="1296144" cy="504056"/>
          </a:xfrm>
        </p:grpSpPr>
        <p:sp>
          <p:nvSpPr>
            <p:cNvPr id="12" name="Lekerekített téglalap 11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1" y="3436696"/>
            <a:ext cx="654281" cy="40892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34" y="2993155"/>
            <a:ext cx="654281" cy="408926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8076029" y="3908681"/>
            <a:ext cx="1244601" cy="504056"/>
            <a:chOff x="7032104" y="5013176"/>
            <a:chExt cx="1296144" cy="504056"/>
          </a:xfrm>
        </p:grpSpPr>
        <p:sp>
          <p:nvSpPr>
            <p:cNvPr id="18" name="Lekerekített téglalap 17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9479994" y="3896689"/>
            <a:ext cx="1244601" cy="504056"/>
            <a:chOff x="7032104" y="5013176"/>
            <a:chExt cx="1296144" cy="504056"/>
          </a:xfrm>
        </p:grpSpPr>
        <p:sp>
          <p:nvSpPr>
            <p:cNvPr id="21" name="Lekerekített téglalap 20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10849196" y="3896506"/>
            <a:ext cx="1244601" cy="504056"/>
            <a:chOff x="7032104" y="5013176"/>
            <a:chExt cx="1296144" cy="504056"/>
          </a:xfrm>
        </p:grpSpPr>
        <p:sp>
          <p:nvSpPr>
            <p:cNvPr id="24" name="Lekerekített téglalap 23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zis 24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6672064" y="4500067"/>
            <a:ext cx="1244601" cy="504056"/>
            <a:chOff x="7032104" y="5013176"/>
            <a:chExt cx="1296144" cy="504056"/>
          </a:xfrm>
        </p:grpSpPr>
        <p:sp>
          <p:nvSpPr>
            <p:cNvPr id="27" name="Lekerekített téglalap 26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zis 27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8076029" y="4509120"/>
            <a:ext cx="1244601" cy="504056"/>
            <a:chOff x="7032104" y="5013176"/>
            <a:chExt cx="1296144" cy="504056"/>
          </a:xfrm>
        </p:grpSpPr>
        <p:sp>
          <p:nvSpPr>
            <p:cNvPr id="30" name="Lekerekített téglalap 29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zis 30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9479994" y="4497128"/>
            <a:ext cx="1244601" cy="504056"/>
            <a:chOff x="7032104" y="5013176"/>
            <a:chExt cx="1296144" cy="504056"/>
          </a:xfrm>
        </p:grpSpPr>
        <p:sp>
          <p:nvSpPr>
            <p:cNvPr id="33" name="Lekerekített téglalap 32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10849196" y="4496945"/>
            <a:ext cx="1244601" cy="504056"/>
            <a:chOff x="7032104" y="5013176"/>
            <a:chExt cx="1296144" cy="504056"/>
          </a:xfrm>
        </p:grpSpPr>
        <p:sp>
          <p:nvSpPr>
            <p:cNvPr id="36" name="Lekerekített téglalap 35"/>
            <p:cNvSpPr/>
            <p:nvPr/>
          </p:nvSpPr>
          <p:spPr>
            <a:xfrm>
              <a:off x="7032104" y="5013176"/>
              <a:ext cx="1296144" cy="504056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zis 36"/>
            <p:cNvSpPr/>
            <p:nvPr/>
          </p:nvSpPr>
          <p:spPr>
            <a:xfrm>
              <a:off x="7161865" y="5121188"/>
              <a:ext cx="281823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Kép 3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945555"/>
            <a:ext cx="654281" cy="408926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389217"/>
            <a:ext cx="654281" cy="408926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1" y="2556858"/>
            <a:ext cx="654281" cy="408926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34" y="2113317"/>
            <a:ext cx="654281" cy="408926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1" y="1674613"/>
            <a:ext cx="654281" cy="408926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29" y="2825393"/>
            <a:ext cx="654281" cy="408926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29" y="3269055"/>
            <a:ext cx="654281" cy="408926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46" y="3436696"/>
            <a:ext cx="654281" cy="408926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99" y="2993155"/>
            <a:ext cx="654281" cy="408926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29" y="1945555"/>
            <a:ext cx="654281" cy="408926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29" y="2389217"/>
            <a:ext cx="654281" cy="408926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46" y="2556858"/>
            <a:ext cx="654281" cy="408926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99" y="2113317"/>
            <a:ext cx="654281" cy="408926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94" y="2821251"/>
            <a:ext cx="654281" cy="408926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94" y="3264913"/>
            <a:ext cx="654281" cy="408926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11" y="3432554"/>
            <a:ext cx="654281" cy="408926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4" y="2989013"/>
            <a:ext cx="654281" cy="408926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94" y="1941413"/>
            <a:ext cx="654281" cy="408926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94" y="2385075"/>
            <a:ext cx="654281" cy="408926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11" y="2552716"/>
            <a:ext cx="654281" cy="408926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4" y="2109175"/>
            <a:ext cx="654281" cy="408926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11" y="1670471"/>
            <a:ext cx="654281" cy="408926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6" y="2821999"/>
            <a:ext cx="654281" cy="408926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6" y="3265661"/>
            <a:ext cx="654281" cy="408926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13" y="3433302"/>
            <a:ext cx="654281" cy="408926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66" y="2989761"/>
            <a:ext cx="654281" cy="408926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6" y="1942161"/>
            <a:ext cx="654281" cy="408926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6" y="2385823"/>
            <a:ext cx="654281" cy="408926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13" y="2553464"/>
            <a:ext cx="654281" cy="408926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66" y="2109923"/>
            <a:ext cx="654281" cy="408926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13" y="1671219"/>
            <a:ext cx="654281" cy="408926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19856930">
            <a:off x="4132655" y="4869125"/>
            <a:ext cx="1944216" cy="248908"/>
          </a:xfrm>
          <a:prstGeom prst="rightArrow">
            <a:avLst>
              <a:gd name="adj1" fmla="val 50000"/>
              <a:gd name="adj2" fmla="val 75975"/>
            </a:avLst>
          </a:prstGeom>
          <a:solidFill>
            <a:srgbClr val="40404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And I Bet You’ll Need Orchestration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14282" y="928668"/>
            <a:ext cx="10922278" cy="592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smtClean="0">
                <a:solidFill>
                  <a:srgbClr val="000000"/>
                </a:solidFill>
              </a:rPr>
              <a:t>Why? Because all these companies have built a similar systems:</a:t>
            </a:r>
            <a:endParaRPr lang="en-US" sz="240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Sigma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Apollo by</a:t>
            </a:r>
            <a:endParaRPr lang="en-US" sz="240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Apache Mesos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Matrix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Cloud Foundry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Fleet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Swarm by 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smtClean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smtClean="0"/>
              <a:t>Tupperware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20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mtClean="0"/>
          </a:p>
          <a:p>
            <a:pPr lvl="0">
              <a:spcBef>
                <a:spcPts val="600"/>
              </a:spcBef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940346" y="6237312"/>
            <a:ext cx="6276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Roboto"/>
              </a:rPr>
              <a:t>@</a:t>
            </a:r>
            <a:r>
              <a:rPr lang="en-US" sz="1600" dirty="0" smtClean="0">
                <a:latin typeface="Roboto"/>
              </a:rPr>
              <a:t>dankohn1: </a:t>
            </a:r>
            <a:r>
              <a:rPr lang="hu-HU" sz="1600" dirty="0" err="1" smtClean="0">
                <a:latin typeface="Roboto"/>
              </a:rPr>
              <a:t>Stitching</a:t>
            </a:r>
            <a:r>
              <a:rPr lang="hu-HU" sz="1600" dirty="0" smtClean="0">
                <a:latin typeface="Roboto"/>
              </a:rPr>
              <a:t> </a:t>
            </a:r>
            <a:r>
              <a:rPr lang="hu-HU" sz="1600" dirty="0" err="1">
                <a:latin typeface="Roboto"/>
              </a:rPr>
              <a:t>Things</a:t>
            </a:r>
            <a:r>
              <a:rPr lang="hu-HU" sz="1600" dirty="0">
                <a:latin typeface="Roboto"/>
              </a:rPr>
              <a:t> </a:t>
            </a:r>
            <a:r>
              <a:rPr lang="hu-HU" sz="1600" dirty="0" err="1" smtClean="0">
                <a:latin typeface="Roboto"/>
              </a:rPr>
              <a:t>Together</a:t>
            </a:r>
            <a:r>
              <a:rPr lang="en-US" sz="1600" dirty="0" smtClean="0">
                <a:latin typeface="Roboto"/>
              </a:rPr>
              <a:t> – </a:t>
            </a:r>
            <a:r>
              <a:rPr lang="en-US" sz="1600" dirty="0" err="1" smtClean="0">
                <a:latin typeface="Roboto"/>
              </a:rPr>
              <a:t>KubeCon</a:t>
            </a:r>
            <a:r>
              <a:rPr lang="en-US" sz="1600" dirty="0" smtClean="0">
                <a:latin typeface="Roboto"/>
              </a:rPr>
              <a:t> EU ‘19 Keynote</a:t>
            </a:r>
            <a:endParaRPr lang="hu-HU" sz="1600" b="0" i="0" dirty="0">
              <a:effectLst/>
              <a:latin typeface="Roboto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99856" y="1363409"/>
            <a:ext cx="377756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smtClean="0"/>
              <a:t>Borg </a:t>
            </a:r>
            <a:r>
              <a:rPr lang="en-US" sz="2200" dirty="0"/>
              <a:t>and Omega </a:t>
            </a:r>
            <a:r>
              <a:rPr lang="en-US" sz="2200" dirty="0" smtClean="0"/>
              <a:t>by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/>
              <a:t>Nomad </a:t>
            </a:r>
            <a:r>
              <a:rPr lang="en-US" sz="2200" dirty="0" smtClean="0"/>
              <a:t>by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smtClean="0"/>
              <a:t>Platform Symphony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smtClean="0"/>
              <a:t>Triton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smtClean="0"/>
              <a:t>v3 Infra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smtClean="0"/>
              <a:t>Service </a:t>
            </a:r>
            <a:r>
              <a:rPr lang="en-US" sz="2200" dirty="0"/>
              <a:t>F</a:t>
            </a:r>
            <a:r>
              <a:rPr lang="en-US" sz="2200" dirty="0" smtClean="0"/>
              <a:t>abric 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smtClean="0"/>
              <a:t>Titus by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</p:txBody>
      </p:sp>
      <p:pic>
        <p:nvPicPr>
          <p:cNvPr id="2050" name="Picture 2" descr="Download Free png Alibaba icon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96752"/>
            <a:ext cx="15361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 Logo Icon of Flat style - Available in SVG, PNG, EPS, A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41" y="1551313"/>
            <a:ext cx="1555237" cy="15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che Mesos | Crunch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250320"/>
            <a:ext cx="1250688" cy="12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idu Logo Icon of Flat style - Available in SVG, PNG, EPS, AI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55" y="2852936"/>
            <a:ext cx="1187897" cy="11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Foundry Summit Europe 2019 - 2019-09-11 | Crunch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0068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icons - Free vector icons - Free SVG, PSD, PNG, EPS, Ai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18" y="3847343"/>
            <a:ext cx="1859138" cy="18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cker Icon of Flat style - Available in SVG, PNG, EPS, AI &amp; Icon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000783"/>
            <a:ext cx="885947" cy="8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cebook icon | Myiconfin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24" y="5758096"/>
            <a:ext cx="524144" cy="5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8821958" y="1352669"/>
            <a:ext cx="36042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/>
              <a:t>Cattle </a:t>
            </a:r>
            <a:r>
              <a:rPr lang="en-US" sz="2200" dirty="0" smtClean="0"/>
              <a:t>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 err="1"/>
              <a:t>OpenShift</a:t>
            </a:r>
            <a:r>
              <a:rPr lang="en-US" sz="2200" dirty="0"/>
              <a:t> v2 </a:t>
            </a:r>
            <a:r>
              <a:rPr lang="en-US" sz="2200" dirty="0" smtClean="0"/>
              <a:t>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/>
              <a:t>Helios by </a:t>
            </a:r>
            <a:endParaRPr lang="en-US" sz="22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/>
              <a:t>Gaia </a:t>
            </a:r>
            <a:r>
              <a:rPr lang="en-US" sz="2200" dirty="0" smtClean="0"/>
              <a:t>by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/>
              <a:t>Aurora </a:t>
            </a:r>
            <a:r>
              <a:rPr lang="en-US" sz="2200" dirty="0" smtClean="0"/>
              <a:t>by 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0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200" dirty="0"/>
              <a:t>Peloton </a:t>
            </a:r>
            <a:r>
              <a:rPr lang="en-US" sz="2200" dirty="0" smtClean="0"/>
              <a:t>by</a:t>
            </a:r>
            <a:endParaRPr lang="en-US" sz="2200" dirty="0"/>
          </a:p>
        </p:txBody>
      </p:sp>
      <p:pic>
        <p:nvPicPr>
          <p:cNvPr id="1042" name="Picture 18" descr="New Google Logo (@newgooglelogo) | Twitte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96" y="897655"/>
            <a:ext cx="1438994" cy="143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rketing Intern, Author at IVP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14" y="1363409"/>
            <a:ext cx="1660599" cy="16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bm icon | Myiconfind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5" y="2338678"/>
            <a:ext cx="1028515" cy="10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Joyent in United States: speed performance and info about outage ..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39" y="2799545"/>
            <a:ext cx="1518412" cy="15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yft | Crunchba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40" y="3789063"/>
            <a:ext cx="720057" cy="7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icrosoft Logo Icon of Flat style - Available in SVG, PNG, EPS, AI ...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04" y="4117772"/>
            <a:ext cx="1363771" cy="13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Netflix Logo Icon of Flat style - Available in SVG, PNG, EPS, AI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06" y="4791251"/>
            <a:ext cx="1254735" cy="12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ancher Labs - Related Hubs | Crunchbas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57" y="1070535"/>
            <a:ext cx="899865" cy="8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dhat Icon of Flat style - Available in SVG, PNG, EPS, AI &amp; Icon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65" y="1792879"/>
            <a:ext cx="737694" cy="7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potify Logo Icon of Flat style - Available in SVG, PNG, EPS, AI ...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56" y="2130647"/>
            <a:ext cx="1444575" cy="14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Tencent icon | Myiconfind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685" y="2547019"/>
            <a:ext cx="1907977" cy="19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Logo, twitter, bird, twitter logo ico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739" y="3523823"/>
            <a:ext cx="1187897" cy="11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Uber Logo Icon of Flat style - Available in SVG, PNG, EPS, AI ..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921" y="4086452"/>
            <a:ext cx="1421743" cy="14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0959" y="0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So Why Kubernetes?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2452" y="1119227"/>
            <a:ext cx="121895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</a:rPr>
              <a:t>Open-source system </a:t>
            </a:r>
            <a:r>
              <a:rPr lang="en-US" dirty="0">
                <a:solidFill>
                  <a:srgbClr val="000000"/>
                </a:solidFill>
              </a:rPr>
              <a:t>for automating deployment, scaling, and management of containerized </a:t>
            </a:r>
            <a:r>
              <a:rPr lang="en-US" dirty="0" smtClean="0">
                <a:solidFill>
                  <a:srgbClr val="000000"/>
                </a:solidFill>
              </a:rPr>
              <a:t>applications</a:t>
            </a:r>
          </a:p>
          <a:p>
            <a:pPr marL="536575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Builds upon </a:t>
            </a:r>
            <a:r>
              <a:rPr lang="en-US" b="1" dirty="0">
                <a:solidFill>
                  <a:srgbClr val="000000"/>
                </a:solidFill>
              </a:rPr>
              <a:t>15 years of experience </a:t>
            </a:r>
            <a:r>
              <a:rPr lang="en-US" dirty="0">
                <a:solidFill>
                  <a:srgbClr val="000000"/>
                </a:solidFill>
              </a:rPr>
              <a:t>of running production workloads at </a:t>
            </a:r>
            <a:r>
              <a:rPr lang="en-US" b="1" dirty="0" smtClean="0">
                <a:solidFill>
                  <a:srgbClr val="000000"/>
                </a:solidFill>
              </a:rPr>
              <a:t>Google </a:t>
            </a:r>
            <a:r>
              <a:rPr lang="en-US" dirty="0" smtClean="0">
                <a:solidFill>
                  <a:srgbClr val="000000"/>
                </a:solidFill>
              </a:rPr>
              <a:t>(predecessor is Borg)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536575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Designed to be </a:t>
            </a:r>
            <a:r>
              <a:rPr lang="en-US" b="1" dirty="0" smtClean="0">
                <a:solidFill>
                  <a:srgbClr val="000000"/>
                </a:solidFill>
              </a:rPr>
              <a:t>extendable</a:t>
            </a:r>
            <a:r>
              <a:rPr lang="en-US" dirty="0" smtClean="0">
                <a:solidFill>
                  <a:srgbClr val="000000"/>
                </a:solidFill>
              </a:rPr>
              <a:t>, so that future solutions could be integrated into it</a:t>
            </a:r>
          </a:p>
          <a:p>
            <a:pPr marL="536575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</a:rPr>
              <a:t>Avoids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vendor or cloud-provider </a:t>
            </a:r>
            <a:r>
              <a:rPr lang="en-US" b="1" dirty="0" smtClean="0"/>
              <a:t>lock-in</a:t>
            </a:r>
            <a:r>
              <a:rPr lang="en-US" dirty="0" smtClean="0"/>
              <a:t>, trademark the </a:t>
            </a:r>
            <a:r>
              <a:rPr lang="en-US" b="1" dirty="0" smtClean="0"/>
              <a:t>CNCF</a:t>
            </a:r>
            <a:r>
              <a:rPr lang="en-US" dirty="0" smtClean="0"/>
              <a:t> (Cloud Native Computing Foundation)</a:t>
            </a:r>
            <a:endParaRPr lang="en-US" dirty="0">
              <a:solidFill>
                <a:srgbClr val="000000"/>
              </a:solidFill>
            </a:endParaRPr>
          </a:p>
          <a:p>
            <a:pPr marL="536575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Basically the whole IT industry is backing it</a:t>
            </a:r>
            <a:r>
              <a:rPr lang="en-US" dirty="0" smtClean="0"/>
              <a:t>:</a:t>
            </a:r>
            <a:endParaRPr lang="en-US" b="1" dirty="0">
              <a:solidFill>
                <a:srgbClr val="000000"/>
              </a:solidFill>
            </a:endParaRPr>
          </a:p>
          <a:p>
            <a:pPr marL="250825">
              <a:spcBef>
                <a:spcPts val="600"/>
              </a:spcBef>
              <a:buSzPct val="100000"/>
            </a:pPr>
            <a:endParaRPr lang="en-US" b="1" dirty="0">
              <a:solidFill>
                <a:srgbClr val="000000"/>
              </a:solidFill>
            </a:endParaRPr>
          </a:p>
          <a:p>
            <a:pPr marL="250825">
              <a:spcBef>
                <a:spcPts val="600"/>
              </a:spcBef>
              <a:buSzPct val="100000"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2452" y="1556792"/>
            <a:ext cx="1218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>
              <a:spcBef>
                <a:spcPts val="600"/>
              </a:spcBef>
              <a:buSzPct val="100000"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6" descr="Image result for google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8" y="3029241"/>
            <a:ext cx="1715903" cy="9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aws cloud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58" y="3558572"/>
            <a:ext cx="1135557" cy="6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microsoft azur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6" y="5275411"/>
            <a:ext cx="1081040" cy="6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digital ocea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37" y="4603382"/>
            <a:ext cx="923672" cy="9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red ha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47" y="3030248"/>
            <a:ext cx="984856" cy="8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5941" y="4505081"/>
            <a:ext cx="1283496" cy="422203"/>
          </a:xfrm>
          <a:prstGeom prst="rect">
            <a:avLst/>
          </a:prstGeom>
        </p:spPr>
      </p:pic>
      <p:pic>
        <p:nvPicPr>
          <p:cNvPr id="11" name="Picture 18" descr="Image result for suse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65" y="5467705"/>
            <a:ext cx="899865" cy="4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Image result for oracle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80" y="3627692"/>
            <a:ext cx="691100" cy="6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Image result for vmware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29" y="4740811"/>
            <a:ext cx="1115889" cy="6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Image result for cisco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37" y="5419427"/>
            <a:ext cx="990247" cy="4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Image result for ibm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75" y="2891222"/>
            <a:ext cx="918509" cy="9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Image result for rancher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68" y="3105491"/>
            <a:ext cx="1216265" cy="7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Image result for banzai cloud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946" y="5260030"/>
            <a:ext cx="1083187" cy="6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Image result for heptio log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5" y="3952488"/>
            <a:ext cx="2144426" cy="12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Image result for huawei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84" y="4176614"/>
            <a:ext cx="882772" cy="8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Image result for tencent cloud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11" y="2942524"/>
            <a:ext cx="1030718" cy="1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4" descr="Image result for sap logo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28" y="4049782"/>
            <a:ext cx="1489209" cy="10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Nutanix Logo - Futuru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48" y="4579440"/>
            <a:ext cx="1333912" cy="9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2816" y="3259562"/>
            <a:ext cx="1233291" cy="1009056"/>
          </a:xfrm>
          <a:prstGeom prst="rect">
            <a:avLst/>
          </a:prstGeom>
        </p:spPr>
      </p:pic>
      <p:pic>
        <p:nvPicPr>
          <p:cNvPr id="24" name="Picture 2" descr="Alibaba Cloud becomes First Public Cloud Provider to Secure OSPAR ..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44" y="5275411"/>
            <a:ext cx="1647260" cy="5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elsey-platform-for-platforms - SUSE Communitie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81" y="2564904"/>
            <a:ext cx="6762136" cy="2436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Cloud Native Landscape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96752"/>
            <a:ext cx="12191999" cy="48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749</Words>
  <Application>Microsoft Office PowerPoint</Application>
  <PresentationFormat>Widescreen</PresentationFormat>
  <Paragraphs>144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Roboto</vt:lpstr>
      <vt:lpstr>Wingdings</vt:lpstr>
      <vt:lpstr>Office-téma</vt:lpstr>
      <vt:lpstr>Kubernetes: The Platform of the Decade    Szabó Dávid Software Architect  @szabvid</vt:lpstr>
      <vt:lpstr>$&gt; whoami</vt:lpstr>
      <vt:lpstr>PowerPoint Presentation</vt:lpstr>
      <vt:lpstr>What is Kubernetes?</vt:lpstr>
      <vt:lpstr>What is a Container?</vt:lpstr>
      <vt:lpstr>What is Container Orchestration?</vt:lpstr>
      <vt:lpstr>And I Bet You’ll Need Orchestration</vt:lpstr>
      <vt:lpstr>So Why Kubernetes?</vt:lpstr>
      <vt:lpstr>Cloud Native Landscape</vt:lpstr>
      <vt:lpstr>Where to Start: Installers and Hosted Kubernetes</vt:lpstr>
      <vt:lpstr>Certified Kubernetes Distributions</vt:lpstr>
      <vt:lpstr>Kubernetes Architecture</vt:lpstr>
      <vt:lpstr>Okay, But Should I Use Kubernetes???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David</dc:creator>
  <cp:lastModifiedBy>Windows User</cp:lastModifiedBy>
  <cp:revision>854</cp:revision>
  <dcterms:created xsi:type="dcterms:W3CDTF">2016-11-11T16:11:17Z</dcterms:created>
  <dcterms:modified xsi:type="dcterms:W3CDTF">2020-07-21T12:47:00Z</dcterms:modified>
</cp:coreProperties>
</file>