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4" r:id="rId2"/>
    <p:sldId id="374" r:id="rId3"/>
    <p:sldId id="397" r:id="rId4"/>
    <p:sldId id="394" r:id="rId5"/>
    <p:sldId id="396" r:id="rId6"/>
    <p:sldId id="399" r:id="rId7"/>
    <p:sldId id="408" r:id="rId8"/>
    <p:sldId id="400" r:id="rId9"/>
    <p:sldId id="401" r:id="rId10"/>
    <p:sldId id="402" r:id="rId11"/>
    <p:sldId id="409" r:id="rId12"/>
    <p:sldId id="410" r:id="rId13"/>
    <p:sldId id="404" r:id="rId14"/>
    <p:sldId id="405" r:id="rId15"/>
    <p:sldId id="398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26CE5"/>
    <a:srgbClr val="FF5A5F"/>
    <a:srgbClr val="404040"/>
    <a:srgbClr val="933D76"/>
    <a:srgbClr val="45C1A8"/>
    <a:srgbClr val="9ADED1"/>
    <a:srgbClr val="B65094"/>
    <a:srgbClr val="8970A8"/>
    <a:srgbClr val="A79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920" autoAdjust="0"/>
  </p:normalViewPr>
  <p:slideViewPr>
    <p:cSldViewPr>
      <p:cViewPr varScale="1">
        <p:scale>
          <a:sx n="77" d="100"/>
          <a:sy n="77" d="100"/>
        </p:scale>
        <p:origin x="2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055A7-1E0B-4F5A-B620-13F3945A856E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C88CC-9452-4C98-93D8-9DBF751661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63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84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Viziló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CrunchyData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086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Július</a:t>
            </a:r>
            <a:r>
              <a:rPr lang="en-US" dirty="0" smtClean="0"/>
              <a:t> 9 </a:t>
            </a:r>
            <a:r>
              <a:rPr lang="en-US" dirty="0" err="1" smtClean="0"/>
              <a:t>óta</a:t>
            </a:r>
            <a:r>
              <a:rPr lang="en-US" dirty="0" smtClean="0"/>
              <a:t> CNCF incubation project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646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Viziló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CrunchyData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501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75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56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491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Viziló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CrunchyData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567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Viziló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CrunchyData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49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176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22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61" y="857232"/>
            <a:ext cx="10972800" cy="1143000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3"/>
          </p:nvPr>
        </p:nvSpPr>
        <p:spPr>
          <a:xfrm>
            <a:off x="0" y="1"/>
            <a:ext cx="12192000" cy="92867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8" name="Tartalom helye 6"/>
          <p:cNvSpPr>
            <a:spLocks noGrp="1"/>
          </p:cNvSpPr>
          <p:nvPr>
            <p:ph sz="quarter" idx="14" hasCustomPrompt="1"/>
          </p:nvPr>
        </p:nvSpPr>
        <p:spPr>
          <a:xfrm>
            <a:off x="0" y="6572272"/>
            <a:ext cx="12192000" cy="28572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b="1" dirty="0" err="1" smtClean="0">
                <a:solidFill>
                  <a:schemeClr val="bg1"/>
                </a:solidFill>
              </a:rPr>
              <a:t>www.leannet.eu</a:t>
            </a:r>
            <a:endParaRPr lang="hu-HU" dirty="0"/>
          </a:p>
        </p:txBody>
      </p:sp>
      <p:pic>
        <p:nvPicPr>
          <p:cNvPr id="10" name="Kép 9" descr="logo_white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3" y="6557458"/>
            <a:ext cx="1619219" cy="3720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B08A-2EEF-4077-BDDA-D2BF2F02C0E2}" type="datetimeFigureOut">
              <a:rPr lang="hu-HU" smtClean="0"/>
              <a:pPr/>
              <a:t>2020. 07. 21.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12192000" cy="7857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8" name="Téglalap 7"/>
          <p:cNvSpPr/>
          <p:nvPr userDrawn="1"/>
        </p:nvSpPr>
        <p:spPr>
          <a:xfrm>
            <a:off x="0" y="6572272"/>
            <a:ext cx="12192000" cy="2857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artalom helye 6"/>
          <p:cNvSpPr txBox="1">
            <a:spLocks/>
          </p:cNvSpPr>
          <p:nvPr userDrawn="1"/>
        </p:nvSpPr>
        <p:spPr>
          <a:xfrm>
            <a:off x="5159896" y="6572272"/>
            <a:ext cx="1809720" cy="2857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</a:t>
            </a:r>
            <a:r>
              <a:rPr kumimoji="0" lang="hu-H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leannet.eu</a:t>
            </a:r>
            <a:endParaRPr kumimoji="0" lang="hu-H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 userDrawn="1"/>
        </p:nvSpPr>
        <p:spPr>
          <a:xfrm>
            <a:off x="0" y="785794"/>
            <a:ext cx="12192000" cy="714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5" name="Kép 14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572272"/>
            <a:ext cx="1529388" cy="285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ontainerSolutions/java-operator-sdk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github.com/zalando-incubator/kop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15480" y="548680"/>
            <a:ext cx="9361040" cy="23786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26CE5"/>
                </a:solidFill>
              </a:rPr>
              <a:t>Extending Kubernetes</a:t>
            </a:r>
            <a:br>
              <a:rPr lang="en-US" dirty="0" smtClean="0">
                <a:solidFill>
                  <a:srgbClr val="326CE5"/>
                </a:solidFill>
              </a:rPr>
            </a:br>
            <a:r>
              <a:rPr lang="en-US" dirty="0" smtClean="0">
                <a:solidFill>
                  <a:srgbClr val="326CE5"/>
                </a:solidFill>
              </a:rPr>
              <a:t>with Custom Resources</a:t>
            </a:r>
            <a:endParaRPr lang="hu-HU" dirty="0">
              <a:solidFill>
                <a:srgbClr val="326CE5"/>
              </a:solidFill>
            </a:endParaRPr>
          </a:p>
        </p:txBody>
      </p:sp>
      <p:pic>
        <p:nvPicPr>
          <p:cNvPr id="1026" name="Picture 2" descr="kubernetes-stacked-all-blue-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28" y="3158404"/>
            <a:ext cx="3420145" cy="26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9739280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AFBF9"/>
                </a:solidFill>
              </a:rPr>
              <a:t>Custom Resources + Custom Controllers = Operators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Alcím 2"/>
          <p:cNvSpPr txBox="1">
            <a:spLocks/>
          </p:cNvSpPr>
          <p:nvPr/>
        </p:nvSpPr>
        <p:spPr>
          <a:xfrm>
            <a:off x="214282" y="928670"/>
            <a:ext cx="11426334" cy="530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You can write your own controller logic</a:t>
            </a:r>
            <a:endParaRPr kumimoji="0" lang="en-US" sz="24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Works the same way as built in controllers:</a:t>
            </a:r>
          </a:p>
          <a:p>
            <a:pPr marL="914400" lvl="1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watches resources in the Kubernetes API</a:t>
            </a:r>
          </a:p>
          <a:p>
            <a:pPr marL="914400" lvl="1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carry out action if there are changes in either the </a:t>
            </a:r>
            <a:r>
              <a:rPr lang="en-US" sz="2000" i="1" dirty="0" smtClean="0"/>
              <a:t>spec</a:t>
            </a:r>
            <a:r>
              <a:rPr lang="en-US" sz="2000" dirty="0" smtClean="0"/>
              <a:t> (desired state) or the </a:t>
            </a:r>
            <a:r>
              <a:rPr lang="en-US" sz="2000" i="1" dirty="0" smtClean="0"/>
              <a:t>status</a:t>
            </a:r>
            <a:r>
              <a:rPr lang="en-US" sz="2000" dirty="0" smtClean="0"/>
              <a:t> (current state)</a:t>
            </a:r>
          </a:p>
          <a:p>
            <a:pPr marL="1371600" lvl="2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watch build-in resources and </a:t>
            </a:r>
            <a:r>
              <a:rPr lang="en-US" sz="2000" dirty="0" err="1" smtClean="0"/>
              <a:t>config</a:t>
            </a:r>
            <a:r>
              <a:rPr lang="en-US" sz="2000" dirty="0" smtClean="0"/>
              <a:t> your own software</a:t>
            </a:r>
            <a:br>
              <a:rPr lang="en-US" sz="2000" dirty="0" smtClean="0"/>
            </a:br>
            <a:r>
              <a:rPr lang="en-US" sz="2000" dirty="0" smtClean="0"/>
              <a:t>e.g. Ingress controllers (e.g. </a:t>
            </a:r>
            <a:r>
              <a:rPr lang="en-US" sz="2000" dirty="0" err="1" smtClean="0"/>
              <a:t>Nginx</a:t>
            </a:r>
            <a:r>
              <a:rPr lang="en-US" sz="2000" dirty="0" smtClean="0"/>
              <a:t>, </a:t>
            </a:r>
            <a:r>
              <a:rPr lang="en-US" sz="2000" dirty="0" err="1" smtClean="0"/>
              <a:t>Traefik</a:t>
            </a:r>
            <a:r>
              <a:rPr lang="en-US" sz="2000" dirty="0" smtClean="0"/>
              <a:t>, Envoy), </a:t>
            </a:r>
            <a:r>
              <a:rPr lang="en-US" sz="2000" dirty="0" err="1" smtClean="0"/>
              <a:t>KubeDNS</a:t>
            </a:r>
            <a:r>
              <a:rPr lang="en-US" sz="2000" dirty="0" smtClean="0"/>
              <a:t>/</a:t>
            </a:r>
            <a:r>
              <a:rPr lang="en-US" sz="2000" dirty="0" err="1" smtClean="0"/>
              <a:t>CoreDNS</a:t>
            </a:r>
            <a:r>
              <a:rPr lang="en-US" sz="2000" dirty="0" smtClean="0"/>
              <a:t>, Prometheus SD</a:t>
            </a:r>
            <a:endParaRPr lang="en-US" sz="2000" dirty="0" smtClean="0"/>
          </a:p>
          <a:p>
            <a:pPr marL="1371600" lvl="2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change the behavior of your software based on a CRD </a:t>
            </a:r>
            <a:r>
              <a:rPr lang="en-US" sz="2000" dirty="0" smtClean="0">
                <a:sym typeface="Wingdings" panose="05000000000000000000" pitchFamily="2" charset="2"/>
              </a:rPr>
              <a:t> use the Kubernetes API as your API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e.g. Calico, </a:t>
            </a:r>
            <a:r>
              <a:rPr lang="en-US" sz="2000" dirty="0" err="1" smtClean="0">
                <a:sym typeface="Wingdings" panose="05000000000000000000" pitchFamily="2" charset="2"/>
              </a:rPr>
              <a:t>OpenShift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Istio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1371600" lvl="2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ym typeface="Wingdings" panose="05000000000000000000" pitchFamily="2" charset="2"/>
              </a:rPr>
              <a:t>interact with external systems / APIs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e.g. </a:t>
            </a:r>
            <a:r>
              <a:rPr lang="en-US" sz="2000" dirty="0" err="1" smtClean="0">
                <a:sym typeface="Wingdings" panose="05000000000000000000" pitchFamily="2" charset="2"/>
              </a:rPr>
              <a:t>kubelet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kube</a:t>
            </a:r>
            <a:r>
              <a:rPr lang="en-US" sz="2000" dirty="0" smtClean="0">
                <a:sym typeface="Wingdings" panose="05000000000000000000" pitchFamily="2" charset="2"/>
              </a:rPr>
              <a:t>-proxy, </a:t>
            </a:r>
            <a:r>
              <a:rPr lang="hu-HU" sz="2000" dirty="0" err="1" smtClean="0"/>
              <a:t>DynamoDB</a:t>
            </a:r>
            <a:r>
              <a:rPr lang="en-US" sz="2000" dirty="0" smtClean="0"/>
              <a:t> operator</a:t>
            </a:r>
          </a:p>
          <a:p>
            <a:pPr marL="1371600" lvl="2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create other Kubernetes resources (e.g. pods, deployments, </a:t>
            </a:r>
            <a:r>
              <a:rPr lang="en-US" sz="2000" dirty="0" err="1" smtClean="0"/>
              <a:t>statefulsets</a:t>
            </a:r>
            <a:r>
              <a:rPr lang="en-US" sz="2000" dirty="0" smtClean="0"/>
              <a:t>, services, ingresses)</a:t>
            </a:r>
            <a:br>
              <a:rPr lang="en-US" sz="2000" dirty="0" smtClean="0"/>
            </a:br>
            <a:r>
              <a:rPr lang="en-US" sz="2000" dirty="0" smtClean="0"/>
              <a:t>e.g. MySQL operator, </a:t>
            </a:r>
            <a:r>
              <a:rPr lang="en-US" sz="2000" dirty="0" err="1" smtClean="0"/>
              <a:t>GitLab</a:t>
            </a:r>
            <a:r>
              <a:rPr lang="en-US" sz="2000" dirty="0" smtClean="0"/>
              <a:t> operator</a:t>
            </a:r>
          </a:p>
          <a:p>
            <a:pPr marL="1371600" lvl="2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20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A custom controller working over a custom resource is usually referred as an </a:t>
            </a:r>
            <a:r>
              <a:rPr lang="en-US" sz="2000" b="1" dirty="0" smtClean="0"/>
              <a:t>Operator</a:t>
            </a:r>
          </a:p>
          <a:p>
            <a:pPr marL="914400" lvl="1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1705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AFBF9"/>
                </a:solidFill>
              </a:rPr>
              <a:t>Example: </a:t>
            </a:r>
            <a:r>
              <a:rPr lang="en-US" sz="2800" dirty="0" err="1">
                <a:solidFill>
                  <a:srgbClr val="FAFBF9"/>
                </a:solidFill>
              </a:rPr>
              <a:t>Zalando</a:t>
            </a:r>
            <a:r>
              <a:rPr lang="en-US" sz="2800" dirty="0">
                <a:solidFill>
                  <a:srgbClr val="FAFBF9"/>
                </a:solidFill>
              </a:rPr>
              <a:t> </a:t>
            </a:r>
            <a:r>
              <a:rPr lang="en-US" sz="2800" dirty="0" smtClean="0">
                <a:solidFill>
                  <a:srgbClr val="FAFBF9"/>
                </a:solidFill>
              </a:rPr>
              <a:t>Postgres Operator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8" name="Csoportba foglalás 77"/>
          <p:cNvGrpSpPr/>
          <p:nvPr/>
        </p:nvGrpSpPr>
        <p:grpSpPr>
          <a:xfrm>
            <a:off x="4367808" y="1071434"/>
            <a:ext cx="2232248" cy="1756178"/>
            <a:chOff x="4871864" y="1071434"/>
            <a:chExt cx="2232248" cy="1756178"/>
          </a:xfrm>
        </p:grpSpPr>
        <p:sp>
          <p:nvSpPr>
            <p:cNvPr id="5" name="Téglalap 4"/>
            <p:cNvSpPr/>
            <p:nvPr/>
          </p:nvSpPr>
          <p:spPr>
            <a:xfrm>
              <a:off x="5303912" y="1071434"/>
              <a:ext cx="1800200" cy="13681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églalap 5"/>
            <p:cNvSpPr/>
            <p:nvPr/>
          </p:nvSpPr>
          <p:spPr>
            <a:xfrm>
              <a:off x="5087888" y="1265447"/>
              <a:ext cx="1800200" cy="13681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871864" y="1459460"/>
              <a:ext cx="1800200" cy="13681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sz="2000" dirty="0" smtClean="0"/>
                <a:t>Kubernetes API</a:t>
              </a:r>
              <a:endParaRPr lang="en-US" sz="2000" dirty="0"/>
            </a:p>
          </p:txBody>
        </p:sp>
        <p:pic>
          <p:nvPicPr>
            <p:cNvPr id="8" name="Picture 6" descr="Image result for kubernetes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051" y="1619208"/>
              <a:ext cx="539825" cy="52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Egyenes összekötő nyíllal 8"/>
          <p:cNvCxnSpPr>
            <a:stCxn id="25" idx="1"/>
            <a:endCxn id="7" idx="1"/>
          </p:cNvCxnSpPr>
          <p:nvPr/>
        </p:nvCxnSpPr>
        <p:spPr>
          <a:xfrm>
            <a:off x="3421552" y="2143536"/>
            <a:ext cx="946256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7536160" y="1052736"/>
            <a:ext cx="1926742" cy="526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Postgres Operator</a:t>
            </a:r>
            <a:endParaRPr lang="en-US" dirty="0"/>
          </a:p>
        </p:txBody>
      </p:sp>
      <p:cxnSp>
        <p:nvCxnSpPr>
          <p:cNvPr id="13" name="Szögletes összekötő 12"/>
          <p:cNvCxnSpPr>
            <a:stCxn id="5" idx="3"/>
            <a:endCxn id="11" idx="1"/>
          </p:cNvCxnSpPr>
          <p:nvPr/>
        </p:nvCxnSpPr>
        <p:spPr>
          <a:xfrm flipV="1">
            <a:off x="6600056" y="1315770"/>
            <a:ext cx="936104" cy="439740"/>
          </a:xfrm>
          <a:prstGeom prst="bentConnector3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8976320" y="1772816"/>
            <a:ext cx="2664295" cy="84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Secrets</a:t>
            </a:r>
          </a:p>
          <a:p>
            <a:pPr algn="r"/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19" name="Téglalap 18"/>
          <p:cNvSpPr/>
          <p:nvPr/>
        </p:nvSpPr>
        <p:spPr>
          <a:xfrm>
            <a:off x="9048328" y="2116397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Users</a:t>
            </a:r>
            <a:endParaRPr lang="en-US" sz="1400" dirty="0"/>
          </a:p>
        </p:txBody>
      </p:sp>
      <p:cxnSp>
        <p:nvCxnSpPr>
          <p:cNvPr id="24" name="Szögletes összekötő 23"/>
          <p:cNvCxnSpPr>
            <a:stCxn id="11" idx="3"/>
            <a:endCxn id="18" idx="0"/>
          </p:cNvCxnSpPr>
          <p:nvPr/>
        </p:nvCxnSpPr>
        <p:spPr>
          <a:xfrm>
            <a:off x="9462902" y="1315770"/>
            <a:ext cx="845566" cy="457046"/>
          </a:xfrm>
          <a:prstGeom prst="bentConnector2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3421552" y="1820370"/>
            <a:ext cx="872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k</a:t>
            </a:r>
            <a:r>
              <a:rPr lang="en-US" dirty="0" err="1" smtClean="0"/>
              <a:t>ubectl</a:t>
            </a:r>
            <a:endParaRPr lang="en-US" dirty="0" smtClean="0"/>
          </a:p>
          <a:p>
            <a:pPr algn="ctr"/>
            <a:r>
              <a:rPr lang="en-US" dirty="0" smtClean="0"/>
              <a:t> create</a:t>
            </a:r>
            <a:endParaRPr lang="en-US" dirty="0"/>
          </a:p>
        </p:txBody>
      </p:sp>
      <p:sp>
        <p:nvSpPr>
          <p:cNvPr id="30" name="Téglalap 29"/>
          <p:cNvSpPr/>
          <p:nvPr/>
        </p:nvSpPr>
        <p:spPr>
          <a:xfrm>
            <a:off x="9912424" y="2116397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Robots</a:t>
            </a:r>
            <a:endParaRPr lang="en-US" sz="1400" dirty="0"/>
          </a:p>
        </p:txBody>
      </p:sp>
      <p:sp>
        <p:nvSpPr>
          <p:cNvPr id="31" name="Téglalap 30"/>
          <p:cNvSpPr/>
          <p:nvPr/>
        </p:nvSpPr>
        <p:spPr>
          <a:xfrm>
            <a:off x="10776519" y="2116397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Standby</a:t>
            </a:r>
            <a:endParaRPr lang="en-US" sz="1400" dirty="0"/>
          </a:p>
        </p:txBody>
      </p:sp>
      <p:sp>
        <p:nvSpPr>
          <p:cNvPr id="36" name="Téglalap 35"/>
          <p:cNvSpPr/>
          <p:nvPr/>
        </p:nvSpPr>
        <p:spPr>
          <a:xfrm>
            <a:off x="7536160" y="2780928"/>
            <a:ext cx="1926742" cy="526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StatefulSet</a:t>
            </a:r>
            <a:endParaRPr lang="en-US" dirty="0"/>
          </a:p>
        </p:txBody>
      </p:sp>
      <p:sp>
        <p:nvSpPr>
          <p:cNvPr id="37" name="Téglalap 36"/>
          <p:cNvSpPr/>
          <p:nvPr/>
        </p:nvSpPr>
        <p:spPr>
          <a:xfrm>
            <a:off x="4799856" y="3284984"/>
            <a:ext cx="1785924" cy="84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Services</a:t>
            </a:r>
          </a:p>
          <a:p>
            <a:pPr algn="r"/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39" name="Téglalap 38"/>
          <p:cNvSpPr/>
          <p:nvPr/>
        </p:nvSpPr>
        <p:spPr>
          <a:xfrm>
            <a:off x="4857589" y="3628565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Primary</a:t>
            </a:r>
            <a:endParaRPr lang="en-US" sz="1400" dirty="0"/>
          </a:p>
        </p:txBody>
      </p:sp>
      <p:sp>
        <p:nvSpPr>
          <p:cNvPr id="40" name="Téglalap 39"/>
          <p:cNvSpPr/>
          <p:nvPr/>
        </p:nvSpPr>
        <p:spPr>
          <a:xfrm>
            <a:off x="5721684" y="3628565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Replica</a:t>
            </a:r>
            <a:endParaRPr lang="en-US" sz="1400" dirty="0"/>
          </a:p>
        </p:txBody>
      </p:sp>
      <p:sp>
        <p:nvSpPr>
          <p:cNvPr id="42" name="Téglalap 41"/>
          <p:cNvSpPr/>
          <p:nvPr/>
        </p:nvSpPr>
        <p:spPr>
          <a:xfrm>
            <a:off x="4799856" y="4662214"/>
            <a:ext cx="1785924" cy="84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Endpoints</a:t>
            </a:r>
          </a:p>
          <a:p>
            <a:pPr algn="r"/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43" name="Téglalap 42"/>
          <p:cNvSpPr/>
          <p:nvPr/>
        </p:nvSpPr>
        <p:spPr>
          <a:xfrm>
            <a:off x="4857589" y="5005795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Primary</a:t>
            </a:r>
          </a:p>
        </p:txBody>
      </p:sp>
      <p:sp>
        <p:nvSpPr>
          <p:cNvPr id="44" name="Téglalap 43"/>
          <p:cNvSpPr/>
          <p:nvPr/>
        </p:nvSpPr>
        <p:spPr>
          <a:xfrm>
            <a:off x="5721684" y="5005795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Replicas</a:t>
            </a:r>
            <a:endParaRPr lang="en-US" sz="1400" dirty="0"/>
          </a:p>
        </p:txBody>
      </p:sp>
      <p:sp>
        <p:nvSpPr>
          <p:cNvPr id="45" name="Téglalap 44"/>
          <p:cNvSpPr/>
          <p:nvPr/>
        </p:nvSpPr>
        <p:spPr>
          <a:xfrm>
            <a:off x="7536160" y="3648452"/>
            <a:ext cx="1926742" cy="526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Pod Template</a:t>
            </a:r>
            <a:endParaRPr lang="en-US" dirty="0"/>
          </a:p>
        </p:txBody>
      </p:sp>
      <p:sp>
        <p:nvSpPr>
          <p:cNvPr id="46" name="Téglalap 45"/>
          <p:cNvSpPr/>
          <p:nvPr/>
        </p:nvSpPr>
        <p:spPr>
          <a:xfrm>
            <a:off x="7176120" y="4462551"/>
            <a:ext cx="2664295" cy="84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Pods</a:t>
            </a:r>
          </a:p>
          <a:p>
            <a:pPr algn="r"/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47" name="Téglalap 46"/>
          <p:cNvSpPr/>
          <p:nvPr/>
        </p:nvSpPr>
        <p:spPr>
          <a:xfrm>
            <a:off x="7248128" y="4806132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Primary</a:t>
            </a:r>
          </a:p>
        </p:txBody>
      </p:sp>
      <p:sp>
        <p:nvSpPr>
          <p:cNvPr id="48" name="Téglalap 47"/>
          <p:cNvSpPr/>
          <p:nvPr/>
        </p:nvSpPr>
        <p:spPr>
          <a:xfrm>
            <a:off x="8112224" y="4806132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Replica</a:t>
            </a:r>
          </a:p>
        </p:txBody>
      </p:sp>
      <p:sp>
        <p:nvSpPr>
          <p:cNvPr id="49" name="Téglalap 48"/>
          <p:cNvSpPr/>
          <p:nvPr/>
        </p:nvSpPr>
        <p:spPr>
          <a:xfrm>
            <a:off x="8976319" y="4806132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Replica</a:t>
            </a:r>
          </a:p>
        </p:txBody>
      </p:sp>
      <p:sp>
        <p:nvSpPr>
          <p:cNvPr id="50" name="Téglalap 49"/>
          <p:cNvSpPr/>
          <p:nvPr/>
        </p:nvSpPr>
        <p:spPr>
          <a:xfrm>
            <a:off x="7176120" y="5677655"/>
            <a:ext cx="2664295" cy="84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Persistent Volume Claims</a:t>
            </a:r>
            <a:endParaRPr lang="en-US" sz="2000" dirty="0" smtClean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51" name="Téglalap 50"/>
          <p:cNvSpPr/>
          <p:nvPr/>
        </p:nvSpPr>
        <p:spPr>
          <a:xfrm>
            <a:off x="7248128" y="6021236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Primary</a:t>
            </a:r>
          </a:p>
        </p:txBody>
      </p:sp>
      <p:sp>
        <p:nvSpPr>
          <p:cNvPr id="52" name="Téglalap 51"/>
          <p:cNvSpPr/>
          <p:nvPr/>
        </p:nvSpPr>
        <p:spPr>
          <a:xfrm>
            <a:off x="8112224" y="6021236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Replica</a:t>
            </a:r>
          </a:p>
        </p:txBody>
      </p:sp>
      <p:sp>
        <p:nvSpPr>
          <p:cNvPr id="53" name="Téglalap 52"/>
          <p:cNvSpPr/>
          <p:nvPr/>
        </p:nvSpPr>
        <p:spPr>
          <a:xfrm>
            <a:off x="8976319" y="6021236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Replica</a:t>
            </a:r>
          </a:p>
        </p:txBody>
      </p:sp>
      <p:cxnSp>
        <p:nvCxnSpPr>
          <p:cNvPr id="60" name="Egyenes összekötő nyíllal 59"/>
          <p:cNvCxnSpPr>
            <a:stCxn id="37" idx="0"/>
            <a:endCxn id="11" idx="2"/>
          </p:cNvCxnSpPr>
          <p:nvPr/>
        </p:nvCxnSpPr>
        <p:spPr>
          <a:xfrm flipV="1">
            <a:off x="5692818" y="1578803"/>
            <a:ext cx="2806713" cy="170618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nyíllal 62"/>
          <p:cNvCxnSpPr>
            <a:stCxn id="36" idx="0"/>
            <a:endCxn id="11" idx="2"/>
          </p:cNvCxnSpPr>
          <p:nvPr/>
        </p:nvCxnSpPr>
        <p:spPr>
          <a:xfrm flipV="1">
            <a:off x="8499531" y="1578803"/>
            <a:ext cx="0" cy="120212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/>
          <p:cNvCxnSpPr>
            <a:stCxn id="45" idx="0"/>
            <a:endCxn id="36" idx="2"/>
          </p:cNvCxnSpPr>
          <p:nvPr/>
        </p:nvCxnSpPr>
        <p:spPr>
          <a:xfrm flipV="1">
            <a:off x="8499531" y="3306995"/>
            <a:ext cx="0" cy="34145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nyíllal 68"/>
          <p:cNvCxnSpPr>
            <a:stCxn id="46" idx="0"/>
            <a:endCxn id="45" idx="2"/>
          </p:cNvCxnSpPr>
          <p:nvPr/>
        </p:nvCxnSpPr>
        <p:spPr>
          <a:xfrm flipH="1" flipV="1">
            <a:off x="8499531" y="4174519"/>
            <a:ext cx="8737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nyíllal 71"/>
          <p:cNvCxnSpPr>
            <a:stCxn id="50" idx="0"/>
            <a:endCxn id="46" idx="2"/>
          </p:cNvCxnSpPr>
          <p:nvPr/>
        </p:nvCxnSpPr>
        <p:spPr>
          <a:xfrm flipV="1">
            <a:off x="8508268" y="5310240"/>
            <a:ext cx="0" cy="36741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nyíllal 74"/>
          <p:cNvCxnSpPr>
            <a:stCxn id="42" idx="0"/>
            <a:endCxn id="37" idx="2"/>
          </p:cNvCxnSpPr>
          <p:nvPr/>
        </p:nvCxnSpPr>
        <p:spPr>
          <a:xfrm flipV="1">
            <a:off x="5692818" y="4132673"/>
            <a:ext cx="0" cy="52954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9" y="1299953"/>
            <a:ext cx="3333177" cy="359632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1" name="Kereszt 40"/>
          <p:cNvSpPr/>
          <p:nvPr/>
        </p:nvSpPr>
        <p:spPr>
          <a:xfrm rot="18939333">
            <a:off x="7392144" y="4756611"/>
            <a:ext cx="504056" cy="510347"/>
          </a:xfrm>
          <a:prstGeom prst="plus">
            <a:avLst>
              <a:gd name="adj" fmla="val 395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5" grpId="0"/>
      <p:bldP spid="30" grpId="0" animBg="1"/>
      <p:bldP spid="31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églalap 45"/>
          <p:cNvSpPr/>
          <p:nvPr/>
        </p:nvSpPr>
        <p:spPr>
          <a:xfrm>
            <a:off x="7176120" y="4462551"/>
            <a:ext cx="2664295" cy="84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Pods</a:t>
            </a:r>
          </a:p>
          <a:p>
            <a:pPr algn="r"/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47" name="Téglalap 46"/>
          <p:cNvSpPr/>
          <p:nvPr/>
        </p:nvSpPr>
        <p:spPr>
          <a:xfrm>
            <a:off x="7248128" y="4806132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Primary</a:t>
            </a:r>
          </a:p>
        </p:txBody>
      </p:sp>
      <p:sp>
        <p:nvSpPr>
          <p:cNvPr id="54" name="Kereszt 53"/>
          <p:cNvSpPr/>
          <p:nvPr/>
        </p:nvSpPr>
        <p:spPr>
          <a:xfrm rot="18939333">
            <a:off x="7392144" y="4756611"/>
            <a:ext cx="504056" cy="510347"/>
          </a:xfrm>
          <a:prstGeom prst="plus">
            <a:avLst>
              <a:gd name="adj" fmla="val 395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Téglalap 55"/>
          <p:cNvSpPr/>
          <p:nvPr/>
        </p:nvSpPr>
        <p:spPr>
          <a:xfrm>
            <a:off x="7248127" y="4811370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Replica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AFBF9"/>
                </a:solidFill>
              </a:rPr>
              <a:t>Example: </a:t>
            </a:r>
            <a:r>
              <a:rPr lang="en-US" sz="2800" dirty="0" err="1">
                <a:solidFill>
                  <a:srgbClr val="FAFBF9"/>
                </a:solidFill>
              </a:rPr>
              <a:t>Zalando</a:t>
            </a:r>
            <a:r>
              <a:rPr lang="en-US" sz="2800" dirty="0">
                <a:solidFill>
                  <a:srgbClr val="FAFBF9"/>
                </a:solidFill>
              </a:rPr>
              <a:t> </a:t>
            </a:r>
            <a:r>
              <a:rPr lang="en-US" sz="2800" dirty="0" smtClean="0">
                <a:solidFill>
                  <a:srgbClr val="FAFBF9"/>
                </a:solidFill>
              </a:rPr>
              <a:t>Postgres Operator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8" name="Csoportba foglalás 77"/>
          <p:cNvGrpSpPr/>
          <p:nvPr/>
        </p:nvGrpSpPr>
        <p:grpSpPr>
          <a:xfrm>
            <a:off x="4367808" y="1071434"/>
            <a:ext cx="2232248" cy="1756178"/>
            <a:chOff x="4871864" y="1071434"/>
            <a:chExt cx="2232248" cy="1756178"/>
          </a:xfrm>
        </p:grpSpPr>
        <p:sp>
          <p:nvSpPr>
            <p:cNvPr id="5" name="Téglalap 4"/>
            <p:cNvSpPr/>
            <p:nvPr/>
          </p:nvSpPr>
          <p:spPr>
            <a:xfrm>
              <a:off x="5303912" y="1071434"/>
              <a:ext cx="1800200" cy="13681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églalap 5"/>
            <p:cNvSpPr/>
            <p:nvPr/>
          </p:nvSpPr>
          <p:spPr>
            <a:xfrm>
              <a:off x="5087888" y="1265447"/>
              <a:ext cx="1800200" cy="13681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871864" y="1459460"/>
              <a:ext cx="1800200" cy="13681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sz="2000" dirty="0" smtClean="0"/>
                <a:t>Kubernetes API</a:t>
              </a:r>
              <a:endParaRPr lang="en-US" sz="2000" dirty="0"/>
            </a:p>
          </p:txBody>
        </p:sp>
        <p:pic>
          <p:nvPicPr>
            <p:cNvPr id="8" name="Picture 6" descr="Image result for kubernetes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051" y="1619208"/>
              <a:ext cx="539825" cy="52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églalap 10"/>
          <p:cNvSpPr/>
          <p:nvPr/>
        </p:nvSpPr>
        <p:spPr>
          <a:xfrm>
            <a:off x="7536160" y="1052736"/>
            <a:ext cx="1926742" cy="526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Postgres Operator</a:t>
            </a:r>
            <a:endParaRPr lang="en-US" dirty="0"/>
          </a:p>
        </p:txBody>
      </p:sp>
      <p:cxnSp>
        <p:nvCxnSpPr>
          <p:cNvPr id="13" name="Szögletes összekötő 12"/>
          <p:cNvCxnSpPr>
            <a:stCxn id="5" idx="3"/>
            <a:endCxn id="11" idx="1"/>
          </p:cNvCxnSpPr>
          <p:nvPr/>
        </p:nvCxnSpPr>
        <p:spPr>
          <a:xfrm flipV="1">
            <a:off x="6600056" y="1315770"/>
            <a:ext cx="936104" cy="439740"/>
          </a:xfrm>
          <a:prstGeom prst="bentConnector3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8976320" y="1772816"/>
            <a:ext cx="2664295" cy="84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Secrets</a:t>
            </a:r>
          </a:p>
          <a:p>
            <a:pPr algn="r"/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19" name="Téglalap 18"/>
          <p:cNvSpPr/>
          <p:nvPr/>
        </p:nvSpPr>
        <p:spPr>
          <a:xfrm>
            <a:off x="9048328" y="2116397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Users</a:t>
            </a:r>
            <a:endParaRPr lang="en-US" sz="1400" dirty="0"/>
          </a:p>
        </p:txBody>
      </p:sp>
      <p:cxnSp>
        <p:nvCxnSpPr>
          <p:cNvPr id="24" name="Szögletes összekötő 23"/>
          <p:cNvCxnSpPr>
            <a:stCxn id="11" idx="3"/>
            <a:endCxn id="18" idx="0"/>
          </p:cNvCxnSpPr>
          <p:nvPr/>
        </p:nvCxnSpPr>
        <p:spPr>
          <a:xfrm>
            <a:off x="9462902" y="1315770"/>
            <a:ext cx="845566" cy="457046"/>
          </a:xfrm>
          <a:prstGeom prst="bentConnector2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églalap 29"/>
          <p:cNvSpPr/>
          <p:nvPr/>
        </p:nvSpPr>
        <p:spPr>
          <a:xfrm>
            <a:off x="9912424" y="2116397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Robots</a:t>
            </a:r>
            <a:endParaRPr lang="en-US" sz="1400" dirty="0"/>
          </a:p>
        </p:txBody>
      </p:sp>
      <p:sp>
        <p:nvSpPr>
          <p:cNvPr id="31" name="Téglalap 30"/>
          <p:cNvSpPr/>
          <p:nvPr/>
        </p:nvSpPr>
        <p:spPr>
          <a:xfrm>
            <a:off x="10776519" y="2116397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Standby</a:t>
            </a:r>
            <a:endParaRPr lang="en-US" sz="1400" dirty="0"/>
          </a:p>
        </p:txBody>
      </p:sp>
      <p:sp>
        <p:nvSpPr>
          <p:cNvPr id="36" name="Téglalap 35"/>
          <p:cNvSpPr/>
          <p:nvPr/>
        </p:nvSpPr>
        <p:spPr>
          <a:xfrm>
            <a:off x="7536160" y="2780928"/>
            <a:ext cx="1926742" cy="526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StatefulSet</a:t>
            </a:r>
            <a:endParaRPr lang="en-US" dirty="0"/>
          </a:p>
        </p:txBody>
      </p:sp>
      <p:sp>
        <p:nvSpPr>
          <p:cNvPr id="37" name="Téglalap 36"/>
          <p:cNvSpPr/>
          <p:nvPr/>
        </p:nvSpPr>
        <p:spPr>
          <a:xfrm>
            <a:off x="4799856" y="3284984"/>
            <a:ext cx="1785924" cy="84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Services</a:t>
            </a:r>
          </a:p>
          <a:p>
            <a:pPr algn="r"/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39" name="Téglalap 38"/>
          <p:cNvSpPr/>
          <p:nvPr/>
        </p:nvSpPr>
        <p:spPr>
          <a:xfrm>
            <a:off x="4857589" y="3628565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Primary</a:t>
            </a:r>
          </a:p>
        </p:txBody>
      </p:sp>
      <p:sp>
        <p:nvSpPr>
          <p:cNvPr id="40" name="Téglalap 39"/>
          <p:cNvSpPr/>
          <p:nvPr/>
        </p:nvSpPr>
        <p:spPr>
          <a:xfrm>
            <a:off x="5721684" y="3628565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Replica</a:t>
            </a:r>
            <a:endParaRPr lang="en-US" sz="1400" dirty="0"/>
          </a:p>
        </p:txBody>
      </p:sp>
      <p:sp>
        <p:nvSpPr>
          <p:cNvPr id="42" name="Téglalap 41"/>
          <p:cNvSpPr/>
          <p:nvPr/>
        </p:nvSpPr>
        <p:spPr>
          <a:xfrm>
            <a:off x="4799856" y="4662214"/>
            <a:ext cx="1785924" cy="84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Endpoints</a:t>
            </a:r>
          </a:p>
          <a:p>
            <a:pPr algn="r"/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43" name="Téglalap 42"/>
          <p:cNvSpPr/>
          <p:nvPr/>
        </p:nvSpPr>
        <p:spPr>
          <a:xfrm>
            <a:off x="4857589" y="5005795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Primary</a:t>
            </a:r>
          </a:p>
        </p:txBody>
      </p:sp>
      <p:sp>
        <p:nvSpPr>
          <p:cNvPr id="44" name="Téglalap 43"/>
          <p:cNvSpPr/>
          <p:nvPr/>
        </p:nvSpPr>
        <p:spPr>
          <a:xfrm>
            <a:off x="5721684" y="5005795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Replicas</a:t>
            </a:r>
            <a:endParaRPr lang="en-US" sz="1400" dirty="0"/>
          </a:p>
        </p:txBody>
      </p:sp>
      <p:sp>
        <p:nvSpPr>
          <p:cNvPr id="45" name="Téglalap 44"/>
          <p:cNvSpPr/>
          <p:nvPr/>
        </p:nvSpPr>
        <p:spPr>
          <a:xfrm>
            <a:off x="7536160" y="3648452"/>
            <a:ext cx="1926742" cy="526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Pod Template</a:t>
            </a:r>
            <a:endParaRPr lang="en-US" dirty="0"/>
          </a:p>
        </p:txBody>
      </p:sp>
      <p:sp>
        <p:nvSpPr>
          <p:cNvPr id="48" name="Téglalap 47"/>
          <p:cNvSpPr/>
          <p:nvPr/>
        </p:nvSpPr>
        <p:spPr>
          <a:xfrm>
            <a:off x="8112224" y="4806132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Replica</a:t>
            </a:r>
          </a:p>
        </p:txBody>
      </p:sp>
      <p:sp>
        <p:nvSpPr>
          <p:cNvPr id="49" name="Téglalap 48"/>
          <p:cNvSpPr/>
          <p:nvPr/>
        </p:nvSpPr>
        <p:spPr>
          <a:xfrm>
            <a:off x="8976319" y="4806132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Replica</a:t>
            </a:r>
          </a:p>
        </p:txBody>
      </p:sp>
      <p:sp>
        <p:nvSpPr>
          <p:cNvPr id="50" name="Téglalap 49"/>
          <p:cNvSpPr/>
          <p:nvPr/>
        </p:nvSpPr>
        <p:spPr>
          <a:xfrm>
            <a:off x="7176120" y="5677655"/>
            <a:ext cx="2664295" cy="84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Persistent Volume Claims</a:t>
            </a:r>
            <a:endParaRPr lang="en-US" sz="2000" dirty="0" smtClean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51" name="Téglalap 50"/>
          <p:cNvSpPr/>
          <p:nvPr/>
        </p:nvSpPr>
        <p:spPr>
          <a:xfrm>
            <a:off x="7248128" y="6021236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Primary</a:t>
            </a:r>
          </a:p>
        </p:txBody>
      </p:sp>
      <p:sp>
        <p:nvSpPr>
          <p:cNvPr id="52" name="Téglalap 51"/>
          <p:cNvSpPr/>
          <p:nvPr/>
        </p:nvSpPr>
        <p:spPr>
          <a:xfrm>
            <a:off x="8112224" y="6021236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Replica</a:t>
            </a:r>
          </a:p>
        </p:txBody>
      </p:sp>
      <p:sp>
        <p:nvSpPr>
          <p:cNvPr id="53" name="Téglalap 52"/>
          <p:cNvSpPr/>
          <p:nvPr/>
        </p:nvSpPr>
        <p:spPr>
          <a:xfrm>
            <a:off x="8976319" y="6021236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Replica</a:t>
            </a:r>
          </a:p>
        </p:txBody>
      </p:sp>
      <p:cxnSp>
        <p:nvCxnSpPr>
          <p:cNvPr id="60" name="Egyenes összekötő nyíllal 59"/>
          <p:cNvCxnSpPr>
            <a:stCxn id="37" idx="0"/>
            <a:endCxn id="11" idx="2"/>
          </p:cNvCxnSpPr>
          <p:nvPr/>
        </p:nvCxnSpPr>
        <p:spPr>
          <a:xfrm flipV="1">
            <a:off x="5692818" y="1578803"/>
            <a:ext cx="2806713" cy="170618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nyíllal 62"/>
          <p:cNvCxnSpPr>
            <a:stCxn id="36" idx="0"/>
            <a:endCxn id="11" idx="2"/>
          </p:cNvCxnSpPr>
          <p:nvPr/>
        </p:nvCxnSpPr>
        <p:spPr>
          <a:xfrm flipV="1">
            <a:off x="8499531" y="1578803"/>
            <a:ext cx="0" cy="120212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/>
          <p:cNvCxnSpPr>
            <a:stCxn id="45" idx="0"/>
            <a:endCxn id="36" idx="2"/>
          </p:cNvCxnSpPr>
          <p:nvPr/>
        </p:nvCxnSpPr>
        <p:spPr>
          <a:xfrm flipV="1">
            <a:off x="8499531" y="3306995"/>
            <a:ext cx="0" cy="34145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nyíllal 68"/>
          <p:cNvCxnSpPr>
            <a:stCxn id="46" idx="0"/>
            <a:endCxn id="45" idx="2"/>
          </p:cNvCxnSpPr>
          <p:nvPr/>
        </p:nvCxnSpPr>
        <p:spPr>
          <a:xfrm flipH="1" flipV="1">
            <a:off x="8499531" y="4174519"/>
            <a:ext cx="8737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nyíllal 71"/>
          <p:cNvCxnSpPr>
            <a:stCxn id="50" idx="0"/>
            <a:endCxn id="46" idx="2"/>
          </p:cNvCxnSpPr>
          <p:nvPr/>
        </p:nvCxnSpPr>
        <p:spPr>
          <a:xfrm flipV="1">
            <a:off x="8508268" y="5310240"/>
            <a:ext cx="0" cy="36741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nyíllal 74"/>
          <p:cNvCxnSpPr>
            <a:stCxn id="42" idx="0"/>
            <a:endCxn id="37" idx="2"/>
          </p:cNvCxnSpPr>
          <p:nvPr/>
        </p:nvCxnSpPr>
        <p:spPr>
          <a:xfrm flipV="1">
            <a:off x="5692818" y="4132673"/>
            <a:ext cx="0" cy="52954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9" y="1299953"/>
            <a:ext cx="3333177" cy="359632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5" name="Téglalap 54"/>
          <p:cNvSpPr/>
          <p:nvPr/>
        </p:nvSpPr>
        <p:spPr>
          <a:xfrm>
            <a:off x="8112223" y="4804008"/>
            <a:ext cx="801148" cy="400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Primary</a:t>
            </a:r>
          </a:p>
        </p:txBody>
      </p:sp>
      <p:cxnSp>
        <p:nvCxnSpPr>
          <p:cNvPr id="15" name="Szögletes összekötő 14"/>
          <p:cNvCxnSpPr/>
          <p:nvPr/>
        </p:nvCxnSpPr>
        <p:spPr>
          <a:xfrm rot="5400000" flipH="1" flipV="1">
            <a:off x="6614313" y="3678413"/>
            <a:ext cx="201787" cy="3254634"/>
          </a:xfrm>
          <a:prstGeom prst="bentConnector3">
            <a:avLst>
              <a:gd name="adj1" fmla="val -113288"/>
            </a:avLst>
          </a:prstGeom>
          <a:ln w="25400">
            <a:prstDash val="sys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Egyenes összekötő nyíllal 56"/>
          <p:cNvCxnSpPr>
            <a:stCxn id="58" idx="1"/>
          </p:cNvCxnSpPr>
          <p:nvPr/>
        </p:nvCxnSpPr>
        <p:spPr>
          <a:xfrm>
            <a:off x="3421552" y="2143536"/>
            <a:ext cx="946256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zövegdoboz 57"/>
          <p:cNvSpPr txBox="1"/>
          <p:nvPr/>
        </p:nvSpPr>
        <p:spPr>
          <a:xfrm>
            <a:off x="3421552" y="1820370"/>
            <a:ext cx="872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k</a:t>
            </a:r>
            <a:r>
              <a:rPr lang="en-US" dirty="0" err="1" smtClean="0"/>
              <a:t>ubectl</a:t>
            </a:r>
            <a:endParaRPr lang="en-US" dirty="0" smtClean="0"/>
          </a:p>
          <a:p>
            <a:pPr algn="ctr"/>
            <a:r>
              <a:rPr lang="en-US" dirty="0" smtClean="0"/>
              <a:t> create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9739280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Where to Find Operators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40" y="928435"/>
            <a:ext cx="9831520" cy="55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9739280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Write Your Own Operator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Introducing the Operator Framework: Building Apps on Kubernet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89" y="1177785"/>
            <a:ext cx="409645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15" y="1474573"/>
            <a:ext cx="4417574" cy="592046"/>
          </a:xfrm>
          <a:prstGeom prst="rect">
            <a:avLst/>
          </a:prstGeom>
        </p:spPr>
      </p:pic>
      <p:pic>
        <p:nvPicPr>
          <p:cNvPr id="1028" name="Picture 4" descr="https://camo.githubusercontent.com/d8a10931c27cf1f883871a4e71125e035e0e92cb/68747470733a2f2f6b75646f2e6465762f696d616765732f6b75646f5f686f72697a6f6e74616c5f636f6c6f724032782e706e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5" y="2663936"/>
            <a:ext cx="3852193" cy="96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089" y="2886961"/>
            <a:ext cx="4008661" cy="72313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45152" y="4180495"/>
            <a:ext cx="557870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24292E"/>
                </a:solidFill>
                <a:latin typeface="-apple-system"/>
              </a:rPr>
              <a:t>K</a:t>
            </a:r>
            <a:r>
              <a:rPr lang="en-US" sz="2400" b="1" dirty="0" smtClean="0">
                <a:solidFill>
                  <a:srgbClr val="24292E"/>
                </a:solidFill>
                <a:latin typeface="-apple-system"/>
              </a:rPr>
              <a:t>OPF</a:t>
            </a:r>
          </a:p>
          <a:p>
            <a:pPr algn="ctr"/>
            <a:r>
              <a:rPr lang="hu-HU" sz="2400" b="1" dirty="0"/>
              <a:t>Kubernetes Operator </a:t>
            </a:r>
            <a:r>
              <a:rPr lang="hu-HU" sz="2400" b="1" dirty="0" err="1"/>
              <a:t>Pythonic</a:t>
            </a:r>
            <a:r>
              <a:rPr lang="hu-HU" sz="2400" b="1" dirty="0"/>
              <a:t> Framework</a:t>
            </a:r>
          </a:p>
          <a:p>
            <a:pPr algn="ctr"/>
            <a:r>
              <a:rPr lang="hu-HU" sz="2000" dirty="0">
                <a:hlinkClick r:id="rId7"/>
              </a:rPr>
              <a:t>https://github.com/zalando-incubator/kopf</a:t>
            </a:r>
            <a:endParaRPr lang="hu-HU" sz="2000" b="1" i="0" dirty="0">
              <a:solidFill>
                <a:srgbClr val="24292E"/>
              </a:solidFill>
              <a:effectLst/>
              <a:latin typeface="-apple-system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35360" y="5539879"/>
            <a:ext cx="6185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 err="1" smtClean="0"/>
              <a:t>java-operator-sdk</a:t>
            </a:r>
            <a:endParaRPr lang="hu-HU" sz="2400" b="1" dirty="0"/>
          </a:p>
          <a:p>
            <a:pPr algn="ctr"/>
            <a:r>
              <a:rPr lang="hu-HU" sz="2000" dirty="0">
                <a:hlinkClick r:id="rId8"/>
              </a:rPr>
              <a:t>https://github.com/ContainerSolutions/java-operator-sdk</a:t>
            </a:r>
            <a:endParaRPr lang="hu-HU" sz="2000" b="1" i="0" dirty="0">
              <a:solidFill>
                <a:srgbClr val="24292E"/>
              </a:solidFill>
              <a:effectLst/>
              <a:latin typeface="-apple-system"/>
            </a:endParaRPr>
          </a:p>
        </p:txBody>
      </p:sp>
      <p:pic>
        <p:nvPicPr>
          <p:cNvPr id="7" name="Picture 4" descr="Kubernetes Patterns: Reusable Elements for Designing Cloud-Native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45" y="3765664"/>
            <a:ext cx="2068199" cy="27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9739280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Remember: Custom Resources + Custom Controllers = Operators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Alcím 2"/>
          <p:cNvSpPr txBox="1">
            <a:spLocks/>
          </p:cNvSpPr>
          <p:nvPr/>
        </p:nvSpPr>
        <p:spPr>
          <a:xfrm>
            <a:off x="214282" y="928670"/>
            <a:ext cx="11138302" cy="33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400" i="1" dirty="0"/>
              <a:t>Custom resources</a:t>
            </a:r>
            <a:r>
              <a:rPr lang="en-US" sz="2400" dirty="0"/>
              <a:t> are extensions of the Kubernetes </a:t>
            </a:r>
            <a:r>
              <a:rPr lang="en-US" sz="2400" dirty="0" smtClean="0"/>
              <a:t>API</a:t>
            </a:r>
            <a:endParaRPr kumimoji="0" lang="en-US" sz="24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b="1" dirty="0"/>
              <a:t>B</a:t>
            </a:r>
            <a:r>
              <a:rPr lang="en-US" sz="2000" b="1" dirty="0" smtClean="0"/>
              <a:t>uilt-in object </a:t>
            </a:r>
            <a:r>
              <a:rPr lang="en-US" sz="2000" dirty="0" smtClean="0"/>
              <a:t>with</a:t>
            </a:r>
            <a:r>
              <a:rPr lang="en-US" sz="2000" b="1" dirty="0" smtClean="0"/>
              <a:t> controllers</a:t>
            </a:r>
            <a:r>
              <a:rPr lang="en-US" sz="2000" dirty="0" smtClean="0"/>
              <a:t>: e.g. pod, job, deployment, service, ingress, persistent volume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Custom </a:t>
            </a:r>
            <a:r>
              <a:rPr lang="en-US" sz="2000" dirty="0"/>
              <a:t>resources </a:t>
            </a:r>
            <a:r>
              <a:rPr lang="en-US" sz="2000" b="1" dirty="0"/>
              <a:t>simply</a:t>
            </a:r>
            <a:r>
              <a:rPr lang="en-US" sz="2000" dirty="0"/>
              <a:t> let you </a:t>
            </a:r>
            <a:r>
              <a:rPr lang="en-US" sz="2000" b="1" dirty="0"/>
              <a:t>store</a:t>
            </a:r>
            <a:r>
              <a:rPr lang="en-US" sz="2000" dirty="0"/>
              <a:t> and </a:t>
            </a:r>
            <a:r>
              <a:rPr lang="en-US" sz="2000" b="1" dirty="0"/>
              <a:t>retrieve</a:t>
            </a:r>
            <a:r>
              <a:rPr lang="en-US" sz="2000" dirty="0"/>
              <a:t> </a:t>
            </a:r>
            <a:r>
              <a:rPr lang="en-US" sz="2000" b="1" dirty="0"/>
              <a:t>structured </a:t>
            </a:r>
            <a:r>
              <a:rPr lang="en-US" sz="2000" b="1" dirty="0" smtClean="0"/>
              <a:t>data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Schema is defined with </a:t>
            </a:r>
            <a:r>
              <a:rPr lang="en-US" sz="2000" b="1" dirty="0" err="1" smtClean="0"/>
              <a:t>OpenAPI</a:t>
            </a:r>
            <a:r>
              <a:rPr lang="en-US" sz="2000" dirty="0" smtClean="0"/>
              <a:t> spec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But you can write </a:t>
            </a:r>
            <a:r>
              <a:rPr lang="en-US" sz="2000" b="1" dirty="0" smtClean="0"/>
              <a:t>custom controllers </a:t>
            </a:r>
            <a:r>
              <a:rPr lang="en-US" sz="2000" dirty="0" smtClean="0"/>
              <a:t>over </a:t>
            </a:r>
            <a:r>
              <a:rPr lang="en-US" sz="2000" b="1" dirty="0" smtClean="0"/>
              <a:t>custom resources</a:t>
            </a:r>
            <a:r>
              <a:rPr lang="en-US" sz="2000" dirty="0" smtClean="0"/>
              <a:t>: </a:t>
            </a:r>
            <a:r>
              <a:rPr lang="en-US" sz="2000" b="1" dirty="0" smtClean="0"/>
              <a:t>operator pattern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2200" baseline="0" dirty="0" smtClean="0"/>
          </a:p>
          <a:p>
            <a:pPr lvl="0">
              <a:spcBef>
                <a:spcPts val="1800"/>
              </a:spcBef>
            </a:pPr>
            <a:r>
              <a:rPr lang="en-US" sz="2400" dirty="0" smtClean="0"/>
              <a:t>Example operators:</a:t>
            </a:r>
            <a:endParaRPr lang="en-US" sz="2400" i="1" dirty="0" smtClean="0"/>
          </a:p>
          <a:p>
            <a:pPr marL="914400" lvl="1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22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4" y="4149080"/>
            <a:ext cx="1362075" cy="1047750"/>
          </a:xfrm>
          <a:prstGeom prst="rect">
            <a:avLst/>
          </a:prstGeom>
        </p:spPr>
      </p:pic>
      <p:pic>
        <p:nvPicPr>
          <p:cNvPr id="2052" name="Picture 4" descr="Crunchy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50" y="4005064"/>
            <a:ext cx="1027883" cy="102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rimz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586041"/>
            <a:ext cx="1910732" cy="49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07368" y="61560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MySQL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631504" y="6156012"/>
            <a:ext cx="137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PostgreSQL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777974" y="6156012"/>
            <a:ext cx="137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Kafka</a:t>
            </a:r>
            <a:endParaRPr lang="hu-HU" dirty="0"/>
          </a:p>
        </p:txBody>
      </p:sp>
      <p:pic>
        <p:nvPicPr>
          <p:cNvPr id="2058" name="Picture 10" descr="Weeks 1–3 Getting started with the project - Arthur Silva Sen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3145881"/>
            <a:ext cx="2202101" cy="49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5303912" y="3867085"/>
            <a:ext cx="220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Virtual Machines</a:t>
            </a:r>
            <a:endParaRPr lang="hu-HU" dirty="0"/>
          </a:p>
        </p:txBody>
      </p:sp>
      <p:pic>
        <p:nvPicPr>
          <p:cNvPr id="2060" name="Picture 12" descr="Kubeflow | Crunchba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81" y="2907629"/>
            <a:ext cx="900244" cy="90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7464152" y="3866750"/>
            <a:ext cx="220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Machine Learning</a:t>
            </a:r>
            <a:endParaRPr lang="hu-HU" dirty="0"/>
          </a:p>
        </p:txBody>
      </p:sp>
      <p:pic>
        <p:nvPicPr>
          <p:cNvPr id="2062" name="Picture 14" descr="Tekton: A Modern Approach to Continuous Delivery | IB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104" y="2907258"/>
            <a:ext cx="1557207" cy="9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zövegdoboz 17"/>
          <p:cNvSpPr txBox="1"/>
          <p:nvPr/>
        </p:nvSpPr>
        <p:spPr>
          <a:xfrm>
            <a:off x="10302611" y="3863899"/>
            <a:ext cx="220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CI/CD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9026" y="2804005"/>
            <a:ext cx="1128308" cy="1025183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9078475" y="3861048"/>
            <a:ext cx="220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Serverless</a:t>
            </a:r>
            <a:endParaRPr lang="hu-HU" dirty="0"/>
          </a:p>
        </p:txBody>
      </p:sp>
      <p:pic>
        <p:nvPicPr>
          <p:cNvPr id="19" name="Picture 20" descr="Image result for oracle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5196830"/>
            <a:ext cx="740011" cy="7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Jobs with Zalando | pag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7" y="5085184"/>
            <a:ext cx="2145748" cy="10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Image result for banzai cloud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16" y="5273388"/>
            <a:ext cx="1338623" cy="8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zövegdoboz 23"/>
          <p:cNvSpPr txBox="1"/>
          <p:nvPr/>
        </p:nvSpPr>
        <p:spPr>
          <a:xfrm>
            <a:off x="3290961" y="6165304"/>
            <a:ext cx="137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Cassandra</a:t>
            </a:r>
            <a:endParaRPr lang="hu-HU" dirty="0"/>
          </a:p>
        </p:txBody>
      </p:sp>
      <p:pic>
        <p:nvPicPr>
          <p:cNvPr id="8" name="Picture 6" descr="Jetstack cert-manager by Jetstack | Venafi Technology Network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4437112"/>
            <a:ext cx="1667352" cy="3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e:Orange logo.svg - Wikimedia Commo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06" y="5085184"/>
            <a:ext cx="925685" cy="92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MongoDB logo – Infinapp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11" y="4203011"/>
            <a:ext cx="1007048" cy="11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Elastic | Smile.e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32" y="5413251"/>
            <a:ext cx="1047179" cy="104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ile:NATS-logo.png - Wikimedia Common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01" y="4653136"/>
            <a:ext cx="2124001" cy="56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ervé Beraud | FOSS Hacker at Red Hat / Science L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5370583"/>
            <a:ext cx="1070685" cy="10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Upcoming events | Apache Camel São Paulo (São Paulo, Brazil) | Meetup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155" y="5306953"/>
            <a:ext cx="1925597" cy="108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erverless computing on Kubernetes with Knative - Cloudlet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055" y="1793297"/>
            <a:ext cx="1044724" cy="84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NCF Branding | Flux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352" y="1844824"/>
            <a:ext cx="624419" cy="98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rgo CD - XebiaLabs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779" y="692696"/>
            <a:ext cx="1314169" cy="131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3" grpId="0"/>
      <p:bldP spid="15" grpId="0"/>
      <p:bldP spid="18" grpId="0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$&gt; </a:t>
            </a:r>
            <a:r>
              <a:rPr lang="en-US" sz="2800" dirty="0" err="1" smtClean="0">
                <a:solidFill>
                  <a:srgbClr val="FAFBF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whoami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2639616" y="856662"/>
            <a:ext cx="8424936" cy="523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2400" dirty="0" smtClean="0"/>
              <a:t>Co-founder &amp; CTO @ </a:t>
            </a:r>
            <a:r>
              <a:rPr lang="en-US" sz="2400" dirty="0" err="1" smtClean="0"/>
              <a:t>LeanNet</a:t>
            </a:r>
            <a:r>
              <a:rPr lang="en-US" sz="2400" dirty="0" smtClean="0"/>
              <a:t> Ltd.</a:t>
            </a:r>
            <a:endParaRPr lang="en-US" sz="2400" i="1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Consulting, training, implementing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Cloud Native, Kubernetes, </a:t>
            </a:r>
            <a:r>
              <a:rPr lang="en-US" sz="2400" dirty="0" err="1" smtClean="0"/>
              <a:t>Microservices</a:t>
            </a:r>
            <a:r>
              <a:rPr lang="en-US" sz="2400" dirty="0" smtClean="0"/>
              <a:t>, </a:t>
            </a:r>
            <a:r>
              <a:rPr lang="en-US" sz="2400" dirty="0" err="1" smtClean="0"/>
              <a:t>DevOps</a:t>
            </a:r>
            <a:endParaRPr lang="en-US" sz="2400" dirty="0" smtClean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2400" dirty="0" smtClean="0"/>
          </a:p>
          <a:p>
            <a:pPr lvl="0"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PhD in Telecommunications @ Budapest University of Technology</a:t>
            </a:r>
            <a:endParaRPr lang="en-US" sz="2400" i="1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/>
              <a:t>Worked with 5G technology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/>
              <a:t>SDN &amp; NFV </a:t>
            </a:r>
            <a:r>
              <a:rPr lang="en-US" sz="2400" dirty="0">
                <a:sym typeface="Wingdings" panose="05000000000000000000" pitchFamily="2" charset="2"/>
              </a:rPr>
              <a:t> Cloud Native Network Functions</a:t>
            </a:r>
            <a:endParaRPr lang="en-US" sz="24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/>
              <a:t>Graduated in the EIT Digital Doctoral School</a:t>
            </a:r>
            <a:endParaRPr lang="en-US" sz="2000" dirty="0"/>
          </a:p>
          <a:p>
            <a:pPr marL="250825" lvl="0">
              <a:spcBef>
                <a:spcPts val="600"/>
              </a:spcBef>
              <a:buSzPct val="100000"/>
            </a:pPr>
            <a:endParaRPr lang="en-US" sz="2400" dirty="0" smtClean="0"/>
          </a:p>
        </p:txBody>
      </p:sp>
      <p:pic>
        <p:nvPicPr>
          <p:cNvPr id="2050" name="Picture 2" descr="Image result for mail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01" y="4513991"/>
            <a:ext cx="678287" cy="6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382" y="5298971"/>
            <a:ext cx="566323" cy="464675"/>
          </a:xfrm>
          <a:prstGeom prst="rect">
            <a:avLst/>
          </a:prstGeom>
        </p:spPr>
      </p:pic>
      <p:pic>
        <p:nvPicPr>
          <p:cNvPr id="2054" name="Picture 6" descr="http://leannet.eu/img/linked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26" y="5936265"/>
            <a:ext cx="589079" cy="5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359696" y="4658006"/>
            <a:ext cx="21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megyesi@leannet.eu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359696" y="5306078"/>
            <a:ext cx="19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twitter.com/M3gy0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324128" y="6026158"/>
            <a:ext cx="2469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linkedin.com</a:t>
            </a:r>
            <a:r>
              <a:rPr lang="hu-HU" dirty="0" smtClean="0"/>
              <a:t>/</a:t>
            </a:r>
            <a:r>
              <a:rPr lang="hu-HU" dirty="0" err="1" smtClean="0"/>
              <a:t>in</a:t>
            </a:r>
            <a:r>
              <a:rPr lang="hu-HU" dirty="0" smtClean="0"/>
              <a:t>/M3gy0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56662"/>
            <a:ext cx="2572482" cy="267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Kubernetes Architecture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523492" y="3040294"/>
            <a:ext cx="1944216" cy="720080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 server</a:t>
            </a:r>
            <a:endParaRPr lang="hu-HU" dirty="0"/>
          </a:p>
        </p:txBody>
      </p:sp>
      <p:sp>
        <p:nvSpPr>
          <p:cNvPr id="4" name="Henger 3"/>
          <p:cNvSpPr/>
          <p:nvPr/>
        </p:nvSpPr>
        <p:spPr>
          <a:xfrm>
            <a:off x="911424" y="4227383"/>
            <a:ext cx="792088" cy="1080120"/>
          </a:xfrm>
          <a:prstGeom prst="can">
            <a:avLst>
              <a:gd name="adj" fmla="val 39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etcd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335360" y="908720"/>
            <a:ext cx="4320480" cy="498322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4871864" y="3420355"/>
            <a:ext cx="6912768" cy="247159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497378" y="1459372"/>
            <a:ext cx="1944216" cy="720080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 Manager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2603612" y="1459372"/>
            <a:ext cx="1944216" cy="720080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 </a:t>
            </a:r>
            <a:endParaRPr lang="en-US" dirty="0" smtClean="0"/>
          </a:p>
          <a:p>
            <a:pPr algn="ctr"/>
            <a:r>
              <a:rPr lang="en-US" dirty="0" smtClean="0"/>
              <a:t>Controller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2503890" y="4179020"/>
            <a:ext cx="1944216" cy="720080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Scheduler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818" y="4988493"/>
            <a:ext cx="1180782" cy="81684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76" y="4988493"/>
            <a:ext cx="1180782" cy="81684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345" y="4994717"/>
            <a:ext cx="1180782" cy="816842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5231904" y="3509277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</a:t>
            </a:r>
            <a:r>
              <a:rPr lang="en-US" dirty="0" err="1" smtClean="0"/>
              <a:t>ube</a:t>
            </a:r>
            <a:r>
              <a:rPr lang="en-US" dirty="0" smtClean="0"/>
              <a:t>-proxy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5231904" y="4013333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kubelet</a:t>
            </a:r>
            <a:endParaRPr lang="en-US" dirty="0" smtClean="0"/>
          </a:p>
        </p:txBody>
      </p:sp>
      <p:sp>
        <p:nvSpPr>
          <p:cNvPr id="16" name="Lekerekített téglalap 15"/>
          <p:cNvSpPr/>
          <p:nvPr/>
        </p:nvSpPr>
        <p:spPr>
          <a:xfrm>
            <a:off x="5229392" y="4513067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cont.runtime</a:t>
            </a:r>
            <a:endParaRPr lang="en-US" dirty="0" smtClean="0"/>
          </a:p>
        </p:txBody>
      </p:sp>
      <p:sp>
        <p:nvSpPr>
          <p:cNvPr id="24" name="Lekerekített téglalap 23"/>
          <p:cNvSpPr/>
          <p:nvPr/>
        </p:nvSpPr>
        <p:spPr>
          <a:xfrm>
            <a:off x="7610680" y="3507303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</a:t>
            </a:r>
            <a:r>
              <a:rPr lang="en-US" dirty="0" err="1" smtClean="0"/>
              <a:t>ube</a:t>
            </a:r>
            <a:r>
              <a:rPr lang="en-US" dirty="0" smtClean="0"/>
              <a:t>-proxy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7610680" y="4011359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kubelet</a:t>
            </a:r>
            <a:endParaRPr lang="en-US" dirty="0" smtClean="0"/>
          </a:p>
        </p:txBody>
      </p:sp>
      <p:sp>
        <p:nvSpPr>
          <p:cNvPr id="26" name="Lekerekített téglalap 25"/>
          <p:cNvSpPr/>
          <p:nvPr/>
        </p:nvSpPr>
        <p:spPr>
          <a:xfrm>
            <a:off x="7608168" y="4511093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cont.runtime</a:t>
            </a:r>
            <a:endParaRPr lang="en-US" dirty="0" smtClean="0"/>
          </a:p>
        </p:txBody>
      </p:sp>
      <p:sp>
        <p:nvSpPr>
          <p:cNvPr id="27" name="Lekerekített téglalap 26"/>
          <p:cNvSpPr/>
          <p:nvPr/>
        </p:nvSpPr>
        <p:spPr>
          <a:xfrm>
            <a:off x="9914936" y="3507303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</a:t>
            </a:r>
            <a:r>
              <a:rPr lang="en-US" dirty="0" err="1" smtClean="0"/>
              <a:t>ube</a:t>
            </a:r>
            <a:r>
              <a:rPr lang="en-US" dirty="0" smtClean="0"/>
              <a:t>-proxy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9914936" y="4011359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kubelet</a:t>
            </a:r>
            <a:endParaRPr lang="en-US" dirty="0" smtClean="0"/>
          </a:p>
        </p:txBody>
      </p:sp>
      <p:sp>
        <p:nvSpPr>
          <p:cNvPr id="29" name="Lekerekített téglalap 28"/>
          <p:cNvSpPr/>
          <p:nvPr/>
        </p:nvSpPr>
        <p:spPr>
          <a:xfrm>
            <a:off x="9912424" y="4511093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cont.runtime</a:t>
            </a:r>
            <a:endParaRPr lang="en-US" dirty="0" smtClean="0"/>
          </a:p>
        </p:txBody>
      </p:sp>
      <p:cxnSp>
        <p:nvCxnSpPr>
          <p:cNvPr id="30" name="Egyenes összekötő nyíllal 29"/>
          <p:cNvCxnSpPr>
            <a:stCxn id="14" idx="1"/>
            <a:endCxn id="3" idx="3"/>
          </p:cNvCxnSpPr>
          <p:nvPr/>
        </p:nvCxnSpPr>
        <p:spPr>
          <a:xfrm flipH="1" flipV="1">
            <a:off x="3467708" y="3400334"/>
            <a:ext cx="1764196" cy="2961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>
            <a:stCxn id="15" idx="1"/>
            <a:endCxn id="3" idx="3"/>
          </p:cNvCxnSpPr>
          <p:nvPr/>
        </p:nvCxnSpPr>
        <p:spPr>
          <a:xfrm flipH="1" flipV="1">
            <a:off x="3467708" y="3400334"/>
            <a:ext cx="1764196" cy="8002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>
            <a:stCxn id="10" idx="0"/>
            <a:endCxn id="3" idx="2"/>
          </p:cNvCxnSpPr>
          <p:nvPr/>
        </p:nvCxnSpPr>
        <p:spPr>
          <a:xfrm flipH="1" flipV="1">
            <a:off x="2495600" y="3760374"/>
            <a:ext cx="980398" cy="418646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stCxn id="8" idx="2"/>
            <a:endCxn id="3" idx="0"/>
          </p:cNvCxnSpPr>
          <p:nvPr/>
        </p:nvCxnSpPr>
        <p:spPr>
          <a:xfrm>
            <a:off x="1469486" y="2179452"/>
            <a:ext cx="1026114" cy="86084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stCxn id="9" idx="2"/>
            <a:endCxn id="3" idx="0"/>
          </p:cNvCxnSpPr>
          <p:nvPr/>
        </p:nvCxnSpPr>
        <p:spPr>
          <a:xfrm flipH="1">
            <a:off x="2495600" y="2179452"/>
            <a:ext cx="1080120" cy="86084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>
            <a:stCxn id="3" idx="2"/>
            <a:endCxn id="4" idx="1"/>
          </p:cNvCxnSpPr>
          <p:nvPr/>
        </p:nvCxnSpPr>
        <p:spPr>
          <a:xfrm flipH="1">
            <a:off x="1307468" y="3760374"/>
            <a:ext cx="1188132" cy="467009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zögletes összekötő 46"/>
          <p:cNvCxnSpPr>
            <a:stCxn id="15" idx="3"/>
            <a:endCxn id="16" idx="3"/>
          </p:cNvCxnSpPr>
          <p:nvPr/>
        </p:nvCxnSpPr>
        <p:spPr>
          <a:xfrm flipH="1">
            <a:off x="6741560" y="4200552"/>
            <a:ext cx="2512" cy="499734"/>
          </a:xfrm>
          <a:prstGeom prst="bentConnector3">
            <a:avLst>
              <a:gd name="adj1" fmla="val -910031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elhő 47"/>
          <p:cNvSpPr/>
          <p:nvPr/>
        </p:nvSpPr>
        <p:spPr>
          <a:xfrm>
            <a:off x="7608168" y="1099332"/>
            <a:ext cx="2376264" cy="1440160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Cloud Provider</a:t>
            </a:r>
            <a:endParaRPr lang="hu-HU" dirty="0">
              <a:solidFill>
                <a:srgbClr val="4F81BD"/>
              </a:solidFill>
            </a:endParaRPr>
          </a:p>
        </p:txBody>
      </p:sp>
      <p:cxnSp>
        <p:nvCxnSpPr>
          <p:cNvPr id="50" name="Egyenes összekötő nyíllal 49"/>
          <p:cNvCxnSpPr>
            <a:stCxn id="9" idx="3"/>
            <a:endCxn id="48" idx="2"/>
          </p:cNvCxnSpPr>
          <p:nvPr/>
        </p:nvCxnSpPr>
        <p:spPr>
          <a:xfrm>
            <a:off x="4547828" y="1819412"/>
            <a:ext cx="3067711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zövegdoboz 58"/>
          <p:cNvSpPr txBox="1"/>
          <p:nvPr/>
        </p:nvSpPr>
        <p:spPr>
          <a:xfrm>
            <a:off x="335360" y="6091537"/>
            <a:ext cx="432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Control Plane</a:t>
            </a:r>
            <a:endParaRPr lang="hu-HU" sz="24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4871864" y="609329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Worker Nodes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495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Control Loops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8" name="Picture 4" descr="https://encrypted-tbn0.gstatic.com/images?q=tbn%3AANd9GcSyWGxmFLDP-yPtogTOu1_fiBCy-SjM1rCALokOfaDBzsRDGgCJEMUcj3G8RxDkUwnNsT9Vegk&amp;usqp=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224648"/>
            <a:ext cx="165618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gyenes összekötő nyíllal 10"/>
          <p:cNvCxnSpPr/>
          <p:nvPr/>
        </p:nvCxnSpPr>
        <p:spPr>
          <a:xfrm flipV="1">
            <a:off x="3935760" y="1936616"/>
            <a:ext cx="0" cy="2520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3863752" y="4384888"/>
            <a:ext cx="51125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3071664" y="1916832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107066" y="445689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hu-HU" dirty="0"/>
          </a:p>
        </p:txBody>
      </p:sp>
      <p:cxnSp>
        <p:nvCxnSpPr>
          <p:cNvPr id="23" name="Egyenes összekötő 22"/>
          <p:cNvCxnSpPr/>
          <p:nvPr/>
        </p:nvCxnSpPr>
        <p:spPr>
          <a:xfrm>
            <a:off x="3863752" y="2944728"/>
            <a:ext cx="511256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3359696" y="280071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22.5</a:t>
            </a:r>
            <a:endParaRPr lang="hu-HU" sz="1400" dirty="0"/>
          </a:p>
        </p:txBody>
      </p:sp>
      <p:sp>
        <p:nvSpPr>
          <p:cNvPr id="27" name="Szabadkézi sokszög 26"/>
          <p:cNvSpPr/>
          <p:nvPr/>
        </p:nvSpPr>
        <p:spPr>
          <a:xfrm>
            <a:off x="4983480" y="2731077"/>
            <a:ext cx="990600" cy="244111"/>
          </a:xfrm>
          <a:custGeom>
            <a:avLst/>
            <a:gdLst>
              <a:gd name="connsiteX0" fmla="*/ 0 w 990600"/>
              <a:gd name="connsiteY0" fmla="*/ 244111 h 244111"/>
              <a:gd name="connsiteX1" fmla="*/ 358140 w 990600"/>
              <a:gd name="connsiteY1" fmla="*/ 271 h 244111"/>
              <a:gd name="connsiteX2" fmla="*/ 990600 w 990600"/>
              <a:gd name="connsiteY2" fmla="*/ 206011 h 24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244111">
                <a:moveTo>
                  <a:pt x="0" y="244111"/>
                </a:moveTo>
                <a:cubicBezTo>
                  <a:pt x="96520" y="125366"/>
                  <a:pt x="193040" y="6621"/>
                  <a:pt x="358140" y="271"/>
                </a:cubicBezTo>
                <a:cubicBezTo>
                  <a:pt x="523240" y="-6079"/>
                  <a:pt x="756920" y="99966"/>
                  <a:pt x="990600" y="20601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badkézi sokszög 28"/>
          <p:cNvSpPr/>
          <p:nvPr/>
        </p:nvSpPr>
        <p:spPr>
          <a:xfrm>
            <a:off x="5975350" y="2863963"/>
            <a:ext cx="1682750" cy="166647"/>
          </a:xfrm>
          <a:custGeom>
            <a:avLst/>
            <a:gdLst>
              <a:gd name="connsiteX0" fmla="*/ 0 w 1682750"/>
              <a:gd name="connsiteY0" fmla="*/ 66775 h 166647"/>
              <a:gd name="connsiteX1" fmla="*/ 469900 w 1682750"/>
              <a:gd name="connsiteY1" fmla="*/ 165200 h 166647"/>
              <a:gd name="connsiteX2" fmla="*/ 1044575 w 1682750"/>
              <a:gd name="connsiteY2" fmla="*/ 100 h 166647"/>
              <a:gd name="connsiteX3" fmla="*/ 1384300 w 1682750"/>
              <a:gd name="connsiteY3" fmla="*/ 139800 h 166647"/>
              <a:gd name="connsiteX4" fmla="*/ 1682750 w 1682750"/>
              <a:gd name="connsiteY4" fmla="*/ 82650 h 16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750" h="166647">
                <a:moveTo>
                  <a:pt x="0" y="66775"/>
                </a:moveTo>
                <a:cubicBezTo>
                  <a:pt x="147902" y="121543"/>
                  <a:pt x="295804" y="176312"/>
                  <a:pt x="469900" y="165200"/>
                </a:cubicBezTo>
                <a:cubicBezTo>
                  <a:pt x="643996" y="154088"/>
                  <a:pt x="892175" y="4333"/>
                  <a:pt x="1044575" y="100"/>
                </a:cubicBezTo>
                <a:cubicBezTo>
                  <a:pt x="1196975" y="-4133"/>
                  <a:pt x="1277938" y="126042"/>
                  <a:pt x="1384300" y="139800"/>
                </a:cubicBezTo>
                <a:cubicBezTo>
                  <a:pt x="1490662" y="153558"/>
                  <a:pt x="1586706" y="118104"/>
                  <a:pt x="1682750" y="8265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abadkézi sokszög 31"/>
          <p:cNvSpPr/>
          <p:nvPr/>
        </p:nvSpPr>
        <p:spPr>
          <a:xfrm>
            <a:off x="7651750" y="2886266"/>
            <a:ext cx="1073150" cy="279868"/>
          </a:xfrm>
          <a:custGeom>
            <a:avLst/>
            <a:gdLst>
              <a:gd name="connsiteX0" fmla="*/ 0 w 1073150"/>
              <a:gd name="connsiteY0" fmla="*/ 50822 h 279868"/>
              <a:gd name="connsiteX1" fmla="*/ 50800 w 1073150"/>
              <a:gd name="connsiteY1" fmla="*/ 38122 h 279868"/>
              <a:gd name="connsiteX2" fmla="*/ 107950 w 1073150"/>
              <a:gd name="connsiteY2" fmla="*/ 133372 h 279868"/>
              <a:gd name="connsiteX3" fmla="*/ 234950 w 1073150"/>
              <a:gd name="connsiteY3" fmla="*/ 279422 h 279868"/>
              <a:gd name="connsiteX4" fmla="*/ 584200 w 1073150"/>
              <a:gd name="connsiteY4" fmla="*/ 82572 h 279868"/>
              <a:gd name="connsiteX5" fmla="*/ 762000 w 1073150"/>
              <a:gd name="connsiteY5" fmla="*/ 22 h 279868"/>
              <a:gd name="connsiteX6" fmla="*/ 1073150 w 1073150"/>
              <a:gd name="connsiteY6" fmla="*/ 88922 h 27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150" h="279868">
                <a:moveTo>
                  <a:pt x="0" y="50822"/>
                </a:moveTo>
                <a:cubicBezTo>
                  <a:pt x="16404" y="37593"/>
                  <a:pt x="32808" y="24364"/>
                  <a:pt x="50800" y="38122"/>
                </a:cubicBezTo>
                <a:cubicBezTo>
                  <a:pt x="68792" y="51880"/>
                  <a:pt x="77258" y="93155"/>
                  <a:pt x="107950" y="133372"/>
                </a:cubicBezTo>
                <a:cubicBezTo>
                  <a:pt x="138642" y="173589"/>
                  <a:pt x="155575" y="287889"/>
                  <a:pt x="234950" y="279422"/>
                </a:cubicBezTo>
                <a:cubicBezTo>
                  <a:pt x="314325" y="270955"/>
                  <a:pt x="496358" y="129139"/>
                  <a:pt x="584200" y="82572"/>
                </a:cubicBezTo>
                <a:cubicBezTo>
                  <a:pt x="672042" y="36005"/>
                  <a:pt x="680508" y="-1036"/>
                  <a:pt x="762000" y="22"/>
                </a:cubicBezTo>
                <a:cubicBezTo>
                  <a:pt x="843492" y="1080"/>
                  <a:pt x="948267" y="63522"/>
                  <a:pt x="1073150" y="8892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abadkézi sokszög 32"/>
          <p:cNvSpPr/>
          <p:nvPr/>
        </p:nvSpPr>
        <p:spPr>
          <a:xfrm>
            <a:off x="3962400" y="2952750"/>
            <a:ext cx="1047750" cy="542925"/>
          </a:xfrm>
          <a:custGeom>
            <a:avLst/>
            <a:gdLst>
              <a:gd name="connsiteX0" fmla="*/ 0 w 1047750"/>
              <a:gd name="connsiteY0" fmla="*/ 542925 h 542925"/>
              <a:gd name="connsiteX1" fmla="*/ 600075 w 1047750"/>
              <a:gd name="connsiteY1" fmla="*/ 428625 h 542925"/>
              <a:gd name="connsiteX2" fmla="*/ 1047750 w 1047750"/>
              <a:gd name="connsiteY2" fmla="*/ 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542925">
                <a:moveTo>
                  <a:pt x="0" y="542925"/>
                </a:moveTo>
                <a:cubicBezTo>
                  <a:pt x="212725" y="531018"/>
                  <a:pt x="425450" y="519112"/>
                  <a:pt x="600075" y="428625"/>
                </a:cubicBezTo>
                <a:cubicBezTo>
                  <a:pt x="774700" y="338138"/>
                  <a:pt x="841375" y="200025"/>
                  <a:pt x="104775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4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4" grpId="0"/>
      <p:bldP spid="27" grpId="0" animBg="1"/>
      <p:bldP spid="29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Control Loops in Kubernetes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523492" y="3040294"/>
            <a:ext cx="1944216" cy="720080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 server</a:t>
            </a:r>
            <a:endParaRPr lang="hu-HU" dirty="0"/>
          </a:p>
        </p:txBody>
      </p:sp>
      <p:sp>
        <p:nvSpPr>
          <p:cNvPr id="4" name="Henger 3"/>
          <p:cNvSpPr/>
          <p:nvPr/>
        </p:nvSpPr>
        <p:spPr>
          <a:xfrm>
            <a:off x="911424" y="4227383"/>
            <a:ext cx="792088" cy="1080120"/>
          </a:xfrm>
          <a:prstGeom prst="can">
            <a:avLst>
              <a:gd name="adj" fmla="val 39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etcd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335360" y="908720"/>
            <a:ext cx="4320480" cy="498322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4871864" y="3420355"/>
            <a:ext cx="2304256" cy="247159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497378" y="1459372"/>
            <a:ext cx="1944216" cy="720080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 Manager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2503890" y="4179020"/>
            <a:ext cx="1944216" cy="720080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Scheduler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818" y="4988493"/>
            <a:ext cx="1180782" cy="816842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5231904" y="3509277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</a:t>
            </a:r>
            <a:r>
              <a:rPr lang="en-US" dirty="0" err="1" smtClean="0"/>
              <a:t>ube</a:t>
            </a:r>
            <a:r>
              <a:rPr lang="en-US" dirty="0" smtClean="0"/>
              <a:t>-proxy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5231904" y="4013333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kubelet</a:t>
            </a:r>
            <a:endParaRPr lang="en-US" dirty="0" smtClean="0"/>
          </a:p>
        </p:txBody>
      </p:sp>
      <p:sp>
        <p:nvSpPr>
          <p:cNvPr id="16" name="Lekerekített téglalap 15"/>
          <p:cNvSpPr/>
          <p:nvPr/>
        </p:nvSpPr>
        <p:spPr>
          <a:xfrm>
            <a:off x="5229392" y="4513067"/>
            <a:ext cx="1512168" cy="374437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cont.runtime</a:t>
            </a:r>
            <a:endParaRPr lang="en-US" dirty="0" smtClean="0"/>
          </a:p>
        </p:txBody>
      </p:sp>
      <p:cxnSp>
        <p:nvCxnSpPr>
          <p:cNvPr id="30" name="Egyenes összekötő nyíllal 29"/>
          <p:cNvCxnSpPr>
            <a:stCxn id="14" idx="1"/>
            <a:endCxn id="3" idx="3"/>
          </p:cNvCxnSpPr>
          <p:nvPr/>
        </p:nvCxnSpPr>
        <p:spPr>
          <a:xfrm flipH="1" flipV="1">
            <a:off x="3467708" y="3400334"/>
            <a:ext cx="1764196" cy="29616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>
            <a:stCxn id="15" idx="1"/>
            <a:endCxn id="3" idx="3"/>
          </p:cNvCxnSpPr>
          <p:nvPr/>
        </p:nvCxnSpPr>
        <p:spPr>
          <a:xfrm flipH="1" flipV="1">
            <a:off x="3467708" y="3400334"/>
            <a:ext cx="1764196" cy="8002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>
            <a:stCxn id="10" idx="0"/>
            <a:endCxn id="3" idx="2"/>
          </p:cNvCxnSpPr>
          <p:nvPr/>
        </p:nvCxnSpPr>
        <p:spPr>
          <a:xfrm flipH="1" flipV="1">
            <a:off x="2495600" y="3760374"/>
            <a:ext cx="980398" cy="418646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stCxn id="8" idx="2"/>
            <a:endCxn id="3" idx="0"/>
          </p:cNvCxnSpPr>
          <p:nvPr/>
        </p:nvCxnSpPr>
        <p:spPr>
          <a:xfrm>
            <a:off x="1469486" y="2179452"/>
            <a:ext cx="1026114" cy="86084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>
            <a:stCxn id="3" idx="2"/>
            <a:endCxn id="4" idx="1"/>
          </p:cNvCxnSpPr>
          <p:nvPr/>
        </p:nvCxnSpPr>
        <p:spPr>
          <a:xfrm flipH="1">
            <a:off x="1307468" y="3760374"/>
            <a:ext cx="1188132" cy="467009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zögletes összekötő 46"/>
          <p:cNvCxnSpPr>
            <a:stCxn id="15" idx="3"/>
            <a:endCxn id="16" idx="3"/>
          </p:cNvCxnSpPr>
          <p:nvPr/>
        </p:nvCxnSpPr>
        <p:spPr>
          <a:xfrm flipH="1">
            <a:off x="6741560" y="4200552"/>
            <a:ext cx="2512" cy="499734"/>
          </a:xfrm>
          <a:prstGeom prst="bentConnector3">
            <a:avLst>
              <a:gd name="adj1" fmla="val -910031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zövegdoboz 58"/>
          <p:cNvSpPr txBox="1"/>
          <p:nvPr/>
        </p:nvSpPr>
        <p:spPr>
          <a:xfrm>
            <a:off x="335360" y="6091537"/>
            <a:ext cx="432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Control Plane</a:t>
            </a:r>
            <a:endParaRPr lang="hu-HU" sz="24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4871864" y="60932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Worker Node 1</a:t>
            </a:r>
            <a:endParaRPr lang="hu-HU" sz="24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982188"/>
            <a:ext cx="3328595" cy="2257425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 rot="19722041">
            <a:off x="2846483" y="1848425"/>
            <a:ext cx="2214068" cy="307777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kubectl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create –f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job.yaml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3919435" y="226168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hu-HU" sz="1600" dirty="0">
              <a:solidFill>
                <a:schemeClr val="tx1"/>
              </a:solidFill>
            </a:endParaRPr>
          </a:p>
        </p:txBody>
      </p:sp>
      <p:cxnSp>
        <p:nvCxnSpPr>
          <p:cNvPr id="40" name="Egyenes összekötő nyíllal 39"/>
          <p:cNvCxnSpPr/>
          <p:nvPr/>
        </p:nvCxnSpPr>
        <p:spPr>
          <a:xfrm flipH="1">
            <a:off x="1127448" y="3800443"/>
            <a:ext cx="855096" cy="37857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zis 41"/>
          <p:cNvSpPr/>
          <p:nvPr/>
        </p:nvSpPr>
        <p:spPr>
          <a:xfrm>
            <a:off x="1168286" y="371166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</a:t>
            </a:r>
            <a:endParaRPr lang="hu-HU" sz="1600" dirty="0">
              <a:solidFill>
                <a:schemeClr val="tx1"/>
              </a:solidFill>
            </a:endParaRPr>
          </a:p>
        </p:txBody>
      </p:sp>
      <p:cxnSp>
        <p:nvCxnSpPr>
          <p:cNvPr id="45" name="Egyenes összekötő nyíllal 44"/>
          <p:cNvCxnSpPr>
            <a:stCxn id="46" idx="2"/>
            <a:endCxn id="3" idx="0"/>
          </p:cNvCxnSpPr>
          <p:nvPr/>
        </p:nvCxnSpPr>
        <p:spPr>
          <a:xfrm>
            <a:off x="2491553" y="1699109"/>
            <a:ext cx="4047" cy="134118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kerekített téglalap 45"/>
          <p:cNvSpPr/>
          <p:nvPr/>
        </p:nvSpPr>
        <p:spPr>
          <a:xfrm>
            <a:off x="1954206" y="1204441"/>
            <a:ext cx="1074694" cy="494668"/>
          </a:xfrm>
          <a:prstGeom prst="roundRect">
            <a:avLst>
              <a:gd name="adj" fmla="val 3003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Job Controller</a:t>
            </a:r>
            <a:endParaRPr lang="hu-HU" sz="1400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3188" y="1722102"/>
            <a:ext cx="463060" cy="323234"/>
          </a:xfrm>
          <a:prstGeom prst="rect">
            <a:avLst/>
          </a:prstGeom>
        </p:spPr>
      </p:pic>
      <p:sp>
        <p:nvSpPr>
          <p:cNvPr id="51" name="Ellipszis 50"/>
          <p:cNvSpPr/>
          <p:nvPr/>
        </p:nvSpPr>
        <p:spPr>
          <a:xfrm>
            <a:off x="2621795" y="231183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53" name="Szövegdoboz 52"/>
          <p:cNvSpPr txBox="1"/>
          <p:nvPr/>
        </p:nvSpPr>
        <p:spPr>
          <a:xfrm>
            <a:off x="7818691" y="1318529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reate a job via an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API call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7818691" y="1715295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 state to </a:t>
            </a:r>
            <a:r>
              <a:rPr lang="en-US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etcd</a:t>
            </a:r>
            <a:endParaRPr lang="hu-H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7818690" y="2112061"/>
            <a:ext cx="432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job controller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sees the newly crated job and creates a pod based on the template</a:t>
            </a:r>
            <a:endParaRPr lang="hu-H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Egyenes összekötő nyíllal 33"/>
          <p:cNvCxnSpPr>
            <a:endCxn id="3" idx="0"/>
          </p:cNvCxnSpPr>
          <p:nvPr/>
        </p:nvCxnSpPr>
        <p:spPr>
          <a:xfrm flipH="1">
            <a:off x="2495600" y="1600924"/>
            <a:ext cx="2428936" cy="143937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Kép 5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708" y="3826707"/>
            <a:ext cx="463060" cy="323234"/>
          </a:xfrm>
          <a:prstGeom prst="rect">
            <a:avLst/>
          </a:prstGeom>
        </p:spPr>
      </p:pic>
      <p:sp>
        <p:nvSpPr>
          <p:cNvPr id="62" name="Ellipszis 61"/>
          <p:cNvSpPr/>
          <p:nvPr/>
        </p:nvSpPr>
        <p:spPr>
          <a:xfrm>
            <a:off x="3170677" y="381922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64" name="Szövegdoboz 63"/>
          <p:cNvSpPr txBox="1"/>
          <p:nvPr/>
        </p:nvSpPr>
        <p:spPr>
          <a:xfrm>
            <a:off x="7824758" y="2780928"/>
            <a:ext cx="445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scheduler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sees that there is a pod without an assigned node, so it does the assignment</a:t>
            </a:r>
            <a:endParaRPr lang="hu-H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Szövegdoboz 65"/>
          <p:cNvSpPr txBox="1"/>
          <p:nvPr/>
        </p:nvSpPr>
        <p:spPr>
          <a:xfrm>
            <a:off x="7818690" y="3348281"/>
            <a:ext cx="432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kubelet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node sees that there is a pod assigned to it, and starts it via the CRI </a:t>
            </a:r>
            <a:endParaRPr lang="hu-H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Kép 6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6220" y="3826707"/>
            <a:ext cx="463060" cy="323234"/>
          </a:xfrm>
          <a:prstGeom prst="rect">
            <a:avLst/>
          </a:prstGeom>
        </p:spPr>
      </p:pic>
      <p:sp>
        <p:nvSpPr>
          <p:cNvPr id="68" name="Ellipszis 67"/>
          <p:cNvSpPr/>
          <p:nvPr/>
        </p:nvSpPr>
        <p:spPr>
          <a:xfrm>
            <a:off x="7029353" y="430020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70" name="Szövegdoboz 69"/>
          <p:cNvSpPr txBox="1"/>
          <p:nvPr/>
        </p:nvSpPr>
        <p:spPr>
          <a:xfrm>
            <a:off x="7818690" y="3924345"/>
            <a:ext cx="432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the container exits,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kubelet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reports back the exit code to the pod’s state</a:t>
            </a:r>
            <a:endParaRPr lang="hu-H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Ellipszis 70"/>
          <p:cNvSpPr/>
          <p:nvPr/>
        </p:nvSpPr>
        <p:spPr>
          <a:xfrm>
            <a:off x="4413893" y="388389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73" name="Szövegdoboz 72"/>
          <p:cNvSpPr txBox="1"/>
          <p:nvPr/>
        </p:nvSpPr>
        <p:spPr>
          <a:xfrm>
            <a:off x="7818690" y="4509120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job controller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notices the change in the pod’s state and makes a 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exit code = 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marks the job as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exit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code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≠ 0 and reached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backoff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limit: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marks the job as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lse  increases the count and 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starts a new pod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(back to step 4)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Ellipszis 73"/>
          <p:cNvSpPr/>
          <p:nvPr/>
        </p:nvSpPr>
        <p:spPr>
          <a:xfrm>
            <a:off x="2158818" y="231632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52" name="Ellipszis 51"/>
          <p:cNvSpPr/>
          <p:nvPr/>
        </p:nvSpPr>
        <p:spPr>
          <a:xfrm>
            <a:off x="7602100" y="139518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54" name="Ellipszis 53"/>
          <p:cNvSpPr/>
          <p:nvPr/>
        </p:nvSpPr>
        <p:spPr>
          <a:xfrm>
            <a:off x="7602100" y="179194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56" name="Ellipszis 55"/>
          <p:cNvSpPr/>
          <p:nvPr/>
        </p:nvSpPr>
        <p:spPr>
          <a:xfrm>
            <a:off x="7602100" y="228240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63" name="Ellipszis 62"/>
          <p:cNvSpPr/>
          <p:nvPr/>
        </p:nvSpPr>
        <p:spPr>
          <a:xfrm>
            <a:off x="7608168" y="295127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65" name="Ellipszis 64"/>
          <p:cNvSpPr/>
          <p:nvPr/>
        </p:nvSpPr>
        <p:spPr>
          <a:xfrm>
            <a:off x="7602100" y="351862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69" name="Ellipszis 68"/>
          <p:cNvSpPr/>
          <p:nvPr/>
        </p:nvSpPr>
        <p:spPr>
          <a:xfrm>
            <a:off x="7602100" y="409468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72" name="Ellipszis 71"/>
          <p:cNvSpPr/>
          <p:nvPr/>
        </p:nvSpPr>
        <p:spPr>
          <a:xfrm>
            <a:off x="7602100" y="456049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2" grpId="0" animBg="1"/>
      <p:bldP spid="46" grpId="0" animBg="1"/>
      <p:bldP spid="51" grpId="0" animBg="1"/>
      <p:bldP spid="53" grpId="0"/>
      <p:bldP spid="55" grpId="0"/>
      <p:bldP spid="57" grpId="0"/>
      <p:bldP spid="62" grpId="0" animBg="1"/>
      <p:bldP spid="64" grpId="0"/>
      <p:bldP spid="66" grpId="0"/>
      <p:bldP spid="68" grpId="0" animBg="1"/>
      <p:bldP spid="70" grpId="0"/>
      <p:bldP spid="71" grpId="0" animBg="1"/>
      <p:bldP spid="73" grpId="0"/>
      <p:bldP spid="74" grpId="0" animBg="1"/>
      <p:bldP spid="52" grpId="0" animBg="1"/>
      <p:bldP spid="54" grpId="0" animBg="1"/>
      <p:bldP spid="56" grpId="0" animBg="1"/>
      <p:bldP spid="63" grpId="0" animBg="1"/>
      <p:bldP spid="65" grpId="0" animBg="1"/>
      <p:bldP spid="69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Kubernetes Controllers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14282" y="928670"/>
            <a:ext cx="11977718" cy="988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400" b="1" dirty="0" smtClean="0"/>
              <a:t>Watch the changes </a:t>
            </a:r>
            <a:r>
              <a:rPr lang="en-US" sz="2400" dirty="0" smtClean="0"/>
              <a:t>in the API server and compares the </a:t>
            </a:r>
            <a:r>
              <a:rPr lang="en-US" sz="2400" b="1" dirty="0" smtClean="0"/>
              <a:t>desired state </a:t>
            </a:r>
            <a:r>
              <a:rPr lang="en-US" sz="2400" dirty="0" smtClean="0"/>
              <a:t>with the </a:t>
            </a:r>
            <a:r>
              <a:rPr lang="en-US" sz="2400" b="1" dirty="0" smtClean="0"/>
              <a:t>current state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en-US" sz="2400" dirty="0" smtClean="0"/>
              <a:t>If these states </a:t>
            </a:r>
            <a:r>
              <a:rPr lang="en-US" sz="2400" b="1" dirty="0" smtClean="0"/>
              <a:t>differ</a:t>
            </a:r>
            <a:r>
              <a:rPr lang="en-US" sz="2400" dirty="0" smtClean="0"/>
              <a:t> they </a:t>
            </a:r>
            <a:r>
              <a:rPr lang="en-US" sz="2400" b="1" dirty="0" smtClean="0"/>
              <a:t>carry out actions </a:t>
            </a:r>
            <a:r>
              <a:rPr lang="en-US" sz="2400" dirty="0" smtClean="0"/>
              <a:t>to bring the current state closer to the desired state</a:t>
            </a:r>
            <a:endParaRPr lang="en-US" sz="28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963663"/>
            <a:ext cx="3328595" cy="2257425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245152" y="2564904"/>
            <a:ext cx="3330568" cy="165618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063552" y="4221088"/>
            <a:ext cx="0" cy="64807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lcím 2"/>
          <p:cNvSpPr txBox="1">
            <a:spLocks/>
          </p:cNvSpPr>
          <p:nvPr/>
        </p:nvSpPr>
        <p:spPr>
          <a:xfrm>
            <a:off x="443372" y="4869159"/>
            <a:ext cx="3240360" cy="936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600"/>
              </a:spcBef>
            </a:pPr>
            <a:r>
              <a:rPr lang="en-US" sz="2400" dirty="0" smtClean="0"/>
              <a:t>The </a:t>
            </a:r>
            <a:r>
              <a:rPr lang="en-US" sz="2400" i="1" dirty="0" smtClean="0"/>
              <a:t>spec</a:t>
            </a:r>
            <a:r>
              <a:rPr lang="en-US" sz="2400" dirty="0" smtClean="0"/>
              <a:t> field describes </a:t>
            </a:r>
            <a:br>
              <a:rPr lang="en-US" sz="2400" dirty="0" smtClean="0"/>
            </a:br>
            <a:r>
              <a:rPr lang="en-US" sz="2400" dirty="0" smtClean="0"/>
              <a:t>the desired state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1916832"/>
            <a:ext cx="5328592" cy="3892517"/>
          </a:xfrm>
          <a:prstGeom prst="rect">
            <a:avLst/>
          </a:prstGeom>
        </p:spPr>
      </p:pic>
      <p:sp>
        <p:nvSpPr>
          <p:cNvPr id="12" name="Lekerekített téglalap 11"/>
          <p:cNvSpPr/>
          <p:nvPr/>
        </p:nvSpPr>
        <p:spPr>
          <a:xfrm>
            <a:off x="3863751" y="5290381"/>
            <a:ext cx="3285463" cy="565797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3818647" y="5921895"/>
            <a:ext cx="3240360" cy="747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ts val="600"/>
              </a:spcBef>
            </a:pPr>
            <a:r>
              <a:rPr lang="en-US" sz="2400" dirty="0" smtClean="0"/>
              <a:t>The </a:t>
            </a:r>
            <a:r>
              <a:rPr lang="en-US" sz="2400" i="1" dirty="0" smtClean="0"/>
              <a:t>status </a:t>
            </a:r>
            <a:r>
              <a:rPr lang="en-US" sz="2400" dirty="0" smtClean="0"/>
              <a:t>field describes </a:t>
            </a:r>
            <a:br>
              <a:rPr lang="en-US" sz="2400" dirty="0" smtClean="0"/>
            </a:br>
            <a:r>
              <a:rPr lang="en-US" sz="2400" dirty="0" smtClean="0"/>
              <a:t>the current state</a:t>
            </a:r>
          </a:p>
        </p:txBody>
      </p:sp>
      <p:sp>
        <p:nvSpPr>
          <p:cNvPr id="14" name="Téglalap 13"/>
          <p:cNvSpPr/>
          <p:nvPr/>
        </p:nvSpPr>
        <p:spPr>
          <a:xfrm>
            <a:off x="7149215" y="3356992"/>
            <a:ext cx="2043129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6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Kubernetes Controllers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14282" y="928670"/>
            <a:ext cx="11977718" cy="988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400" b="1" dirty="0" smtClean="0"/>
              <a:t>Watch the changes </a:t>
            </a:r>
            <a:r>
              <a:rPr lang="en-US" sz="2400" dirty="0" smtClean="0"/>
              <a:t>in the API server and compares the </a:t>
            </a:r>
            <a:r>
              <a:rPr lang="en-US" sz="2400" b="1" dirty="0" smtClean="0"/>
              <a:t>desired state </a:t>
            </a:r>
            <a:r>
              <a:rPr lang="en-US" sz="2400" dirty="0" smtClean="0"/>
              <a:t>with the </a:t>
            </a:r>
            <a:r>
              <a:rPr lang="en-US" sz="2400" b="1" dirty="0" smtClean="0"/>
              <a:t>current state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en-US" sz="2400" dirty="0" smtClean="0"/>
              <a:t>If these states </a:t>
            </a:r>
            <a:r>
              <a:rPr lang="en-US" sz="2400" b="1" dirty="0" smtClean="0"/>
              <a:t>differ</a:t>
            </a:r>
            <a:r>
              <a:rPr lang="en-US" sz="2400" dirty="0" smtClean="0"/>
              <a:t> they </a:t>
            </a:r>
            <a:r>
              <a:rPr lang="en-US" sz="2400" b="1" dirty="0" smtClean="0"/>
              <a:t>carry out actions </a:t>
            </a:r>
            <a:r>
              <a:rPr lang="en-US" sz="2400" dirty="0" smtClean="0"/>
              <a:t>to bring the current state closer to the desired state</a:t>
            </a:r>
            <a:endParaRPr lang="en-US" sz="28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963663"/>
            <a:ext cx="3328595" cy="2257425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245152" y="2564904"/>
            <a:ext cx="3330568" cy="165618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063552" y="4221088"/>
            <a:ext cx="0" cy="64807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lcím 2"/>
          <p:cNvSpPr txBox="1">
            <a:spLocks/>
          </p:cNvSpPr>
          <p:nvPr/>
        </p:nvSpPr>
        <p:spPr>
          <a:xfrm>
            <a:off x="443372" y="4869159"/>
            <a:ext cx="3240360" cy="936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600"/>
              </a:spcBef>
            </a:pPr>
            <a:r>
              <a:rPr lang="en-US" sz="2400" dirty="0" smtClean="0"/>
              <a:t>The </a:t>
            </a:r>
            <a:r>
              <a:rPr lang="en-US" sz="2400" i="1" dirty="0" smtClean="0"/>
              <a:t>spec</a:t>
            </a:r>
            <a:r>
              <a:rPr lang="en-US" sz="2400" dirty="0" smtClean="0"/>
              <a:t> field describes </a:t>
            </a:r>
            <a:br>
              <a:rPr lang="en-US" sz="2400" dirty="0" smtClean="0"/>
            </a:br>
            <a:r>
              <a:rPr lang="en-US" sz="2400" dirty="0" smtClean="0"/>
              <a:t>the desired state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1916832"/>
            <a:ext cx="5328592" cy="3892517"/>
          </a:xfrm>
          <a:prstGeom prst="rect">
            <a:avLst/>
          </a:prstGeom>
        </p:spPr>
      </p:pic>
      <p:sp>
        <p:nvSpPr>
          <p:cNvPr id="12" name="Lekerekített téglalap 11"/>
          <p:cNvSpPr/>
          <p:nvPr/>
        </p:nvSpPr>
        <p:spPr>
          <a:xfrm>
            <a:off x="3818647" y="5290381"/>
            <a:ext cx="3330568" cy="565797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3818647" y="5921895"/>
            <a:ext cx="3240360" cy="747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ts val="600"/>
              </a:spcBef>
            </a:pPr>
            <a:r>
              <a:rPr lang="en-US" sz="2400" dirty="0" smtClean="0"/>
              <a:t>The </a:t>
            </a:r>
            <a:r>
              <a:rPr lang="en-US" sz="2400" i="1" dirty="0" smtClean="0"/>
              <a:t>status </a:t>
            </a:r>
            <a:r>
              <a:rPr lang="en-US" sz="2400" dirty="0" smtClean="0"/>
              <a:t>field describes </a:t>
            </a:r>
            <a:br>
              <a:rPr lang="en-US" sz="2400" dirty="0" smtClean="0"/>
            </a:br>
            <a:r>
              <a:rPr lang="en-US" sz="2400" dirty="0" smtClean="0"/>
              <a:t>the current state</a:t>
            </a:r>
          </a:p>
        </p:txBody>
      </p:sp>
      <p:sp>
        <p:nvSpPr>
          <p:cNvPr id="14" name="Téglalap 13"/>
          <p:cNvSpPr/>
          <p:nvPr/>
        </p:nvSpPr>
        <p:spPr>
          <a:xfrm>
            <a:off x="7149215" y="3356992"/>
            <a:ext cx="2043129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52" y="1916832"/>
            <a:ext cx="4110181" cy="4942304"/>
          </a:xfrm>
          <a:prstGeom prst="rect">
            <a:avLst/>
          </a:prstGeom>
        </p:spPr>
      </p:pic>
      <p:sp>
        <p:nvSpPr>
          <p:cNvPr id="16" name="Lekerekített téglalap 15"/>
          <p:cNvSpPr/>
          <p:nvPr/>
        </p:nvSpPr>
        <p:spPr>
          <a:xfrm>
            <a:off x="3840859" y="5291517"/>
            <a:ext cx="4108394" cy="1567619"/>
          </a:xfrm>
          <a:prstGeom prst="roundRect">
            <a:avLst>
              <a:gd name="adj" fmla="val 9118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9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Kubernetes Controllers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14282" y="928670"/>
            <a:ext cx="11977718" cy="988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400" b="1" dirty="0" smtClean="0"/>
              <a:t>Watch the changes </a:t>
            </a:r>
            <a:r>
              <a:rPr lang="en-US" sz="2400" dirty="0" smtClean="0"/>
              <a:t>in the API server and compares the </a:t>
            </a:r>
            <a:r>
              <a:rPr lang="en-US" sz="2400" b="1" dirty="0" smtClean="0"/>
              <a:t>desired state </a:t>
            </a:r>
            <a:r>
              <a:rPr lang="en-US" sz="2400" dirty="0" smtClean="0"/>
              <a:t>with the </a:t>
            </a:r>
            <a:r>
              <a:rPr lang="en-US" sz="2400" b="1" dirty="0" smtClean="0"/>
              <a:t>current state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en-US" sz="2400" dirty="0" smtClean="0"/>
              <a:t>If these states </a:t>
            </a:r>
            <a:r>
              <a:rPr lang="en-US" sz="2400" b="1" dirty="0" smtClean="0"/>
              <a:t>differ</a:t>
            </a:r>
            <a:r>
              <a:rPr lang="en-US" sz="2400" dirty="0" smtClean="0"/>
              <a:t> they </a:t>
            </a:r>
            <a:r>
              <a:rPr lang="en-US" sz="2400" b="1" dirty="0" smtClean="0"/>
              <a:t>carry out actions </a:t>
            </a:r>
            <a:r>
              <a:rPr lang="en-US" sz="2400" dirty="0" smtClean="0"/>
              <a:t>to bring the current state closer to the desired state</a:t>
            </a:r>
            <a:endParaRPr lang="en-US" sz="2800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2683239" y="2060848"/>
            <a:ext cx="6812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working with desired states is also referred as</a:t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declarative infrastructure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98646" y="3212976"/>
            <a:ext cx="107848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acting on the deference between the desired state and the current state</a:t>
            </a:r>
            <a:br>
              <a:rPr lang="en-US" sz="2800" dirty="0" smtClean="0"/>
            </a:br>
            <a:r>
              <a:rPr lang="en-US" sz="2800" dirty="0" smtClean="0"/>
              <a:t>is also referred as</a:t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reconcile pattern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8" name="Jobb oldali kapcsos zárójel 7"/>
          <p:cNvSpPr/>
          <p:nvPr/>
        </p:nvSpPr>
        <p:spPr>
          <a:xfrm rot="5400000">
            <a:off x="5928536" y="-295845"/>
            <a:ext cx="460433" cy="10644107"/>
          </a:xfrm>
          <a:prstGeom prst="rightBrace">
            <a:avLst>
              <a:gd name="adj1" fmla="val 3169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632017" y="5454447"/>
            <a:ext cx="705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</a:t>
            </a:r>
            <a:r>
              <a:rPr lang="en-US" sz="2800" dirty="0" smtClean="0"/>
              <a:t>oundation of every </a:t>
            </a:r>
            <a:r>
              <a:rPr lang="en-US" sz="2800" b="1" dirty="0" smtClean="0">
                <a:solidFill>
                  <a:srgbClr val="4F81BD"/>
                </a:solidFill>
              </a:rPr>
              <a:t>cloud native infrastructure</a:t>
            </a:r>
            <a:endParaRPr lang="hu-HU" sz="2800" b="1" dirty="0">
              <a:solidFill>
                <a:srgbClr val="4F81BD"/>
              </a:solidFill>
            </a:endParaRPr>
          </a:p>
        </p:txBody>
      </p:sp>
      <p:pic>
        <p:nvPicPr>
          <p:cNvPr id="1026" name="Picture 2" descr="Cloud Native Infrastructure: Patterns for Scalable Infrastructur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6286"/>
            <a:ext cx="192430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8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9739280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AFBF9"/>
                </a:solidFill>
              </a:rPr>
              <a:t>Custom Resources</a:t>
            </a:r>
            <a:endParaRPr lang="hu-H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Alcím 2"/>
          <p:cNvSpPr txBox="1">
            <a:spLocks/>
          </p:cNvSpPr>
          <p:nvPr/>
        </p:nvSpPr>
        <p:spPr>
          <a:xfrm>
            <a:off x="214282" y="928670"/>
            <a:ext cx="11138302" cy="530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400" i="1" dirty="0"/>
              <a:t>Custom resources</a:t>
            </a:r>
            <a:r>
              <a:rPr lang="en-US" sz="2400" dirty="0"/>
              <a:t> are extensions of the Kubernetes </a:t>
            </a:r>
            <a:r>
              <a:rPr lang="en-US" sz="2400" dirty="0" smtClean="0"/>
              <a:t>API</a:t>
            </a:r>
            <a:endParaRPr kumimoji="0" lang="en-US" sz="24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b="1" dirty="0"/>
              <a:t>B</a:t>
            </a:r>
            <a:r>
              <a:rPr lang="en-US" sz="2000" b="1" dirty="0" smtClean="0"/>
              <a:t>uilt-in object</a:t>
            </a:r>
            <a:r>
              <a:rPr lang="en-US" sz="2000" dirty="0" smtClean="0"/>
              <a:t>: e.g. pod, job, deployment, service, ingress, persistent volume</a:t>
            </a:r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Custom </a:t>
            </a:r>
            <a:r>
              <a:rPr lang="en-US" sz="2000" dirty="0"/>
              <a:t>resources </a:t>
            </a:r>
            <a:r>
              <a:rPr lang="en-US" sz="2000" b="1" dirty="0"/>
              <a:t>simply</a:t>
            </a:r>
            <a:r>
              <a:rPr lang="en-US" sz="2000" dirty="0"/>
              <a:t> let you </a:t>
            </a:r>
            <a:r>
              <a:rPr lang="en-US" sz="2000" b="1" dirty="0"/>
              <a:t>store</a:t>
            </a:r>
            <a:r>
              <a:rPr lang="en-US" sz="2000" dirty="0"/>
              <a:t> and </a:t>
            </a:r>
            <a:r>
              <a:rPr lang="en-US" sz="2000" b="1" dirty="0"/>
              <a:t>retrieve</a:t>
            </a:r>
            <a:r>
              <a:rPr lang="en-US" sz="2000" dirty="0"/>
              <a:t> </a:t>
            </a:r>
            <a:r>
              <a:rPr lang="en-US" sz="2000" b="1" dirty="0"/>
              <a:t>structured </a:t>
            </a:r>
            <a:r>
              <a:rPr lang="en-US" sz="2000" b="1" dirty="0" smtClean="0"/>
              <a:t>data</a:t>
            </a:r>
          </a:p>
          <a:p>
            <a:pPr marL="914400" lvl="1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2200" dirty="0" smtClean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636912"/>
            <a:ext cx="3328595" cy="22574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410" y="2636912"/>
            <a:ext cx="2775662" cy="208823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809" y="1043474"/>
            <a:ext cx="3175063" cy="5827821"/>
          </a:xfrm>
          <a:prstGeom prst="rect">
            <a:avLst/>
          </a:prstGeom>
        </p:spPr>
      </p:pic>
      <p:sp>
        <p:nvSpPr>
          <p:cNvPr id="12" name="Lekerekített téglalap 11"/>
          <p:cNvSpPr/>
          <p:nvPr/>
        </p:nvSpPr>
        <p:spPr>
          <a:xfrm>
            <a:off x="7752184" y="1340768"/>
            <a:ext cx="3096344" cy="10801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8472263" y="2877264"/>
            <a:ext cx="2536703" cy="2783984"/>
          </a:xfrm>
          <a:prstGeom prst="roundRect">
            <a:avLst>
              <a:gd name="adj" fmla="val 1073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kerekített téglalap 25"/>
          <p:cNvSpPr/>
          <p:nvPr/>
        </p:nvSpPr>
        <p:spPr>
          <a:xfrm>
            <a:off x="7830791" y="5661247"/>
            <a:ext cx="2297657" cy="12100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91344" y="566124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kubectl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create –f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Megyo.yaml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ubectl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get developers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968410" y="5661246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kubectl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get developer Megyo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ubectl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 animBg="1"/>
      <p:bldP spid="3" grpId="0"/>
      <p:bldP spid="1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8099</TotalTime>
  <Words>610</Words>
  <Application>Microsoft Office PowerPoint</Application>
  <PresentationFormat>Szélesvásznú</PresentationFormat>
  <Paragraphs>201</Paragraphs>
  <Slides>15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-apple-system</vt:lpstr>
      <vt:lpstr>Arial</vt:lpstr>
      <vt:lpstr>Calibri</vt:lpstr>
      <vt:lpstr>Courier New</vt:lpstr>
      <vt:lpstr>Wingdings</vt:lpstr>
      <vt:lpstr>Office-téma</vt:lpstr>
      <vt:lpstr>Extending Kubernetes with Custom Resources</vt:lpstr>
      <vt:lpstr>$&gt; whoami</vt:lpstr>
      <vt:lpstr>Kubernetes Architecture</vt:lpstr>
      <vt:lpstr>Control Loops</vt:lpstr>
      <vt:lpstr>Control Loops in Kubernetes</vt:lpstr>
      <vt:lpstr>Kubernetes Controllers</vt:lpstr>
      <vt:lpstr>Kubernetes Controllers</vt:lpstr>
      <vt:lpstr>Kubernetes Controllers</vt:lpstr>
      <vt:lpstr>Custom Resources</vt:lpstr>
      <vt:lpstr>Custom Resources + Custom Controllers = Operators</vt:lpstr>
      <vt:lpstr>Example: Zalando Postgres Operator</vt:lpstr>
      <vt:lpstr>Example: Zalando Postgres Operator</vt:lpstr>
      <vt:lpstr>Where to Find Operators</vt:lpstr>
      <vt:lpstr>Write Your Own Operator</vt:lpstr>
      <vt:lpstr>Remember: Custom Resources + Custom Controllers = Operators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David</dc:creator>
  <cp:lastModifiedBy>Megyo</cp:lastModifiedBy>
  <cp:revision>905</cp:revision>
  <dcterms:created xsi:type="dcterms:W3CDTF">2016-11-11T16:11:17Z</dcterms:created>
  <dcterms:modified xsi:type="dcterms:W3CDTF">2020-07-21T08:49:48Z</dcterms:modified>
</cp:coreProperties>
</file>