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8da3575305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8da3575305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8da3575305_1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8da3575305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da3575305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8da3575305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8da3575305_1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8da3575305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8da3575305_1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8da3575305_1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8da3575305_1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8da3575305_1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8da3575305_1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8da3575305_1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8da3575305_1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8da3575305_1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8da3575305_1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8da3575305_1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8da3575305_1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8da3575305_1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c683db1a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c683db1a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8da3575305_1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8da3575305_1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8da3575305_1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8da3575305_1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8da3575305_1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8da3575305_1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8da3575305_1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8da3575305_1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8da3575305_1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8da3575305_1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8da3575305_1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8da3575305_1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da3575305_1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da3575305_1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da3575305_2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da3575305_2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da3575305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da3575305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da3575305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da3575305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da3575305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da3575305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8da357530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8da357530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8da3575305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8da3575305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dartpad.dev/b0120cd3d03249759fb29abc2f530605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Minden egy Widget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Varga-H. Dániel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2735" y="1152473"/>
            <a:ext cx="5998529" cy="36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2"/>
          <p:cNvSpPr/>
          <p:nvPr/>
        </p:nvSpPr>
        <p:spPr>
          <a:xfrm>
            <a:off x="1496475" y="3118275"/>
            <a:ext cx="6188100" cy="17082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2"/>
          <p:cNvSpPr/>
          <p:nvPr/>
        </p:nvSpPr>
        <p:spPr>
          <a:xfrm>
            <a:off x="1327125" y="786450"/>
            <a:ext cx="6188100" cy="6330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2"/>
          <p:cNvSpPr/>
          <p:nvPr/>
        </p:nvSpPr>
        <p:spPr>
          <a:xfrm>
            <a:off x="1383175" y="2093425"/>
            <a:ext cx="6188100" cy="6330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2735" y="1152473"/>
            <a:ext cx="5998529" cy="36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3"/>
          <p:cNvSpPr/>
          <p:nvPr/>
        </p:nvSpPr>
        <p:spPr>
          <a:xfrm>
            <a:off x="1496475" y="1059925"/>
            <a:ext cx="6188100" cy="20442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3"/>
          <p:cNvSpPr/>
          <p:nvPr/>
        </p:nvSpPr>
        <p:spPr>
          <a:xfrm>
            <a:off x="1535300" y="4533100"/>
            <a:ext cx="6188100" cy="3228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Widget állapot - State&lt;T&gt;</a:t>
            </a:r>
            <a:endParaRPr/>
          </a:p>
        </p:txBody>
      </p:sp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9331" y="1151200"/>
            <a:ext cx="5785338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9331" y="1151200"/>
            <a:ext cx="5785338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5"/>
          <p:cNvSpPr/>
          <p:nvPr/>
        </p:nvSpPr>
        <p:spPr>
          <a:xfrm>
            <a:off x="1496475" y="1059925"/>
            <a:ext cx="6188100" cy="3645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5"/>
          <p:cNvSpPr/>
          <p:nvPr/>
        </p:nvSpPr>
        <p:spPr>
          <a:xfrm>
            <a:off x="1574125" y="2905350"/>
            <a:ext cx="6188100" cy="21408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9331" y="1151200"/>
            <a:ext cx="5785338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6"/>
          <p:cNvSpPr/>
          <p:nvPr/>
        </p:nvSpPr>
        <p:spPr>
          <a:xfrm>
            <a:off x="1496475" y="1059925"/>
            <a:ext cx="6188100" cy="3645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6"/>
          <p:cNvSpPr/>
          <p:nvPr/>
        </p:nvSpPr>
        <p:spPr>
          <a:xfrm>
            <a:off x="1574125" y="4755500"/>
            <a:ext cx="6188100" cy="2907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6"/>
          <p:cNvSpPr/>
          <p:nvPr/>
        </p:nvSpPr>
        <p:spPr>
          <a:xfrm>
            <a:off x="1496475" y="2182350"/>
            <a:ext cx="6188100" cy="2907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Adat előállítása</a:t>
            </a:r>
            <a:endParaRPr/>
          </a:p>
        </p:txBody>
      </p:sp>
      <p:pic>
        <p:nvPicPr>
          <p:cNvPr id="182" name="Google Shape;18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3231" y="1170125"/>
            <a:ext cx="4497539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3231" y="1170125"/>
            <a:ext cx="4497539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8"/>
          <p:cNvSpPr/>
          <p:nvPr/>
        </p:nvSpPr>
        <p:spPr>
          <a:xfrm>
            <a:off x="1496475" y="1059925"/>
            <a:ext cx="6188100" cy="6057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8"/>
          <p:cNvSpPr/>
          <p:nvPr/>
        </p:nvSpPr>
        <p:spPr>
          <a:xfrm>
            <a:off x="1923300" y="3270675"/>
            <a:ext cx="6188100" cy="17829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3231" y="1170125"/>
            <a:ext cx="4497539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9"/>
          <p:cNvSpPr/>
          <p:nvPr/>
        </p:nvSpPr>
        <p:spPr>
          <a:xfrm>
            <a:off x="1496475" y="1059925"/>
            <a:ext cx="6188100" cy="6057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9"/>
          <p:cNvSpPr/>
          <p:nvPr/>
        </p:nvSpPr>
        <p:spPr>
          <a:xfrm>
            <a:off x="1923300" y="1736575"/>
            <a:ext cx="6188100" cy="14433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9331" y="1151200"/>
            <a:ext cx="5785338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InheritedWidget - adat megosztása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Példa alkalmazás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7298" y="1427048"/>
            <a:ext cx="2750275" cy="27502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01075" y="4235900"/>
            <a:ext cx="5998800" cy="60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https://dartpad.dev/b0120cd3d03249759fb29abc2f530605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4807" y="152400"/>
            <a:ext cx="6032387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4807" y="152400"/>
            <a:ext cx="6032387" cy="4838699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33"/>
          <p:cNvSpPr/>
          <p:nvPr/>
        </p:nvSpPr>
        <p:spPr>
          <a:xfrm>
            <a:off x="1122675" y="970025"/>
            <a:ext cx="6188100" cy="3786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33"/>
          <p:cNvSpPr/>
          <p:nvPr/>
        </p:nvSpPr>
        <p:spPr>
          <a:xfrm>
            <a:off x="1174800" y="1614525"/>
            <a:ext cx="6231600" cy="34011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33"/>
          <p:cNvSpPr/>
          <p:nvPr/>
        </p:nvSpPr>
        <p:spPr>
          <a:xfrm>
            <a:off x="1019100" y="43575"/>
            <a:ext cx="6188100" cy="3786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4807" y="152400"/>
            <a:ext cx="6032387" cy="483869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4"/>
          <p:cNvSpPr/>
          <p:nvPr/>
        </p:nvSpPr>
        <p:spPr>
          <a:xfrm>
            <a:off x="1174800" y="61525"/>
            <a:ext cx="6231600" cy="24417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4"/>
          <p:cNvSpPr/>
          <p:nvPr/>
        </p:nvSpPr>
        <p:spPr>
          <a:xfrm>
            <a:off x="1152125" y="4017325"/>
            <a:ext cx="6231600" cy="10230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4807" y="152400"/>
            <a:ext cx="6032387" cy="4838699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35"/>
          <p:cNvSpPr/>
          <p:nvPr/>
        </p:nvSpPr>
        <p:spPr>
          <a:xfrm>
            <a:off x="1174800" y="61525"/>
            <a:ext cx="6231600" cy="37761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35"/>
          <p:cNvSpPr/>
          <p:nvPr/>
        </p:nvSpPr>
        <p:spPr>
          <a:xfrm>
            <a:off x="1152125" y="4769675"/>
            <a:ext cx="6231600" cy="2706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InheritedWidget használata</a:t>
            </a:r>
            <a:endParaRPr/>
          </a:p>
        </p:txBody>
      </p:sp>
      <p:pic>
        <p:nvPicPr>
          <p:cNvPr id="239" name="Google Shape;239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9510" y="1170125"/>
            <a:ext cx="5704981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36"/>
          <p:cNvSpPr/>
          <p:nvPr/>
        </p:nvSpPr>
        <p:spPr>
          <a:xfrm>
            <a:off x="1174800" y="1097775"/>
            <a:ext cx="6231600" cy="12255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InheritedWidget használata</a:t>
            </a:r>
            <a:endParaRPr/>
          </a:p>
        </p:txBody>
      </p:sp>
      <p:pic>
        <p:nvPicPr>
          <p:cNvPr id="246" name="Google Shape;246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363" y="1366838"/>
            <a:ext cx="7153275" cy="271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Widgetek fába rendezve</a:t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1665725" y="1709225"/>
            <a:ext cx="1456800" cy="367200"/>
          </a:xfrm>
          <a:prstGeom prst="rect">
            <a:avLst/>
          </a:prstGeom>
          <a:solidFill>
            <a:srgbClr val="0096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rootWidget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1665725" y="2457425"/>
            <a:ext cx="1456800" cy="367200"/>
          </a:xfrm>
          <a:prstGeom prst="rect">
            <a:avLst/>
          </a:prstGeom>
          <a:solidFill>
            <a:srgbClr val="0096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child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751325" y="3216250"/>
            <a:ext cx="1456800" cy="367200"/>
          </a:xfrm>
          <a:prstGeom prst="rect">
            <a:avLst/>
          </a:prstGeom>
          <a:solidFill>
            <a:srgbClr val="0096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sibling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1" name="Google Shape;71;p15"/>
          <p:cNvSpPr/>
          <p:nvPr/>
        </p:nvSpPr>
        <p:spPr>
          <a:xfrm>
            <a:off x="2517700" y="3205625"/>
            <a:ext cx="1456800" cy="367200"/>
          </a:xfrm>
          <a:prstGeom prst="rect">
            <a:avLst/>
          </a:prstGeom>
          <a:solidFill>
            <a:srgbClr val="0096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sibling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72" name="Google Shape;72;p15"/>
          <p:cNvCxnSpPr>
            <a:stCxn id="68" idx="2"/>
            <a:endCxn id="69" idx="0"/>
          </p:cNvCxnSpPr>
          <p:nvPr/>
        </p:nvCxnSpPr>
        <p:spPr>
          <a:xfrm>
            <a:off x="2394125" y="2076425"/>
            <a:ext cx="0" cy="381000"/>
          </a:xfrm>
          <a:prstGeom prst="straightConnector1">
            <a:avLst/>
          </a:prstGeom>
          <a:noFill/>
          <a:ln cap="flat" cmpd="sng" w="19050">
            <a:solidFill>
              <a:srgbClr val="00968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3" name="Google Shape;73;p15"/>
          <p:cNvCxnSpPr>
            <a:stCxn id="69" idx="2"/>
            <a:endCxn id="70" idx="0"/>
          </p:cNvCxnSpPr>
          <p:nvPr/>
        </p:nvCxnSpPr>
        <p:spPr>
          <a:xfrm flipH="1">
            <a:off x="1479725" y="2824625"/>
            <a:ext cx="914400" cy="391500"/>
          </a:xfrm>
          <a:prstGeom prst="straightConnector1">
            <a:avLst/>
          </a:prstGeom>
          <a:noFill/>
          <a:ln cap="flat" cmpd="sng" w="19050">
            <a:solidFill>
              <a:srgbClr val="00968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" name="Google Shape;74;p15"/>
          <p:cNvCxnSpPr>
            <a:stCxn id="69" idx="2"/>
            <a:endCxn id="71" idx="0"/>
          </p:cNvCxnSpPr>
          <p:nvPr/>
        </p:nvCxnSpPr>
        <p:spPr>
          <a:xfrm>
            <a:off x="2394125" y="2824625"/>
            <a:ext cx="852000" cy="381000"/>
          </a:xfrm>
          <a:prstGeom prst="straightConnector1">
            <a:avLst/>
          </a:prstGeom>
          <a:noFill/>
          <a:ln cap="flat" cmpd="sng" w="19050">
            <a:solidFill>
              <a:srgbClr val="009688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75" name="Google Shape;75;p15"/>
          <p:cNvGrpSpPr/>
          <p:nvPr/>
        </p:nvGrpSpPr>
        <p:grpSpPr>
          <a:xfrm>
            <a:off x="3122525" y="1709200"/>
            <a:ext cx="2225950" cy="1863650"/>
            <a:chOff x="3122525" y="1709200"/>
            <a:chExt cx="2225950" cy="1863650"/>
          </a:xfrm>
        </p:grpSpPr>
        <p:sp>
          <p:nvSpPr>
            <p:cNvPr id="76" name="Google Shape;76;p15"/>
            <p:cNvSpPr/>
            <p:nvPr/>
          </p:nvSpPr>
          <p:spPr>
            <a:xfrm>
              <a:off x="4315875" y="1709200"/>
              <a:ext cx="1032600" cy="367200"/>
            </a:xfrm>
            <a:prstGeom prst="roundRect">
              <a:avLst>
                <a:gd fmla="val 16667" name="adj"/>
              </a:avLst>
            </a:prstGeom>
            <a:solidFill>
              <a:srgbClr val="4DD0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</a:rPr>
                <a:t>build()</a:t>
              </a:r>
              <a:endParaRPr>
                <a:solidFill>
                  <a:srgbClr val="FFFFFF"/>
                </a:solidFill>
              </a:endParaRPr>
            </a:p>
          </p:txBody>
        </p:sp>
        <p:cxnSp>
          <p:nvCxnSpPr>
            <p:cNvPr id="77" name="Google Shape;77;p15"/>
            <p:cNvCxnSpPr>
              <a:stCxn id="68" idx="3"/>
              <a:endCxn id="76" idx="1"/>
            </p:cNvCxnSpPr>
            <p:nvPr/>
          </p:nvCxnSpPr>
          <p:spPr>
            <a:xfrm>
              <a:off x="3122525" y="1892825"/>
              <a:ext cx="1193400" cy="0"/>
            </a:xfrm>
            <a:prstGeom prst="straightConnector1">
              <a:avLst/>
            </a:prstGeom>
            <a:noFill/>
            <a:ln cap="flat" cmpd="sng" w="9525">
              <a:solidFill>
                <a:srgbClr val="4DD0E1"/>
              </a:solidFill>
              <a:prstDash val="dash"/>
              <a:round/>
              <a:headEnd len="med" w="med" type="none"/>
              <a:tailEnd len="med" w="med" type="triangle"/>
            </a:ln>
          </p:spPr>
        </p:cxnSp>
        <p:sp>
          <p:nvSpPr>
            <p:cNvPr id="78" name="Google Shape;78;p15"/>
            <p:cNvSpPr/>
            <p:nvPr/>
          </p:nvSpPr>
          <p:spPr>
            <a:xfrm>
              <a:off x="4315875" y="2457425"/>
              <a:ext cx="1032600" cy="367200"/>
            </a:xfrm>
            <a:prstGeom prst="roundRect">
              <a:avLst>
                <a:gd fmla="val 16667" name="adj"/>
              </a:avLst>
            </a:prstGeom>
            <a:solidFill>
              <a:srgbClr val="4DD0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</a:rPr>
                <a:t>build()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4315875" y="3205650"/>
              <a:ext cx="1032600" cy="367200"/>
            </a:xfrm>
            <a:prstGeom prst="roundRect">
              <a:avLst>
                <a:gd fmla="val 16667" name="adj"/>
              </a:avLst>
            </a:prstGeom>
            <a:solidFill>
              <a:srgbClr val="4DD0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</a:rPr>
                <a:t>build()</a:t>
              </a:r>
              <a:endParaRPr>
                <a:solidFill>
                  <a:srgbClr val="FFFFFF"/>
                </a:solidFill>
              </a:endParaRPr>
            </a:p>
          </p:txBody>
        </p:sp>
        <p:cxnSp>
          <p:nvCxnSpPr>
            <p:cNvPr id="80" name="Google Shape;80;p15"/>
            <p:cNvCxnSpPr>
              <a:stCxn id="69" idx="3"/>
              <a:endCxn id="78" idx="1"/>
            </p:cNvCxnSpPr>
            <p:nvPr/>
          </p:nvCxnSpPr>
          <p:spPr>
            <a:xfrm>
              <a:off x="3122525" y="2641025"/>
              <a:ext cx="1193400" cy="0"/>
            </a:xfrm>
            <a:prstGeom prst="straightConnector1">
              <a:avLst/>
            </a:prstGeom>
            <a:noFill/>
            <a:ln cap="flat" cmpd="sng" w="9525">
              <a:solidFill>
                <a:srgbClr val="4DD0E1"/>
              </a:solidFill>
              <a:prstDash val="dash"/>
              <a:round/>
              <a:headEnd len="med" w="med" type="none"/>
              <a:tailEnd len="med" w="med" type="triangle"/>
            </a:ln>
          </p:spPr>
        </p:cxnSp>
        <p:cxnSp>
          <p:nvCxnSpPr>
            <p:cNvPr id="81" name="Google Shape;81;p15"/>
            <p:cNvCxnSpPr>
              <a:stCxn id="71" idx="3"/>
              <a:endCxn id="79" idx="1"/>
            </p:cNvCxnSpPr>
            <p:nvPr/>
          </p:nvCxnSpPr>
          <p:spPr>
            <a:xfrm>
              <a:off x="3974500" y="3389225"/>
              <a:ext cx="341400" cy="0"/>
            </a:xfrm>
            <a:prstGeom prst="straightConnector1">
              <a:avLst/>
            </a:prstGeom>
            <a:noFill/>
            <a:ln cap="flat" cmpd="sng" w="9525">
              <a:solidFill>
                <a:srgbClr val="4DD0E1"/>
              </a:solidFill>
              <a:prstDash val="dash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82" name="Google Shape;82;p15"/>
          <p:cNvGrpSpPr/>
          <p:nvPr/>
        </p:nvGrpSpPr>
        <p:grpSpPr>
          <a:xfrm>
            <a:off x="5348575" y="1189750"/>
            <a:ext cx="1284900" cy="2994000"/>
            <a:chOff x="5348575" y="1189750"/>
            <a:chExt cx="1284900" cy="2994000"/>
          </a:xfrm>
        </p:grpSpPr>
        <p:sp>
          <p:nvSpPr>
            <p:cNvPr id="83" name="Google Shape;83;p15"/>
            <p:cNvSpPr/>
            <p:nvPr/>
          </p:nvSpPr>
          <p:spPr>
            <a:xfrm>
              <a:off x="5719075" y="1605425"/>
              <a:ext cx="914400" cy="2071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</a:rPr>
                <a:t>Flutter</a:t>
              </a:r>
              <a:endParaRPr>
                <a:solidFill>
                  <a:srgbClr val="FFFFFF"/>
                </a:solidFill>
              </a:endParaRPr>
            </a:p>
          </p:txBody>
        </p:sp>
        <p:cxnSp>
          <p:nvCxnSpPr>
            <p:cNvPr id="84" name="Google Shape;84;p15"/>
            <p:cNvCxnSpPr/>
            <p:nvPr/>
          </p:nvCxnSpPr>
          <p:spPr>
            <a:xfrm>
              <a:off x="5517750" y="1189750"/>
              <a:ext cx="0" cy="2994000"/>
            </a:xfrm>
            <a:prstGeom prst="straightConnector1">
              <a:avLst/>
            </a:prstGeom>
            <a:noFill/>
            <a:ln cap="flat" cmpd="sng" w="1905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5"/>
            <p:cNvCxnSpPr>
              <a:stCxn id="83" idx="1"/>
              <a:endCxn id="76" idx="3"/>
            </p:cNvCxnSpPr>
            <p:nvPr/>
          </p:nvCxnSpPr>
          <p:spPr>
            <a:xfrm rot="10800000">
              <a:off x="5348575" y="1892825"/>
              <a:ext cx="370500" cy="748500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dot"/>
              <a:round/>
              <a:headEnd len="med" w="med" type="none"/>
              <a:tailEnd len="med" w="med" type="triangle"/>
            </a:ln>
          </p:spPr>
        </p:cxnSp>
        <p:cxnSp>
          <p:nvCxnSpPr>
            <p:cNvPr id="86" name="Google Shape;86;p15"/>
            <p:cNvCxnSpPr>
              <a:stCxn id="83" idx="1"/>
              <a:endCxn id="78" idx="3"/>
            </p:cNvCxnSpPr>
            <p:nvPr/>
          </p:nvCxnSpPr>
          <p:spPr>
            <a:xfrm rot="10800000">
              <a:off x="5348575" y="2641025"/>
              <a:ext cx="370500" cy="300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dot"/>
              <a:round/>
              <a:headEnd len="med" w="med" type="none"/>
              <a:tailEnd len="med" w="med" type="triangle"/>
            </a:ln>
          </p:spPr>
        </p:cxnSp>
        <p:cxnSp>
          <p:nvCxnSpPr>
            <p:cNvPr id="87" name="Google Shape;87;p15"/>
            <p:cNvCxnSpPr>
              <a:stCxn id="83" idx="1"/>
              <a:endCxn id="79" idx="3"/>
            </p:cNvCxnSpPr>
            <p:nvPr/>
          </p:nvCxnSpPr>
          <p:spPr>
            <a:xfrm flipH="1">
              <a:off x="5348575" y="2641325"/>
              <a:ext cx="370500" cy="747900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dot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3 problémakör</a:t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311700" y="1152475"/>
            <a:ext cx="4183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Valamit megjeleníteni: </a:t>
            </a:r>
            <a:br>
              <a:rPr lang="en"/>
            </a:br>
            <a:r>
              <a:rPr lang="en"/>
              <a:t>	- kép</a:t>
            </a:r>
            <a:br>
              <a:rPr lang="en"/>
            </a:br>
            <a:r>
              <a:rPr lang="en"/>
              <a:t>	- szöveg</a:t>
            </a:r>
            <a:br>
              <a:rPr lang="en"/>
            </a:br>
            <a:r>
              <a:rPr lang="en"/>
              <a:t>	- ikon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Megjelenítendő dolog előállítása: </a:t>
            </a:r>
            <a:br>
              <a:rPr lang="en"/>
            </a:br>
            <a:r>
              <a:rPr lang="en"/>
              <a:t>	- service kommunikáció </a:t>
            </a:r>
            <a:br>
              <a:rPr lang="en"/>
            </a:br>
            <a:r>
              <a:rPr lang="en"/>
              <a:t>	- gesture koordináták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Adat megosztása widgetek között</a:t>
            </a:r>
            <a:endParaRPr/>
          </a:p>
        </p:txBody>
      </p:sp>
      <p:grpSp>
        <p:nvGrpSpPr>
          <p:cNvPr id="94" name="Google Shape;94;p16"/>
          <p:cNvGrpSpPr/>
          <p:nvPr/>
        </p:nvGrpSpPr>
        <p:grpSpPr>
          <a:xfrm>
            <a:off x="4484700" y="1344675"/>
            <a:ext cx="2372700" cy="1131900"/>
            <a:chOff x="4484700" y="1344675"/>
            <a:chExt cx="2372700" cy="1131900"/>
          </a:xfrm>
        </p:grpSpPr>
        <p:sp>
          <p:nvSpPr>
            <p:cNvPr id="95" name="Google Shape;95;p16"/>
            <p:cNvSpPr txBox="1"/>
            <p:nvPr/>
          </p:nvSpPr>
          <p:spPr>
            <a:xfrm>
              <a:off x="4673400" y="1713600"/>
              <a:ext cx="2184000" cy="35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009688"/>
                  </a:solidFill>
                </a:rPr>
                <a:t>StatelessWidget</a:t>
              </a:r>
              <a:endParaRPr>
                <a:solidFill>
                  <a:srgbClr val="009688"/>
                </a:solidFill>
              </a:endParaRPr>
            </a:p>
          </p:txBody>
        </p:sp>
        <p:sp>
          <p:nvSpPr>
            <p:cNvPr id="96" name="Google Shape;96;p16"/>
            <p:cNvSpPr/>
            <p:nvPr/>
          </p:nvSpPr>
          <p:spPr>
            <a:xfrm>
              <a:off x="4484700" y="1344675"/>
              <a:ext cx="188700" cy="1131900"/>
            </a:xfrm>
            <a:prstGeom prst="rightBrace">
              <a:avLst>
                <a:gd fmla="val 50000" name="adj1"/>
                <a:gd fmla="val 50000" name="adj2"/>
              </a:avLst>
            </a:prstGeom>
            <a:noFill/>
            <a:ln cap="flat" cmpd="sng" w="19050">
              <a:solidFill>
                <a:srgbClr val="00968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7" name="Google Shape;97;p16"/>
          <p:cNvGrpSpPr/>
          <p:nvPr/>
        </p:nvGrpSpPr>
        <p:grpSpPr>
          <a:xfrm>
            <a:off x="4479375" y="2593350"/>
            <a:ext cx="2378025" cy="798900"/>
            <a:chOff x="4479375" y="2593350"/>
            <a:chExt cx="2378025" cy="798900"/>
          </a:xfrm>
        </p:grpSpPr>
        <p:sp>
          <p:nvSpPr>
            <p:cNvPr id="98" name="Google Shape;98;p16"/>
            <p:cNvSpPr txBox="1"/>
            <p:nvPr/>
          </p:nvSpPr>
          <p:spPr>
            <a:xfrm>
              <a:off x="4673400" y="2766475"/>
              <a:ext cx="2184000" cy="35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4"/>
                  </a:solidFill>
                </a:rPr>
                <a:t>StatefulWidget</a:t>
              </a:r>
              <a:endParaRPr>
                <a:solidFill>
                  <a:schemeClr val="accent4"/>
                </a:solidFill>
              </a:endParaRPr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4479375" y="2593350"/>
              <a:ext cx="188700" cy="798900"/>
            </a:xfrm>
            <a:prstGeom prst="rightBrace">
              <a:avLst>
                <a:gd fmla="val 50000" name="adj1"/>
                <a:gd fmla="val 50000" name="adj2"/>
              </a:avLst>
            </a:prstGeom>
            <a:noFill/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0" name="Google Shape;100;p16"/>
          <p:cNvGrpSpPr/>
          <p:nvPr/>
        </p:nvGrpSpPr>
        <p:grpSpPr>
          <a:xfrm>
            <a:off x="4463475" y="3435000"/>
            <a:ext cx="2388600" cy="357000"/>
            <a:chOff x="4463475" y="3435000"/>
            <a:chExt cx="2388600" cy="357000"/>
          </a:xfrm>
        </p:grpSpPr>
        <p:sp>
          <p:nvSpPr>
            <p:cNvPr id="101" name="Google Shape;101;p16"/>
            <p:cNvSpPr txBox="1"/>
            <p:nvPr/>
          </p:nvSpPr>
          <p:spPr>
            <a:xfrm>
              <a:off x="4668075" y="3435000"/>
              <a:ext cx="2184000" cy="35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A4C2F4"/>
                  </a:solidFill>
                </a:rPr>
                <a:t>InheritedWidget</a:t>
              </a:r>
              <a:endParaRPr>
                <a:solidFill>
                  <a:srgbClr val="A4C2F4"/>
                </a:solidFill>
              </a:endParaRPr>
            </a:p>
          </p:txBody>
        </p:sp>
        <p:cxnSp>
          <p:nvCxnSpPr>
            <p:cNvPr id="102" name="Google Shape;102;p16"/>
            <p:cNvCxnSpPr>
              <a:endCxn id="101" idx="1"/>
            </p:cNvCxnSpPr>
            <p:nvPr/>
          </p:nvCxnSpPr>
          <p:spPr>
            <a:xfrm>
              <a:off x="4463475" y="3613500"/>
              <a:ext cx="204600" cy="0"/>
            </a:xfrm>
            <a:prstGeom prst="straightConnector1">
              <a:avLst/>
            </a:prstGeom>
            <a:noFill/>
            <a:ln cap="flat" cmpd="sng" w="19050">
              <a:solidFill>
                <a:srgbClr val="A4C2F4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7825" y="1211738"/>
            <a:ext cx="5848350" cy="355282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Stateless widget</a:t>
            </a:r>
            <a:endParaRPr/>
          </a:p>
        </p:txBody>
      </p:sp>
      <p:sp>
        <p:nvSpPr>
          <p:cNvPr id="109" name="Google Shape;109;p17"/>
          <p:cNvSpPr/>
          <p:nvPr/>
        </p:nvSpPr>
        <p:spPr>
          <a:xfrm>
            <a:off x="1533125" y="2574125"/>
            <a:ext cx="6113400" cy="22428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"/>
          <p:cNvSpPr/>
          <p:nvPr/>
        </p:nvSpPr>
        <p:spPr>
          <a:xfrm>
            <a:off x="1533125" y="1046125"/>
            <a:ext cx="6174900" cy="5727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7825" y="1192788"/>
            <a:ext cx="5848350" cy="355282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/>
          <p:nvPr/>
        </p:nvSpPr>
        <p:spPr>
          <a:xfrm>
            <a:off x="1509450" y="1046125"/>
            <a:ext cx="6298200" cy="5727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/>
          <p:nvPr/>
        </p:nvSpPr>
        <p:spPr>
          <a:xfrm>
            <a:off x="1545675" y="2707975"/>
            <a:ext cx="5848200" cy="21279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7825" y="1192788"/>
            <a:ext cx="5848350" cy="355282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9"/>
          <p:cNvSpPr/>
          <p:nvPr/>
        </p:nvSpPr>
        <p:spPr>
          <a:xfrm>
            <a:off x="1509450" y="1046125"/>
            <a:ext cx="6298200" cy="13104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9"/>
          <p:cNvSpPr/>
          <p:nvPr/>
        </p:nvSpPr>
        <p:spPr>
          <a:xfrm>
            <a:off x="1545675" y="2707975"/>
            <a:ext cx="5848200" cy="8931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9"/>
          <p:cNvSpPr/>
          <p:nvPr/>
        </p:nvSpPr>
        <p:spPr>
          <a:xfrm>
            <a:off x="1647900" y="4005500"/>
            <a:ext cx="5848200" cy="8931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Stateful widget</a:t>
            </a:r>
            <a:endParaRPr/>
          </a:p>
        </p:txBody>
      </p:sp>
      <p:pic>
        <p:nvPicPr>
          <p:cNvPr id="133" name="Google Shape;13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2735" y="1152473"/>
            <a:ext cx="5998529" cy="36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0"/>
          <p:cNvSpPr/>
          <p:nvPr/>
        </p:nvSpPr>
        <p:spPr>
          <a:xfrm>
            <a:off x="1496475" y="1424275"/>
            <a:ext cx="6188100" cy="34839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2735" y="1152473"/>
            <a:ext cx="5998529" cy="36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1"/>
          <p:cNvSpPr/>
          <p:nvPr/>
        </p:nvSpPr>
        <p:spPr>
          <a:xfrm>
            <a:off x="1496475" y="1059925"/>
            <a:ext cx="6188100" cy="1608900"/>
          </a:xfrm>
          <a:prstGeom prst="rect">
            <a:avLst/>
          </a:prstGeom>
          <a:solidFill>
            <a:srgbClr val="212121">
              <a:alpha val="782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