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6" r:id="rId4"/>
  </p:sldMasterIdLst>
  <p:notesMasterIdLst>
    <p:notesMasterId r:id="rId20"/>
  </p:notesMasterIdLst>
  <p:sldIdLst>
    <p:sldId id="346" r:id="rId5"/>
    <p:sldId id="735" r:id="rId6"/>
    <p:sldId id="786" r:id="rId7"/>
    <p:sldId id="787" r:id="rId8"/>
    <p:sldId id="788" r:id="rId9"/>
    <p:sldId id="789" r:id="rId10"/>
    <p:sldId id="790" r:id="rId11"/>
    <p:sldId id="791" r:id="rId12"/>
    <p:sldId id="792" r:id="rId13"/>
    <p:sldId id="793" r:id="rId14"/>
    <p:sldId id="794" r:id="rId15"/>
    <p:sldId id="795" r:id="rId16"/>
    <p:sldId id="796" r:id="rId17"/>
    <p:sldId id="797" r:id="rId18"/>
    <p:sldId id="785" r:id="rId19"/>
  </p:sldIdLst>
  <p:sldSz cx="12192000" cy="6858000"/>
  <p:notesSz cx="6858000" cy="9144000"/>
  <p:embeddedFontLst>
    <p:embeddedFont>
      <p:font typeface="Bariol Light" panose="02000506040000020003" charset="0"/>
      <p:regular r:id="rId21"/>
      <p:italic r:id="rId22"/>
    </p:embeddedFont>
    <p:embeddedFont>
      <p:font typeface="Bariol Regular" panose="02000506040000020003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DA710C-7169-4827-A19E-EDC6ADF61D48}" v="3" dt="2020-07-18T09:44:26.8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Közepesen sötét stílus 4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Világos stílus 1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3" autoAdjust="0"/>
    <p:restoredTop sz="74536" autoAdjust="0"/>
  </p:normalViewPr>
  <p:slideViewPr>
    <p:cSldViewPr snapToGrid="0">
      <p:cViewPr varScale="1">
        <p:scale>
          <a:sx n="121" d="100"/>
          <a:sy n="121" d="100"/>
        </p:scale>
        <p:origin x="193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8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ariol Regular" panose="02000506040000020003" pitchFamily="2" charset="0"/>
              </a:defRPr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Bariol Regular" panose="02000506040000020003" pitchFamily="2" charset="0"/>
              </a:defRPr>
            </a:lvl1pPr>
          </a:lstStyle>
          <a:p>
            <a:fld id="{0B6B7ABC-4FA2-4CA4-863F-4FC3DD35C884}" type="datetimeFigureOut">
              <a:rPr lang="hu-HU" smtClean="0"/>
              <a:pPr/>
              <a:t>2020. 07. 20.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ariol Regular" panose="02000506040000020003" pitchFamily="2" charset="0"/>
              </a:defRPr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Bariol Regular" panose="02000506040000020003" pitchFamily="2" charset="0"/>
              </a:defRPr>
            </a:lvl1pPr>
          </a:lstStyle>
          <a:p>
            <a:fld id="{2EAF530E-81E2-4680-8A77-79CE364656C2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81717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Bariol Regular" panose="02000506040000020003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Bariol Regular" panose="02000506040000020003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Bariol Regular" panose="02000506040000020003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Bariol Regular" panose="02000506040000020003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Bariol Regular" panose="02000506040000020003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F530E-81E2-4680-8A77-79CE364656C2}" type="slidenum">
              <a:rPr lang="hu-HU" smtClean="0"/>
              <a:pPr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44670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F530E-81E2-4680-8A77-79CE364656C2}" type="slidenum">
              <a:rPr lang="hu-HU" smtClean="0"/>
              <a:pPr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33056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Mobile Software Development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41650674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Mobile Software Development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7906022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Mobile Software Development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22808446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0"/>
          </p:nvPr>
        </p:nvSpPr>
        <p:spPr/>
        <p:txBody>
          <a:bodyPr>
            <a:normAutofit/>
          </a:bodyPr>
          <a:lstStyle/>
          <a:p>
            <a:r>
              <a:rPr lang="hu-HU"/>
              <a:t>Mobile Software Development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quarter" idx="12"/>
          </p:nvPr>
        </p:nvSpPr>
        <p:spPr>
          <a:xfrm>
            <a:off x="609600" y="1051200"/>
            <a:ext cx="10972800" cy="5158800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 marL="685800" indent="-216000">
              <a:spcBef>
                <a:spcPts val="400"/>
              </a:spcBef>
              <a:buFont typeface="Bariol Regular" panose="02000506040000020003" pitchFamily="2" charset="0"/>
              <a:buChar char="&gt;"/>
              <a:defRPr/>
            </a:lvl2pPr>
            <a:lvl3pPr marL="1180800" indent="-216000">
              <a:spcBef>
                <a:spcPts val="400"/>
              </a:spcBef>
              <a:buFont typeface="Bariol Regular" panose="02000506040000020003" pitchFamily="2" charset="0"/>
              <a:buChar char="–"/>
              <a:defRPr/>
            </a:lvl3pPr>
            <a:lvl4pPr marL="1566000" indent="-158400">
              <a:spcBef>
                <a:spcPts val="350"/>
              </a:spcBef>
              <a:defRPr/>
            </a:lvl4pPr>
            <a:lvl5pPr marL="2023200" indent="-158400">
              <a:spcBef>
                <a:spcPts val="350"/>
              </a:spcBef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385475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09600" y="1602024"/>
            <a:ext cx="10972800" cy="1768320"/>
          </a:xfrm>
        </p:spPr>
        <p:txBody>
          <a:bodyPr lIns="0" rIns="0" anchor="b" anchorCtr="0">
            <a:normAutofit/>
          </a:bodyPr>
          <a:lstStyle>
            <a:lvl1pPr>
              <a:defRPr sz="4800" baseline="0"/>
            </a:lvl1pPr>
          </a:lstStyle>
          <a:p>
            <a:r>
              <a:rPr lang="hu-HU" dirty="0" err="1"/>
              <a:t>Chapter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Section</a:t>
            </a:r>
            <a:r>
              <a:rPr lang="hu-HU" dirty="0"/>
              <a:t> </a:t>
            </a:r>
            <a:r>
              <a:rPr lang="hu-HU" dirty="0" err="1"/>
              <a:t>Title</a:t>
            </a:r>
            <a:endParaRPr lang="hu-HU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3391024"/>
            <a:ext cx="10972800" cy="1260000"/>
          </a:xfrm>
        </p:spPr>
        <p:txBody>
          <a:bodyPr lIns="0">
            <a:normAutofit/>
          </a:bodyPr>
          <a:lstStyle>
            <a:lvl1pPr marL="0" indent="0" algn="l">
              <a:buNone/>
              <a:defRPr sz="3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Chapter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Section</a:t>
            </a:r>
            <a:r>
              <a:rPr lang="hu-HU" dirty="0"/>
              <a:t> </a:t>
            </a:r>
            <a:r>
              <a:rPr lang="hu-HU" dirty="0" err="1"/>
              <a:t>Subtitle</a:t>
            </a:r>
            <a:endParaRPr lang="en-US" dirty="0"/>
          </a:p>
        </p:txBody>
      </p:sp>
      <p:sp>
        <p:nvSpPr>
          <p:cNvPr id="7" name="Élőláb helye 2"/>
          <p:cNvSpPr>
            <a:spLocks noGrp="1"/>
          </p:cNvSpPr>
          <p:nvPr>
            <p:ph type="ftr" sz="quarter" idx="10"/>
          </p:nvPr>
        </p:nvSpPr>
        <p:spPr>
          <a:xfrm>
            <a:off x="6603187" y="6430339"/>
            <a:ext cx="4979213" cy="313361"/>
          </a:xfrm>
        </p:spPr>
        <p:txBody>
          <a:bodyPr>
            <a:normAutofit/>
          </a:bodyPr>
          <a:lstStyle/>
          <a:p>
            <a:r>
              <a:rPr lang="hu-HU"/>
              <a:t>Mobile Software Development</a:t>
            </a:r>
            <a:endParaRPr lang="hu-HU" dirty="0"/>
          </a:p>
        </p:txBody>
      </p:sp>
      <p:sp>
        <p:nvSpPr>
          <p:cNvPr id="8" name="Dia számának helye 3"/>
          <p:cNvSpPr>
            <a:spLocks noGrp="1"/>
          </p:cNvSpPr>
          <p:nvPr>
            <p:ph type="sldNum" sz="quarter" idx="11"/>
          </p:nvPr>
        </p:nvSpPr>
        <p:spPr>
          <a:xfrm>
            <a:off x="5736000" y="6430339"/>
            <a:ext cx="720000" cy="313361"/>
          </a:xfrm>
        </p:spPr>
        <p:txBody>
          <a:bodyPr/>
          <a:lstStyle/>
          <a:p>
            <a:fld id="{749F71C9-278E-471F-A52B-879E4728A84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121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Mobile Software Development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1F5F17-EEA1-5243-B741-167C312011C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6585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Mobile Software Development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5824295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Mobile Software Development</a:t>
            </a: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1586376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Mobile Software Development</a:t>
            </a:r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1927715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Mobile Software Development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6029892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Mobile Software Development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4771129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Mobile Software Development</a:t>
            </a: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7426317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Mobile Software Development</a:t>
            </a: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71C9-278E-471F-A52B-879E4728A84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56444504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Mobile Software Development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F71C9-278E-471F-A52B-879E4728A843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FB460905-9186-4481-A613-41C00F69087F}"/>
              </a:ext>
            </a:extLst>
          </p:cNvPr>
          <p:cNvGrpSpPr/>
          <p:nvPr userDrawn="1"/>
        </p:nvGrpSpPr>
        <p:grpSpPr>
          <a:xfrm>
            <a:off x="-7408" y="6335002"/>
            <a:ext cx="12199408" cy="522998"/>
            <a:chOff x="-5556" y="6335002"/>
            <a:chExt cx="9144000" cy="550382"/>
          </a:xfrm>
        </p:grpSpPr>
        <p:sp>
          <p:nvSpPr>
            <p:cNvPr id="8" name="Téglalap 7">
              <a:extLst>
                <a:ext uri="{FF2B5EF4-FFF2-40B4-BE49-F238E27FC236}">
                  <a16:creationId xmlns:a16="http://schemas.microsoft.com/office/drawing/2014/main" id="{1DF24378-F241-4D7C-913D-5E8FCA3F6067}"/>
                </a:ext>
              </a:extLst>
            </p:cNvPr>
            <p:cNvSpPr/>
            <p:nvPr userDrawn="1"/>
          </p:nvSpPr>
          <p:spPr bwMode="auto">
            <a:xfrm>
              <a:off x="-5556" y="6335002"/>
              <a:ext cx="9144000" cy="550382"/>
            </a:xfrm>
            <a:prstGeom prst="rect">
              <a:avLst/>
            </a:prstGeom>
            <a:gradFill>
              <a:gsLst>
                <a:gs pos="0">
                  <a:srgbClr val="C81426"/>
                </a:gs>
                <a:gs pos="100000">
                  <a:srgbClr val="910B26"/>
                </a:gs>
              </a:gsLst>
              <a:lin ang="0" scaled="0"/>
            </a:gra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bg2"/>
                </a:buClr>
                <a:buSzPct val="70000"/>
                <a:buFontTx/>
                <a:buNone/>
                <a:tabLst/>
              </a:pPr>
              <a:endParaRPr kumimoji="0" lang="hu-H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riol Regular" panose="02000506040000020003" pitchFamily="2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02AD57-0F4C-48F2-B9FC-CF68518412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6482093"/>
              <a:ext cx="860703" cy="29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7269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53" r:id="rId1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asztor.daniel@aut.bme.h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pasztor.daniel@aut.bme.h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ctrTitle"/>
          </p:nvPr>
        </p:nvSpPr>
        <p:spPr>
          <a:xfrm>
            <a:off x="2764220" y="441651"/>
            <a:ext cx="6563072" cy="718728"/>
          </a:xfrm>
        </p:spPr>
        <p:txBody>
          <a:bodyPr>
            <a:normAutofit/>
          </a:bodyPr>
          <a:lstStyle/>
          <a:p>
            <a:pPr algn="ctr"/>
            <a:r>
              <a:rPr lang="hu-HU" sz="3600" dirty="0"/>
              <a:t>HWSW free!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5536231"/>
            <a:ext cx="4075556" cy="793556"/>
          </a:xfrm>
        </p:spPr>
        <p:txBody>
          <a:bodyPr>
            <a:normAutofit fontScale="92500" lnSpcReduction="10000"/>
          </a:bodyPr>
          <a:lstStyle/>
          <a:p>
            <a:r>
              <a:rPr lang="hu-HU" sz="2400" dirty="0">
                <a:hlinkClick r:id="rId3"/>
              </a:rPr>
              <a:t>pasztor.daniel@aut.bme.hu</a:t>
            </a:r>
            <a:endParaRPr lang="hu-HU" sz="2400" dirty="0"/>
          </a:p>
          <a:p>
            <a:r>
              <a:rPr lang="hu-HU" sz="2400" dirty="0"/>
              <a:t>Pásztor Dániel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FC7E1F1A-0BA6-4AD6-ABB6-00A1375ADCD1}"/>
              </a:ext>
            </a:extLst>
          </p:cNvPr>
          <p:cNvSpPr txBox="1">
            <a:spLocks/>
          </p:cNvSpPr>
          <p:nvPr/>
        </p:nvSpPr>
        <p:spPr>
          <a:xfrm>
            <a:off x="2215055" y="1673727"/>
            <a:ext cx="7761890" cy="1646229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2"/>
                </a:solidFill>
                <a:latin typeface="Bariol Light" panose="02000506040000020003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nb-NO" sz="4800" b="1" dirty="0"/>
              <a:t>A Flutter helye a modern</a:t>
            </a:r>
            <a:r>
              <a:rPr lang="hu-HU" sz="4800" b="1" dirty="0"/>
              <a:t> </a:t>
            </a:r>
            <a:r>
              <a:rPr lang="nb-NO" sz="4800" b="1" dirty="0"/>
              <a:t>alkalmazásfejlesztésben</a:t>
            </a:r>
            <a:endParaRPr lang="hu-HU" sz="4800" b="1" dirty="0"/>
          </a:p>
        </p:txBody>
      </p:sp>
    </p:spTree>
    <p:extLst>
      <p:ext uri="{BB962C8B-B14F-4D97-AF65-F5344CB8AC3E}">
        <p14:creationId xmlns:p14="http://schemas.microsoft.com/office/powerpoint/2010/main" val="3596388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6075"/>
          </a:xfrm>
        </p:spPr>
        <p:txBody>
          <a:bodyPr>
            <a:normAutofit fontScale="90000"/>
          </a:bodyPr>
          <a:lstStyle/>
          <a:p>
            <a:r>
              <a:rPr lang="hu-HU" dirty="0"/>
              <a:t>Miért a Dart? – Személyes vélemény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17786" y="1051200"/>
            <a:ext cx="11164614" cy="5158800"/>
          </a:xfrm>
        </p:spPr>
        <p:txBody>
          <a:bodyPr>
            <a:normAutofit/>
          </a:bodyPr>
          <a:lstStyle/>
          <a:p>
            <a:r>
              <a:rPr lang="hu-HU" dirty="0"/>
              <a:t>Google </a:t>
            </a:r>
            <a:r>
              <a:rPr lang="hu-HU" dirty="0" err="1"/>
              <a:t>ecosystem</a:t>
            </a:r>
            <a:endParaRPr lang="hu-HU" dirty="0"/>
          </a:p>
          <a:p>
            <a:r>
              <a:rPr lang="hu-HU" dirty="0"/>
              <a:t>Dart nincs használatban</a:t>
            </a:r>
          </a:p>
          <a:p>
            <a:r>
              <a:rPr lang="hu-HU" dirty="0"/>
              <a:t>Nyelv kisajátítása</a:t>
            </a:r>
          </a:p>
          <a:p>
            <a:pPr lvl="1"/>
            <a:r>
              <a:rPr lang="hu-HU" sz="2000" dirty="0"/>
              <a:t>„</a:t>
            </a:r>
            <a:r>
              <a:rPr lang="en-GB" sz="2000" dirty="0"/>
              <a:t>For example, when we adopted Dart, the language didn’t have an ahead-of-time toolchain for producing native binaries, </a:t>
            </a:r>
            <a:r>
              <a:rPr lang="hu-HU" sz="2000" dirty="0"/>
              <a:t>…</a:t>
            </a:r>
            <a:r>
              <a:rPr lang="en-GB" sz="2000" dirty="0"/>
              <a:t>, but now the language does because the Dart team built it for Flutter.</a:t>
            </a:r>
            <a:r>
              <a:rPr lang="hu-HU" sz="2000" dirty="0"/>
              <a:t>”</a:t>
            </a:r>
          </a:p>
          <a:p>
            <a:pPr lvl="1"/>
            <a:r>
              <a:rPr lang="hu-HU" sz="2000" dirty="0"/>
              <a:t>„</a:t>
            </a:r>
            <a:r>
              <a:rPr lang="en-GB" sz="2000" dirty="0"/>
              <a:t>Similarly, the Dart VM has previously been optimized for throughput but the team is now optimizing the VM for latency, which is more important for Flutter’s workload.</a:t>
            </a:r>
            <a:r>
              <a:rPr lang="hu-HU" sz="2000" dirty="0"/>
              <a:t>”</a:t>
            </a:r>
          </a:p>
          <a:p>
            <a:r>
              <a:rPr lang="hu-HU" sz="2400" dirty="0"/>
              <a:t>Új nyelvi funkciók kifejezetten a </a:t>
            </a:r>
            <a:r>
              <a:rPr lang="hu-HU" sz="2400" dirty="0" err="1"/>
              <a:t>Flutter</a:t>
            </a:r>
            <a:r>
              <a:rPr lang="hu-HU" sz="2400" dirty="0"/>
              <a:t> részére</a:t>
            </a:r>
          </a:p>
          <a:p>
            <a:r>
              <a:rPr lang="hu-HU" sz="2400" dirty="0"/>
              <a:t>Szimbiózis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3CC631D-2FC0-43D8-A01C-C1569ABB5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372" y="1109277"/>
            <a:ext cx="6584731" cy="139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43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6075"/>
          </a:xfrm>
        </p:spPr>
        <p:txBody>
          <a:bodyPr>
            <a:normAutofit fontScale="90000"/>
          </a:bodyPr>
          <a:lstStyle/>
          <a:p>
            <a:r>
              <a:rPr lang="hu-HU" dirty="0"/>
              <a:t>Dart programozási nyelv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17786" y="1051200"/>
            <a:ext cx="11164614" cy="5158800"/>
          </a:xfrm>
        </p:spPr>
        <p:txBody>
          <a:bodyPr>
            <a:normAutofit/>
          </a:bodyPr>
          <a:lstStyle/>
          <a:p>
            <a:r>
              <a:rPr lang="hu-HU" dirty="0"/>
              <a:t>Modern, objektum orientált</a:t>
            </a:r>
          </a:p>
          <a:p>
            <a:r>
              <a:rPr lang="hu-HU" dirty="0"/>
              <a:t>Típusos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CE7467BD-E5ED-402D-B0D4-1B1166116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11375"/>
            <a:ext cx="6315075" cy="283845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287DCF2D-5E8B-4AE5-BF59-0D94F9812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340922"/>
            <a:ext cx="5429250" cy="39052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B715B217-7614-44DB-8C9D-48EBFBD6B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806800"/>
            <a:ext cx="429577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85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6075"/>
          </a:xfrm>
        </p:spPr>
        <p:txBody>
          <a:bodyPr>
            <a:normAutofit fontScale="90000"/>
          </a:bodyPr>
          <a:lstStyle/>
          <a:p>
            <a:r>
              <a:rPr lang="hu-HU" dirty="0"/>
              <a:t>Dart programozási nyelv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17786" y="1051200"/>
            <a:ext cx="11164614" cy="5158800"/>
          </a:xfrm>
        </p:spPr>
        <p:txBody>
          <a:bodyPr>
            <a:normAutofit/>
          </a:bodyPr>
          <a:lstStyle/>
          <a:p>
            <a:r>
              <a:rPr lang="hu-HU" dirty="0"/>
              <a:t>Egyszálú</a:t>
            </a:r>
          </a:p>
          <a:p>
            <a:r>
              <a:rPr lang="hu-HU" dirty="0"/>
              <a:t>Párhuzamos programozás: </a:t>
            </a:r>
            <a:r>
              <a:rPr lang="hu-HU" dirty="0" err="1"/>
              <a:t>Isolate</a:t>
            </a:r>
            <a:endParaRPr lang="hu-HU" dirty="0"/>
          </a:p>
          <a:p>
            <a:r>
              <a:rPr lang="hu-HU" dirty="0"/>
              <a:t>Saját memóriaterülettel rendelkeznek, kommunikáció üzenetekkel</a:t>
            </a:r>
          </a:p>
          <a:p>
            <a:r>
              <a:rPr lang="hu-HU" dirty="0" err="1"/>
              <a:t>Async</a:t>
            </a:r>
            <a:r>
              <a:rPr lang="hu-HU" dirty="0"/>
              <a:t>/</a:t>
            </a:r>
            <a:r>
              <a:rPr lang="hu-HU" dirty="0" err="1"/>
              <a:t>await</a:t>
            </a:r>
            <a:r>
              <a:rPr lang="hu-HU" dirty="0"/>
              <a:t> támogatása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0EBCA6B7-1979-4C24-A7C1-EBD2BF3FA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86" y="3429000"/>
            <a:ext cx="6153150" cy="6477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5750B16C-DCA7-4224-ACEE-72EDDADA1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86" y="4349476"/>
            <a:ext cx="635317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25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7EECA30-27EC-40BE-A930-817A1C98E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9992"/>
          </a:xfrm>
        </p:spPr>
        <p:txBody>
          <a:bodyPr/>
          <a:lstStyle/>
          <a:p>
            <a:r>
              <a:rPr lang="hu-HU" dirty="0" err="1"/>
              <a:t>Flutter</a:t>
            </a:r>
            <a:r>
              <a:rPr lang="hu-HU" dirty="0"/>
              <a:t> alkalmazások</a:t>
            </a:r>
            <a:endParaRPr lang="en-GB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C181FDD-B10F-4AFF-9B79-DB7B145C399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hu-HU" dirty="0"/>
              <a:t>Alkalmazás </a:t>
            </a:r>
            <a:r>
              <a:rPr lang="hu-HU" dirty="0" err="1"/>
              <a:t>brand</a:t>
            </a:r>
            <a:r>
              <a:rPr lang="hu-HU" dirty="0"/>
              <a:t> létrehozása</a:t>
            </a:r>
          </a:p>
          <a:p>
            <a:r>
              <a:rPr lang="hu-HU" dirty="0"/>
              <a:t>Google: </a:t>
            </a:r>
            <a:r>
              <a:rPr lang="hu-HU" dirty="0" err="1"/>
              <a:t>Ads</a:t>
            </a:r>
            <a:r>
              <a:rPr lang="hu-HU" dirty="0"/>
              <a:t>, </a:t>
            </a:r>
            <a:r>
              <a:rPr lang="hu-HU" dirty="0" err="1"/>
              <a:t>Stadia</a:t>
            </a:r>
            <a:endParaRPr lang="hu-HU" dirty="0"/>
          </a:p>
          <a:p>
            <a:r>
              <a:rPr lang="hu-HU" dirty="0" err="1"/>
              <a:t>Ebay</a:t>
            </a:r>
            <a:r>
              <a:rPr lang="hu-HU" dirty="0"/>
              <a:t> Motors</a:t>
            </a:r>
          </a:p>
          <a:p>
            <a:r>
              <a:rPr lang="hu-HU" dirty="0" err="1"/>
              <a:t>Square</a:t>
            </a:r>
            <a:r>
              <a:rPr lang="hu-HU" dirty="0"/>
              <a:t> </a:t>
            </a:r>
            <a:r>
              <a:rPr lang="hu-HU" dirty="0" err="1"/>
              <a:t>plugin</a:t>
            </a:r>
            <a:endParaRPr lang="hu-HU" dirty="0"/>
          </a:p>
          <a:p>
            <a:r>
              <a:rPr lang="hu-HU" dirty="0"/>
              <a:t>Alibaba</a:t>
            </a:r>
            <a:endParaRPr lang="en-GB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7DC2BF5-7856-4BB0-B64E-B8E782A2B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938" y="1051200"/>
            <a:ext cx="4787462" cy="1468828"/>
          </a:xfrm>
          <a:prstGeom prst="rect">
            <a:avLst/>
          </a:prstGeom>
        </p:spPr>
      </p:pic>
      <p:pic>
        <p:nvPicPr>
          <p:cNvPr id="7" name="Kép 6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8A91DF93-10F5-41A2-9A9F-1CE25EB9F7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486" y="2520028"/>
            <a:ext cx="1816150" cy="322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07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7EECA30-27EC-40BE-A930-817A1C98E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9992"/>
          </a:xfrm>
        </p:spPr>
        <p:txBody>
          <a:bodyPr/>
          <a:lstStyle/>
          <a:p>
            <a:r>
              <a:rPr lang="hu-HU" dirty="0"/>
              <a:t>Kitekintés</a:t>
            </a:r>
            <a:endParaRPr lang="en-GB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C181FDD-B10F-4AFF-9B79-DB7B145C399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hu-HU" dirty="0"/>
              <a:t>Stabil fejlődés</a:t>
            </a:r>
          </a:p>
          <a:p>
            <a:r>
              <a:rPr lang="hu-HU" dirty="0"/>
              <a:t>Stabil web, asztali alkalmazások</a:t>
            </a:r>
          </a:p>
          <a:p>
            <a:r>
              <a:rPr lang="hu-HU" dirty="0" err="1"/>
              <a:t>Fuchsia</a:t>
            </a:r>
            <a:r>
              <a:rPr lang="hu-HU" dirty="0"/>
              <a:t> OS</a:t>
            </a:r>
          </a:p>
          <a:p>
            <a:r>
              <a:rPr lang="hu-HU" dirty="0"/>
              <a:t>Beágyazott rendszerek</a:t>
            </a:r>
          </a:p>
          <a:p>
            <a:pPr lvl="1"/>
            <a:r>
              <a:rPr lang="hu-HU" dirty="0" err="1"/>
              <a:t>Raspberry</a:t>
            </a:r>
            <a:r>
              <a:rPr lang="hu-HU" dirty="0"/>
              <a:t> Pi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3161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/>
              <a:t>Köszönöm a figyelmet!</a:t>
            </a:r>
            <a:endParaRPr lang="en-US" dirty="0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59C3B70E-8732-491F-8530-072E68475383}"/>
              </a:ext>
            </a:extLst>
          </p:cNvPr>
          <p:cNvSpPr txBox="1">
            <a:spLocks/>
          </p:cNvSpPr>
          <p:nvPr/>
        </p:nvSpPr>
        <p:spPr>
          <a:xfrm>
            <a:off x="0" y="5536231"/>
            <a:ext cx="4075556" cy="7935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400" dirty="0">
                <a:hlinkClick r:id="rId2"/>
              </a:rPr>
              <a:t>pasztor.daniel@aut.bme.hu</a:t>
            </a:r>
            <a:endParaRPr lang="hu-HU" sz="2400" dirty="0"/>
          </a:p>
          <a:p>
            <a:pPr marL="0" indent="0" algn="ctr">
              <a:buNone/>
            </a:pPr>
            <a:r>
              <a:rPr lang="hu-HU" sz="2400" dirty="0"/>
              <a:t>Pásztor Dániel</a:t>
            </a:r>
          </a:p>
        </p:txBody>
      </p:sp>
      <p:pic>
        <p:nvPicPr>
          <p:cNvPr id="3" name="Kép 2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ACC24AC1-8369-4FD2-823D-E553FBA1A3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63" y="1660963"/>
            <a:ext cx="6321473" cy="353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56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6075"/>
          </a:xfrm>
        </p:spPr>
        <p:txBody>
          <a:bodyPr>
            <a:normAutofit fontScale="90000"/>
          </a:bodyPr>
          <a:lstStyle/>
          <a:p>
            <a:r>
              <a:rPr lang="hu-HU" dirty="0"/>
              <a:t>Tartalom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17786" y="1051200"/>
            <a:ext cx="11164614" cy="5158800"/>
          </a:xfrm>
        </p:spPr>
        <p:txBody>
          <a:bodyPr>
            <a:normAutofit/>
          </a:bodyPr>
          <a:lstStyle/>
          <a:p>
            <a:r>
              <a:rPr lang="hu-HU" dirty="0"/>
              <a:t>Alkalmazás platformok</a:t>
            </a:r>
          </a:p>
          <a:p>
            <a:r>
              <a:rPr lang="hu-HU" dirty="0"/>
              <a:t>Alkalmazás típusok</a:t>
            </a:r>
          </a:p>
          <a:p>
            <a:r>
              <a:rPr lang="hu-HU" dirty="0" err="1"/>
              <a:t>Flutter</a:t>
            </a:r>
            <a:endParaRPr lang="hu-HU" dirty="0"/>
          </a:p>
          <a:p>
            <a:r>
              <a:rPr lang="hu-HU" dirty="0"/>
              <a:t>Dart</a:t>
            </a:r>
          </a:p>
          <a:p>
            <a:r>
              <a:rPr lang="hu-HU" dirty="0"/>
              <a:t>Kitekintés</a:t>
            </a:r>
          </a:p>
        </p:txBody>
      </p:sp>
    </p:spTree>
    <p:extLst>
      <p:ext uri="{BB962C8B-B14F-4D97-AF65-F5344CB8AC3E}">
        <p14:creationId xmlns:p14="http://schemas.microsoft.com/office/powerpoint/2010/main" val="4131466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6075"/>
          </a:xfrm>
        </p:spPr>
        <p:txBody>
          <a:bodyPr>
            <a:normAutofit fontScale="90000"/>
          </a:bodyPr>
          <a:lstStyle/>
          <a:p>
            <a:r>
              <a:rPr lang="hu-HU"/>
              <a:t>Alkalmazást futtató platformok</a:t>
            </a:r>
            <a:endParaRPr lang="hu-H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17786" y="1051200"/>
            <a:ext cx="11164614" cy="5158800"/>
          </a:xfrm>
        </p:spPr>
        <p:txBody>
          <a:bodyPr>
            <a:normAutofit/>
          </a:bodyPr>
          <a:lstStyle/>
          <a:p>
            <a:r>
              <a:rPr lang="hu-HU" dirty="0"/>
              <a:t>Mobil</a:t>
            </a:r>
          </a:p>
          <a:p>
            <a:pPr lvl="1"/>
            <a:r>
              <a:rPr lang="hu-HU" dirty="0"/>
              <a:t>Android</a:t>
            </a:r>
          </a:p>
          <a:p>
            <a:pPr lvl="1"/>
            <a:r>
              <a:rPr lang="hu-HU" dirty="0"/>
              <a:t>iOS</a:t>
            </a:r>
          </a:p>
          <a:p>
            <a:r>
              <a:rPr lang="hu-HU" dirty="0" err="1"/>
              <a:t>Desktop</a:t>
            </a:r>
            <a:endParaRPr lang="hu-HU" dirty="0"/>
          </a:p>
          <a:p>
            <a:pPr lvl="1"/>
            <a:r>
              <a:rPr lang="hu-HU" dirty="0"/>
              <a:t>Windows</a:t>
            </a:r>
          </a:p>
          <a:p>
            <a:pPr lvl="1"/>
            <a:r>
              <a:rPr lang="hu-HU" dirty="0" err="1"/>
              <a:t>macOS</a:t>
            </a:r>
            <a:endParaRPr lang="hu-HU" dirty="0"/>
          </a:p>
          <a:p>
            <a:pPr lvl="1"/>
            <a:r>
              <a:rPr lang="hu-HU" dirty="0"/>
              <a:t>Linux</a:t>
            </a:r>
          </a:p>
          <a:p>
            <a:r>
              <a:rPr lang="hu-HU" dirty="0"/>
              <a:t>Web</a:t>
            </a:r>
          </a:p>
          <a:p>
            <a:r>
              <a:rPr lang="hu-HU" dirty="0"/>
              <a:t>Beágyazott rendszerek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AEF65A5-3CFE-4F03-9AA3-06A7C7FA2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067" y="1051200"/>
            <a:ext cx="5473733" cy="1715648"/>
          </a:xfrm>
          <a:prstGeom prst="rect">
            <a:avLst/>
          </a:prstGeom>
        </p:spPr>
      </p:pic>
      <p:graphicFrame>
        <p:nvGraphicFramePr>
          <p:cNvPr id="7" name="Táblázat 7">
            <a:extLst>
              <a:ext uri="{FF2B5EF4-FFF2-40B4-BE49-F238E27FC236}">
                <a16:creationId xmlns:a16="http://schemas.microsoft.com/office/drawing/2014/main" id="{DCDED1B7-2EBF-416C-9CAD-838375358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406947"/>
              </p:ext>
            </p:extLst>
          </p:nvPr>
        </p:nvGraphicFramePr>
        <p:xfrm>
          <a:off x="5880067" y="3202735"/>
          <a:ext cx="4036444" cy="1112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18222">
                  <a:extLst>
                    <a:ext uri="{9D8B030D-6E8A-4147-A177-3AD203B41FA5}">
                      <a16:colId xmlns:a16="http://schemas.microsoft.com/office/drawing/2014/main" val="2079304610"/>
                    </a:ext>
                  </a:extLst>
                </a:gridCol>
                <a:gridCol w="2018222">
                  <a:extLst>
                    <a:ext uri="{9D8B030D-6E8A-4147-A177-3AD203B41FA5}">
                      <a16:colId xmlns:a16="http://schemas.microsoft.com/office/drawing/2014/main" val="18017740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b="0"/>
                        <a:t>Desktop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/>
                        <a:t>24%</a:t>
                      </a:r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94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/>
                        <a:t>Mobil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/>
                        <a:t>30%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754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/>
                        <a:t>Multi-platform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/>
                        <a:t>46%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399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678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6075"/>
          </a:xfrm>
        </p:spPr>
        <p:txBody>
          <a:bodyPr>
            <a:normAutofit fontScale="90000"/>
          </a:bodyPr>
          <a:lstStyle/>
          <a:p>
            <a:r>
              <a:rPr lang="hu-HU"/>
              <a:t>Fejlesztési lehetőségek</a:t>
            </a:r>
            <a:endParaRPr lang="hu-H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17786" y="1051200"/>
            <a:ext cx="11164614" cy="5158800"/>
          </a:xfrm>
        </p:spPr>
        <p:txBody>
          <a:bodyPr>
            <a:normAutofit/>
          </a:bodyPr>
          <a:lstStyle/>
          <a:p>
            <a:r>
              <a:rPr lang="hu-HU" sz="2400"/>
              <a:t>Natív</a:t>
            </a:r>
          </a:p>
          <a:p>
            <a:r>
              <a:rPr lang="hu-HU" sz="2400"/>
              <a:t>Reszponzív weboldal</a:t>
            </a:r>
          </a:p>
          <a:p>
            <a:r>
              <a:rPr lang="hu-HU" sz="2400"/>
              <a:t>Progressive Web App (PWA)</a:t>
            </a:r>
          </a:p>
          <a:p>
            <a:pPr lvl="1"/>
            <a:r>
              <a:rPr lang="hu-HU"/>
              <a:t>Telepített böngésző futtatja</a:t>
            </a:r>
          </a:p>
          <a:p>
            <a:pPr lvl="1"/>
            <a:r>
              <a:rPr lang="hu-HU"/>
              <a:t>Offline támogatás</a:t>
            </a:r>
          </a:p>
          <a:p>
            <a:pPr lvl="1"/>
            <a:r>
              <a:rPr lang="hu-HU"/>
              <a:t>Push notification</a:t>
            </a:r>
          </a:p>
          <a:p>
            <a:r>
              <a:rPr lang="hu-HU" sz="2400"/>
              <a:t>Hibrid</a:t>
            </a:r>
          </a:p>
          <a:p>
            <a:pPr lvl="1"/>
            <a:r>
              <a:rPr lang="hu-HU"/>
              <a:t>Weboldal rendes alkalmazásba csomagolva</a:t>
            </a:r>
          </a:p>
          <a:p>
            <a:pPr lvl="1"/>
            <a:r>
              <a:rPr lang="hu-HU"/>
              <a:t>Eléri a platform erőforrásait</a:t>
            </a:r>
          </a:p>
          <a:p>
            <a:pPr lvl="1"/>
            <a:r>
              <a:rPr lang="hu-HU"/>
              <a:t>Electron</a:t>
            </a:r>
          </a:p>
          <a:p>
            <a:r>
              <a:rPr lang="hu-HU" sz="2400"/>
              <a:t>Cross-platform</a:t>
            </a:r>
          </a:p>
          <a:p>
            <a:pPr lvl="1"/>
            <a:r>
              <a:rPr lang="hu-HU" sz="2000"/>
              <a:t>React Native, NativeScript, Xamarin Native</a:t>
            </a:r>
          </a:p>
          <a:p>
            <a:pPr lvl="1"/>
            <a:endParaRPr lang="hu-HU" dirty="0"/>
          </a:p>
        </p:txBody>
      </p:sp>
      <p:pic>
        <p:nvPicPr>
          <p:cNvPr id="11" name="Kép 10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FCDCC203-AB83-42EC-B4D8-7292E6C695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286" y="396601"/>
            <a:ext cx="2705100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37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6075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Flutter</a:t>
            </a:r>
            <a:endParaRPr lang="hu-H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17786" y="1051200"/>
            <a:ext cx="11164614" cy="5158800"/>
          </a:xfrm>
        </p:spPr>
        <p:txBody>
          <a:bodyPr>
            <a:normAutofit/>
          </a:bodyPr>
          <a:lstStyle/>
          <a:p>
            <a:r>
              <a:rPr lang="hu-HU" dirty="0"/>
              <a:t>Google</a:t>
            </a:r>
          </a:p>
          <a:p>
            <a:r>
              <a:rPr lang="hu-HU" dirty="0"/>
              <a:t>2015: </a:t>
            </a:r>
            <a:r>
              <a:rPr lang="hu-HU" dirty="0" err="1"/>
              <a:t>preview</a:t>
            </a:r>
            <a:r>
              <a:rPr lang="hu-HU" dirty="0"/>
              <a:t>, 2018: verzió 1.0</a:t>
            </a:r>
          </a:p>
          <a:p>
            <a:r>
              <a:rPr lang="hu-HU" dirty="0"/>
              <a:t>Dart programozási nyelv</a:t>
            </a:r>
          </a:p>
          <a:p>
            <a:r>
              <a:rPr lang="hu-HU" dirty="0" err="1"/>
              <a:t>Stable</a:t>
            </a:r>
            <a:r>
              <a:rPr lang="hu-HU" dirty="0"/>
              <a:t>: Android, iOS</a:t>
            </a:r>
          </a:p>
          <a:p>
            <a:r>
              <a:rPr lang="hu-HU" dirty="0" err="1"/>
              <a:t>Beta</a:t>
            </a:r>
            <a:r>
              <a:rPr lang="hu-HU" dirty="0"/>
              <a:t>: Web</a:t>
            </a:r>
          </a:p>
          <a:p>
            <a:r>
              <a:rPr lang="hu-HU" dirty="0" err="1"/>
              <a:t>Early</a:t>
            </a:r>
            <a:r>
              <a:rPr lang="hu-HU" dirty="0"/>
              <a:t> </a:t>
            </a:r>
            <a:r>
              <a:rPr lang="hu-HU" dirty="0" err="1"/>
              <a:t>alpha</a:t>
            </a:r>
            <a:r>
              <a:rPr lang="hu-HU" dirty="0"/>
              <a:t>: Windows, </a:t>
            </a:r>
            <a:r>
              <a:rPr lang="hu-HU" dirty="0" err="1"/>
              <a:t>macOS</a:t>
            </a:r>
            <a:r>
              <a:rPr lang="hu-HU" dirty="0"/>
              <a:t>, Linux</a:t>
            </a:r>
          </a:p>
          <a:p>
            <a:r>
              <a:rPr lang="hu-HU" dirty="0" err="1"/>
              <a:t>Package</a:t>
            </a:r>
            <a:r>
              <a:rPr lang="hu-HU" dirty="0"/>
              <a:t> Manager: Pub</a:t>
            </a:r>
          </a:p>
          <a:p>
            <a:r>
              <a:rPr lang="hu-HU" dirty="0"/>
              <a:t>Hibrid alkalmazások</a:t>
            </a:r>
          </a:p>
          <a:p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8DDD1D43-4A7E-4482-8CA1-7D8B57242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356" y="568574"/>
            <a:ext cx="4750858" cy="233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8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DC74AE-0144-4F43-AE70-B28DEBD5F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788843-B21E-4400-8BA9-F828EDB6274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D6658EC-E4DC-4566-8825-B6DB55233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37" y="923925"/>
            <a:ext cx="915352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40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6075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Flutter</a:t>
            </a:r>
            <a:r>
              <a:rPr lang="hu-HU" dirty="0"/>
              <a:t> fordítási módok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17786" y="1051200"/>
            <a:ext cx="11164614" cy="5158800"/>
          </a:xfrm>
        </p:spPr>
        <p:txBody>
          <a:bodyPr>
            <a:normAutofit/>
          </a:bodyPr>
          <a:lstStyle/>
          <a:p>
            <a:r>
              <a:rPr lang="hu-HU" i="1" dirty="0" err="1"/>
              <a:t>debug</a:t>
            </a:r>
            <a:endParaRPr lang="hu-HU" dirty="0"/>
          </a:p>
          <a:p>
            <a:pPr lvl="1"/>
            <a:r>
              <a:rPr lang="hu-HU" dirty="0"/>
              <a:t>Dart VM mellékelve az alkalmazással</a:t>
            </a:r>
          </a:p>
          <a:p>
            <a:pPr lvl="1"/>
            <a:r>
              <a:rPr lang="hu-HU" dirty="0"/>
              <a:t>Dart forráskód becsomagolva</a:t>
            </a:r>
          </a:p>
          <a:p>
            <a:pPr lvl="1"/>
            <a:r>
              <a:rPr lang="hu-HU" dirty="0"/>
              <a:t>Hot </a:t>
            </a:r>
            <a:r>
              <a:rPr lang="hu-HU" dirty="0" err="1"/>
              <a:t>Reload</a:t>
            </a:r>
            <a:r>
              <a:rPr lang="hu-HU" dirty="0"/>
              <a:t> támogatás</a:t>
            </a:r>
          </a:p>
          <a:p>
            <a:pPr lvl="1"/>
            <a:r>
              <a:rPr lang="hu-HU" dirty="0"/>
              <a:t>Alacsony </a:t>
            </a:r>
            <a:r>
              <a:rPr lang="hu-HU" dirty="0" err="1"/>
              <a:t>performancia</a:t>
            </a:r>
            <a:endParaRPr lang="hu-HU" dirty="0"/>
          </a:p>
          <a:p>
            <a:r>
              <a:rPr lang="hu-HU" i="1" dirty="0" err="1"/>
              <a:t>release</a:t>
            </a:r>
            <a:endParaRPr lang="hu-HU" dirty="0"/>
          </a:p>
          <a:p>
            <a:pPr lvl="1"/>
            <a:r>
              <a:rPr lang="hu-HU" dirty="0"/>
              <a:t>Dart környezet, forráskód natív kódra fordul</a:t>
            </a:r>
          </a:p>
          <a:p>
            <a:pPr lvl="1"/>
            <a:r>
              <a:rPr lang="hu-HU" dirty="0"/>
              <a:t>Hot </a:t>
            </a:r>
            <a:r>
              <a:rPr lang="hu-HU" dirty="0" err="1"/>
              <a:t>Reload</a:t>
            </a:r>
            <a:r>
              <a:rPr lang="hu-HU" dirty="0"/>
              <a:t> nem lehetséges</a:t>
            </a:r>
          </a:p>
          <a:p>
            <a:pPr lvl="1"/>
            <a:r>
              <a:rPr lang="hu-HU" dirty="0"/>
              <a:t>Emulátoron nem fut</a:t>
            </a:r>
          </a:p>
          <a:p>
            <a:pPr lvl="1"/>
            <a:r>
              <a:rPr lang="hu-HU" dirty="0"/>
              <a:t>Gyors</a:t>
            </a:r>
          </a:p>
          <a:p>
            <a:r>
              <a:rPr lang="hu-HU" i="1" dirty="0" err="1"/>
              <a:t>profile</a:t>
            </a:r>
            <a:endParaRPr lang="hu-HU" dirty="0"/>
          </a:p>
          <a:p>
            <a:pPr lvl="1"/>
            <a:r>
              <a:rPr lang="hu-HU" dirty="0"/>
              <a:t>Bizonyos </a:t>
            </a:r>
            <a:r>
              <a:rPr lang="hu-HU" dirty="0" err="1"/>
              <a:t>debug</a:t>
            </a:r>
            <a:r>
              <a:rPr lang="hu-HU" dirty="0"/>
              <a:t> funkciók bekapcsolva mérésekhez</a:t>
            </a:r>
          </a:p>
          <a:p>
            <a:pPr lvl="1"/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95431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6075"/>
          </a:xfrm>
        </p:spPr>
        <p:txBody>
          <a:bodyPr>
            <a:normAutofit fontScale="90000"/>
          </a:bodyPr>
          <a:lstStyle/>
          <a:p>
            <a:r>
              <a:rPr lang="hu-HU" dirty="0"/>
              <a:t>Dart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17786" y="1051200"/>
            <a:ext cx="11164614" cy="5158800"/>
          </a:xfrm>
        </p:spPr>
        <p:txBody>
          <a:bodyPr>
            <a:normAutofit/>
          </a:bodyPr>
          <a:lstStyle/>
          <a:p>
            <a:r>
              <a:rPr lang="hu-HU" dirty="0"/>
              <a:t>Google kezdeményezés</a:t>
            </a:r>
          </a:p>
          <a:p>
            <a:r>
              <a:rPr lang="hu-HU" dirty="0"/>
              <a:t>2011: </a:t>
            </a:r>
            <a:r>
              <a:rPr lang="hu-HU" dirty="0" err="1"/>
              <a:t>preview</a:t>
            </a:r>
            <a:r>
              <a:rPr lang="hu-HU" dirty="0"/>
              <a:t>, 2013: 1.0</a:t>
            </a:r>
          </a:p>
          <a:p>
            <a:r>
              <a:rPr lang="hu-HU" dirty="0"/>
              <a:t>Webre szánták, </a:t>
            </a:r>
            <a:r>
              <a:rPr lang="hu-HU" dirty="0" err="1"/>
              <a:t>Javascript</a:t>
            </a:r>
            <a:r>
              <a:rPr lang="hu-HU" dirty="0"/>
              <a:t> leváltása</a:t>
            </a:r>
          </a:p>
          <a:p>
            <a:r>
              <a:rPr lang="hu-HU" dirty="0"/>
              <a:t>Eredeti cél: Dart VM böngészőkbe</a:t>
            </a:r>
          </a:p>
          <a:p>
            <a:r>
              <a:rPr lang="hu-HU" dirty="0"/>
              <a:t>Később </a:t>
            </a:r>
            <a:r>
              <a:rPr lang="hu-HU" dirty="0" err="1"/>
              <a:t>Javascriptre</a:t>
            </a:r>
            <a:r>
              <a:rPr lang="hu-HU" dirty="0"/>
              <a:t> fordítás</a:t>
            </a:r>
          </a:p>
          <a:p>
            <a:r>
              <a:rPr lang="hu-HU" dirty="0" err="1"/>
              <a:t>AngularDart</a:t>
            </a:r>
            <a:endParaRPr lang="hu-HU" dirty="0"/>
          </a:p>
          <a:p>
            <a:pPr lvl="1"/>
            <a:endParaRPr lang="hu-HU" dirty="0"/>
          </a:p>
          <a:p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A313E70E-2A57-40F8-A240-BFE379C89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882" y="3396288"/>
            <a:ext cx="6051331" cy="2410512"/>
          </a:xfrm>
          <a:prstGeom prst="rect">
            <a:avLst/>
          </a:prstGeom>
        </p:spPr>
      </p:pic>
      <p:pic>
        <p:nvPicPr>
          <p:cNvPr id="8" name="Kép 7" descr="A képen asztal látható&#10;&#10;Automatikusan generált leírás">
            <a:extLst>
              <a:ext uri="{FF2B5EF4-FFF2-40B4-BE49-F238E27FC236}">
                <a16:creationId xmlns:a16="http://schemas.microsoft.com/office/drawing/2014/main" id="{1D1B8536-C094-49E3-8272-C7E66ACBA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54" y="708162"/>
            <a:ext cx="4321853" cy="135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59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6075"/>
          </a:xfrm>
        </p:spPr>
        <p:txBody>
          <a:bodyPr>
            <a:normAutofit fontScale="90000"/>
          </a:bodyPr>
          <a:lstStyle/>
          <a:p>
            <a:r>
              <a:rPr lang="hu-HU" dirty="0"/>
              <a:t>Miért a Dart? – </a:t>
            </a:r>
            <a:r>
              <a:rPr lang="hu-HU" dirty="0" err="1"/>
              <a:t>Flutter</a:t>
            </a:r>
            <a:r>
              <a:rPr lang="hu-HU" dirty="0"/>
              <a:t> csapat szerint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17786" y="1051200"/>
            <a:ext cx="11164614" cy="5158800"/>
          </a:xfrm>
        </p:spPr>
        <p:txBody>
          <a:bodyPr>
            <a:normAutofit/>
          </a:bodyPr>
          <a:lstStyle/>
          <a:p>
            <a:r>
              <a:rPr lang="hu-HU" dirty="0"/>
              <a:t>Több nyelvet megvizsgáltak</a:t>
            </a:r>
          </a:p>
          <a:p>
            <a:r>
              <a:rPr lang="hu-HU" dirty="0"/>
              <a:t>Dart jól szerepelt minden szempontnál:</a:t>
            </a:r>
          </a:p>
          <a:p>
            <a:pPr lvl="1"/>
            <a:r>
              <a:rPr lang="hu-HU" dirty="0"/>
              <a:t>Fejlesztői produktivitás</a:t>
            </a:r>
          </a:p>
          <a:p>
            <a:pPr lvl="1"/>
            <a:r>
              <a:rPr lang="hu-HU" dirty="0"/>
              <a:t>Objektum orientált</a:t>
            </a:r>
          </a:p>
          <a:p>
            <a:pPr lvl="1"/>
            <a:r>
              <a:rPr lang="hu-HU" dirty="0"/>
              <a:t>Kiszámítható, magas teljesítmény</a:t>
            </a:r>
          </a:p>
          <a:p>
            <a:pPr lvl="1"/>
            <a:r>
              <a:rPr lang="hu-HU" dirty="0"/>
              <a:t>Gyors memóriafoglalás</a:t>
            </a:r>
          </a:p>
          <a:p>
            <a:r>
              <a:rPr lang="hu-HU" dirty="0" err="1"/>
              <a:t>Just</a:t>
            </a:r>
            <a:r>
              <a:rPr lang="hu-HU" dirty="0"/>
              <a:t> In Time: Hot </a:t>
            </a:r>
            <a:r>
              <a:rPr lang="hu-HU" dirty="0" err="1"/>
              <a:t>Reload</a:t>
            </a:r>
            <a:endParaRPr lang="hu-HU" dirty="0"/>
          </a:p>
          <a:p>
            <a:r>
              <a:rPr lang="hu-HU" dirty="0" err="1"/>
              <a:t>Ahead</a:t>
            </a:r>
            <a:r>
              <a:rPr lang="hu-HU" dirty="0"/>
              <a:t> Of Time: Gyors futás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6663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D88B3A1C3A8C524284B739917E5AF2CF" ma:contentTypeVersion="0" ma:contentTypeDescription="Új dokumentum létrehozása." ma:contentTypeScope="" ma:versionID="bc23ffd22aa113a9e1cce7ec10094a3b">
  <xsd:schema xmlns:xsd="http://www.w3.org/2001/XMLSchema" xmlns:p="http://schemas.microsoft.com/office/2006/metadata/properties" targetNamespace="http://schemas.microsoft.com/office/2006/metadata/properties" ma:root="true" ma:fieldsID="b0d536f129c651b6788987fff2486af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 ma:readOnly="true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79E231FA-776A-4B19-8F5E-09603DD93828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329EF47-F47F-4CAA-B137-5924D2F42F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BC8B9C-F00F-4947-BE86-7DD2276F46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17762</TotalTime>
  <Words>388</Words>
  <Application>Microsoft Office PowerPoint</Application>
  <PresentationFormat>Szélesvásznú</PresentationFormat>
  <Paragraphs>111</Paragraphs>
  <Slides>15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1" baseType="lpstr">
      <vt:lpstr>Bariol Light</vt:lpstr>
      <vt:lpstr>Calibri Light</vt:lpstr>
      <vt:lpstr>Calibri</vt:lpstr>
      <vt:lpstr>Arial</vt:lpstr>
      <vt:lpstr>Bariol Regular</vt:lpstr>
      <vt:lpstr>Office-téma</vt:lpstr>
      <vt:lpstr>HWSW free!</vt:lpstr>
      <vt:lpstr>Tartalom</vt:lpstr>
      <vt:lpstr>Alkalmazást futtató platformok</vt:lpstr>
      <vt:lpstr>Fejlesztési lehetőségek</vt:lpstr>
      <vt:lpstr>Flutter</vt:lpstr>
      <vt:lpstr>PowerPoint-bemutató</vt:lpstr>
      <vt:lpstr>Flutter fordítási módok</vt:lpstr>
      <vt:lpstr>Dart</vt:lpstr>
      <vt:lpstr>Miért a Dart? – Flutter csapat szerint</vt:lpstr>
      <vt:lpstr>Miért a Dart? – Személyes vélemény</vt:lpstr>
      <vt:lpstr>Dart programozási nyelv</vt:lpstr>
      <vt:lpstr>Dart programozási nyelv</vt:lpstr>
      <vt:lpstr>Flutter alkalmazások</vt:lpstr>
      <vt:lpstr>Kitekintés</vt:lpstr>
      <vt:lpstr>Köszönöm a figyelmet!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iOS</dc:title>
  <dc:subject/>
  <dc:creator>Imre Kelényi</dc:creator>
  <cp:keywords/>
  <dc:description/>
  <cp:lastModifiedBy>Dániel Pásztor</cp:lastModifiedBy>
  <cp:revision>329</cp:revision>
  <dcterms:created xsi:type="dcterms:W3CDTF">2014-03-08T11:42:20Z</dcterms:created>
  <dcterms:modified xsi:type="dcterms:W3CDTF">2020-07-20T14:07:19Z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0x010100D88B3A1C3A8C524284B739917E5AF2CF</vt:lpwstr>
  </property>
</Properties>
</file>