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ags/tag1.xml" ContentType="application/vnd.openxmlformats-officedocument.presentationml.tags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7"/>
  </p:notesMasterIdLst>
  <p:sldIdLst>
    <p:sldId id="2347" r:id="rId2"/>
    <p:sldId id="2435" r:id="rId3"/>
    <p:sldId id="2445" r:id="rId4"/>
    <p:sldId id="2439" r:id="rId5"/>
    <p:sldId id="2343" r:id="rId6"/>
    <p:sldId id="2440" r:id="rId7"/>
    <p:sldId id="2344" r:id="rId8"/>
    <p:sldId id="2335" r:id="rId9"/>
    <p:sldId id="2316" r:id="rId10"/>
    <p:sldId id="2331" r:id="rId11"/>
    <p:sldId id="2336" r:id="rId12"/>
    <p:sldId id="2338" r:id="rId13"/>
    <p:sldId id="2441" r:id="rId14"/>
    <p:sldId id="2442" r:id="rId15"/>
    <p:sldId id="2443" r:id="rId16"/>
  </p:sldIdLst>
  <p:sldSz cx="9144000" cy="5143500" type="screen16x9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Alapértelmezett szakasz" id="{D77E905C-9414-4105-8A24-B1607BC257A7}">
          <p14:sldIdLst>
            <p14:sldId id="2347"/>
            <p14:sldId id="2435"/>
            <p14:sldId id="2445"/>
            <p14:sldId id="2439"/>
            <p14:sldId id="2343"/>
            <p14:sldId id="2440"/>
            <p14:sldId id="2344"/>
            <p14:sldId id="2335"/>
            <p14:sldId id="2316"/>
            <p14:sldId id="2331"/>
            <p14:sldId id="2336"/>
            <p14:sldId id="2338"/>
            <p14:sldId id="2441"/>
            <p14:sldId id="2442"/>
            <p14:sldId id="2443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Közepesen sötét stílus 2 – 1. jelölőszín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481" autoAdjust="0"/>
    <p:restoredTop sz="99478" autoAdjust="0"/>
  </p:normalViewPr>
  <p:slideViewPr>
    <p:cSldViewPr snapToGrid="0" snapToObjects="1">
      <p:cViewPr varScale="1">
        <p:scale>
          <a:sx n="96" d="100"/>
          <a:sy n="96" d="100"/>
        </p:scale>
        <p:origin x="424" y="56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Jagusztin%20L&#225;szl&#243;\Documents\k&#246;vetelm&#233;nyek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C:\SzK\KH%20-%20DevSecOps\KH_Application%20Security%20requirements_v5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hu-H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7.3315949907704334E-2"/>
          <c:y val="5.4507242150286767E-2"/>
          <c:w val="0.89303759801599281"/>
          <c:h val="0.8231833735308316"/>
        </c:manualLayout>
      </c:layout>
      <c:barChart>
        <c:barDir val="col"/>
        <c:grouping val="clustered"/>
        <c:varyColors val="0"/>
        <c:ser>
          <c:idx val="0"/>
          <c:order val="0"/>
          <c:tx>
            <c:v>Követelmények</c:v>
          </c:tx>
          <c:spPr>
            <a:solidFill>
              <a:schemeClr val="tx2"/>
            </a:solidFill>
            <a:ln>
              <a:noFill/>
            </a:ln>
            <a:effectLst/>
          </c:spPr>
          <c:invertIfNegative val="0"/>
          <c:cat>
            <c:strRef>
              <c:f>Munka1!$C$2:$C$6</c:f>
              <c:strCache>
                <c:ptCount val="5"/>
                <c:pt idx="0">
                  <c:v>Minden</c:v>
                </c:pt>
                <c:pt idx="1">
                  <c:v>Futásidő</c:v>
                </c:pt>
                <c:pt idx="2">
                  <c:v>Fejlesztés</c:v>
                </c:pt>
                <c:pt idx="3">
                  <c:v>Egyéb</c:v>
                </c:pt>
                <c:pt idx="4">
                  <c:v>Teszt</c:v>
                </c:pt>
              </c:strCache>
            </c:strRef>
          </c:cat>
          <c:val>
            <c:numRef>
              <c:f>Munka1!$A$2:$A$6</c:f>
              <c:numCache>
                <c:formatCode>General</c:formatCode>
                <c:ptCount val="5"/>
                <c:pt idx="0">
                  <c:v>17</c:v>
                </c:pt>
                <c:pt idx="1">
                  <c:v>41</c:v>
                </c:pt>
                <c:pt idx="2">
                  <c:v>54</c:v>
                </c:pt>
                <c:pt idx="3">
                  <c:v>51</c:v>
                </c:pt>
                <c:pt idx="4">
                  <c:v>32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CCA-4774-BEBD-3484D56A17EA}"/>
            </c:ext>
          </c:extLst>
        </c:ser>
        <c:ser>
          <c:idx val="1"/>
          <c:order val="1"/>
          <c:tx>
            <c:v>Automatizálható</c:v>
          </c:tx>
          <c:spPr>
            <a:solidFill>
              <a:schemeClr val="bg2"/>
            </a:solidFill>
            <a:ln>
              <a:noFill/>
            </a:ln>
            <a:effectLst/>
          </c:spPr>
          <c:invertIfNegative val="0"/>
          <c:cat>
            <c:strRef>
              <c:f>Munka1!$C$2:$C$6</c:f>
              <c:strCache>
                <c:ptCount val="5"/>
                <c:pt idx="0">
                  <c:v>Minden</c:v>
                </c:pt>
                <c:pt idx="1">
                  <c:v>Futásidő</c:v>
                </c:pt>
                <c:pt idx="2">
                  <c:v>Fejlesztés</c:v>
                </c:pt>
                <c:pt idx="3">
                  <c:v>Egyéb</c:v>
                </c:pt>
                <c:pt idx="4">
                  <c:v>Teszt</c:v>
                </c:pt>
              </c:strCache>
            </c:strRef>
          </c:cat>
          <c:val>
            <c:numRef>
              <c:f>Munka1!$B$2:$B$6</c:f>
              <c:numCache>
                <c:formatCode>General</c:formatCode>
                <c:ptCount val="5"/>
                <c:pt idx="0">
                  <c:v>2</c:v>
                </c:pt>
                <c:pt idx="1">
                  <c:v>30</c:v>
                </c:pt>
                <c:pt idx="2">
                  <c:v>32</c:v>
                </c:pt>
                <c:pt idx="3">
                  <c:v>3</c:v>
                </c:pt>
                <c:pt idx="4">
                  <c:v>28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2CCA-4774-BEBD-3484D56A17E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307188704"/>
        <c:axId val="307191328"/>
      </c:barChart>
      <c:catAx>
        <c:axId val="30718870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hu-HU"/>
          </a:p>
        </c:txPr>
        <c:crossAx val="307191328"/>
        <c:crosses val="autoZero"/>
        <c:auto val="1"/>
        <c:lblAlgn val="ctr"/>
        <c:lblOffset val="100"/>
        <c:noMultiLvlLbl val="0"/>
      </c:catAx>
      <c:valAx>
        <c:axId val="30719132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hu-HU"/>
          </a:p>
        </c:txPr>
        <c:crossAx val="30718870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hu-HU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hu-HU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hu-H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'Elemzési eredmények'!$D$54</c:f>
              <c:strCache>
                <c:ptCount val="1"/>
                <c:pt idx="0">
                  <c:v>Lefedett követelmények</c:v>
                </c:pt>
              </c:strCache>
            </c:strRef>
          </c:tx>
          <c:spPr>
            <a:solidFill>
              <a:schemeClr val="tx2"/>
            </a:solidFill>
            <a:ln>
              <a:noFill/>
            </a:ln>
            <a:effectLst/>
          </c:spPr>
          <c:invertIfNegative val="0"/>
          <c:dLbls>
            <c:delete val="1"/>
          </c:dLbls>
          <c:cat>
            <c:numRef>
              <c:f>'Elemzési eredmények'!$C$55:$C$72</c:f>
              <c:numCache>
                <c:formatCode>General</c:formatCode>
                <c:ptCount val="18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</c:v>
                </c:pt>
                <c:pt idx="16">
                  <c:v>17</c:v>
                </c:pt>
                <c:pt idx="17">
                  <c:v>18</c:v>
                </c:pt>
              </c:numCache>
            </c:numRef>
          </c:cat>
          <c:val>
            <c:numRef>
              <c:f>'Elemzési eredmények'!$D$55:$D$72</c:f>
              <c:numCache>
                <c:formatCode>General</c:formatCode>
                <c:ptCount val="18"/>
                <c:pt idx="0">
                  <c:v>23</c:v>
                </c:pt>
                <c:pt idx="1">
                  <c:v>24</c:v>
                </c:pt>
                <c:pt idx="2">
                  <c:v>23</c:v>
                </c:pt>
                <c:pt idx="3">
                  <c:v>25</c:v>
                </c:pt>
                <c:pt idx="4">
                  <c:v>24</c:v>
                </c:pt>
                <c:pt idx="5">
                  <c:v>22</c:v>
                </c:pt>
                <c:pt idx="6">
                  <c:v>25</c:v>
                </c:pt>
                <c:pt idx="7">
                  <c:v>17</c:v>
                </c:pt>
                <c:pt idx="8">
                  <c:v>17</c:v>
                </c:pt>
                <c:pt idx="9">
                  <c:v>17</c:v>
                </c:pt>
                <c:pt idx="10">
                  <c:v>24</c:v>
                </c:pt>
                <c:pt idx="11">
                  <c:v>24</c:v>
                </c:pt>
                <c:pt idx="12">
                  <c:v>28</c:v>
                </c:pt>
                <c:pt idx="13">
                  <c:v>27</c:v>
                </c:pt>
                <c:pt idx="14">
                  <c:v>17</c:v>
                </c:pt>
                <c:pt idx="15">
                  <c:v>20</c:v>
                </c:pt>
                <c:pt idx="16">
                  <c:v>20</c:v>
                </c:pt>
                <c:pt idx="17">
                  <c:v>22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AD8-4EB4-A1F0-428F896CE0D1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1993385488"/>
        <c:axId val="1773054816"/>
      </c:barChart>
      <c:catAx>
        <c:axId val="1993385488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hu-HU" sz="1400" baseline="0" dirty="0"/>
                  <a:t> Kontroll azonosító</a:t>
                </a:r>
                <a:endParaRPr lang="en-US" sz="1400" baseline="0" dirty="0"/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hu-HU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hu-HU"/>
          </a:p>
        </c:txPr>
        <c:crossAx val="1773054816"/>
        <c:crosses val="autoZero"/>
        <c:auto val="1"/>
        <c:lblAlgn val="ctr"/>
        <c:lblOffset val="100"/>
        <c:noMultiLvlLbl val="0"/>
      </c:catAx>
      <c:valAx>
        <c:axId val="177305481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400" baseline="0"/>
                  <a:t>Lefedett követelmények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4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hu-HU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hu-HU"/>
          </a:p>
        </c:txPr>
        <c:crossAx val="199338548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hu-HU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8990436-6767-4AC7-BA58-6C85CDB9FF2C}" type="doc">
      <dgm:prSet loTypeId="urn:microsoft.com/office/officeart/2005/8/layout/hList1" loCatId="list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hu-HU"/>
        </a:p>
      </dgm:t>
    </dgm:pt>
    <dgm:pt modelId="{3B541B5A-3F4D-4422-8192-D37AA6A32EB0}">
      <dgm:prSet phldrT="[Szöveg]"/>
      <dgm:spPr/>
      <dgm:t>
        <a:bodyPr/>
        <a:lstStyle/>
        <a:p>
          <a:r>
            <a:rPr lang="hu-HU" dirty="0"/>
            <a:t>Megfelelőség</a:t>
          </a:r>
        </a:p>
      </dgm:t>
    </dgm:pt>
    <dgm:pt modelId="{3DFDFE99-4F5D-4FBC-8F90-53B85C993B35}" type="parTrans" cxnId="{A7E3FA1C-6CB4-4485-A8B2-F72FB64BD34B}">
      <dgm:prSet/>
      <dgm:spPr/>
      <dgm:t>
        <a:bodyPr/>
        <a:lstStyle/>
        <a:p>
          <a:endParaRPr lang="hu-HU"/>
        </a:p>
      </dgm:t>
    </dgm:pt>
    <dgm:pt modelId="{32407750-904E-4C4B-A527-4FF7AAA36B37}" type="sibTrans" cxnId="{A7E3FA1C-6CB4-4485-A8B2-F72FB64BD34B}">
      <dgm:prSet/>
      <dgm:spPr/>
      <dgm:t>
        <a:bodyPr/>
        <a:lstStyle/>
        <a:p>
          <a:endParaRPr lang="hu-HU"/>
        </a:p>
      </dgm:t>
    </dgm:pt>
    <dgm:pt modelId="{9F5733ED-EACE-4F98-8A05-D41190B2639C}">
      <dgm:prSet phldrT="[Szöveg]"/>
      <dgm:spPr/>
      <dgm:t>
        <a:bodyPr/>
        <a:lstStyle/>
        <a:p>
          <a:r>
            <a:rPr lang="hu-HU" dirty="0"/>
            <a:t>SDLC</a:t>
          </a:r>
        </a:p>
      </dgm:t>
    </dgm:pt>
    <dgm:pt modelId="{50B97400-4163-4397-BD19-9E3A2582F0E3}" type="parTrans" cxnId="{7C786E20-4B8B-415F-8DDE-7C09CCCD45E6}">
      <dgm:prSet/>
      <dgm:spPr/>
      <dgm:t>
        <a:bodyPr/>
        <a:lstStyle/>
        <a:p>
          <a:endParaRPr lang="hu-HU"/>
        </a:p>
      </dgm:t>
    </dgm:pt>
    <dgm:pt modelId="{7A552713-CBD5-4BA9-9711-BCE318982177}" type="sibTrans" cxnId="{7C786E20-4B8B-415F-8DDE-7C09CCCD45E6}">
      <dgm:prSet/>
      <dgm:spPr/>
      <dgm:t>
        <a:bodyPr/>
        <a:lstStyle/>
        <a:p>
          <a:endParaRPr lang="hu-HU"/>
        </a:p>
      </dgm:t>
    </dgm:pt>
    <dgm:pt modelId="{F4B60567-5EBA-4AA1-B185-4D2973FFFD59}">
      <dgm:prSet phldrT="[Szöveg]"/>
      <dgm:spPr/>
      <dgm:t>
        <a:bodyPr/>
        <a:lstStyle/>
        <a:p>
          <a:pPr>
            <a:buFont typeface="Arial" panose="020B0604020202020204" pitchFamily="34" charset="0"/>
            <a:buChar char="•"/>
          </a:pPr>
          <a:r>
            <a:rPr lang="hu-HU" dirty="0"/>
            <a:t>Fejlesztés</a:t>
          </a:r>
        </a:p>
      </dgm:t>
    </dgm:pt>
    <dgm:pt modelId="{364FFD2F-3484-4D68-8885-2A4564EEFDB5}" type="parTrans" cxnId="{F08D8254-E3C2-409F-9F08-8EAA2D3442F5}">
      <dgm:prSet/>
      <dgm:spPr/>
      <dgm:t>
        <a:bodyPr/>
        <a:lstStyle/>
        <a:p>
          <a:endParaRPr lang="hu-HU"/>
        </a:p>
      </dgm:t>
    </dgm:pt>
    <dgm:pt modelId="{78A6A0F3-54A0-4293-A1B9-45097D1C9D19}" type="sibTrans" cxnId="{F08D8254-E3C2-409F-9F08-8EAA2D3442F5}">
      <dgm:prSet/>
      <dgm:spPr/>
      <dgm:t>
        <a:bodyPr/>
        <a:lstStyle/>
        <a:p>
          <a:endParaRPr lang="hu-HU"/>
        </a:p>
      </dgm:t>
    </dgm:pt>
    <dgm:pt modelId="{80D4D008-4F84-4039-8CE8-CB2A12379B71}">
      <dgm:prSet phldrT="[Szöveg]"/>
      <dgm:spPr/>
      <dgm:t>
        <a:bodyPr/>
        <a:lstStyle/>
        <a:p>
          <a:r>
            <a:rPr lang="hu-HU" dirty="0"/>
            <a:t>Tervezés</a:t>
          </a:r>
        </a:p>
      </dgm:t>
    </dgm:pt>
    <dgm:pt modelId="{A3032084-A3F9-4D14-A0E0-1305660868C9}" type="parTrans" cxnId="{032660F9-2A97-4691-B78F-0AA8AF181F64}">
      <dgm:prSet/>
      <dgm:spPr/>
      <dgm:t>
        <a:bodyPr/>
        <a:lstStyle/>
        <a:p>
          <a:endParaRPr lang="hu-HU"/>
        </a:p>
      </dgm:t>
    </dgm:pt>
    <dgm:pt modelId="{0BABB8E0-F4DB-476B-9556-27E50B116F71}" type="sibTrans" cxnId="{032660F9-2A97-4691-B78F-0AA8AF181F64}">
      <dgm:prSet/>
      <dgm:spPr/>
      <dgm:t>
        <a:bodyPr/>
        <a:lstStyle/>
        <a:p>
          <a:endParaRPr lang="hu-HU"/>
        </a:p>
      </dgm:t>
    </dgm:pt>
    <dgm:pt modelId="{A73A4B50-697C-41FF-B7EC-2BFCA8062C41}">
      <dgm:prSet phldrT="[Szöveg]"/>
      <dgm:spPr/>
      <dgm:t>
        <a:bodyPr/>
        <a:lstStyle/>
        <a:p>
          <a:r>
            <a:rPr lang="hu-HU" dirty="0"/>
            <a:t>Tesztelés</a:t>
          </a:r>
        </a:p>
      </dgm:t>
    </dgm:pt>
    <dgm:pt modelId="{5764EFFE-B5B4-426D-8376-6966D67ED9BA}" type="parTrans" cxnId="{A893FFE0-5318-4C4B-9300-31286FA7D9F6}">
      <dgm:prSet/>
      <dgm:spPr/>
      <dgm:t>
        <a:bodyPr/>
        <a:lstStyle/>
        <a:p>
          <a:endParaRPr lang="hu-HU"/>
        </a:p>
      </dgm:t>
    </dgm:pt>
    <dgm:pt modelId="{6A1A5B1B-3D03-4A6E-8F2E-DDF014A1982A}" type="sibTrans" cxnId="{A893FFE0-5318-4C4B-9300-31286FA7D9F6}">
      <dgm:prSet/>
      <dgm:spPr/>
      <dgm:t>
        <a:bodyPr/>
        <a:lstStyle/>
        <a:p>
          <a:endParaRPr lang="hu-HU"/>
        </a:p>
      </dgm:t>
    </dgm:pt>
    <dgm:pt modelId="{C7BA1DFE-8449-4008-BAB2-34FFAB70AA63}">
      <dgm:prSet phldrT="[Szöveg]"/>
      <dgm:spPr/>
      <dgm:t>
        <a:bodyPr/>
        <a:lstStyle/>
        <a:p>
          <a:r>
            <a:rPr lang="hu-HU" dirty="0"/>
            <a:t>Futásidő</a:t>
          </a:r>
        </a:p>
      </dgm:t>
    </dgm:pt>
    <dgm:pt modelId="{4705EA4D-CBDC-4463-943C-43F2D2EC6CE4}" type="parTrans" cxnId="{6220FB24-8DAF-406F-9B60-C463EF6A767C}">
      <dgm:prSet/>
      <dgm:spPr/>
      <dgm:t>
        <a:bodyPr/>
        <a:lstStyle/>
        <a:p>
          <a:endParaRPr lang="hu-HU"/>
        </a:p>
      </dgm:t>
    </dgm:pt>
    <dgm:pt modelId="{A2B564A9-E31F-4B6C-A759-30CFB53D377D}" type="sibTrans" cxnId="{6220FB24-8DAF-406F-9B60-C463EF6A767C}">
      <dgm:prSet/>
      <dgm:spPr/>
      <dgm:t>
        <a:bodyPr/>
        <a:lstStyle/>
        <a:p>
          <a:endParaRPr lang="hu-HU"/>
        </a:p>
      </dgm:t>
    </dgm:pt>
    <dgm:pt modelId="{AF0E54BE-9F17-44B9-996F-E739E8E31E1A}">
      <dgm:prSet phldrT="[Szöveg]"/>
      <dgm:spPr/>
      <dgm:t>
        <a:bodyPr/>
        <a:lstStyle/>
        <a:p>
          <a:r>
            <a:rPr lang="hu-HU" dirty="0"/>
            <a:t>Összes</a:t>
          </a:r>
        </a:p>
      </dgm:t>
    </dgm:pt>
    <dgm:pt modelId="{E1821D79-6B2A-4E1F-92C2-F5772D6BDC05}" type="parTrans" cxnId="{3747B5BF-855C-48B1-A963-4E8770EEDB6C}">
      <dgm:prSet/>
      <dgm:spPr/>
      <dgm:t>
        <a:bodyPr/>
        <a:lstStyle/>
        <a:p>
          <a:endParaRPr lang="hu-HU"/>
        </a:p>
      </dgm:t>
    </dgm:pt>
    <dgm:pt modelId="{259E3B31-45D4-45C1-AA48-CC3FEB850E61}" type="sibTrans" cxnId="{3747B5BF-855C-48B1-A963-4E8770EEDB6C}">
      <dgm:prSet/>
      <dgm:spPr/>
      <dgm:t>
        <a:bodyPr/>
        <a:lstStyle/>
        <a:p>
          <a:endParaRPr lang="hu-HU"/>
        </a:p>
      </dgm:t>
    </dgm:pt>
    <dgm:pt modelId="{236539C3-C456-46CC-9976-7CB4BC91A4D8}">
      <dgm:prSet phldrT="[Szöveg]"/>
      <dgm:spPr/>
      <dgm:t>
        <a:bodyPr/>
        <a:lstStyle/>
        <a:p>
          <a:r>
            <a:rPr lang="hu-HU" dirty="0"/>
            <a:t>Egyéb</a:t>
          </a:r>
        </a:p>
      </dgm:t>
    </dgm:pt>
    <dgm:pt modelId="{30A729A5-F86D-4EDA-BE1C-B8DC83ECA273}" type="parTrans" cxnId="{5EAD1B8F-E0A5-4977-B8AE-A0513E67B60D}">
      <dgm:prSet/>
      <dgm:spPr/>
      <dgm:t>
        <a:bodyPr/>
        <a:lstStyle/>
        <a:p>
          <a:endParaRPr lang="hu-HU"/>
        </a:p>
      </dgm:t>
    </dgm:pt>
    <dgm:pt modelId="{875224B2-8E7E-4A63-852E-F9958574904B}" type="sibTrans" cxnId="{5EAD1B8F-E0A5-4977-B8AE-A0513E67B60D}">
      <dgm:prSet/>
      <dgm:spPr/>
      <dgm:t>
        <a:bodyPr/>
        <a:lstStyle/>
        <a:p>
          <a:endParaRPr lang="hu-HU"/>
        </a:p>
      </dgm:t>
    </dgm:pt>
    <dgm:pt modelId="{7D54BF3F-7D09-4117-A2F8-3F8A0CF0C4FB}">
      <dgm:prSet phldrT="[Szöveg]"/>
      <dgm:spPr/>
      <dgm:t>
        <a:bodyPr/>
        <a:lstStyle/>
        <a:p>
          <a:pPr>
            <a:buFont typeface="Arial" panose="020B0604020202020204" pitchFamily="34" charset="0"/>
            <a:buChar char="•"/>
          </a:pPr>
          <a:r>
            <a:rPr lang="hu-HU" dirty="0"/>
            <a:t>Szabályozás</a:t>
          </a:r>
        </a:p>
      </dgm:t>
    </dgm:pt>
    <dgm:pt modelId="{D9169017-EB61-45FB-A0FF-43D7AD278C7B}" type="parTrans" cxnId="{AC082689-4C93-4F77-A922-1CC0FF6EC136}">
      <dgm:prSet/>
      <dgm:spPr/>
      <dgm:t>
        <a:bodyPr/>
        <a:lstStyle/>
        <a:p>
          <a:endParaRPr lang="hu-HU"/>
        </a:p>
      </dgm:t>
    </dgm:pt>
    <dgm:pt modelId="{8BF64E40-6A18-4F89-A6C2-D8247BB69CCB}" type="sibTrans" cxnId="{AC082689-4C93-4F77-A922-1CC0FF6EC136}">
      <dgm:prSet/>
      <dgm:spPr/>
      <dgm:t>
        <a:bodyPr/>
        <a:lstStyle/>
        <a:p>
          <a:endParaRPr lang="hu-HU"/>
        </a:p>
      </dgm:t>
    </dgm:pt>
    <dgm:pt modelId="{00F626F6-3572-428A-998A-15303C472418}">
      <dgm:prSet/>
      <dgm:spPr/>
      <dgm:t>
        <a:bodyPr/>
        <a:lstStyle/>
        <a:p>
          <a:r>
            <a:rPr lang="hu-HU" dirty="0"/>
            <a:t>Folyamat</a:t>
          </a:r>
        </a:p>
      </dgm:t>
    </dgm:pt>
    <dgm:pt modelId="{9042DC8B-9BEE-46B8-8BE5-409D304E16C8}" type="parTrans" cxnId="{D8B761D7-A223-46AD-8E53-0BA4FA0593A6}">
      <dgm:prSet/>
      <dgm:spPr/>
      <dgm:t>
        <a:bodyPr/>
        <a:lstStyle/>
        <a:p>
          <a:endParaRPr lang="hu-HU"/>
        </a:p>
      </dgm:t>
    </dgm:pt>
    <dgm:pt modelId="{E5344AF2-B1E4-47A0-B1CB-42F74BCAB4F2}" type="sibTrans" cxnId="{D8B761D7-A223-46AD-8E53-0BA4FA0593A6}">
      <dgm:prSet/>
      <dgm:spPr/>
      <dgm:t>
        <a:bodyPr/>
        <a:lstStyle/>
        <a:p>
          <a:endParaRPr lang="hu-HU"/>
        </a:p>
      </dgm:t>
    </dgm:pt>
    <dgm:pt modelId="{F79E695F-64F5-4F09-B329-672CD720589C}">
      <dgm:prSet/>
      <dgm:spPr/>
      <dgm:t>
        <a:bodyPr/>
        <a:lstStyle/>
        <a:p>
          <a:r>
            <a:rPr lang="hu-HU" dirty="0"/>
            <a:t>Dokumentáció</a:t>
          </a:r>
        </a:p>
      </dgm:t>
    </dgm:pt>
    <dgm:pt modelId="{0E16EF3B-94EE-43CA-BCAB-3A0CA4007867}" type="parTrans" cxnId="{AA5B2BA9-234D-40D7-9249-F34A16CC3C45}">
      <dgm:prSet/>
      <dgm:spPr/>
      <dgm:t>
        <a:bodyPr/>
        <a:lstStyle/>
        <a:p>
          <a:endParaRPr lang="hu-HU"/>
        </a:p>
      </dgm:t>
    </dgm:pt>
    <dgm:pt modelId="{E33CA00E-0D96-4F55-814C-12C2240D7E8D}" type="sibTrans" cxnId="{AA5B2BA9-234D-40D7-9249-F34A16CC3C45}">
      <dgm:prSet/>
      <dgm:spPr/>
      <dgm:t>
        <a:bodyPr/>
        <a:lstStyle/>
        <a:p>
          <a:endParaRPr lang="hu-HU"/>
        </a:p>
      </dgm:t>
    </dgm:pt>
    <dgm:pt modelId="{9AF959C8-ADBC-44BA-88DE-C406640363E1}">
      <dgm:prSet/>
      <dgm:spPr/>
      <dgm:t>
        <a:bodyPr/>
        <a:lstStyle/>
        <a:p>
          <a:r>
            <a:rPr lang="hu-HU" dirty="0"/>
            <a:t>Szabványosítás</a:t>
          </a:r>
        </a:p>
      </dgm:t>
    </dgm:pt>
    <dgm:pt modelId="{E11D1878-E69E-4D68-9F6D-8C7F49A717CD}" type="parTrans" cxnId="{967BDEF1-A2CA-45D0-A2DF-8B9E516CF4E5}">
      <dgm:prSet/>
      <dgm:spPr/>
      <dgm:t>
        <a:bodyPr/>
        <a:lstStyle/>
        <a:p>
          <a:endParaRPr lang="hu-HU"/>
        </a:p>
      </dgm:t>
    </dgm:pt>
    <dgm:pt modelId="{DF5AF7A3-CCF4-403B-8E20-A93B95BB266C}" type="sibTrans" cxnId="{967BDEF1-A2CA-45D0-A2DF-8B9E516CF4E5}">
      <dgm:prSet/>
      <dgm:spPr/>
      <dgm:t>
        <a:bodyPr/>
        <a:lstStyle/>
        <a:p>
          <a:endParaRPr lang="hu-HU"/>
        </a:p>
      </dgm:t>
    </dgm:pt>
    <dgm:pt modelId="{9B69732C-56CA-470C-88A2-9FC43C913B75}">
      <dgm:prSet/>
      <dgm:spPr/>
      <dgm:t>
        <a:bodyPr/>
        <a:lstStyle/>
        <a:p>
          <a:r>
            <a:rPr lang="hu-HU" dirty="0"/>
            <a:t>Kommunikáció</a:t>
          </a:r>
        </a:p>
      </dgm:t>
    </dgm:pt>
    <dgm:pt modelId="{B940DFDD-DE4E-43C2-864F-1B2E4222EEA8}" type="parTrans" cxnId="{B2DEDEAE-94B0-4372-88A1-EB518EFCA8CF}">
      <dgm:prSet/>
      <dgm:spPr/>
      <dgm:t>
        <a:bodyPr/>
        <a:lstStyle/>
        <a:p>
          <a:endParaRPr lang="hu-HU"/>
        </a:p>
      </dgm:t>
    </dgm:pt>
    <dgm:pt modelId="{A1E1989E-45A1-4AC5-940C-BC1CD7A9984D}" type="sibTrans" cxnId="{B2DEDEAE-94B0-4372-88A1-EB518EFCA8CF}">
      <dgm:prSet/>
      <dgm:spPr/>
      <dgm:t>
        <a:bodyPr/>
        <a:lstStyle/>
        <a:p>
          <a:endParaRPr lang="hu-HU"/>
        </a:p>
      </dgm:t>
    </dgm:pt>
    <dgm:pt modelId="{253229F6-7482-44E3-9263-3AAD0F4F55CD}">
      <dgm:prSet/>
      <dgm:spPr/>
      <dgm:t>
        <a:bodyPr/>
        <a:lstStyle/>
        <a:p>
          <a:r>
            <a:rPr lang="hu-HU" dirty="0"/>
            <a:t>Oktatás</a:t>
          </a:r>
        </a:p>
      </dgm:t>
    </dgm:pt>
    <dgm:pt modelId="{05B3CBF8-783C-4F10-8F88-B2DF49853A92}" type="parTrans" cxnId="{615A7F37-12D4-4CD6-871E-B0DE73EE6685}">
      <dgm:prSet/>
      <dgm:spPr/>
      <dgm:t>
        <a:bodyPr/>
        <a:lstStyle/>
        <a:p>
          <a:endParaRPr lang="hu-HU"/>
        </a:p>
      </dgm:t>
    </dgm:pt>
    <dgm:pt modelId="{2F7959A1-C341-43BD-A112-8DDA5A2043C8}" type="sibTrans" cxnId="{615A7F37-12D4-4CD6-871E-B0DE73EE6685}">
      <dgm:prSet/>
      <dgm:spPr/>
      <dgm:t>
        <a:bodyPr/>
        <a:lstStyle/>
        <a:p>
          <a:endParaRPr lang="hu-HU"/>
        </a:p>
      </dgm:t>
    </dgm:pt>
    <dgm:pt modelId="{EE2EA378-DEB4-4681-8041-1B7C9C2BF7DF}">
      <dgm:prSet/>
      <dgm:spPr/>
      <dgm:t>
        <a:bodyPr/>
        <a:lstStyle/>
        <a:p>
          <a:r>
            <a:rPr lang="hu-HU" dirty="0"/>
            <a:t>Jog</a:t>
          </a:r>
        </a:p>
      </dgm:t>
    </dgm:pt>
    <dgm:pt modelId="{D3E6E211-4DB6-4144-B399-158BDFD099FF}" type="parTrans" cxnId="{B3788AC5-82CA-4F91-8EFC-4389E78CB257}">
      <dgm:prSet/>
      <dgm:spPr/>
      <dgm:t>
        <a:bodyPr/>
        <a:lstStyle/>
        <a:p>
          <a:endParaRPr lang="hu-HU"/>
        </a:p>
      </dgm:t>
    </dgm:pt>
    <dgm:pt modelId="{A63D031C-DC55-4475-A4C1-29D50DD3BD20}" type="sibTrans" cxnId="{B3788AC5-82CA-4F91-8EFC-4389E78CB257}">
      <dgm:prSet/>
      <dgm:spPr/>
      <dgm:t>
        <a:bodyPr/>
        <a:lstStyle/>
        <a:p>
          <a:endParaRPr lang="hu-HU"/>
        </a:p>
      </dgm:t>
    </dgm:pt>
    <dgm:pt modelId="{7A3399F3-955F-43E1-A06F-C0A6D157C185}" type="pres">
      <dgm:prSet presAssocID="{A8990436-6767-4AC7-BA58-6C85CDB9FF2C}" presName="Name0" presStyleCnt="0">
        <dgm:presLayoutVars>
          <dgm:dir/>
          <dgm:animLvl val="lvl"/>
          <dgm:resizeHandles val="exact"/>
        </dgm:presLayoutVars>
      </dgm:prSet>
      <dgm:spPr/>
    </dgm:pt>
    <dgm:pt modelId="{E9E3323C-F823-4533-85A2-87E5904EFCC6}" type="pres">
      <dgm:prSet presAssocID="{3B541B5A-3F4D-4422-8192-D37AA6A32EB0}" presName="composite" presStyleCnt="0"/>
      <dgm:spPr/>
    </dgm:pt>
    <dgm:pt modelId="{AC2FF45A-49A3-4AB9-8D73-C2D685C168F1}" type="pres">
      <dgm:prSet presAssocID="{3B541B5A-3F4D-4422-8192-D37AA6A32EB0}" presName="parTx" presStyleLbl="alignNode1" presStyleIdx="0" presStyleCnt="2">
        <dgm:presLayoutVars>
          <dgm:chMax val="0"/>
          <dgm:chPref val="0"/>
          <dgm:bulletEnabled val="1"/>
        </dgm:presLayoutVars>
      </dgm:prSet>
      <dgm:spPr/>
    </dgm:pt>
    <dgm:pt modelId="{56803AC7-2813-4A31-B780-753B3FBB4A53}" type="pres">
      <dgm:prSet presAssocID="{3B541B5A-3F4D-4422-8192-D37AA6A32EB0}" presName="desTx" presStyleLbl="alignAccFollowNode1" presStyleIdx="0" presStyleCnt="2">
        <dgm:presLayoutVars>
          <dgm:bulletEnabled val="1"/>
        </dgm:presLayoutVars>
      </dgm:prSet>
      <dgm:spPr/>
    </dgm:pt>
    <dgm:pt modelId="{8F818818-0915-46F8-A1CA-941AADBBB272}" type="pres">
      <dgm:prSet presAssocID="{32407750-904E-4C4B-A527-4FF7AAA36B37}" presName="space" presStyleCnt="0"/>
      <dgm:spPr/>
    </dgm:pt>
    <dgm:pt modelId="{80119892-C0AE-46B1-9ECC-109BD9BFC3AA}" type="pres">
      <dgm:prSet presAssocID="{9F5733ED-EACE-4F98-8A05-D41190B2639C}" presName="composite" presStyleCnt="0"/>
      <dgm:spPr/>
    </dgm:pt>
    <dgm:pt modelId="{A912DE25-A5D0-49E3-A933-1CC2FA571AE9}" type="pres">
      <dgm:prSet presAssocID="{9F5733ED-EACE-4F98-8A05-D41190B2639C}" presName="parTx" presStyleLbl="alignNode1" presStyleIdx="1" presStyleCnt="2">
        <dgm:presLayoutVars>
          <dgm:chMax val="0"/>
          <dgm:chPref val="0"/>
          <dgm:bulletEnabled val="1"/>
        </dgm:presLayoutVars>
      </dgm:prSet>
      <dgm:spPr/>
    </dgm:pt>
    <dgm:pt modelId="{78B89D5C-4393-4EF1-AF32-1419355C9801}" type="pres">
      <dgm:prSet presAssocID="{9F5733ED-EACE-4F98-8A05-D41190B2639C}" presName="desTx" presStyleLbl="alignAccFollowNode1" presStyleIdx="1" presStyleCnt="2">
        <dgm:presLayoutVars>
          <dgm:bulletEnabled val="1"/>
        </dgm:presLayoutVars>
      </dgm:prSet>
      <dgm:spPr/>
    </dgm:pt>
  </dgm:ptLst>
  <dgm:cxnLst>
    <dgm:cxn modelId="{706AB10A-95C8-468B-A0B1-FB2B3ED16062}" type="presOf" srcId="{7D54BF3F-7D09-4117-A2F8-3F8A0CF0C4FB}" destId="{56803AC7-2813-4A31-B780-753B3FBB4A53}" srcOrd="0" destOrd="0" presId="urn:microsoft.com/office/officeart/2005/8/layout/hList1"/>
    <dgm:cxn modelId="{761DC915-EC41-403B-887E-42E97115E129}" type="presOf" srcId="{F79E695F-64F5-4F09-B329-672CD720589C}" destId="{56803AC7-2813-4A31-B780-753B3FBB4A53}" srcOrd="0" destOrd="2" presId="urn:microsoft.com/office/officeart/2005/8/layout/hList1"/>
    <dgm:cxn modelId="{A7E3FA1C-6CB4-4485-A8B2-F72FB64BD34B}" srcId="{A8990436-6767-4AC7-BA58-6C85CDB9FF2C}" destId="{3B541B5A-3F4D-4422-8192-D37AA6A32EB0}" srcOrd="0" destOrd="0" parTransId="{3DFDFE99-4F5D-4FBC-8F90-53B85C993B35}" sibTransId="{32407750-904E-4C4B-A527-4FF7AAA36B37}"/>
    <dgm:cxn modelId="{7C786E20-4B8B-415F-8DDE-7C09CCCD45E6}" srcId="{A8990436-6767-4AC7-BA58-6C85CDB9FF2C}" destId="{9F5733ED-EACE-4F98-8A05-D41190B2639C}" srcOrd="1" destOrd="0" parTransId="{50B97400-4163-4397-BD19-9E3A2582F0E3}" sibTransId="{7A552713-CBD5-4BA9-9711-BCE318982177}"/>
    <dgm:cxn modelId="{6220FB24-8DAF-406F-9B60-C463EF6A767C}" srcId="{9F5733ED-EACE-4F98-8A05-D41190B2639C}" destId="{C7BA1DFE-8449-4008-BAB2-34FFAB70AA63}" srcOrd="3" destOrd="0" parTransId="{4705EA4D-CBDC-4463-943C-43F2D2EC6CE4}" sibTransId="{A2B564A9-E31F-4B6C-A759-30CFB53D377D}"/>
    <dgm:cxn modelId="{615A7F37-12D4-4CD6-871E-B0DE73EE6685}" srcId="{3B541B5A-3F4D-4422-8192-D37AA6A32EB0}" destId="{253229F6-7482-44E3-9263-3AAD0F4F55CD}" srcOrd="5" destOrd="0" parTransId="{05B3CBF8-783C-4F10-8F88-B2DF49853A92}" sibTransId="{2F7959A1-C341-43BD-A112-8DDA5A2043C8}"/>
    <dgm:cxn modelId="{E69BB663-F9DD-4DDD-BD98-282FB8B0743A}" type="presOf" srcId="{253229F6-7482-44E3-9263-3AAD0F4F55CD}" destId="{56803AC7-2813-4A31-B780-753B3FBB4A53}" srcOrd="0" destOrd="5" presId="urn:microsoft.com/office/officeart/2005/8/layout/hList1"/>
    <dgm:cxn modelId="{2568344D-B1F5-4852-B2DC-7CFA89E63D87}" type="presOf" srcId="{9AF959C8-ADBC-44BA-88DE-C406640363E1}" destId="{56803AC7-2813-4A31-B780-753B3FBB4A53}" srcOrd="0" destOrd="3" presId="urn:microsoft.com/office/officeart/2005/8/layout/hList1"/>
    <dgm:cxn modelId="{F08D8254-E3C2-409F-9F08-8EAA2D3442F5}" srcId="{9F5733ED-EACE-4F98-8A05-D41190B2639C}" destId="{F4B60567-5EBA-4AA1-B185-4D2973FFFD59}" srcOrd="0" destOrd="0" parTransId="{364FFD2F-3484-4D68-8885-2A4564EEFDB5}" sibTransId="{78A6A0F3-54A0-4293-A1B9-45097D1C9D19}"/>
    <dgm:cxn modelId="{AC082689-4C93-4F77-A922-1CC0FF6EC136}" srcId="{3B541B5A-3F4D-4422-8192-D37AA6A32EB0}" destId="{7D54BF3F-7D09-4117-A2F8-3F8A0CF0C4FB}" srcOrd="0" destOrd="0" parTransId="{D9169017-EB61-45FB-A0FF-43D7AD278C7B}" sibTransId="{8BF64E40-6A18-4F89-A6C2-D8247BB69CCB}"/>
    <dgm:cxn modelId="{36418689-D96E-4A7A-BB8E-09BD4F0B96B5}" type="presOf" srcId="{C7BA1DFE-8449-4008-BAB2-34FFAB70AA63}" destId="{78B89D5C-4393-4EF1-AF32-1419355C9801}" srcOrd="0" destOrd="3" presId="urn:microsoft.com/office/officeart/2005/8/layout/hList1"/>
    <dgm:cxn modelId="{5EAD1B8F-E0A5-4977-B8AE-A0513E67B60D}" srcId="{9F5733ED-EACE-4F98-8A05-D41190B2639C}" destId="{236539C3-C456-46CC-9976-7CB4BC91A4D8}" srcOrd="5" destOrd="0" parTransId="{30A729A5-F86D-4EDA-BE1C-B8DC83ECA273}" sibTransId="{875224B2-8E7E-4A63-852E-F9958574904B}"/>
    <dgm:cxn modelId="{BC190F91-AA15-4CE9-8701-D59715C72B38}" type="presOf" srcId="{EE2EA378-DEB4-4681-8041-1B7C9C2BF7DF}" destId="{56803AC7-2813-4A31-B780-753B3FBB4A53}" srcOrd="0" destOrd="6" presId="urn:microsoft.com/office/officeart/2005/8/layout/hList1"/>
    <dgm:cxn modelId="{EDE0B196-03BE-4912-ABFA-52326CF93FB5}" type="presOf" srcId="{F4B60567-5EBA-4AA1-B185-4D2973FFFD59}" destId="{78B89D5C-4393-4EF1-AF32-1419355C9801}" srcOrd="0" destOrd="0" presId="urn:microsoft.com/office/officeart/2005/8/layout/hList1"/>
    <dgm:cxn modelId="{DBE3F99F-867D-46D8-A3FA-C2E8C5DB32F8}" type="presOf" srcId="{00F626F6-3572-428A-998A-15303C472418}" destId="{56803AC7-2813-4A31-B780-753B3FBB4A53}" srcOrd="0" destOrd="1" presId="urn:microsoft.com/office/officeart/2005/8/layout/hList1"/>
    <dgm:cxn modelId="{F04F96A7-C243-47C0-86FE-95374A0012E2}" type="presOf" srcId="{A73A4B50-697C-41FF-B7EC-2BFCA8062C41}" destId="{78B89D5C-4393-4EF1-AF32-1419355C9801}" srcOrd="0" destOrd="2" presId="urn:microsoft.com/office/officeart/2005/8/layout/hList1"/>
    <dgm:cxn modelId="{AA5B2BA9-234D-40D7-9249-F34A16CC3C45}" srcId="{3B541B5A-3F4D-4422-8192-D37AA6A32EB0}" destId="{F79E695F-64F5-4F09-B329-672CD720589C}" srcOrd="2" destOrd="0" parTransId="{0E16EF3B-94EE-43CA-BCAB-3A0CA4007867}" sibTransId="{E33CA00E-0D96-4F55-814C-12C2240D7E8D}"/>
    <dgm:cxn modelId="{B2DEDEAE-94B0-4372-88A1-EB518EFCA8CF}" srcId="{3B541B5A-3F4D-4422-8192-D37AA6A32EB0}" destId="{9B69732C-56CA-470C-88A2-9FC43C913B75}" srcOrd="4" destOrd="0" parTransId="{B940DFDD-DE4E-43C2-864F-1B2E4222EEA8}" sibTransId="{A1E1989E-45A1-4AC5-940C-BC1CD7A9984D}"/>
    <dgm:cxn modelId="{3747B5BF-855C-48B1-A963-4E8770EEDB6C}" srcId="{9F5733ED-EACE-4F98-8A05-D41190B2639C}" destId="{AF0E54BE-9F17-44B9-996F-E739E8E31E1A}" srcOrd="4" destOrd="0" parTransId="{E1821D79-6B2A-4E1F-92C2-F5772D6BDC05}" sibTransId="{259E3B31-45D4-45C1-AA48-CC3FEB850E61}"/>
    <dgm:cxn modelId="{B3788AC5-82CA-4F91-8EFC-4389E78CB257}" srcId="{3B541B5A-3F4D-4422-8192-D37AA6A32EB0}" destId="{EE2EA378-DEB4-4681-8041-1B7C9C2BF7DF}" srcOrd="6" destOrd="0" parTransId="{D3E6E211-4DB6-4144-B399-158BDFD099FF}" sibTransId="{A63D031C-DC55-4475-A4C1-29D50DD3BD20}"/>
    <dgm:cxn modelId="{EE0CCEC8-878D-45B3-80A7-9672B41F1F32}" type="presOf" srcId="{A8990436-6767-4AC7-BA58-6C85CDB9FF2C}" destId="{7A3399F3-955F-43E1-A06F-C0A6D157C185}" srcOrd="0" destOrd="0" presId="urn:microsoft.com/office/officeart/2005/8/layout/hList1"/>
    <dgm:cxn modelId="{D1DADBCE-493C-4B70-96FA-2A4C958D1CC5}" type="presOf" srcId="{9B69732C-56CA-470C-88A2-9FC43C913B75}" destId="{56803AC7-2813-4A31-B780-753B3FBB4A53}" srcOrd="0" destOrd="4" presId="urn:microsoft.com/office/officeart/2005/8/layout/hList1"/>
    <dgm:cxn modelId="{D8B761D7-A223-46AD-8E53-0BA4FA0593A6}" srcId="{3B541B5A-3F4D-4422-8192-D37AA6A32EB0}" destId="{00F626F6-3572-428A-998A-15303C472418}" srcOrd="1" destOrd="0" parTransId="{9042DC8B-9BEE-46B8-8BE5-409D304E16C8}" sibTransId="{E5344AF2-B1E4-47A0-B1CB-42F74BCAB4F2}"/>
    <dgm:cxn modelId="{A893FFE0-5318-4C4B-9300-31286FA7D9F6}" srcId="{9F5733ED-EACE-4F98-8A05-D41190B2639C}" destId="{A73A4B50-697C-41FF-B7EC-2BFCA8062C41}" srcOrd="2" destOrd="0" parTransId="{5764EFFE-B5B4-426D-8376-6966D67ED9BA}" sibTransId="{6A1A5B1B-3D03-4A6E-8F2E-DDF014A1982A}"/>
    <dgm:cxn modelId="{36A536E5-5B29-4DB4-A87C-B17006D9BB56}" type="presOf" srcId="{236539C3-C456-46CC-9976-7CB4BC91A4D8}" destId="{78B89D5C-4393-4EF1-AF32-1419355C9801}" srcOrd="0" destOrd="5" presId="urn:microsoft.com/office/officeart/2005/8/layout/hList1"/>
    <dgm:cxn modelId="{967BDEF1-A2CA-45D0-A2DF-8B9E516CF4E5}" srcId="{3B541B5A-3F4D-4422-8192-D37AA6A32EB0}" destId="{9AF959C8-ADBC-44BA-88DE-C406640363E1}" srcOrd="3" destOrd="0" parTransId="{E11D1878-E69E-4D68-9F6D-8C7F49A717CD}" sibTransId="{DF5AF7A3-CCF4-403B-8E20-A93B95BB266C}"/>
    <dgm:cxn modelId="{254AB1F6-3054-4C4C-9956-3451855D5921}" type="presOf" srcId="{3B541B5A-3F4D-4422-8192-D37AA6A32EB0}" destId="{AC2FF45A-49A3-4AB9-8D73-C2D685C168F1}" srcOrd="0" destOrd="0" presId="urn:microsoft.com/office/officeart/2005/8/layout/hList1"/>
    <dgm:cxn modelId="{3643EAF8-7247-42C7-B577-EF3C9F95A5B4}" type="presOf" srcId="{80D4D008-4F84-4039-8CE8-CB2A12379B71}" destId="{78B89D5C-4393-4EF1-AF32-1419355C9801}" srcOrd="0" destOrd="1" presId="urn:microsoft.com/office/officeart/2005/8/layout/hList1"/>
    <dgm:cxn modelId="{032660F9-2A97-4691-B78F-0AA8AF181F64}" srcId="{9F5733ED-EACE-4F98-8A05-D41190B2639C}" destId="{80D4D008-4F84-4039-8CE8-CB2A12379B71}" srcOrd="1" destOrd="0" parTransId="{A3032084-A3F9-4D14-A0E0-1305660868C9}" sibTransId="{0BABB8E0-F4DB-476B-9556-27E50B116F71}"/>
    <dgm:cxn modelId="{D7F1E4FD-89A1-4343-BDAA-4C55A430DC23}" type="presOf" srcId="{9F5733ED-EACE-4F98-8A05-D41190B2639C}" destId="{A912DE25-A5D0-49E3-A933-1CC2FA571AE9}" srcOrd="0" destOrd="0" presId="urn:microsoft.com/office/officeart/2005/8/layout/hList1"/>
    <dgm:cxn modelId="{8D7280FF-A8F5-4F31-A855-663D363EE6FD}" type="presOf" srcId="{AF0E54BE-9F17-44B9-996F-E739E8E31E1A}" destId="{78B89D5C-4393-4EF1-AF32-1419355C9801}" srcOrd="0" destOrd="4" presId="urn:microsoft.com/office/officeart/2005/8/layout/hList1"/>
    <dgm:cxn modelId="{ED625DC2-66D8-4B8B-981B-CF313D55D702}" type="presParOf" srcId="{7A3399F3-955F-43E1-A06F-C0A6D157C185}" destId="{E9E3323C-F823-4533-85A2-87E5904EFCC6}" srcOrd="0" destOrd="0" presId="urn:microsoft.com/office/officeart/2005/8/layout/hList1"/>
    <dgm:cxn modelId="{27198B2B-5F5C-473C-B495-8B55DC511E4D}" type="presParOf" srcId="{E9E3323C-F823-4533-85A2-87E5904EFCC6}" destId="{AC2FF45A-49A3-4AB9-8D73-C2D685C168F1}" srcOrd="0" destOrd="0" presId="urn:microsoft.com/office/officeart/2005/8/layout/hList1"/>
    <dgm:cxn modelId="{78A149EF-1B53-47DA-9C95-FE648D4FBC14}" type="presParOf" srcId="{E9E3323C-F823-4533-85A2-87E5904EFCC6}" destId="{56803AC7-2813-4A31-B780-753B3FBB4A53}" srcOrd="1" destOrd="0" presId="urn:microsoft.com/office/officeart/2005/8/layout/hList1"/>
    <dgm:cxn modelId="{49602D89-BDD6-41F6-BD8A-C1DB82E1F821}" type="presParOf" srcId="{7A3399F3-955F-43E1-A06F-C0A6D157C185}" destId="{8F818818-0915-46F8-A1CA-941AADBBB272}" srcOrd="1" destOrd="0" presId="urn:microsoft.com/office/officeart/2005/8/layout/hList1"/>
    <dgm:cxn modelId="{1BC44132-56AE-49F6-AB7E-A9F093A7AF09}" type="presParOf" srcId="{7A3399F3-955F-43E1-A06F-C0A6D157C185}" destId="{80119892-C0AE-46B1-9ECC-109BD9BFC3AA}" srcOrd="2" destOrd="0" presId="urn:microsoft.com/office/officeart/2005/8/layout/hList1"/>
    <dgm:cxn modelId="{FD708473-4E04-45D6-A8D4-524B4461B141}" type="presParOf" srcId="{80119892-C0AE-46B1-9ECC-109BD9BFC3AA}" destId="{A912DE25-A5D0-49E3-A933-1CC2FA571AE9}" srcOrd="0" destOrd="0" presId="urn:microsoft.com/office/officeart/2005/8/layout/hList1"/>
    <dgm:cxn modelId="{C946A372-1E4B-4865-BA65-280C8712B543}" type="presParOf" srcId="{80119892-C0AE-46B1-9ECC-109BD9BFC3AA}" destId="{78B89D5C-4393-4EF1-AF32-1419355C9801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C2FF45A-49A3-4AB9-8D73-C2D685C168F1}">
      <dsp:nvSpPr>
        <dsp:cNvPr id="0" name=""/>
        <dsp:cNvSpPr/>
      </dsp:nvSpPr>
      <dsp:spPr>
        <a:xfrm>
          <a:off x="38" y="17666"/>
          <a:ext cx="3700664" cy="662400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3576" tIns="93472" rIns="163576" bIns="93472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2300" kern="1200" dirty="0"/>
            <a:t>Megfelelőség</a:t>
          </a:r>
        </a:p>
      </dsp:txBody>
      <dsp:txXfrm>
        <a:off x="38" y="17666"/>
        <a:ext cx="3700664" cy="662400"/>
      </dsp:txXfrm>
    </dsp:sp>
    <dsp:sp modelId="{56803AC7-2813-4A31-B780-753B3FBB4A53}">
      <dsp:nvSpPr>
        <dsp:cNvPr id="0" name=""/>
        <dsp:cNvSpPr/>
      </dsp:nvSpPr>
      <dsp:spPr>
        <a:xfrm>
          <a:off x="38" y="680066"/>
          <a:ext cx="3700664" cy="2904209"/>
        </a:xfrm>
        <a:prstGeom prst="rect">
          <a:avLst/>
        </a:prstGeom>
        <a:solidFill>
          <a:schemeClr val="accent3">
            <a:tint val="40000"/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2682" tIns="122682" rIns="163576" bIns="184023" numCol="1" spcCol="1270" anchor="t" anchorCtr="0">
          <a:noAutofit/>
        </a:bodyPr>
        <a:lstStyle/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Arial" panose="020B0604020202020204" pitchFamily="34" charset="0"/>
            <a:buChar char="•"/>
          </a:pPr>
          <a:r>
            <a:rPr lang="hu-HU" sz="2300" kern="1200" dirty="0"/>
            <a:t>Szabályozás</a:t>
          </a:r>
        </a:p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u-HU" sz="2300" kern="1200" dirty="0"/>
            <a:t>Folyamat</a:t>
          </a:r>
        </a:p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u-HU" sz="2300" kern="1200" dirty="0"/>
            <a:t>Dokumentáció</a:t>
          </a:r>
        </a:p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u-HU" sz="2300" kern="1200" dirty="0"/>
            <a:t>Szabványosítás</a:t>
          </a:r>
        </a:p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u-HU" sz="2300" kern="1200" dirty="0"/>
            <a:t>Kommunikáció</a:t>
          </a:r>
        </a:p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u-HU" sz="2300" kern="1200" dirty="0"/>
            <a:t>Oktatás</a:t>
          </a:r>
        </a:p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u-HU" sz="2300" kern="1200" dirty="0"/>
            <a:t>Jog</a:t>
          </a:r>
        </a:p>
      </dsp:txBody>
      <dsp:txXfrm>
        <a:off x="38" y="680066"/>
        <a:ext cx="3700664" cy="2904209"/>
      </dsp:txXfrm>
    </dsp:sp>
    <dsp:sp modelId="{A912DE25-A5D0-49E3-A933-1CC2FA571AE9}">
      <dsp:nvSpPr>
        <dsp:cNvPr id="0" name=""/>
        <dsp:cNvSpPr/>
      </dsp:nvSpPr>
      <dsp:spPr>
        <a:xfrm>
          <a:off x="4218796" y="17666"/>
          <a:ext cx="3700664" cy="662400"/>
        </a:xfrm>
        <a:prstGeom prst="rect">
          <a:avLst/>
        </a:prstGeom>
        <a:solidFill>
          <a:schemeClr val="accent3">
            <a:hueOff val="-4424093"/>
            <a:satOff val="35047"/>
            <a:lumOff val="13137"/>
            <a:alphaOff val="0"/>
          </a:schemeClr>
        </a:solidFill>
        <a:ln w="25400" cap="flat" cmpd="sng" algn="ctr">
          <a:solidFill>
            <a:schemeClr val="accent3">
              <a:hueOff val="-4424093"/>
              <a:satOff val="35047"/>
              <a:lumOff val="13137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3576" tIns="93472" rIns="163576" bIns="93472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2300" kern="1200" dirty="0"/>
            <a:t>SDLC</a:t>
          </a:r>
        </a:p>
      </dsp:txBody>
      <dsp:txXfrm>
        <a:off x="4218796" y="17666"/>
        <a:ext cx="3700664" cy="662400"/>
      </dsp:txXfrm>
    </dsp:sp>
    <dsp:sp modelId="{78B89D5C-4393-4EF1-AF32-1419355C9801}">
      <dsp:nvSpPr>
        <dsp:cNvPr id="0" name=""/>
        <dsp:cNvSpPr/>
      </dsp:nvSpPr>
      <dsp:spPr>
        <a:xfrm>
          <a:off x="4218796" y="680066"/>
          <a:ext cx="3700664" cy="2904209"/>
        </a:xfrm>
        <a:prstGeom prst="rect">
          <a:avLst/>
        </a:prstGeom>
        <a:solidFill>
          <a:schemeClr val="accent3">
            <a:tint val="40000"/>
            <a:alpha val="90000"/>
            <a:hueOff val="-5367005"/>
            <a:satOff val="49598"/>
            <a:lumOff val="4291"/>
            <a:alphaOff val="0"/>
          </a:schemeClr>
        </a:solidFill>
        <a:ln w="25400" cap="flat" cmpd="sng" algn="ctr">
          <a:solidFill>
            <a:schemeClr val="accent3">
              <a:tint val="40000"/>
              <a:alpha val="90000"/>
              <a:hueOff val="-5367005"/>
              <a:satOff val="49598"/>
              <a:lumOff val="4291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2682" tIns="122682" rIns="163576" bIns="184023" numCol="1" spcCol="1270" anchor="t" anchorCtr="0">
          <a:noAutofit/>
        </a:bodyPr>
        <a:lstStyle/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Arial" panose="020B0604020202020204" pitchFamily="34" charset="0"/>
            <a:buChar char="•"/>
          </a:pPr>
          <a:r>
            <a:rPr lang="hu-HU" sz="2300" kern="1200" dirty="0"/>
            <a:t>Fejlesztés</a:t>
          </a:r>
        </a:p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u-HU" sz="2300" kern="1200" dirty="0"/>
            <a:t>Tervezés</a:t>
          </a:r>
        </a:p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u-HU" sz="2300" kern="1200" dirty="0"/>
            <a:t>Tesztelés</a:t>
          </a:r>
        </a:p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u-HU" sz="2300" kern="1200" dirty="0"/>
            <a:t>Futásidő</a:t>
          </a:r>
        </a:p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u-HU" sz="2300" kern="1200" dirty="0"/>
            <a:t>Összes</a:t>
          </a:r>
        </a:p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u-HU" sz="2300" kern="1200" dirty="0"/>
            <a:t>Egyéb</a:t>
          </a:r>
        </a:p>
      </dsp:txBody>
      <dsp:txXfrm>
        <a:off x="4218796" y="680066"/>
        <a:ext cx="3700664" cy="290420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Élőfej hely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9676538-F49A-4E98-B3B6-90E2007AC0A4}" type="datetimeFigureOut">
              <a:rPr lang="hu-HU" smtClean="0"/>
              <a:t>2020. 07. 06.</a:t>
            </a:fld>
            <a:endParaRPr lang="hu-HU"/>
          </a:p>
        </p:txBody>
      </p:sp>
      <p:sp>
        <p:nvSpPr>
          <p:cNvPr id="4" name="Diakép hely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u-HU"/>
          </a:p>
        </p:txBody>
      </p:sp>
      <p:sp>
        <p:nvSpPr>
          <p:cNvPr id="5" name="Jegyzetek hely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AB9A43F-35A0-491E-B965-D583CF8D2173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21707539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1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4.emf"/><Relationship Id="rId4" Type="http://schemas.openxmlformats.org/officeDocument/2006/relationships/oleObject" Target="../embeddings/oleObject1.bin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Alerant Title Slide Green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34517" y="540000"/>
            <a:ext cx="5969484" cy="1105944"/>
          </a:xfrm>
        </p:spPr>
        <p:txBody>
          <a:bodyPr wrap="square" lIns="0" tIns="0" rIns="0" bIns="0">
            <a:spAutoFit/>
          </a:bodyPr>
          <a:lstStyle>
            <a:lvl1pPr algn="l">
              <a:defRPr b="1">
                <a:solidFill>
                  <a:schemeClr val="bg1"/>
                </a:solidFill>
              </a:defRPr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34517" y="1825629"/>
            <a:ext cx="5969483" cy="1105944"/>
          </a:xfrm>
        </p:spPr>
        <p:txBody>
          <a:bodyPr wrap="square" lIns="0" tIns="0" rIns="0" bIns="0">
            <a:spAutoFit/>
          </a:bodyPr>
          <a:lstStyle>
            <a:lvl1pPr marL="0" indent="0" algn="l">
              <a:lnSpc>
                <a:spcPct val="80000"/>
              </a:lnSpc>
              <a:buNone/>
              <a:defRPr sz="44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u-HU"/>
              <a:t>Kattintson ide az alcím mintájának szerkesztéséhez</a:t>
            </a:r>
            <a:endParaRPr lang="en-US"/>
          </a:p>
        </p:txBody>
      </p:sp>
      <p:pic>
        <p:nvPicPr>
          <p:cNvPr id="10" name="Picture 9" descr="alerant-logo-white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00" y="540000"/>
            <a:ext cx="1554516" cy="7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25653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Alerant Separator Green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Depositphotos_101857114_small.jpg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839" b="10213"/>
          <a:stretch/>
        </p:blipFill>
        <p:spPr>
          <a:xfrm>
            <a:off x="0" y="-40500"/>
            <a:ext cx="9144000" cy="5184000"/>
          </a:xfrm>
          <a:prstGeom prst="rect">
            <a:avLst/>
          </a:prstGeom>
        </p:spPr>
      </p:pic>
      <p:sp>
        <p:nvSpPr>
          <p:cNvPr id="6" name="Rectangle 5"/>
          <p:cNvSpPr/>
          <p:nvPr userDrawn="1"/>
        </p:nvSpPr>
        <p:spPr>
          <a:xfrm>
            <a:off x="0" y="-40500"/>
            <a:ext cx="9144000" cy="5184000"/>
          </a:xfrm>
          <a:prstGeom prst="rect">
            <a:avLst/>
          </a:prstGeom>
          <a:solidFill>
            <a:schemeClr val="tx2">
              <a:alpha val="8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34517" y="540000"/>
            <a:ext cx="5969484" cy="1105944"/>
          </a:xfrm>
        </p:spPr>
        <p:txBody>
          <a:bodyPr wrap="square" lIns="0" tIns="0" rIns="0" bIns="0">
            <a:spAutoFit/>
          </a:bodyPr>
          <a:lstStyle>
            <a:lvl1pPr algn="l">
              <a:defRPr b="1">
                <a:solidFill>
                  <a:schemeClr val="bg1"/>
                </a:solidFill>
              </a:defRPr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34517" y="1825629"/>
            <a:ext cx="5969483" cy="1105944"/>
          </a:xfrm>
        </p:spPr>
        <p:txBody>
          <a:bodyPr wrap="square" lIns="0" tIns="0" rIns="0" bIns="0">
            <a:spAutoFit/>
          </a:bodyPr>
          <a:lstStyle>
            <a:lvl1pPr marL="0" indent="0" algn="l">
              <a:lnSpc>
                <a:spcPct val="80000"/>
              </a:lnSpc>
              <a:buNone/>
              <a:defRPr sz="44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u-HU"/>
              <a:t>Kattintson ide az alcím mintájának szerkesztéséhez</a:t>
            </a:r>
            <a:endParaRPr lang="en-US"/>
          </a:p>
        </p:txBody>
      </p:sp>
      <p:pic>
        <p:nvPicPr>
          <p:cNvPr id="10" name="Picture 9" descr="alerant-logo-white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00" y="540000"/>
            <a:ext cx="1554516" cy="7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52169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Alerant Documentation Full G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5175" y="540000"/>
            <a:ext cx="8078825" cy="410369"/>
          </a:xfrm>
        </p:spPr>
        <p:txBody>
          <a:bodyPr/>
          <a:lstStyle>
            <a:lvl1pPr>
              <a:defRPr sz="3200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5175" y="1117270"/>
            <a:ext cx="8078826" cy="3536901"/>
          </a:xfrm>
        </p:spPr>
        <p:txBody>
          <a:bodyPr/>
          <a:lstStyle>
            <a:lvl1pPr>
              <a:defRPr sz="1400"/>
            </a:lvl1pPr>
            <a:lvl2pPr>
              <a:defRPr sz="1200"/>
            </a:lvl2pPr>
            <a:lvl3pPr>
              <a:defRPr sz="1100"/>
            </a:lvl3pPr>
            <a:lvl4pPr>
              <a:defRPr sz="1050"/>
            </a:lvl4pPr>
            <a:lvl5pPr>
              <a:defRPr sz="1050"/>
            </a:lvl5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pic>
        <p:nvPicPr>
          <p:cNvPr id="7" name="Picture 6" descr="alerant-logo-green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741" y="4661078"/>
            <a:ext cx="690868" cy="3199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50809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251340366"/>
              </p:ext>
            </p:extLst>
          </p:nvPr>
        </p:nvGraphicFramePr>
        <p:xfrm>
          <a:off x="1621" y="1217"/>
          <a:ext cx="1619" cy="121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5" name="think-cell Slide" r:id="rId4" imgW="386" imgH="386" progId="TCLayout.ActiveDocument.1">
                  <p:embed/>
                </p:oleObj>
              </mc:Choice>
              <mc:Fallback>
                <p:oleObj name="think-cell Slide" r:id="rId4" imgW="386" imgH="386" progId="TCLayout.ActiveDocument.1">
                  <p:embed/>
                  <p:pic>
                    <p:nvPicPr>
                      <p:cNvPr id="3" name="Object 2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621" y="1217"/>
                        <a:ext cx="1619" cy="121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2. Slide Title"/>
          <p:cNvSpPr>
            <a:spLocks noGrp="1"/>
          </p:cNvSpPr>
          <p:nvPr>
            <p:ph type="title"/>
          </p:nvPr>
        </p:nvSpPr>
        <p:spPr bwMode="auto">
          <a:xfrm>
            <a:off x="121490" y="176149"/>
            <a:ext cx="8409127" cy="231666"/>
          </a:xfrm>
        </p:spPr>
        <p:txBody>
          <a:bodyPr/>
          <a:lstStyle>
            <a:lvl1pPr>
              <a:defRPr sz="1836">
                <a:solidFill>
                  <a:schemeClr val="accent4"/>
                </a:solidFill>
              </a:defRPr>
            </a:lvl1pPr>
          </a:lstStyle>
          <a:p>
            <a:r>
              <a:rPr lang="en-US" dirty="0"/>
              <a:t>Click to edit Master </a:t>
            </a:r>
            <a:r>
              <a:rPr lang="en-US"/>
              <a:t>title style</a:t>
            </a:r>
            <a:endParaRPr lang="en-US" dirty="0"/>
          </a:p>
        </p:txBody>
      </p:sp>
      <p:sp>
        <p:nvSpPr>
          <p:cNvPr id="8" name="Slide Number"/>
          <p:cNvSpPr txBox="1">
            <a:spLocks/>
          </p:cNvSpPr>
          <p:nvPr/>
        </p:nvSpPr>
        <p:spPr bwMode="auto">
          <a:xfrm>
            <a:off x="8739040" y="4964681"/>
            <a:ext cx="123432" cy="125547"/>
          </a:xfrm>
          <a:prstGeom prst="rect">
            <a:avLst/>
          </a:prstGeom>
        </p:spPr>
        <p:txBody>
          <a:bodyPr vert="horz" wrap="none" lIns="0" tIns="0" rIns="0" bIns="0" rtlCol="0" anchor="ctr">
            <a:spAutoFit/>
          </a:bodyPr>
          <a:lstStyle>
            <a:defPPr>
              <a:defRPr lang="x-none"/>
            </a:defPPr>
            <a:lvl1pPr>
              <a:defRPr lang="x-none" sz="1000" baseline="0">
                <a:latin typeface="+mn-lt"/>
              </a:defRPr>
            </a:lvl1pPr>
          </a:lstStyle>
          <a:p>
            <a:fld id="{42C328C1-A84F-4A39-A664-DBA00541A8C6}" type="slidenum">
              <a:rPr lang="en-US" sz="816" baseline="0" smtClean="0">
                <a:solidFill>
                  <a:srgbClr val="808080"/>
                </a:solidFill>
                <a:latin typeface="+mn-lt"/>
              </a:rPr>
              <a:pPr/>
              <a:t>‹#›</a:t>
            </a:fld>
            <a:endParaRPr lang="en-US" sz="816" baseline="0" dirty="0">
              <a:solidFill>
                <a:srgbClr val="808080"/>
              </a:solidFill>
              <a:latin typeface="+mn-lt"/>
            </a:endParaRPr>
          </a:p>
        </p:txBody>
      </p:sp>
      <p:sp>
        <p:nvSpPr>
          <p:cNvPr id="5" name="doc id" hidden="1"/>
          <p:cNvSpPr>
            <a:spLocks noChangeArrowheads="1"/>
          </p:cNvSpPr>
          <p:nvPr/>
        </p:nvSpPr>
        <p:spPr bwMode="auto">
          <a:xfrm>
            <a:off x="8246609" y="38876"/>
            <a:ext cx="670614" cy="935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/>
          <a:lstStyle/>
          <a:p>
            <a:pPr algn="r" defTabSz="913542" eaLnBrk="1"/>
            <a:endParaRPr lang="en-US" sz="816" baseline="0" dirty="0">
              <a:solidFill>
                <a:srgbClr val="808080"/>
              </a:solidFill>
              <a:latin typeface="+mn-lt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128876579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7340">
          <p15:clr>
            <a:srgbClr val="F26B43"/>
          </p15:clr>
        </p15:guide>
        <p15:guide id="2" pos="99">
          <p15:clr>
            <a:srgbClr val="F26B43"/>
          </p15:clr>
        </p15:guide>
        <p15:guide id="3" orient="horz" pos="571">
          <p15:clr>
            <a:srgbClr val="F26B43"/>
          </p15:clr>
        </p15:guide>
        <p15:guide id="4" orient="horz" pos="3911">
          <p15:clr>
            <a:srgbClr val="F26B43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lank Slide With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ím helye 1"/>
          <p:cNvSpPr>
            <a:spLocks noGrp="1"/>
          </p:cNvSpPr>
          <p:nvPr>
            <p:ph type="title"/>
          </p:nvPr>
        </p:nvSpPr>
        <p:spPr>
          <a:xfrm>
            <a:off x="385765" y="322431"/>
            <a:ext cx="7236619" cy="63462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14451994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>
          <a:xfrm>
            <a:off x="8388427" y="4801231"/>
            <a:ext cx="543176" cy="254795"/>
          </a:xfrm>
          <a:prstGeom prst="rect">
            <a:avLst/>
          </a:prstGeom>
        </p:spPr>
        <p:txBody>
          <a:bodyPr/>
          <a:lstStyle/>
          <a:p>
            <a:fld id="{7C327FC0-7A97-4CE9-ADD3-E3AF9E69C7B5}" type="slidenum">
              <a:rPr lang="hu-HU" smtClean="0"/>
              <a:pPr/>
              <a:t>‹#›</a:t>
            </a:fld>
            <a:endParaRPr lang="hu-HU"/>
          </a:p>
        </p:txBody>
      </p:sp>
      <p:sp>
        <p:nvSpPr>
          <p:cNvPr id="5" name="Cím 4"/>
          <p:cNvSpPr>
            <a:spLocks noGrp="1"/>
          </p:cNvSpPr>
          <p:nvPr>
            <p:ph type="title" hasCustomPrompt="1"/>
          </p:nvPr>
        </p:nvSpPr>
        <p:spPr>
          <a:xfrm>
            <a:off x="210600" y="183600"/>
            <a:ext cx="7244100" cy="580500"/>
          </a:xfrm>
        </p:spPr>
        <p:txBody>
          <a:bodyPr/>
          <a:lstStyle/>
          <a:p>
            <a:r>
              <a:rPr lang="hu-HU" dirty="0"/>
              <a:t>diacím kisbetűkkel</a:t>
            </a:r>
          </a:p>
        </p:txBody>
      </p:sp>
      <p:sp>
        <p:nvSpPr>
          <p:cNvPr id="8" name="Szöveg helye 3"/>
          <p:cNvSpPr>
            <a:spLocks noGrp="1"/>
          </p:cNvSpPr>
          <p:nvPr>
            <p:ph type="body" sz="quarter" idx="14" hasCustomPrompt="1"/>
          </p:nvPr>
        </p:nvSpPr>
        <p:spPr>
          <a:xfrm>
            <a:off x="210613" y="844153"/>
            <a:ext cx="7449089" cy="431546"/>
          </a:xfrm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sz="1575" baseline="0">
                <a:solidFill>
                  <a:schemeClr val="accent2"/>
                </a:solidFill>
              </a:defRPr>
            </a:lvl1pPr>
          </a:lstStyle>
          <a:p>
            <a:pPr lvl="0"/>
            <a:r>
              <a:rPr lang="hu-HU" dirty="0"/>
              <a:t>opcionális cím</a:t>
            </a:r>
          </a:p>
        </p:txBody>
      </p:sp>
      <p:sp>
        <p:nvSpPr>
          <p:cNvPr id="10" name="Tartalom helye 8"/>
          <p:cNvSpPr>
            <a:spLocks noGrp="1"/>
          </p:cNvSpPr>
          <p:nvPr>
            <p:ph sz="quarter" idx="15" hasCustomPrompt="1"/>
          </p:nvPr>
        </p:nvSpPr>
        <p:spPr>
          <a:xfrm>
            <a:off x="210612" y="1356123"/>
            <a:ext cx="4285201" cy="3294459"/>
          </a:xfrm>
        </p:spPr>
        <p:txBody>
          <a:bodyPr>
            <a:normAutofit/>
          </a:bodyPr>
          <a:lstStyle>
            <a:lvl1pPr marL="0" marR="0" indent="0" algn="l" defTabSz="513394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 sz="1125" b="1" baseline="0"/>
            </a:lvl1pPr>
            <a:lvl2pPr>
              <a:defRPr sz="1125"/>
            </a:lvl2pPr>
            <a:lvl3pPr>
              <a:defRPr sz="1125"/>
            </a:lvl3pPr>
            <a:lvl4pPr>
              <a:defRPr sz="1125"/>
            </a:lvl4pPr>
          </a:lstStyle>
          <a:p>
            <a:pPr lvl="0"/>
            <a:r>
              <a:rPr lang="hu-HU" dirty="0"/>
              <a:t>kiscím. A vázlatnézetben az opcionális után ütött CTRL+ENTER alakítja át erre.</a:t>
            </a:r>
          </a:p>
          <a:p>
            <a:pPr lvl="1"/>
            <a:r>
              <a:rPr lang="hu-HU" dirty="0"/>
              <a:t>első szintű felsorolás. Az kiscím a vázlatnézetben TAB segítségével alakítható erre.</a:t>
            </a:r>
          </a:p>
          <a:p>
            <a:pPr lvl="2"/>
            <a:r>
              <a:rPr lang="hu-HU" dirty="0"/>
              <a:t>második szintű felsorolás. Az első szintű felsorolás a vázlatnézetben TAB segítségével alakítható erre.</a:t>
            </a:r>
          </a:p>
        </p:txBody>
      </p:sp>
      <p:sp>
        <p:nvSpPr>
          <p:cNvPr id="11" name="Tartalom helye 8"/>
          <p:cNvSpPr>
            <a:spLocks noGrp="1"/>
          </p:cNvSpPr>
          <p:nvPr>
            <p:ph sz="quarter" idx="16" hasCustomPrompt="1"/>
          </p:nvPr>
        </p:nvSpPr>
        <p:spPr>
          <a:xfrm>
            <a:off x="4648214" y="1356123"/>
            <a:ext cx="4283399" cy="3294459"/>
          </a:xfrm>
        </p:spPr>
        <p:txBody>
          <a:bodyPr>
            <a:normAutofit/>
          </a:bodyPr>
          <a:lstStyle>
            <a:lvl1pPr marL="0" marR="0" indent="0" algn="l" defTabSz="513394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 sz="1125" b="1"/>
            </a:lvl1pPr>
            <a:lvl2pPr>
              <a:defRPr sz="1125"/>
            </a:lvl2pPr>
            <a:lvl3pPr>
              <a:defRPr sz="1125"/>
            </a:lvl3pPr>
            <a:lvl4pPr>
              <a:defRPr sz="1125"/>
            </a:lvl4pPr>
          </a:lstStyle>
          <a:p>
            <a:pPr lvl="0"/>
            <a:r>
              <a:rPr lang="hu-HU" dirty="0"/>
              <a:t>kiscím. A vázlatnézetben CTRL+ ENTER segítségével alakítható erre.</a:t>
            </a:r>
          </a:p>
          <a:p>
            <a:pPr lvl="1"/>
            <a:r>
              <a:rPr lang="hu-HU" dirty="0"/>
              <a:t>első szintű felsorolás. Az kiscím a vázlatnézetben TAB segítségével alakítható erre.</a:t>
            </a:r>
          </a:p>
          <a:p>
            <a:pPr lvl="2"/>
            <a:r>
              <a:rPr lang="hu-HU" dirty="0"/>
              <a:t>második szintű felsorolás. Az első szintű felsorolás a vázlatnézetben TAB segítségével alakítható erre.</a:t>
            </a:r>
          </a:p>
        </p:txBody>
      </p:sp>
    </p:spTree>
    <p:extLst>
      <p:ext uri="{BB962C8B-B14F-4D97-AF65-F5344CB8AC3E}">
        <p14:creationId xmlns:p14="http://schemas.microsoft.com/office/powerpoint/2010/main" val="35748129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E1B4D51A-1B74-409D-966E-CC2DD06D60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r>
              <a:rPr lang="hu-HU"/>
              <a:t>Mintacím szerkesztése</a:t>
            </a:r>
          </a:p>
        </p:txBody>
      </p:sp>
      <p:pic>
        <p:nvPicPr>
          <p:cNvPr id="6" name="Kép 5">
            <a:extLst>
              <a:ext uri="{FF2B5EF4-FFF2-40B4-BE49-F238E27FC236}">
                <a16:creationId xmlns:a16="http://schemas.microsoft.com/office/drawing/2014/main" id="{348C8C89-8AAF-48BD-806A-291B3C5678F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60255" y="4768200"/>
            <a:ext cx="588773" cy="272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4583669"/>
      </p:ext>
    </p:extLst>
  </p:cSld>
  <p:clrMapOvr>
    <a:masterClrMapping/>
  </p:clrMapOvr>
  <p:hf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634516" y="1831447"/>
            <a:ext cx="5969484" cy="2779362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634516" y="540000"/>
            <a:ext cx="5969484" cy="1105944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/>
          <a:p>
            <a:r>
              <a:rPr lang="hu-HU"/>
              <a:t>Mintacím szerkesztése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849307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65" r:id="rId3"/>
    <p:sldLayoutId id="2147483689" r:id="rId4"/>
    <p:sldLayoutId id="2147483690" r:id="rId5"/>
    <p:sldLayoutId id="2147483709" r:id="rId6"/>
    <p:sldLayoutId id="2147483711" r:id="rId7"/>
  </p:sldLayoutIdLst>
  <p:txStyles>
    <p:titleStyle>
      <a:lvl1pPr algn="l" defTabSz="457200" rtl="0" eaLnBrk="1" latinLnBrk="0" hangingPunct="1">
        <a:lnSpc>
          <a:spcPct val="80000"/>
        </a:lnSpc>
        <a:spcBef>
          <a:spcPct val="0"/>
        </a:spcBef>
        <a:buNone/>
        <a:defRPr sz="44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lnSpc>
          <a:spcPct val="120000"/>
        </a:lnSpc>
        <a:spcBef>
          <a:spcPts val="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lnSpc>
          <a:spcPct val="120000"/>
        </a:lnSpc>
        <a:spcBef>
          <a:spcPts val="0"/>
        </a:spcBef>
        <a:buFont typeface="Arial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lnSpc>
          <a:spcPct val="120000"/>
        </a:lnSpc>
        <a:spcBef>
          <a:spcPts val="0"/>
        </a:spcBef>
        <a:buFont typeface="Arial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lnSpc>
          <a:spcPct val="120000"/>
        </a:lnSpc>
        <a:spcBef>
          <a:spcPts val="0"/>
        </a:spcBef>
        <a:buFont typeface="Arial"/>
        <a:buChar char="–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lnSpc>
          <a:spcPct val="120000"/>
        </a:lnSpc>
        <a:spcBef>
          <a:spcPts val="0"/>
        </a:spcBef>
        <a:buFont typeface="Arial"/>
        <a:buChar char="»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mailto:Jagusztin.Laszlo@alerant.hu" TargetMode="External"/><Relationship Id="rId2" Type="http://schemas.openxmlformats.org/officeDocument/2006/relationships/hyperlink" Target="https://www.linkedin.com/in/jagusztinl/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g"/><Relationship Id="rId4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E24371BC-AA16-40F1-807B-23965789011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74412" y="1718358"/>
            <a:ext cx="5969484" cy="1105944"/>
          </a:xfrm>
        </p:spPr>
        <p:txBody>
          <a:bodyPr/>
          <a:lstStyle/>
          <a:p>
            <a:r>
              <a:rPr lang="hu-HU" dirty="0"/>
              <a:t>Biztonsági vizsgálatok automatizálása</a:t>
            </a:r>
          </a:p>
        </p:txBody>
      </p:sp>
      <p:sp>
        <p:nvSpPr>
          <p:cNvPr id="3" name="Alcím 2">
            <a:extLst>
              <a:ext uri="{FF2B5EF4-FFF2-40B4-BE49-F238E27FC236}">
                <a16:creationId xmlns:a16="http://schemas.microsoft.com/office/drawing/2014/main" id="{6C61CB77-0B25-431F-A1A2-E7315324600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74412" y="3152900"/>
            <a:ext cx="5969483" cy="1105944"/>
          </a:xfrm>
        </p:spPr>
        <p:txBody>
          <a:bodyPr/>
          <a:lstStyle/>
          <a:p>
            <a:r>
              <a:rPr lang="hu-HU" sz="2800" dirty="0"/>
              <a:t>Hogyan kezdjünk neki, hogy </a:t>
            </a:r>
          </a:p>
          <a:p>
            <a:r>
              <a:rPr lang="hu-HU" sz="2800" dirty="0"/>
              <a:t>eredmény is legyen belőle?</a:t>
            </a:r>
          </a:p>
          <a:p>
            <a:endParaRPr lang="hu-HU" sz="2800" dirty="0"/>
          </a:p>
        </p:txBody>
      </p:sp>
      <p:sp>
        <p:nvSpPr>
          <p:cNvPr id="4" name="Téglalap 3">
            <a:extLst>
              <a:ext uri="{FF2B5EF4-FFF2-40B4-BE49-F238E27FC236}">
                <a16:creationId xmlns:a16="http://schemas.microsoft.com/office/drawing/2014/main" id="{CAC45A31-5FE2-489D-922C-9E5495BC376F}"/>
              </a:ext>
            </a:extLst>
          </p:cNvPr>
          <p:cNvSpPr/>
          <p:nvPr/>
        </p:nvSpPr>
        <p:spPr>
          <a:xfrm>
            <a:off x="4272418" y="2836626"/>
            <a:ext cx="4572000" cy="800219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/>
            <a:r>
              <a:rPr lang="hu-HU" dirty="0">
                <a:solidFill>
                  <a:schemeClr val="bg1"/>
                </a:solidFill>
              </a:rPr>
              <a:t>Jagusztin László</a:t>
            </a:r>
          </a:p>
          <a:p>
            <a:endParaRPr lang="hu-HU" sz="2800" dirty="0">
              <a:solidFill>
                <a:schemeClr val="bg1"/>
              </a:solidFill>
            </a:endParaRPr>
          </a:p>
        </p:txBody>
      </p:sp>
      <p:pic>
        <p:nvPicPr>
          <p:cNvPr id="5" name="Kép 4">
            <a:extLst>
              <a:ext uri="{FF2B5EF4-FFF2-40B4-BE49-F238E27FC236}">
                <a16:creationId xmlns:a16="http://schemas.microsoft.com/office/drawing/2014/main" id="{9D5C362B-1E33-47F3-846F-083C376E347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23138" y="345900"/>
            <a:ext cx="2543175" cy="2476500"/>
          </a:xfrm>
          <a:prstGeom prst="rect">
            <a:avLst/>
          </a:prstGeom>
        </p:spPr>
      </p:pic>
      <p:pic>
        <p:nvPicPr>
          <p:cNvPr id="7" name="Kép 6" descr="A képen rajz látható&#10;&#10;Automatikusan generált leírás">
            <a:extLst>
              <a:ext uri="{FF2B5EF4-FFF2-40B4-BE49-F238E27FC236}">
                <a16:creationId xmlns:a16="http://schemas.microsoft.com/office/drawing/2014/main" id="{6F84834B-9FA6-49E9-98F0-9C47942F37B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53520" y="3236736"/>
            <a:ext cx="1112794" cy="5381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234048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59A39B6D-E3ED-47A3-BC65-D421610A59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6076" y="284144"/>
            <a:ext cx="8078825" cy="410369"/>
          </a:xfrm>
        </p:spPr>
        <p:txBody>
          <a:bodyPr>
            <a:noAutofit/>
          </a:bodyPr>
          <a:lstStyle/>
          <a:p>
            <a:r>
              <a:rPr lang="hu-HU" b="1" dirty="0"/>
              <a:t>Követelmény lefedettség vizsgálat</a:t>
            </a:r>
          </a:p>
        </p:txBody>
      </p:sp>
      <p:sp>
        <p:nvSpPr>
          <p:cNvPr id="3" name="Dia számának helye 2">
            <a:extLst>
              <a:ext uri="{FF2B5EF4-FFF2-40B4-BE49-F238E27FC236}">
                <a16:creationId xmlns:a16="http://schemas.microsoft.com/office/drawing/2014/main" id="{1B871B1D-AA5D-4112-BE60-A2AB33CF43DC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7086600" y="4767263"/>
            <a:ext cx="2057400" cy="274637"/>
          </a:xfrm>
          <a:prstGeom prst="rect">
            <a:avLst/>
          </a:prstGeom>
        </p:spPr>
        <p:txBody>
          <a:bodyPr/>
          <a:lstStyle/>
          <a:p>
            <a:r>
              <a:rPr lang="hu-HU" dirty="0"/>
              <a:t> </a:t>
            </a:r>
          </a:p>
        </p:txBody>
      </p:sp>
      <p:graphicFrame>
        <p:nvGraphicFramePr>
          <p:cNvPr id="7" name="Diagram 6">
            <a:extLst>
              <a:ext uri="{FF2B5EF4-FFF2-40B4-BE49-F238E27FC236}">
                <a16:creationId xmlns:a16="http://schemas.microsoft.com/office/drawing/2014/main" id="{14CB16D6-F4FD-43A9-AFC4-EFE90266F52E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574111570"/>
              </p:ext>
            </p:extLst>
          </p:nvPr>
        </p:nvGraphicFramePr>
        <p:xfrm>
          <a:off x="341905" y="954157"/>
          <a:ext cx="6361045" cy="389553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9" name="Téglalap 8">
            <a:extLst>
              <a:ext uri="{FF2B5EF4-FFF2-40B4-BE49-F238E27FC236}">
                <a16:creationId xmlns:a16="http://schemas.microsoft.com/office/drawing/2014/main" id="{742D52D6-25A7-4CB0-B35A-3FAA9CE23021}"/>
              </a:ext>
            </a:extLst>
          </p:cNvPr>
          <p:cNvSpPr/>
          <p:nvPr/>
        </p:nvSpPr>
        <p:spPr>
          <a:xfrm>
            <a:off x="6861975" y="1380519"/>
            <a:ext cx="2162756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sz="1400" dirty="0"/>
              <a:t>Egy használati eset több követelményt is lefed.</a:t>
            </a:r>
          </a:p>
          <a:p>
            <a:endParaRPr lang="hu-HU" sz="1400" dirty="0"/>
          </a:p>
          <a:p>
            <a:r>
              <a:rPr lang="hu-HU" sz="1400" dirty="0"/>
              <a:t>Egy követelmény lefedéséhez több használati eset is tartozhat.</a:t>
            </a:r>
          </a:p>
        </p:txBody>
      </p:sp>
    </p:spTree>
    <p:extLst>
      <p:ext uri="{BB962C8B-B14F-4D97-AF65-F5344CB8AC3E}">
        <p14:creationId xmlns:p14="http://schemas.microsoft.com/office/powerpoint/2010/main" val="65027426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227DCA21-6457-4A0B-8DF4-E74149CFD5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5630" y="187761"/>
            <a:ext cx="8078825" cy="410369"/>
          </a:xfrm>
        </p:spPr>
        <p:txBody>
          <a:bodyPr/>
          <a:lstStyle/>
          <a:p>
            <a:r>
              <a:rPr lang="hu-HU" sz="3200" b="1" dirty="0"/>
              <a:t>Biztonsági eszköz térkép, analízis: 90x24</a:t>
            </a:r>
          </a:p>
        </p:txBody>
      </p:sp>
      <p:sp>
        <p:nvSpPr>
          <p:cNvPr id="3" name="Dia számának helye 2">
            <a:extLst>
              <a:ext uri="{FF2B5EF4-FFF2-40B4-BE49-F238E27FC236}">
                <a16:creationId xmlns:a16="http://schemas.microsoft.com/office/drawing/2014/main" id="{A8729214-5ACE-4ECB-886F-25B83C73DA9D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7086600" y="4767263"/>
            <a:ext cx="2057400" cy="274637"/>
          </a:xfrm>
          <a:prstGeom prst="rect">
            <a:avLst/>
          </a:prstGeom>
        </p:spPr>
        <p:txBody>
          <a:bodyPr/>
          <a:lstStyle/>
          <a:p>
            <a:r>
              <a:rPr lang="hu-HU" dirty="0"/>
              <a:t> </a:t>
            </a:r>
          </a:p>
        </p:txBody>
      </p:sp>
      <p:pic>
        <p:nvPicPr>
          <p:cNvPr id="6" name="Kép 5">
            <a:extLst>
              <a:ext uri="{FF2B5EF4-FFF2-40B4-BE49-F238E27FC236}">
                <a16:creationId xmlns:a16="http://schemas.microsoft.com/office/drawing/2014/main" id="{AC994401-BAAC-4CA9-8BA1-E044448C0F3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1017" y="699730"/>
            <a:ext cx="7057954" cy="44437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23565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Kép 2">
            <a:extLst>
              <a:ext uri="{FF2B5EF4-FFF2-40B4-BE49-F238E27FC236}">
                <a16:creationId xmlns:a16="http://schemas.microsoft.com/office/drawing/2014/main" id="{8659D273-1F21-482F-B012-0CDB920A1AD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2437" y="517616"/>
            <a:ext cx="8239125" cy="3533775"/>
          </a:xfrm>
          <a:prstGeom prst="rect">
            <a:avLst/>
          </a:prstGeom>
        </p:spPr>
      </p:pic>
      <p:sp>
        <p:nvSpPr>
          <p:cNvPr id="2" name="Cím 1">
            <a:extLst>
              <a:ext uri="{FF2B5EF4-FFF2-40B4-BE49-F238E27FC236}">
                <a16:creationId xmlns:a16="http://schemas.microsoft.com/office/drawing/2014/main" id="{4BE77942-293D-4CD1-89C0-81B02A1367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2010" y="268927"/>
            <a:ext cx="8078825" cy="410369"/>
          </a:xfrm>
        </p:spPr>
        <p:txBody>
          <a:bodyPr/>
          <a:lstStyle/>
          <a:p>
            <a:r>
              <a:rPr lang="hu-HU" sz="3200" b="1" dirty="0"/>
              <a:t>SDLC folyamatba illesztés </a:t>
            </a:r>
          </a:p>
        </p:txBody>
      </p:sp>
      <p:sp>
        <p:nvSpPr>
          <p:cNvPr id="4" name="Szövegdoboz 3">
            <a:extLst>
              <a:ext uri="{FF2B5EF4-FFF2-40B4-BE49-F238E27FC236}">
                <a16:creationId xmlns:a16="http://schemas.microsoft.com/office/drawing/2014/main" id="{47917A9D-E313-4462-A55F-188FEADE5D1E}"/>
              </a:ext>
            </a:extLst>
          </p:cNvPr>
          <p:cNvSpPr txBox="1"/>
          <p:nvPr/>
        </p:nvSpPr>
        <p:spPr>
          <a:xfrm>
            <a:off x="1340031" y="4302522"/>
            <a:ext cx="668774" cy="369332"/>
          </a:xfrm>
          <a:prstGeom prst="rect">
            <a:avLst/>
          </a:prstGeom>
          <a:noFill/>
          <a:ln w="22225">
            <a:solidFill>
              <a:schemeClr val="tx2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hu-HU" sz="900" b="1" dirty="0" err="1">
                <a:latin typeface="Calibri" panose="020F0502020204030204" pitchFamily="34" charset="0"/>
                <a:cs typeface="Calibri" panose="020F0502020204030204" pitchFamily="34" charset="0"/>
              </a:rPr>
              <a:t>Source</a:t>
            </a:r>
            <a:r>
              <a:rPr lang="hu-HU" sz="9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  <a:p>
            <a:pPr algn="ctr"/>
            <a:r>
              <a:rPr lang="hu-HU" sz="900" b="1" dirty="0" err="1">
                <a:latin typeface="Calibri" panose="020F0502020204030204" pitchFamily="34" charset="0"/>
                <a:cs typeface="Calibri" panose="020F0502020204030204" pitchFamily="34" charset="0"/>
              </a:rPr>
              <a:t>Code</a:t>
            </a:r>
            <a:r>
              <a:rPr lang="hu-HU" sz="9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hu-HU" sz="900" b="1" dirty="0" err="1">
                <a:latin typeface="Calibri" panose="020F0502020204030204" pitchFamily="34" charset="0"/>
                <a:cs typeface="Calibri" panose="020F0502020204030204" pitchFamily="34" charset="0"/>
              </a:rPr>
              <a:t>scan</a:t>
            </a:r>
            <a:endParaRPr lang="hu-HU" sz="9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5" name="Straight Arrow Connector 7">
            <a:extLst>
              <a:ext uri="{FF2B5EF4-FFF2-40B4-BE49-F238E27FC236}">
                <a16:creationId xmlns:a16="http://schemas.microsoft.com/office/drawing/2014/main" id="{CA7F8586-C678-419B-B4D7-4E08BAFC42BF}"/>
              </a:ext>
            </a:extLst>
          </p:cNvPr>
          <p:cNvCxnSpPr>
            <a:cxnSpLocks/>
            <a:stCxn id="4" idx="0"/>
          </p:cNvCxnSpPr>
          <p:nvPr/>
        </p:nvCxnSpPr>
        <p:spPr>
          <a:xfrm flipH="1" flipV="1">
            <a:off x="1153392" y="3248696"/>
            <a:ext cx="521026" cy="1053826"/>
          </a:xfrm>
          <a:prstGeom prst="straightConnector1">
            <a:avLst/>
          </a:prstGeom>
          <a:ln w="38100" cmpd="sng">
            <a:solidFill>
              <a:schemeClr val="tx2"/>
            </a:solidFill>
            <a:prstDash val="soli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FBC90967-DC6D-472C-9A2B-42FA3672904C}"/>
              </a:ext>
            </a:extLst>
          </p:cNvPr>
          <p:cNvCxnSpPr>
            <a:cxnSpLocks/>
            <a:stCxn id="4" idx="0"/>
          </p:cNvCxnSpPr>
          <p:nvPr/>
        </p:nvCxnSpPr>
        <p:spPr>
          <a:xfrm flipV="1">
            <a:off x="1674418" y="2956956"/>
            <a:ext cx="357169" cy="1345566"/>
          </a:xfrm>
          <a:prstGeom prst="straightConnector1">
            <a:avLst/>
          </a:prstGeom>
          <a:ln w="38100" cmpd="sng">
            <a:solidFill>
              <a:schemeClr val="tx2"/>
            </a:solidFill>
            <a:prstDash val="soli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Szövegdoboz 10">
            <a:extLst>
              <a:ext uri="{FF2B5EF4-FFF2-40B4-BE49-F238E27FC236}">
                <a16:creationId xmlns:a16="http://schemas.microsoft.com/office/drawing/2014/main" id="{A70CC32F-6E4D-4CB4-A186-92DB19BCFDA5}"/>
              </a:ext>
            </a:extLst>
          </p:cNvPr>
          <p:cNvSpPr txBox="1"/>
          <p:nvPr/>
        </p:nvSpPr>
        <p:spPr>
          <a:xfrm>
            <a:off x="2758871" y="4281344"/>
            <a:ext cx="1553457" cy="369332"/>
          </a:xfrm>
          <a:prstGeom prst="rect">
            <a:avLst/>
          </a:prstGeom>
          <a:noFill/>
          <a:ln w="22225"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hu-HU" sz="900" b="1" dirty="0">
                <a:latin typeface="Calibri" panose="020F0502020204030204" pitchFamily="34" charset="0"/>
                <a:cs typeface="Calibri" panose="020F0502020204030204" pitchFamily="34" charset="0"/>
              </a:rPr>
              <a:t>3rd </a:t>
            </a:r>
            <a:r>
              <a:rPr lang="hu-HU" sz="900" b="1" dirty="0" err="1">
                <a:latin typeface="Calibri" panose="020F0502020204030204" pitchFamily="34" charset="0"/>
                <a:cs typeface="Calibri" panose="020F0502020204030204" pitchFamily="34" charset="0"/>
              </a:rPr>
              <a:t>party</a:t>
            </a:r>
            <a:r>
              <a:rPr lang="hu-HU" sz="9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hu-HU" sz="900" b="1" dirty="0" err="1">
                <a:latin typeface="Calibri" panose="020F0502020204030204" pitchFamily="34" charset="0"/>
                <a:cs typeface="Calibri" panose="020F0502020204030204" pitchFamily="34" charset="0"/>
              </a:rPr>
              <a:t>lib</a:t>
            </a:r>
            <a:r>
              <a:rPr lang="hu-HU" sz="9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  <a:p>
            <a:pPr algn="ctr"/>
            <a:r>
              <a:rPr lang="hu-HU" sz="900" b="1" dirty="0" err="1">
                <a:latin typeface="Calibri" panose="020F0502020204030204" pitchFamily="34" charset="0"/>
                <a:cs typeface="Calibri" panose="020F0502020204030204" pitchFamily="34" charset="0"/>
              </a:rPr>
              <a:t>Security</a:t>
            </a:r>
            <a:r>
              <a:rPr lang="hu-HU" sz="900" b="1" dirty="0">
                <a:latin typeface="Calibri" panose="020F0502020204030204" pitchFamily="34" charset="0"/>
                <a:cs typeface="Calibri" panose="020F0502020204030204" pitchFamily="34" charset="0"/>
              </a:rPr>
              <a:t> and </a:t>
            </a:r>
            <a:r>
              <a:rPr lang="hu-HU" sz="900" b="1" dirty="0" err="1">
                <a:latin typeface="Calibri" panose="020F0502020204030204" pitchFamily="34" charset="0"/>
                <a:cs typeface="Calibri" panose="020F0502020204030204" pitchFamily="34" charset="0"/>
              </a:rPr>
              <a:t>License</a:t>
            </a:r>
            <a:r>
              <a:rPr lang="hu-HU" sz="9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hu-HU" sz="900" b="1" dirty="0" err="1">
                <a:latin typeface="Calibri" panose="020F0502020204030204" pitchFamily="34" charset="0"/>
                <a:cs typeface="Calibri" panose="020F0502020204030204" pitchFamily="34" charset="0"/>
              </a:rPr>
              <a:t>scan</a:t>
            </a:r>
            <a:endParaRPr lang="hu-HU" sz="9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12" name="Straight Arrow Connector 7">
            <a:extLst>
              <a:ext uri="{FF2B5EF4-FFF2-40B4-BE49-F238E27FC236}">
                <a16:creationId xmlns:a16="http://schemas.microsoft.com/office/drawing/2014/main" id="{7867077B-DC6A-4D59-8588-5DC32C61813A}"/>
              </a:ext>
            </a:extLst>
          </p:cNvPr>
          <p:cNvCxnSpPr>
            <a:cxnSpLocks/>
            <a:stCxn id="11" idx="0"/>
          </p:cNvCxnSpPr>
          <p:nvPr/>
        </p:nvCxnSpPr>
        <p:spPr>
          <a:xfrm flipH="1" flipV="1">
            <a:off x="3217334" y="2956958"/>
            <a:ext cx="318266" cy="1324386"/>
          </a:xfrm>
          <a:prstGeom prst="straightConnector1">
            <a:avLst/>
          </a:prstGeom>
          <a:ln w="38100" cmpd="sng">
            <a:solidFill>
              <a:schemeClr val="tx2"/>
            </a:solidFill>
            <a:prstDash val="soli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7">
            <a:extLst>
              <a:ext uri="{FF2B5EF4-FFF2-40B4-BE49-F238E27FC236}">
                <a16:creationId xmlns:a16="http://schemas.microsoft.com/office/drawing/2014/main" id="{A5CFA717-EBA6-4919-B4C1-3EFC755A746D}"/>
              </a:ext>
            </a:extLst>
          </p:cNvPr>
          <p:cNvCxnSpPr>
            <a:cxnSpLocks/>
            <a:stCxn id="11" idx="0"/>
          </p:cNvCxnSpPr>
          <p:nvPr/>
        </p:nvCxnSpPr>
        <p:spPr>
          <a:xfrm flipV="1">
            <a:off x="3535600" y="2370316"/>
            <a:ext cx="241706" cy="1911028"/>
          </a:xfrm>
          <a:prstGeom prst="straightConnector1">
            <a:avLst/>
          </a:prstGeom>
          <a:ln w="38100" cmpd="sng">
            <a:solidFill>
              <a:schemeClr val="tx2"/>
            </a:solidFill>
            <a:prstDash val="soli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Szövegdoboz 21">
            <a:extLst>
              <a:ext uri="{FF2B5EF4-FFF2-40B4-BE49-F238E27FC236}">
                <a16:creationId xmlns:a16="http://schemas.microsoft.com/office/drawing/2014/main" id="{AADC78CC-9665-4EC7-9043-5144C88E5EEB}"/>
              </a:ext>
            </a:extLst>
          </p:cNvPr>
          <p:cNvSpPr txBox="1"/>
          <p:nvPr/>
        </p:nvSpPr>
        <p:spPr>
          <a:xfrm>
            <a:off x="4301423" y="4281344"/>
            <a:ext cx="659156" cy="369332"/>
          </a:xfrm>
          <a:prstGeom prst="rect">
            <a:avLst/>
          </a:prstGeom>
          <a:noFill/>
          <a:ln w="22225">
            <a:solidFill>
              <a:schemeClr val="tx2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hu-HU" sz="900" b="1" dirty="0" err="1">
                <a:latin typeface="Calibri" panose="020F0502020204030204" pitchFamily="34" charset="0"/>
                <a:cs typeface="Calibri" panose="020F0502020204030204" pitchFamily="34" charset="0"/>
              </a:rPr>
              <a:t>Container</a:t>
            </a:r>
            <a:endParaRPr lang="hu-HU" sz="900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r>
              <a:rPr lang="hu-HU" sz="900" b="1" dirty="0" err="1">
                <a:latin typeface="Calibri" panose="020F0502020204030204" pitchFamily="34" charset="0"/>
                <a:cs typeface="Calibri" panose="020F0502020204030204" pitchFamily="34" charset="0"/>
              </a:rPr>
              <a:t>scan</a:t>
            </a:r>
            <a:endParaRPr lang="hu-HU" sz="9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3" name="Szövegdoboz 22">
            <a:extLst>
              <a:ext uri="{FF2B5EF4-FFF2-40B4-BE49-F238E27FC236}">
                <a16:creationId xmlns:a16="http://schemas.microsoft.com/office/drawing/2014/main" id="{8B1485B0-9767-4014-BCD7-1C8EDB3E012F}"/>
              </a:ext>
            </a:extLst>
          </p:cNvPr>
          <p:cNvSpPr txBox="1"/>
          <p:nvPr/>
        </p:nvSpPr>
        <p:spPr>
          <a:xfrm>
            <a:off x="5521877" y="4281344"/>
            <a:ext cx="551754" cy="369332"/>
          </a:xfrm>
          <a:prstGeom prst="rect">
            <a:avLst/>
          </a:prstGeom>
          <a:noFill/>
          <a:ln w="22225">
            <a:solidFill>
              <a:schemeClr val="tx2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hu-HU" sz="900" b="1" dirty="0">
                <a:latin typeface="Calibri" panose="020F0502020204030204" pitchFamily="34" charset="0"/>
                <a:cs typeface="Calibri" panose="020F0502020204030204" pitchFamily="34" charset="0"/>
              </a:rPr>
              <a:t>Mobile </a:t>
            </a:r>
          </a:p>
          <a:p>
            <a:pPr algn="ctr"/>
            <a:r>
              <a:rPr lang="hu-HU" sz="900" b="1" dirty="0" err="1">
                <a:latin typeface="Calibri" panose="020F0502020204030204" pitchFamily="34" charset="0"/>
                <a:cs typeface="Calibri" panose="020F0502020204030204" pitchFamily="34" charset="0"/>
              </a:rPr>
              <a:t>scan</a:t>
            </a:r>
            <a:endParaRPr lang="hu-HU" sz="9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4" name="Szövegdoboz 23">
            <a:extLst>
              <a:ext uri="{FF2B5EF4-FFF2-40B4-BE49-F238E27FC236}">
                <a16:creationId xmlns:a16="http://schemas.microsoft.com/office/drawing/2014/main" id="{43929BD7-9CBB-4504-A076-147CC79BA94B}"/>
              </a:ext>
            </a:extLst>
          </p:cNvPr>
          <p:cNvSpPr txBox="1"/>
          <p:nvPr/>
        </p:nvSpPr>
        <p:spPr>
          <a:xfrm>
            <a:off x="4940166" y="4281344"/>
            <a:ext cx="591829" cy="369332"/>
          </a:xfrm>
          <a:prstGeom prst="rect">
            <a:avLst/>
          </a:prstGeom>
          <a:noFill/>
          <a:ln w="22225">
            <a:solidFill>
              <a:schemeClr val="tx2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hu-HU" sz="900" b="1" dirty="0">
                <a:latin typeface="Calibri" panose="020F0502020204030204" pitchFamily="34" charset="0"/>
                <a:cs typeface="Calibri" panose="020F0502020204030204" pitchFamily="34" charset="0"/>
              </a:rPr>
              <a:t>Webapp</a:t>
            </a:r>
          </a:p>
          <a:p>
            <a:pPr algn="ctr"/>
            <a:r>
              <a:rPr lang="hu-HU" sz="900" b="1" dirty="0" err="1">
                <a:latin typeface="Calibri" panose="020F0502020204030204" pitchFamily="34" charset="0"/>
                <a:cs typeface="Calibri" panose="020F0502020204030204" pitchFamily="34" charset="0"/>
              </a:rPr>
              <a:t>scan</a:t>
            </a:r>
            <a:endParaRPr lang="hu-HU" sz="9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14" name="Straight Arrow Connector 7">
            <a:extLst>
              <a:ext uri="{FF2B5EF4-FFF2-40B4-BE49-F238E27FC236}">
                <a16:creationId xmlns:a16="http://schemas.microsoft.com/office/drawing/2014/main" id="{3BAD212A-DC7C-474A-86F6-78D1695C3CE2}"/>
              </a:ext>
            </a:extLst>
          </p:cNvPr>
          <p:cNvCxnSpPr>
            <a:cxnSpLocks/>
          </p:cNvCxnSpPr>
          <p:nvPr/>
        </p:nvCxnSpPr>
        <p:spPr>
          <a:xfrm flipV="1">
            <a:off x="5790461" y="1787258"/>
            <a:ext cx="646933" cy="2485623"/>
          </a:xfrm>
          <a:prstGeom prst="straightConnector1">
            <a:avLst/>
          </a:prstGeom>
          <a:ln w="38100" cmpd="sng">
            <a:solidFill>
              <a:schemeClr val="tx2"/>
            </a:solidFill>
            <a:prstDash val="soli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7">
            <a:extLst>
              <a:ext uri="{FF2B5EF4-FFF2-40B4-BE49-F238E27FC236}">
                <a16:creationId xmlns:a16="http://schemas.microsoft.com/office/drawing/2014/main" id="{835DF4A4-C9A7-4A92-9708-F734AB905677}"/>
              </a:ext>
            </a:extLst>
          </p:cNvPr>
          <p:cNvCxnSpPr>
            <a:cxnSpLocks/>
          </p:cNvCxnSpPr>
          <p:nvPr/>
        </p:nvCxnSpPr>
        <p:spPr>
          <a:xfrm flipH="1" flipV="1">
            <a:off x="4635448" y="1550429"/>
            <a:ext cx="613438" cy="2722452"/>
          </a:xfrm>
          <a:prstGeom prst="straightConnector1">
            <a:avLst/>
          </a:prstGeom>
          <a:ln w="38100" cmpd="sng">
            <a:solidFill>
              <a:schemeClr val="tx2"/>
            </a:solidFill>
            <a:prstDash val="soli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7">
            <a:extLst>
              <a:ext uri="{FF2B5EF4-FFF2-40B4-BE49-F238E27FC236}">
                <a16:creationId xmlns:a16="http://schemas.microsoft.com/office/drawing/2014/main" id="{07A1BCE3-9FBE-4831-8482-F3209B06DC49}"/>
              </a:ext>
            </a:extLst>
          </p:cNvPr>
          <p:cNvCxnSpPr>
            <a:cxnSpLocks/>
          </p:cNvCxnSpPr>
          <p:nvPr/>
        </p:nvCxnSpPr>
        <p:spPr>
          <a:xfrm flipV="1">
            <a:off x="4572000" y="2104040"/>
            <a:ext cx="1201315" cy="2198308"/>
          </a:xfrm>
          <a:prstGeom prst="straightConnector1">
            <a:avLst/>
          </a:prstGeom>
          <a:ln w="38100" cmpd="sng">
            <a:solidFill>
              <a:schemeClr val="tx2"/>
            </a:solidFill>
            <a:prstDash val="soli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7">
            <a:extLst>
              <a:ext uri="{FF2B5EF4-FFF2-40B4-BE49-F238E27FC236}">
                <a16:creationId xmlns:a16="http://schemas.microsoft.com/office/drawing/2014/main" id="{34B53E43-7977-4F3D-9728-32017512E6D8}"/>
              </a:ext>
            </a:extLst>
          </p:cNvPr>
          <p:cNvCxnSpPr>
            <a:cxnSpLocks/>
          </p:cNvCxnSpPr>
          <p:nvPr/>
        </p:nvCxnSpPr>
        <p:spPr>
          <a:xfrm flipH="1" flipV="1">
            <a:off x="3832212" y="2464969"/>
            <a:ext cx="739788" cy="1837378"/>
          </a:xfrm>
          <a:prstGeom prst="straightConnector1">
            <a:avLst/>
          </a:prstGeom>
          <a:ln w="38100" cmpd="sng">
            <a:solidFill>
              <a:schemeClr val="tx2"/>
            </a:solidFill>
            <a:prstDash val="soli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7">
            <a:extLst>
              <a:ext uri="{FF2B5EF4-FFF2-40B4-BE49-F238E27FC236}">
                <a16:creationId xmlns:a16="http://schemas.microsoft.com/office/drawing/2014/main" id="{769621B5-EA59-49AC-8659-684189EA2671}"/>
              </a:ext>
            </a:extLst>
          </p:cNvPr>
          <p:cNvCxnSpPr>
            <a:cxnSpLocks/>
            <a:stCxn id="24" idx="0"/>
          </p:cNvCxnSpPr>
          <p:nvPr/>
        </p:nvCxnSpPr>
        <p:spPr>
          <a:xfrm flipV="1">
            <a:off x="5236081" y="2104041"/>
            <a:ext cx="600681" cy="2177303"/>
          </a:xfrm>
          <a:prstGeom prst="straightConnector1">
            <a:avLst/>
          </a:prstGeom>
          <a:ln w="38100" cmpd="sng">
            <a:solidFill>
              <a:schemeClr val="tx2"/>
            </a:solidFill>
            <a:prstDash val="soli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5770417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59A39B6D-E3ED-47A3-BC65-D421610A59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9766" y="261705"/>
            <a:ext cx="8078825" cy="410369"/>
          </a:xfrm>
        </p:spPr>
        <p:txBody>
          <a:bodyPr anchor="ctr">
            <a:normAutofit/>
          </a:bodyPr>
          <a:lstStyle/>
          <a:p>
            <a:r>
              <a:rPr lang="hu-HU" dirty="0" err="1">
                <a:solidFill>
                  <a:schemeClr val="tx2"/>
                </a:solidFill>
              </a:rPr>
              <a:t>Dev</a:t>
            </a:r>
            <a:r>
              <a:rPr lang="hu-HU" dirty="0" err="1"/>
              <a:t>SecOps</a:t>
            </a:r>
            <a:r>
              <a:rPr lang="hu-HU" dirty="0"/>
              <a:t> értékek</a:t>
            </a:r>
            <a:endParaRPr lang="hu-HU" b="1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4" name="Tartalom helye 3">
            <a:extLst>
              <a:ext uri="{FF2B5EF4-FFF2-40B4-BE49-F238E27FC236}">
                <a16:creationId xmlns:a16="http://schemas.microsoft.com/office/drawing/2014/main" id="{CF573F4D-C152-4463-A112-F783E584506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-233636" y="1076633"/>
            <a:ext cx="5155494" cy="3805162"/>
          </a:xfrm>
        </p:spPr>
        <p:txBody>
          <a:bodyPr>
            <a:noAutofit/>
          </a:bodyPr>
          <a:lstStyle/>
          <a:p>
            <a:pPr lvl="1" fontAlgn="ctr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hu-HU" sz="1600" dirty="0"/>
              <a:t>A biztonsági tesztek a projektek </a:t>
            </a:r>
            <a:r>
              <a:rPr lang="hu-HU" sz="1600" b="1" dirty="0"/>
              <a:t>korai szakasz</a:t>
            </a:r>
            <a:r>
              <a:rPr lang="hu-HU" sz="1600" dirty="0"/>
              <a:t>ában kerülnek végrehajtásra</a:t>
            </a:r>
          </a:p>
          <a:p>
            <a:pPr lvl="1" fontAlgn="ctr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hu-HU" sz="1600" dirty="0"/>
              <a:t>A sérülékenységek javítása </a:t>
            </a:r>
            <a:r>
              <a:rPr lang="hu-HU" sz="1600" b="1" dirty="0"/>
              <a:t>gyorsabban és</a:t>
            </a:r>
            <a:r>
              <a:rPr lang="hu-HU" sz="1600" dirty="0"/>
              <a:t> </a:t>
            </a:r>
            <a:r>
              <a:rPr lang="hu-HU" sz="1600" b="1" dirty="0"/>
              <a:t>alacsony költséggel</a:t>
            </a:r>
            <a:endParaRPr lang="hu-HU" sz="1600" dirty="0"/>
          </a:p>
          <a:p>
            <a:pPr lvl="1" fontAlgn="ctr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hu-HU" sz="1600" dirty="0"/>
              <a:t>Az</a:t>
            </a:r>
            <a:r>
              <a:rPr lang="hu-HU" sz="1600" b="1" dirty="0"/>
              <a:t> agilis és </a:t>
            </a:r>
            <a:r>
              <a:rPr lang="hu-HU" sz="1600" b="1" dirty="0" err="1"/>
              <a:t>devops</a:t>
            </a:r>
            <a:r>
              <a:rPr lang="hu-HU" sz="1600" b="1" dirty="0"/>
              <a:t> módszertan </a:t>
            </a:r>
            <a:r>
              <a:rPr lang="hu-HU" sz="1600" dirty="0"/>
              <a:t>szerinti működést támogatja a biztonsági automatizálás</a:t>
            </a:r>
          </a:p>
          <a:p>
            <a:pPr lvl="1" fontAlgn="ctr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hu-HU" sz="1600" dirty="0"/>
              <a:t>Segíti a biztonság és </a:t>
            </a:r>
            <a:r>
              <a:rPr lang="hu-HU" sz="1600" dirty="0" err="1"/>
              <a:t>release</a:t>
            </a:r>
            <a:r>
              <a:rPr lang="hu-HU" sz="1600" dirty="0"/>
              <a:t> management munkáját</a:t>
            </a:r>
          </a:p>
          <a:p>
            <a:pPr lvl="1" fontAlgn="ctr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hu-HU" sz="1600" b="1" dirty="0"/>
              <a:t>Fokozatosan</a:t>
            </a:r>
            <a:r>
              <a:rPr lang="hu-HU" sz="1600" dirty="0"/>
              <a:t> vezethető be az IT működésébe</a:t>
            </a:r>
          </a:p>
        </p:txBody>
      </p:sp>
      <p:pic>
        <p:nvPicPr>
          <p:cNvPr id="6" name="Kép 5" descr="A képen képernyőkép látható&#10;&#10;Automatikusan generált leírás">
            <a:extLst>
              <a:ext uri="{FF2B5EF4-FFF2-40B4-BE49-F238E27FC236}">
                <a16:creationId xmlns:a16="http://schemas.microsoft.com/office/drawing/2014/main" id="{AEB2C70B-A5BA-4F5B-9760-049EAC55055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9027" y="969773"/>
            <a:ext cx="4115213" cy="3203953"/>
          </a:xfrm>
          <a:prstGeom prst="rect">
            <a:avLst/>
          </a:prstGeom>
          <a:effectLst>
            <a:outerShdw blurRad="50800" dist="50800" dir="5400000" algn="ctr" rotWithShape="0">
              <a:srgbClr val="000000"/>
            </a:outerShdw>
          </a:effectLst>
        </p:spPr>
      </p:pic>
      <p:sp>
        <p:nvSpPr>
          <p:cNvPr id="7" name="Téglalap 6">
            <a:extLst>
              <a:ext uri="{FF2B5EF4-FFF2-40B4-BE49-F238E27FC236}">
                <a16:creationId xmlns:a16="http://schemas.microsoft.com/office/drawing/2014/main" id="{31337BB0-8624-473B-A65C-B0C983F36B17}"/>
              </a:ext>
            </a:extLst>
          </p:cNvPr>
          <p:cNvSpPr/>
          <p:nvPr/>
        </p:nvSpPr>
        <p:spPr>
          <a:xfrm>
            <a:off x="8257782" y="2339086"/>
            <a:ext cx="579922" cy="48127"/>
          </a:xfrm>
          <a:prstGeom prst="rect">
            <a:avLst/>
          </a:prstGeom>
          <a:solidFill>
            <a:schemeClr val="bg1">
              <a:lumMod val="95000"/>
              <a:alpha val="89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5084903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59A39B6D-E3ED-47A3-BC65-D421610A59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9766" y="261705"/>
            <a:ext cx="8078825" cy="410369"/>
          </a:xfrm>
        </p:spPr>
        <p:txBody>
          <a:bodyPr anchor="ctr">
            <a:normAutofit/>
          </a:bodyPr>
          <a:lstStyle/>
          <a:p>
            <a:r>
              <a:rPr lang="hu-HU" dirty="0" err="1"/>
              <a:t>Dev</a:t>
            </a:r>
            <a:r>
              <a:rPr lang="hu-HU" dirty="0" err="1">
                <a:solidFill>
                  <a:schemeClr val="tx2"/>
                </a:solidFill>
              </a:rPr>
              <a:t>SecOps</a:t>
            </a:r>
            <a:r>
              <a:rPr lang="hu-HU" dirty="0"/>
              <a:t> értékek</a:t>
            </a:r>
            <a:endParaRPr lang="hu-HU" b="1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4" name="Tartalom helye 3">
            <a:extLst>
              <a:ext uri="{FF2B5EF4-FFF2-40B4-BE49-F238E27FC236}">
                <a16:creationId xmlns:a16="http://schemas.microsoft.com/office/drawing/2014/main" id="{CF573F4D-C152-4463-A112-F783E584506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-233636" y="1084709"/>
            <a:ext cx="5155494" cy="3805162"/>
          </a:xfrm>
        </p:spPr>
        <p:txBody>
          <a:bodyPr>
            <a:noAutofit/>
          </a:bodyPr>
          <a:lstStyle/>
          <a:p>
            <a:pPr lvl="1" fontAlgn="ctr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hu-HU" sz="1600" dirty="0"/>
              <a:t>A biztonsági szakértők vagy IT szakemberek </a:t>
            </a:r>
            <a:r>
              <a:rPr lang="hu-HU" sz="1600" b="1" dirty="0"/>
              <a:t>nem végeznek manuális</a:t>
            </a:r>
            <a:r>
              <a:rPr lang="hu-HU" sz="1600" dirty="0"/>
              <a:t> biztonsági tesztelési feladatokat</a:t>
            </a:r>
          </a:p>
          <a:p>
            <a:pPr lvl="1" fontAlgn="ctr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hu-HU" sz="1600" dirty="0"/>
              <a:t>A futtatott biztonsági tesztek száma </a:t>
            </a:r>
            <a:r>
              <a:rPr lang="hu-HU" sz="1600" b="1" dirty="0"/>
              <a:t>lényegesen nő </a:t>
            </a:r>
            <a:endParaRPr lang="hu-HU" sz="1600" dirty="0"/>
          </a:p>
          <a:p>
            <a:pPr lvl="1" fontAlgn="ctr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hu-HU" sz="1600" dirty="0"/>
              <a:t>A biztonsági  és megfelelőségi riportok elkészítése </a:t>
            </a:r>
            <a:r>
              <a:rPr lang="hu-HU" sz="1600" b="1" dirty="0"/>
              <a:t>automatizált</a:t>
            </a:r>
            <a:r>
              <a:rPr lang="hu-HU" sz="1600" dirty="0"/>
              <a:t>, és </a:t>
            </a:r>
            <a:r>
              <a:rPr lang="hu-HU" sz="1600" b="1" dirty="0"/>
              <a:t>jobb minőségű </a:t>
            </a:r>
            <a:r>
              <a:rPr lang="hu-HU" sz="1600" dirty="0"/>
              <a:t>lesz</a:t>
            </a:r>
          </a:p>
          <a:p>
            <a:pPr lvl="1" fontAlgn="ctr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hu-HU" sz="1600" dirty="0"/>
              <a:t>A biztonsági kockázat kezelés </a:t>
            </a:r>
            <a:r>
              <a:rPr lang="hu-HU" sz="1600" b="1" dirty="0"/>
              <a:t>valós idejű</a:t>
            </a:r>
            <a:r>
              <a:rPr lang="hu-HU" sz="1600" dirty="0"/>
              <a:t> és </a:t>
            </a:r>
            <a:r>
              <a:rPr lang="hu-HU" sz="1600" b="1" dirty="0"/>
              <a:t>központosított</a:t>
            </a:r>
            <a:endParaRPr lang="hu-HU" sz="1600" dirty="0"/>
          </a:p>
          <a:p>
            <a:pPr lvl="1" fontAlgn="ctr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hu-HU" sz="1600" dirty="0"/>
              <a:t>A biztonság automatizálási beruházás </a:t>
            </a:r>
            <a:r>
              <a:rPr lang="hu-HU" sz="1600" b="1" dirty="0"/>
              <a:t>megtérül</a:t>
            </a:r>
            <a:endParaRPr lang="hu-HU" sz="1600" dirty="0"/>
          </a:p>
        </p:txBody>
      </p:sp>
      <p:pic>
        <p:nvPicPr>
          <p:cNvPr id="6" name="Kép 5" descr="A képen képernyőkép látható&#10;&#10;Automatikusan generált leírás">
            <a:extLst>
              <a:ext uri="{FF2B5EF4-FFF2-40B4-BE49-F238E27FC236}">
                <a16:creationId xmlns:a16="http://schemas.microsoft.com/office/drawing/2014/main" id="{AEB2C70B-A5BA-4F5B-9760-049EAC55055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9027" y="969773"/>
            <a:ext cx="4115213" cy="3203953"/>
          </a:xfrm>
          <a:prstGeom prst="rect">
            <a:avLst/>
          </a:prstGeom>
          <a:effectLst>
            <a:outerShdw blurRad="50800" dist="50800" dir="5400000" algn="ctr" rotWithShape="0">
              <a:srgbClr val="000000"/>
            </a:outerShdw>
          </a:effectLst>
        </p:spPr>
      </p:pic>
      <p:sp>
        <p:nvSpPr>
          <p:cNvPr id="7" name="Téglalap 6">
            <a:extLst>
              <a:ext uri="{FF2B5EF4-FFF2-40B4-BE49-F238E27FC236}">
                <a16:creationId xmlns:a16="http://schemas.microsoft.com/office/drawing/2014/main" id="{31337BB0-8624-473B-A65C-B0C983F36B17}"/>
              </a:ext>
            </a:extLst>
          </p:cNvPr>
          <p:cNvSpPr/>
          <p:nvPr/>
        </p:nvSpPr>
        <p:spPr>
          <a:xfrm>
            <a:off x="8257782" y="2339086"/>
            <a:ext cx="579922" cy="48127"/>
          </a:xfrm>
          <a:prstGeom prst="rect">
            <a:avLst/>
          </a:prstGeom>
          <a:solidFill>
            <a:schemeClr val="bg1">
              <a:lumMod val="95000"/>
              <a:alpha val="89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12611084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E24371BC-AA16-40F1-807B-23965789011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74412" y="1718358"/>
            <a:ext cx="5969484" cy="1096903"/>
          </a:xfrm>
        </p:spPr>
        <p:txBody>
          <a:bodyPr/>
          <a:lstStyle/>
          <a:p>
            <a:r>
              <a:rPr lang="hu-HU" dirty="0"/>
              <a:t>Köszönöm a</a:t>
            </a:r>
            <a:br>
              <a:rPr lang="hu-HU" dirty="0"/>
            </a:br>
            <a:r>
              <a:rPr lang="hu-HU" dirty="0"/>
              <a:t>figyelmet!</a:t>
            </a:r>
          </a:p>
        </p:txBody>
      </p:sp>
      <p:sp>
        <p:nvSpPr>
          <p:cNvPr id="3" name="Alcím 2">
            <a:extLst>
              <a:ext uri="{FF2B5EF4-FFF2-40B4-BE49-F238E27FC236}">
                <a16:creationId xmlns:a16="http://schemas.microsoft.com/office/drawing/2014/main" id="{6C61CB77-0B25-431F-A1A2-E7315324600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74412" y="3152900"/>
            <a:ext cx="5969483" cy="1732141"/>
          </a:xfrm>
        </p:spPr>
        <p:txBody>
          <a:bodyPr/>
          <a:lstStyle/>
          <a:p>
            <a:r>
              <a:rPr lang="hu-HU" sz="2800" dirty="0">
                <a:solidFill>
                  <a:schemeClr val="bg1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https://www.linkedin.com/in/jagusztinl/</a:t>
            </a:r>
            <a:endParaRPr lang="hu-HU" sz="2800" dirty="0">
              <a:solidFill>
                <a:schemeClr val="bg1"/>
              </a:solidFill>
            </a:endParaRPr>
          </a:p>
          <a:p>
            <a:endParaRPr lang="hu-HU" sz="2800" dirty="0">
              <a:solidFill>
                <a:schemeClr val="bg1"/>
              </a:solidFill>
            </a:endParaRPr>
          </a:p>
          <a:p>
            <a:r>
              <a:rPr lang="hu-HU" sz="2800" dirty="0">
                <a:solidFill>
                  <a:schemeClr val="bg1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Jagusztin.Laszlo@alerant.hu</a:t>
            </a:r>
            <a:endParaRPr lang="hu-HU" sz="2800" dirty="0">
              <a:solidFill>
                <a:schemeClr val="bg1"/>
              </a:solidFill>
            </a:endParaRPr>
          </a:p>
          <a:p>
            <a:endParaRPr lang="hu-HU" sz="2800" dirty="0">
              <a:solidFill>
                <a:schemeClr val="bg1"/>
              </a:solidFill>
            </a:endParaRPr>
          </a:p>
          <a:p>
            <a:endParaRPr lang="hu-HU" sz="2800" dirty="0">
              <a:solidFill>
                <a:schemeClr val="bg1"/>
              </a:solidFill>
            </a:endParaRPr>
          </a:p>
        </p:txBody>
      </p:sp>
      <p:sp>
        <p:nvSpPr>
          <p:cNvPr id="4" name="Téglalap 3">
            <a:extLst>
              <a:ext uri="{FF2B5EF4-FFF2-40B4-BE49-F238E27FC236}">
                <a16:creationId xmlns:a16="http://schemas.microsoft.com/office/drawing/2014/main" id="{CAC45A31-5FE2-489D-922C-9E5495BC376F}"/>
              </a:ext>
            </a:extLst>
          </p:cNvPr>
          <p:cNvSpPr/>
          <p:nvPr/>
        </p:nvSpPr>
        <p:spPr>
          <a:xfrm>
            <a:off x="5996608" y="2836626"/>
            <a:ext cx="2847809" cy="8002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hu-HU" dirty="0">
                <a:solidFill>
                  <a:schemeClr val="bg1"/>
                </a:solidFill>
              </a:rPr>
              <a:t>Jagusztin László</a:t>
            </a:r>
          </a:p>
          <a:p>
            <a:endParaRPr lang="hu-HU" sz="2800" dirty="0">
              <a:solidFill>
                <a:schemeClr val="bg1"/>
              </a:solidFill>
            </a:endParaRPr>
          </a:p>
        </p:txBody>
      </p:sp>
      <p:pic>
        <p:nvPicPr>
          <p:cNvPr id="5" name="Kép 4">
            <a:extLst>
              <a:ext uri="{FF2B5EF4-FFF2-40B4-BE49-F238E27FC236}">
                <a16:creationId xmlns:a16="http://schemas.microsoft.com/office/drawing/2014/main" id="{9D5C362B-1E33-47F3-846F-083C376E347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23138" y="345900"/>
            <a:ext cx="2543175" cy="2476500"/>
          </a:xfrm>
          <a:prstGeom prst="rect">
            <a:avLst/>
          </a:prstGeom>
        </p:spPr>
      </p:pic>
      <p:pic>
        <p:nvPicPr>
          <p:cNvPr id="7" name="Kép 6" descr="A képen rajz látható&#10;&#10;Automatikusan generált leírás">
            <a:extLst>
              <a:ext uri="{FF2B5EF4-FFF2-40B4-BE49-F238E27FC236}">
                <a16:creationId xmlns:a16="http://schemas.microsoft.com/office/drawing/2014/main" id="{6F84834B-9FA6-49E9-98F0-9C47942F37B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653520" y="3236736"/>
            <a:ext cx="1112794" cy="5381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051529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59A39B6D-E3ED-47A3-BC65-D421610A59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9766" y="261705"/>
            <a:ext cx="8078825" cy="410369"/>
          </a:xfrm>
        </p:spPr>
        <p:txBody>
          <a:bodyPr anchor="ctr">
            <a:normAutofit/>
          </a:bodyPr>
          <a:lstStyle/>
          <a:p>
            <a:r>
              <a:rPr lang="hu-HU" b="1" dirty="0">
                <a:solidFill>
                  <a:schemeClr val="tx1"/>
                </a:solidFill>
                <a:latin typeface="+mn-lt"/>
              </a:rPr>
              <a:t>IT Biztonsági kihívások</a:t>
            </a:r>
          </a:p>
        </p:txBody>
      </p:sp>
      <p:sp>
        <p:nvSpPr>
          <p:cNvPr id="4" name="Tartalom helye 3">
            <a:extLst>
              <a:ext uri="{FF2B5EF4-FFF2-40B4-BE49-F238E27FC236}">
                <a16:creationId xmlns:a16="http://schemas.microsoft.com/office/drawing/2014/main" id="{CF573F4D-C152-4463-A112-F783E584506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-297247" y="940335"/>
            <a:ext cx="5041525" cy="3536901"/>
          </a:xfrm>
        </p:spPr>
        <p:txBody>
          <a:bodyPr>
            <a:noAutofit/>
          </a:bodyPr>
          <a:lstStyle/>
          <a:p>
            <a:pPr lvl="1" fontAlgn="ctr">
              <a:lnSpc>
                <a:spcPct val="90000"/>
              </a:lnSpc>
              <a:buFont typeface="Wingdings" panose="05000000000000000000" pitchFamily="2" charset="2"/>
              <a:buChar char="§"/>
            </a:pPr>
            <a:r>
              <a:rPr lang="hu-HU" sz="1600" dirty="0"/>
              <a:t>A </a:t>
            </a:r>
            <a:r>
              <a:rPr lang="hu-HU" sz="1600" b="1" dirty="0"/>
              <a:t>biztonsági sérülékenységek száma </a:t>
            </a:r>
            <a:r>
              <a:rPr lang="hu-HU" sz="1600" dirty="0"/>
              <a:t>évente </a:t>
            </a:r>
            <a:r>
              <a:rPr lang="hu-HU" sz="1600" b="1" dirty="0"/>
              <a:t>nő</a:t>
            </a:r>
          </a:p>
          <a:p>
            <a:pPr lvl="1" fontAlgn="ctr">
              <a:lnSpc>
                <a:spcPct val="90000"/>
              </a:lnSpc>
              <a:buFont typeface="Wingdings" panose="05000000000000000000" pitchFamily="2" charset="2"/>
              <a:buChar char="§"/>
            </a:pPr>
            <a:r>
              <a:rPr lang="hu-HU" sz="1600" dirty="0"/>
              <a:t>A ráfordítható erőforrások </a:t>
            </a:r>
            <a:r>
              <a:rPr lang="hu-HU" sz="1600" b="1" dirty="0"/>
              <a:t>nem nőnek </a:t>
            </a:r>
            <a:r>
              <a:rPr lang="hu-HU" sz="1600" dirty="0"/>
              <a:t>ezzel arányosan</a:t>
            </a:r>
            <a:endParaRPr lang="hu-HU" sz="1600" b="1" dirty="0"/>
          </a:p>
          <a:p>
            <a:pPr lvl="1" fontAlgn="ctr">
              <a:lnSpc>
                <a:spcPct val="90000"/>
              </a:lnSpc>
              <a:buFont typeface="Wingdings" panose="05000000000000000000" pitchFamily="2" charset="2"/>
              <a:buChar char="§"/>
            </a:pPr>
            <a:r>
              <a:rPr lang="hu-HU" sz="1600" dirty="0"/>
              <a:t>A biztonsági tesztek száma </a:t>
            </a:r>
            <a:r>
              <a:rPr lang="hu-HU" sz="1600" b="1" dirty="0"/>
              <a:t>elmarad az elvártaktól</a:t>
            </a:r>
          </a:p>
          <a:p>
            <a:pPr lvl="1" fontAlgn="ctr">
              <a:lnSpc>
                <a:spcPct val="90000"/>
              </a:lnSpc>
              <a:buFont typeface="Wingdings" panose="05000000000000000000" pitchFamily="2" charset="2"/>
              <a:buChar char="§"/>
            </a:pPr>
            <a:r>
              <a:rPr lang="hu-HU" sz="1600" dirty="0"/>
              <a:t>A biztonsági tesztelés a projektekben </a:t>
            </a:r>
            <a:r>
              <a:rPr lang="hu-HU" sz="1600" b="1" dirty="0"/>
              <a:t>túl későn </a:t>
            </a:r>
            <a:r>
              <a:rPr lang="hu-HU" sz="1600" dirty="0"/>
              <a:t>valósulnak meg</a:t>
            </a:r>
          </a:p>
          <a:p>
            <a:pPr lvl="1" fontAlgn="ctr">
              <a:lnSpc>
                <a:spcPct val="90000"/>
              </a:lnSpc>
              <a:buFont typeface="Wingdings" panose="05000000000000000000" pitchFamily="2" charset="2"/>
              <a:buChar char="§"/>
            </a:pPr>
            <a:r>
              <a:rPr lang="hu-HU" sz="1600" dirty="0"/>
              <a:t>A biztonsági sérülékenységek javítása </a:t>
            </a:r>
            <a:r>
              <a:rPr lang="hu-HU" sz="1600" b="1" dirty="0"/>
              <a:t>egyre drágább </a:t>
            </a:r>
            <a:r>
              <a:rPr lang="hu-HU" sz="1600" dirty="0"/>
              <a:t>ahogy a projekt előre halad</a:t>
            </a:r>
          </a:p>
          <a:p>
            <a:pPr lvl="1" fontAlgn="ctr">
              <a:lnSpc>
                <a:spcPct val="90000"/>
              </a:lnSpc>
              <a:buFont typeface="Wingdings" panose="05000000000000000000" pitchFamily="2" charset="2"/>
              <a:buChar char="§"/>
            </a:pPr>
            <a:r>
              <a:rPr lang="hu-HU" sz="1600" dirty="0"/>
              <a:t>A biztonsági tesztelés </a:t>
            </a:r>
            <a:r>
              <a:rPr lang="hu-HU" sz="1600" b="1" dirty="0"/>
              <a:t>manuális</a:t>
            </a:r>
            <a:r>
              <a:rPr lang="hu-HU" sz="1600" dirty="0"/>
              <a:t>, </a:t>
            </a:r>
            <a:r>
              <a:rPr lang="hu-HU" sz="1600" b="1" dirty="0"/>
              <a:t>erőforrás igényes</a:t>
            </a:r>
          </a:p>
          <a:p>
            <a:pPr lvl="1" fontAlgn="ctr">
              <a:lnSpc>
                <a:spcPct val="90000"/>
              </a:lnSpc>
              <a:buFont typeface="Wingdings" panose="05000000000000000000" pitchFamily="2" charset="2"/>
              <a:buChar char="§"/>
            </a:pPr>
            <a:r>
              <a:rPr lang="hu-HU" sz="1600" dirty="0"/>
              <a:t>A biztonsági audit riportok előállítása nagyrészt </a:t>
            </a:r>
            <a:r>
              <a:rPr lang="hu-HU" sz="1600" b="1" dirty="0"/>
              <a:t>manuális</a:t>
            </a:r>
            <a:r>
              <a:rPr lang="hu-HU" sz="1600" dirty="0"/>
              <a:t>, lassú és erőforrás igényes </a:t>
            </a:r>
          </a:p>
          <a:p>
            <a:pPr lvl="1" fontAlgn="ctr">
              <a:lnSpc>
                <a:spcPct val="90000"/>
              </a:lnSpc>
              <a:buFont typeface="Wingdings" panose="05000000000000000000" pitchFamily="2" charset="2"/>
              <a:buChar char="§"/>
            </a:pPr>
            <a:r>
              <a:rPr lang="hu-HU" sz="1600" dirty="0"/>
              <a:t>A projektek követik </a:t>
            </a:r>
            <a:r>
              <a:rPr lang="hu-HU" sz="1600" b="1" dirty="0"/>
              <a:t>a </a:t>
            </a:r>
            <a:r>
              <a:rPr lang="hu-HU" sz="1600" b="1" dirty="0" err="1"/>
              <a:t>devops</a:t>
            </a:r>
            <a:r>
              <a:rPr lang="hu-HU" sz="1600" b="1" dirty="0"/>
              <a:t>, agilis és digitalizációs módszertanokat</a:t>
            </a:r>
            <a:r>
              <a:rPr lang="hu-HU" sz="1600" dirty="0"/>
              <a:t>, a biztonsági területek lemaradnak</a:t>
            </a:r>
          </a:p>
          <a:p>
            <a:pPr lvl="1" fontAlgn="ctr">
              <a:lnSpc>
                <a:spcPct val="90000"/>
              </a:lnSpc>
              <a:buFont typeface="Wingdings" panose="05000000000000000000" pitchFamily="2" charset="2"/>
              <a:buChar char="§"/>
            </a:pPr>
            <a:r>
              <a:rPr lang="hu-HU" sz="1600" dirty="0"/>
              <a:t>A biztonsági kockázat kezelés </a:t>
            </a:r>
            <a:r>
              <a:rPr lang="hu-HU" sz="1600" b="1" dirty="0"/>
              <a:t>nem valós idejű </a:t>
            </a:r>
            <a:r>
              <a:rPr lang="hu-HU" sz="1600" dirty="0"/>
              <a:t>és </a:t>
            </a:r>
            <a:r>
              <a:rPr lang="hu-HU" sz="1600" b="1" dirty="0"/>
              <a:t>nem központosított</a:t>
            </a:r>
            <a:endParaRPr lang="hu-HU" sz="1600" dirty="0"/>
          </a:p>
          <a:p>
            <a:pPr marL="733852" lvl="1" fontAlgn="ctr">
              <a:lnSpc>
                <a:spcPct val="90000"/>
              </a:lnSpc>
              <a:buFont typeface="Wingdings" panose="05000000000000000000" pitchFamily="2" charset="2"/>
              <a:buChar char="§"/>
            </a:pPr>
            <a:endParaRPr lang="hu-HU" sz="1600" dirty="0"/>
          </a:p>
          <a:p>
            <a:pPr marL="448102" lvl="1" indent="0" fontAlgn="ctr">
              <a:lnSpc>
                <a:spcPct val="90000"/>
              </a:lnSpc>
              <a:buNone/>
            </a:pPr>
            <a:endParaRPr lang="hu-HU" sz="1600" dirty="0"/>
          </a:p>
        </p:txBody>
      </p:sp>
      <p:pic>
        <p:nvPicPr>
          <p:cNvPr id="5122" name="Picture 2" descr="Számítógép, Biztonság, Lakat, Hacker, Lopás, Tolvaj">
            <a:extLst>
              <a:ext uri="{FF2B5EF4-FFF2-40B4-BE49-F238E27FC236}">
                <a16:creationId xmlns:a16="http://schemas.microsoft.com/office/drawing/2014/main" id="{FFAE48D6-CBD9-40E4-B71F-8A6F6EC1B37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49687" y="953872"/>
            <a:ext cx="4134678" cy="3050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0314481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59A39B6D-E3ED-47A3-BC65-D421610A59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9766" y="261705"/>
            <a:ext cx="8078825" cy="410369"/>
          </a:xfrm>
        </p:spPr>
        <p:txBody>
          <a:bodyPr anchor="ctr">
            <a:normAutofit/>
          </a:bodyPr>
          <a:lstStyle/>
          <a:p>
            <a:r>
              <a:rPr lang="hu-HU" dirty="0"/>
              <a:t>Biztonsági vizsgálatok automatizálása</a:t>
            </a:r>
            <a:endParaRPr lang="hu-HU" b="1" dirty="0">
              <a:solidFill>
                <a:schemeClr val="tx1"/>
              </a:solidFill>
              <a:latin typeface="+mn-lt"/>
            </a:endParaRPr>
          </a:p>
        </p:txBody>
      </p:sp>
      <p:pic>
        <p:nvPicPr>
          <p:cNvPr id="7" name="Kép 6">
            <a:extLst>
              <a:ext uri="{FF2B5EF4-FFF2-40B4-BE49-F238E27FC236}">
                <a16:creationId xmlns:a16="http://schemas.microsoft.com/office/drawing/2014/main" id="{81CBD5F5-E5D3-42A7-96C0-D2CA38FA513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17" y="930166"/>
            <a:ext cx="8706721" cy="34053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585912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59A39B6D-E3ED-47A3-BC65-D421610A59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4824" y="205692"/>
            <a:ext cx="8078825" cy="410369"/>
          </a:xfrm>
        </p:spPr>
        <p:txBody>
          <a:bodyPr anchor="ctr">
            <a:normAutofit/>
          </a:bodyPr>
          <a:lstStyle/>
          <a:p>
            <a:r>
              <a:rPr lang="hu-HU" b="1" dirty="0">
                <a:solidFill>
                  <a:schemeClr val="tx1"/>
                </a:solidFill>
                <a:latin typeface="+mn-lt"/>
              </a:rPr>
              <a:t>Biztonsági követelmények csoportosítása</a:t>
            </a:r>
          </a:p>
        </p:txBody>
      </p:sp>
      <p:sp>
        <p:nvSpPr>
          <p:cNvPr id="11" name="Téglalap 10">
            <a:extLst>
              <a:ext uri="{FF2B5EF4-FFF2-40B4-BE49-F238E27FC236}">
                <a16:creationId xmlns:a16="http://schemas.microsoft.com/office/drawing/2014/main" id="{059BA42A-04E1-4A40-B134-D4E3C88A59C5}"/>
              </a:ext>
            </a:extLst>
          </p:cNvPr>
          <p:cNvSpPr/>
          <p:nvPr/>
        </p:nvSpPr>
        <p:spPr>
          <a:xfrm>
            <a:off x="8134847" y="287984"/>
            <a:ext cx="914400" cy="9144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pic>
        <p:nvPicPr>
          <p:cNvPr id="4" name="Kép 3">
            <a:extLst>
              <a:ext uri="{FF2B5EF4-FFF2-40B4-BE49-F238E27FC236}">
                <a16:creationId xmlns:a16="http://schemas.microsoft.com/office/drawing/2014/main" id="{6A793778-A69F-48CF-94BB-EE04EFCDF46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15195" y="357809"/>
            <a:ext cx="9574389" cy="4497707"/>
          </a:xfrm>
          <a:prstGeom prst="rect">
            <a:avLst/>
          </a:prstGeom>
        </p:spPr>
      </p:pic>
      <p:sp>
        <p:nvSpPr>
          <p:cNvPr id="5" name="Téglalap 4">
            <a:extLst>
              <a:ext uri="{FF2B5EF4-FFF2-40B4-BE49-F238E27FC236}">
                <a16:creationId xmlns:a16="http://schemas.microsoft.com/office/drawing/2014/main" id="{7425B81B-5F6B-4F6B-8681-50D4F98B3358}"/>
              </a:ext>
            </a:extLst>
          </p:cNvPr>
          <p:cNvSpPr/>
          <p:nvPr/>
        </p:nvSpPr>
        <p:spPr>
          <a:xfrm>
            <a:off x="8134847" y="228686"/>
            <a:ext cx="960783" cy="9144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377178786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59A39B6D-E3ED-47A3-BC65-D421610A59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8295" y="284144"/>
            <a:ext cx="8078825" cy="410369"/>
          </a:xfrm>
        </p:spPr>
        <p:txBody>
          <a:bodyPr>
            <a:noAutofit/>
          </a:bodyPr>
          <a:lstStyle/>
          <a:p>
            <a:r>
              <a:rPr lang="hu-HU" sz="3200" b="1" dirty="0"/>
              <a:t>IT Biztonsági kontrollok   </a:t>
            </a:r>
          </a:p>
        </p:txBody>
      </p:sp>
      <p:graphicFrame>
        <p:nvGraphicFramePr>
          <p:cNvPr id="5" name="Diagram 4">
            <a:extLst>
              <a:ext uri="{FF2B5EF4-FFF2-40B4-BE49-F238E27FC236}">
                <a16:creationId xmlns:a16="http://schemas.microsoft.com/office/drawing/2014/main" id="{8528E317-BA77-4652-A88C-BF3299A16BA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117338760"/>
              </p:ext>
            </p:extLst>
          </p:nvPr>
        </p:nvGraphicFramePr>
        <p:xfrm>
          <a:off x="278295" y="885489"/>
          <a:ext cx="7919499" cy="360194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25833294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59A39B6D-E3ED-47A3-BC65-D421610A59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53981" y="1497057"/>
            <a:ext cx="3090019" cy="2151598"/>
          </a:xfrm>
        </p:spPr>
        <p:txBody>
          <a:bodyPr anchor="ctr">
            <a:normAutofit/>
          </a:bodyPr>
          <a:lstStyle/>
          <a:p>
            <a:pPr>
              <a:lnSpc>
                <a:spcPct val="100000"/>
              </a:lnSpc>
            </a:pPr>
            <a:r>
              <a:rPr lang="hu-HU" b="1" dirty="0">
                <a:solidFill>
                  <a:schemeClr val="tx1"/>
                </a:solidFill>
                <a:latin typeface="+mn-lt"/>
              </a:rPr>
              <a:t>Biztonsági kontrollok automatizálása</a:t>
            </a:r>
          </a:p>
        </p:txBody>
      </p:sp>
      <p:sp>
        <p:nvSpPr>
          <p:cNvPr id="11" name="Téglalap 10">
            <a:extLst>
              <a:ext uri="{FF2B5EF4-FFF2-40B4-BE49-F238E27FC236}">
                <a16:creationId xmlns:a16="http://schemas.microsoft.com/office/drawing/2014/main" id="{059BA42A-04E1-4A40-B134-D4E3C88A59C5}"/>
              </a:ext>
            </a:extLst>
          </p:cNvPr>
          <p:cNvSpPr/>
          <p:nvPr/>
        </p:nvSpPr>
        <p:spPr>
          <a:xfrm>
            <a:off x="8134847" y="287984"/>
            <a:ext cx="914400" cy="9144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graphicFrame>
        <p:nvGraphicFramePr>
          <p:cNvPr id="6" name="Diagram 5">
            <a:extLst>
              <a:ext uri="{FF2B5EF4-FFF2-40B4-BE49-F238E27FC236}">
                <a16:creationId xmlns:a16="http://schemas.microsoft.com/office/drawing/2014/main" id="{D501D28F-6E6A-4073-B7C6-8364B4366D36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12107296"/>
              </p:ext>
            </p:extLst>
          </p:nvPr>
        </p:nvGraphicFramePr>
        <p:xfrm>
          <a:off x="234838" y="-333955"/>
          <a:ext cx="5422790" cy="51435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44199843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ím 1">
            <a:extLst>
              <a:ext uri="{FF2B5EF4-FFF2-40B4-BE49-F238E27FC236}">
                <a16:creationId xmlns:a16="http://schemas.microsoft.com/office/drawing/2014/main" id="{CDAA5B34-AB51-4E09-9136-900803A961AF}"/>
              </a:ext>
            </a:extLst>
          </p:cNvPr>
          <p:cNvSpPr txBox="1">
            <a:spLocks/>
          </p:cNvSpPr>
          <p:nvPr/>
        </p:nvSpPr>
        <p:spPr bwMode="auto">
          <a:xfrm>
            <a:off x="321161" y="51180"/>
            <a:ext cx="7236512" cy="6346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noAutofit/>
          </a:bodyPr>
          <a:lstStyle>
            <a:lvl1pPr algn="l" defTabSz="1193860" rtl="0" eaLnBrk="1" fontAlgn="base" hangingPunct="1">
              <a:spcBef>
                <a:spcPct val="0"/>
              </a:spcBef>
              <a:spcAft>
                <a:spcPct val="0"/>
              </a:spcAft>
              <a:tabLst>
                <a:tab pos="359851" algn="l"/>
              </a:tabLst>
              <a:defRPr lang="x-none" sz="2400" b="0" baseline="0">
                <a:solidFill>
                  <a:schemeClr val="accent4"/>
                </a:solidFill>
                <a:latin typeface="+mj-lt"/>
                <a:ea typeface="+mj-ea"/>
                <a:cs typeface="+mj-cs"/>
              </a:defRPr>
            </a:lvl1pPr>
            <a:lvl2pPr algn="l" defTabSz="1193860" rtl="0" eaLnBrk="1" fontAlgn="base" hangingPunct="1">
              <a:spcBef>
                <a:spcPct val="0"/>
              </a:spcBef>
              <a:spcAft>
                <a:spcPct val="0"/>
              </a:spcAft>
              <a:defRPr lang="x-none" sz="2533" b="1">
                <a:solidFill>
                  <a:schemeClr val="tx2"/>
                </a:solidFill>
                <a:latin typeface="Arial" charset="0"/>
              </a:defRPr>
            </a:lvl2pPr>
            <a:lvl3pPr algn="l" defTabSz="1193860" rtl="0" eaLnBrk="1" fontAlgn="base" hangingPunct="1">
              <a:spcBef>
                <a:spcPct val="0"/>
              </a:spcBef>
              <a:spcAft>
                <a:spcPct val="0"/>
              </a:spcAft>
              <a:defRPr lang="x-none" sz="2533" b="1">
                <a:solidFill>
                  <a:schemeClr val="tx2"/>
                </a:solidFill>
                <a:latin typeface="Arial" charset="0"/>
              </a:defRPr>
            </a:lvl3pPr>
            <a:lvl4pPr algn="l" defTabSz="1193860" rtl="0" eaLnBrk="1" fontAlgn="base" hangingPunct="1">
              <a:spcBef>
                <a:spcPct val="0"/>
              </a:spcBef>
              <a:spcAft>
                <a:spcPct val="0"/>
              </a:spcAft>
              <a:defRPr lang="x-none" sz="2533" b="1">
                <a:solidFill>
                  <a:schemeClr val="tx2"/>
                </a:solidFill>
                <a:latin typeface="Arial" charset="0"/>
              </a:defRPr>
            </a:lvl4pPr>
            <a:lvl5pPr algn="l" defTabSz="1193860" rtl="0" eaLnBrk="1" fontAlgn="base" hangingPunct="1">
              <a:spcBef>
                <a:spcPct val="0"/>
              </a:spcBef>
              <a:spcAft>
                <a:spcPct val="0"/>
              </a:spcAft>
              <a:defRPr lang="x-none" sz="2533" b="1">
                <a:solidFill>
                  <a:schemeClr val="tx2"/>
                </a:solidFill>
                <a:latin typeface="Arial" charset="0"/>
              </a:defRPr>
            </a:lvl5pPr>
            <a:lvl6pPr marL="609630" algn="l" defTabSz="1193860" rtl="0" eaLnBrk="1" fontAlgn="base" hangingPunct="1">
              <a:spcBef>
                <a:spcPct val="0"/>
              </a:spcBef>
              <a:spcAft>
                <a:spcPct val="0"/>
              </a:spcAft>
              <a:defRPr lang="x-none" sz="2533" b="1">
                <a:solidFill>
                  <a:schemeClr val="tx2"/>
                </a:solidFill>
                <a:latin typeface="Arial" charset="0"/>
              </a:defRPr>
            </a:lvl6pPr>
            <a:lvl7pPr marL="1219261" algn="l" defTabSz="1193860" rtl="0" eaLnBrk="1" fontAlgn="base" hangingPunct="1">
              <a:spcBef>
                <a:spcPct val="0"/>
              </a:spcBef>
              <a:spcAft>
                <a:spcPct val="0"/>
              </a:spcAft>
              <a:defRPr lang="x-none" sz="2533" b="1">
                <a:solidFill>
                  <a:schemeClr val="tx2"/>
                </a:solidFill>
                <a:latin typeface="Arial" charset="0"/>
              </a:defRPr>
            </a:lvl7pPr>
            <a:lvl8pPr marL="1828891" algn="l" defTabSz="1193860" rtl="0" eaLnBrk="1" fontAlgn="base" hangingPunct="1">
              <a:spcBef>
                <a:spcPct val="0"/>
              </a:spcBef>
              <a:spcAft>
                <a:spcPct val="0"/>
              </a:spcAft>
              <a:defRPr lang="x-none" sz="2533" b="1">
                <a:solidFill>
                  <a:schemeClr val="tx2"/>
                </a:solidFill>
                <a:latin typeface="Arial" charset="0"/>
              </a:defRPr>
            </a:lvl8pPr>
            <a:lvl9pPr marL="2438522" algn="l" defTabSz="1193860" rtl="0" eaLnBrk="1" fontAlgn="base" hangingPunct="1">
              <a:spcBef>
                <a:spcPct val="0"/>
              </a:spcBef>
              <a:spcAft>
                <a:spcPct val="0"/>
              </a:spcAft>
              <a:defRPr lang="x-none" sz="2533" b="1">
                <a:solidFill>
                  <a:schemeClr val="tx2"/>
                </a:solidFill>
                <a:latin typeface="Arial" charset="0"/>
              </a:defRPr>
            </a:lvl9pPr>
          </a:lstStyle>
          <a:p>
            <a:r>
              <a:rPr lang="hu-HU" sz="3200" b="1" kern="0" dirty="0" err="1">
                <a:solidFill>
                  <a:schemeClr val="tx1"/>
                </a:solidFill>
              </a:rPr>
              <a:t>DevSecOps</a:t>
            </a:r>
            <a:r>
              <a:rPr lang="hu-HU" sz="3200" b="1" kern="0" dirty="0">
                <a:solidFill>
                  <a:schemeClr val="tx1"/>
                </a:solidFill>
              </a:rPr>
              <a:t> (Gartner)</a:t>
            </a:r>
          </a:p>
        </p:txBody>
      </p:sp>
      <p:pic>
        <p:nvPicPr>
          <p:cNvPr id="5122" name="Picture 2">
            <a:extLst>
              <a:ext uri="{FF2B5EF4-FFF2-40B4-BE49-F238E27FC236}">
                <a16:creationId xmlns:a16="http://schemas.microsoft.com/office/drawing/2014/main" id="{439BEEF0-7EFA-440F-AF5B-D7C72A7EA5F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1161" y="685800"/>
            <a:ext cx="8296275" cy="3771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6165039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59A39B6D-E3ED-47A3-BC65-D421610A59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0733" y="213996"/>
            <a:ext cx="8078825" cy="410369"/>
          </a:xfrm>
        </p:spPr>
        <p:txBody>
          <a:bodyPr/>
          <a:lstStyle/>
          <a:p>
            <a:r>
              <a:rPr lang="hu-HU" sz="3200" dirty="0" err="1"/>
              <a:t>DevSecOps</a:t>
            </a:r>
            <a:r>
              <a:rPr lang="hu-HU" sz="3200" dirty="0"/>
              <a:t> </a:t>
            </a:r>
            <a:r>
              <a:rPr lang="hu-HU" sz="3200" dirty="0" err="1"/>
              <a:t>automazitált</a:t>
            </a:r>
            <a:r>
              <a:rPr lang="hu-HU" sz="3200" dirty="0"/>
              <a:t> kontroll célterületek</a:t>
            </a:r>
          </a:p>
        </p:txBody>
      </p:sp>
      <p:sp>
        <p:nvSpPr>
          <p:cNvPr id="4" name="Tartalom helye 3">
            <a:extLst>
              <a:ext uri="{FF2B5EF4-FFF2-40B4-BE49-F238E27FC236}">
                <a16:creationId xmlns:a16="http://schemas.microsoft.com/office/drawing/2014/main" id="{CF573F4D-C152-4463-A112-F783E584506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2294" y="803299"/>
            <a:ext cx="8612519" cy="3536901"/>
          </a:xfrm>
        </p:spPr>
        <p:txBody>
          <a:bodyPr numCol="2">
            <a:noAutofit/>
          </a:bodyPr>
          <a:lstStyle/>
          <a:p>
            <a:r>
              <a:rPr lang="hu-HU" sz="1600" b="1" dirty="0"/>
              <a:t>Alkalmazás forráskód</a:t>
            </a:r>
          </a:p>
          <a:p>
            <a:pPr marL="621433" lvl="2" indent="-214305">
              <a:buFont typeface="Arial" panose="020B0604020202020204" pitchFamily="34" charset="0"/>
              <a:buChar char="•"/>
            </a:pPr>
            <a:r>
              <a:rPr lang="hu-HU" sz="1600" b="1" dirty="0" err="1">
                <a:solidFill>
                  <a:schemeClr val="tx2"/>
                </a:solidFill>
              </a:rPr>
              <a:t>Security</a:t>
            </a:r>
            <a:r>
              <a:rPr lang="hu-HU" sz="1600" b="1" dirty="0">
                <a:solidFill>
                  <a:schemeClr val="tx2"/>
                </a:solidFill>
              </a:rPr>
              <a:t> </a:t>
            </a:r>
            <a:r>
              <a:rPr lang="hu-HU" sz="1600" b="1" dirty="0" err="1">
                <a:solidFill>
                  <a:schemeClr val="tx2"/>
                </a:solidFill>
              </a:rPr>
              <a:t>hotspots</a:t>
            </a:r>
            <a:r>
              <a:rPr lang="hu-HU" sz="1600" b="1" dirty="0">
                <a:solidFill>
                  <a:schemeClr val="tx2"/>
                </a:solidFill>
              </a:rPr>
              <a:t> and </a:t>
            </a:r>
            <a:r>
              <a:rPr lang="hu-HU" sz="1600" b="1" dirty="0" err="1">
                <a:solidFill>
                  <a:schemeClr val="tx2"/>
                </a:solidFill>
              </a:rPr>
              <a:t>vulnerabilities</a:t>
            </a:r>
            <a:endParaRPr lang="hu-HU" sz="1600" b="1" dirty="0">
              <a:solidFill>
                <a:schemeClr val="tx2"/>
              </a:solidFill>
            </a:endParaRPr>
          </a:p>
          <a:p>
            <a:pPr marL="621433" lvl="2" indent="-214305">
              <a:buFont typeface="Arial" panose="020B0604020202020204" pitchFamily="34" charset="0"/>
              <a:buChar char="•"/>
            </a:pPr>
            <a:r>
              <a:rPr lang="hu-HU" sz="1600" b="1" dirty="0" err="1">
                <a:solidFill>
                  <a:schemeClr val="tx2"/>
                </a:solidFill>
              </a:rPr>
              <a:t>Code</a:t>
            </a:r>
            <a:r>
              <a:rPr lang="hu-HU" sz="1600" b="1" dirty="0">
                <a:solidFill>
                  <a:schemeClr val="tx2"/>
                </a:solidFill>
              </a:rPr>
              <a:t> </a:t>
            </a:r>
            <a:r>
              <a:rPr lang="hu-HU" sz="1600" b="1" dirty="0" err="1">
                <a:solidFill>
                  <a:schemeClr val="tx2"/>
                </a:solidFill>
              </a:rPr>
              <a:t>signing</a:t>
            </a:r>
            <a:endParaRPr lang="hu-HU" sz="1600" b="1" dirty="0">
              <a:solidFill>
                <a:schemeClr val="tx2"/>
              </a:solidFill>
            </a:endParaRPr>
          </a:p>
          <a:p>
            <a:pPr marL="621433" lvl="2" indent="-214305">
              <a:buFont typeface="Arial" panose="020B0604020202020204" pitchFamily="34" charset="0"/>
              <a:buChar char="•"/>
            </a:pPr>
            <a:endParaRPr lang="hu-HU" sz="1600" b="1" dirty="0"/>
          </a:p>
          <a:p>
            <a:r>
              <a:rPr lang="hu-HU" sz="1600" b="1" dirty="0"/>
              <a:t>Külső </a:t>
            </a:r>
            <a:r>
              <a:rPr lang="hu-HU" sz="1600" b="1" dirty="0" err="1"/>
              <a:t>sw</a:t>
            </a:r>
            <a:r>
              <a:rPr lang="hu-HU" sz="1600" b="1" dirty="0"/>
              <a:t> könyvtárak</a:t>
            </a:r>
          </a:p>
          <a:p>
            <a:pPr marL="621433" lvl="2" indent="-214305">
              <a:buFont typeface="Arial" panose="020B0604020202020204" pitchFamily="34" charset="0"/>
              <a:buChar char="•"/>
            </a:pPr>
            <a:r>
              <a:rPr lang="hu-HU" sz="1600" b="1" dirty="0" err="1">
                <a:solidFill>
                  <a:schemeClr val="tx2"/>
                </a:solidFill>
              </a:rPr>
              <a:t>Vulnerabilities</a:t>
            </a:r>
            <a:endParaRPr lang="hu-HU" sz="1600" b="1" dirty="0">
              <a:solidFill>
                <a:schemeClr val="tx2"/>
              </a:solidFill>
            </a:endParaRPr>
          </a:p>
          <a:p>
            <a:pPr marL="621433" lvl="2" indent="-214305">
              <a:buFont typeface="Arial" panose="020B0604020202020204" pitchFamily="34" charset="0"/>
              <a:buChar char="•"/>
            </a:pPr>
            <a:r>
              <a:rPr lang="hu-HU" sz="1600" b="1" dirty="0" err="1">
                <a:solidFill>
                  <a:schemeClr val="tx2"/>
                </a:solidFill>
              </a:rPr>
              <a:t>License</a:t>
            </a:r>
            <a:r>
              <a:rPr lang="hu-HU" sz="1600" b="1" dirty="0">
                <a:solidFill>
                  <a:schemeClr val="tx2"/>
                </a:solidFill>
              </a:rPr>
              <a:t> </a:t>
            </a:r>
            <a:r>
              <a:rPr lang="hu-HU" sz="1600" b="1" dirty="0" err="1">
                <a:solidFill>
                  <a:schemeClr val="tx2"/>
                </a:solidFill>
              </a:rPr>
              <a:t>problems</a:t>
            </a:r>
            <a:endParaRPr lang="hu-HU" sz="1600" b="1" dirty="0">
              <a:solidFill>
                <a:schemeClr val="tx2"/>
              </a:solidFill>
            </a:endParaRPr>
          </a:p>
          <a:p>
            <a:pPr marL="621433" lvl="2" indent="-214305">
              <a:buFont typeface="Arial" panose="020B0604020202020204" pitchFamily="34" charset="0"/>
              <a:buChar char="•"/>
            </a:pPr>
            <a:r>
              <a:rPr lang="hu-HU" sz="1600" b="1" dirty="0" err="1">
                <a:solidFill>
                  <a:schemeClr val="tx2"/>
                </a:solidFill>
              </a:rPr>
              <a:t>Binary</a:t>
            </a:r>
            <a:r>
              <a:rPr lang="hu-HU" sz="1600" b="1" dirty="0">
                <a:solidFill>
                  <a:schemeClr val="tx2"/>
                </a:solidFill>
              </a:rPr>
              <a:t> </a:t>
            </a:r>
            <a:r>
              <a:rPr lang="hu-HU" sz="1600" b="1" dirty="0" err="1">
                <a:solidFill>
                  <a:schemeClr val="tx2"/>
                </a:solidFill>
              </a:rPr>
              <a:t>signing</a:t>
            </a:r>
            <a:endParaRPr lang="hu-HU" sz="1600" b="1" dirty="0">
              <a:solidFill>
                <a:schemeClr val="tx2"/>
              </a:solidFill>
            </a:endParaRPr>
          </a:p>
          <a:p>
            <a:pPr marL="621433" lvl="2" indent="-214305">
              <a:buFont typeface="Arial" panose="020B0604020202020204" pitchFamily="34" charset="0"/>
              <a:buChar char="•"/>
            </a:pPr>
            <a:endParaRPr lang="hu-HU" sz="1600" b="1" dirty="0"/>
          </a:p>
          <a:p>
            <a:r>
              <a:rPr lang="hu-HU" sz="1600" b="1" dirty="0" err="1"/>
              <a:t>Futásidejű</a:t>
            </a:r>
            <a:r>
              <a:rPr lang="hu-HU" sz="1600" b="1" dirty="0"/>
              <a:t> sérülékenység vizsgálat</a:t>
            </a:r>
          </a:p>
          <a:p>
            <a:pPr marL="621433" lvl="2" indent="-214305">
              <a:buFont typeface="Arial" panose="020B0604020202020204" pitchFamily="34" charset="0"/>
              <a:buChar char="•"/>
            </a:pPr>
            <a:r>
              <a:rPr lang="hu-HU" sz="1600" b="1" dirty="0">
                <a:solidFill>
                  <a:schemeClr val="tx2"/>
                </a:solidFill>
              </a:rPr>
              <a:t>Webapp GUI</a:t>
            </a:r>
          </a:p>
          <a:p>
            <a:pPr marL="621433" lvl="2" indent="-214305">
              <a:buFont typeface="Arial" panose="020B0604020202020204" pitchFamily="34" charset="0"/>
              <a:buChar char="•"/>
            </a:pPr>
            <a:r>
              <a:rPr lang="hu-HU" sz="1600" b="1" dirty="0">
                <a:solidFill>
                  <a:schemeClr val="tx2"/>
                </a:solidFill>
              </a:rPr>
              <a:t>Mobile GUI</a:t>
            </a:r>
          </a:p>
          <a:p>
            <a:pPr marL="621433" lvl="2" indent="-214305">
              <a:buFont typeface="Arial" panose="020B0604020202020204" pitchFamily="34" charset="0"/>
              <a:buChar char="•"/>
            </a:pPr>
            <a:r>
              <a:rPr lang="hu-HU" sz="1600" b="1" dirty="0">
                <a:solidFill>
                  <a:schemeClr val="tx2"/>
                </a:solidFill>
              </a:rPr>
              <a:t>REST API</a:t>
            </a:r>
          </a:p>
          <a:p>
            <a:r>
              <a:rPr lang="hu-HU" sz="1600" b="1" dirty="0"/>
              <a:t>Operációs rendszer könyvtárak</a:t>
            </a:r>
          </a:p>
          <a:p>
            <a:pPr marL="621433" lvl="2" indent="-214305">
              <a:buFont typeface="Arial" panose="020B0604020202020204" pitchFamily="34" charset="0"/>
              <a:buChar char="•"/>
            </a:pPr>
            <a:r>
              <a:rPr lang="hu-HU" sz="1600" b="1" dirty="0">
                <a:solidFill>
                  <a:schemeClr val="tx2"/>
                </a:solidFill>
              </a:rPr>
              <a:t>Server</a:t>
            </a:r>
          </a:p>
          <a:p>
            <a:pPr marL="621433" lvl="2" indent="-214305">
              <a:buFont typeface="Arial" panose="020B0604020202020204" pitchFamily="34" charset="0"/>
              <a:buChar char="•"/>
            </a:pPr>
            <a:r>
              <a:rPr lang="hu-HU" sz="1600" b="1" dirty="0" err="1">
                <a:solidFill>
                  <a:schemeClr val="tx2"/>
                </a:solidFill>
              </a:rPr>
              <a:t>Container</a:t>
            </a:r>
            <a:r>
              <a:rPr lang="hu-HU" sz="1600" b="1" dirty="0">
                <a:solidFill>
                  <a:schemeClr val="tx2"/>
                </a:solidFill>
              </a:rPr>
              <a:t> Image</a:t>
            </a:r>
          </a:p>
          <a:p>
            <a:pPr marL="621433" lvl="2" indent="-214305">
              <a:buFont typeface="Arial" panose="020B0604020202020204" pitchFamily="34" charset="0"/>
              <a:buChar char="•"/>
            </a:pPr>
            <a:endParaRPr lang="hu-HU" sz="1600" b="1" dirty="0"/>
          </a:p>
          <a:p>
            <a:r>
              <a:rPr lang="hu-HU" sz="1600" b="1" dirty="0"/>
              <a:t>Környezeti beállítások vizsgálata</a:t>
            </a:r>
          </a:p>
          <a:p>
            <a:pPr marL="621433" lvl="2" indent="-214305">
              <a:buFont typeface="Arial" panose="020B0604020202020204" pitchFamily="34" charset="0"/>
              <a:buChar char="•"/>
            </a:pPr>
            <a:r>
              <a:rPr lang="hu-HU" sz="1600" b="1" dirty="0">
                <a:solidFill>
                  <a:schemeClr val="tx2"/>
                </a:solidFill>
              </a:rPr>
              <a:t>Docker</a:t>
            </a:r>
          </a:p>
          <a:p>
            <a:pPr marL="621433" lvl="2" indent="-214305">
              <a:buFont typeface="Arial" panose="020B0604020202020204" pitchFamily="34" charset="0"/>
              <a:buChar char="•"/>
            </a:pPr>
            <a:r>
              <a:rPr lang="hu-HU" sz="1600" b="1" dirty="0" err="1">
                <a:solidFill>
                  <a:schemeClr val="tx2"/>
                </a:solidFill>
              </a:rPr>
              <a:t>Kubernetes,Openshift</a:t>
            </a:r>
            <a:endParaRPr lang="hu-HU" sz="1600" b="1" dirty="0">
              <a:solidFill>
                <a:schemeClr val="tx2"/>
              </a:solidFill>
            </a:endParaRPr>
          </a:p>
          <a:p>
            <a:pPr marL="621433" lvl="2" indent="-214305">
              <a:buFont typeface="Arial" panose="020B0604020202020204" pitchFamily="34" charset="0"/>
              <a:buChar char="•"/>
            </a:pPr>
            <a:r>
              <a:rPr lang="hu-HU" sz="1600" b="1" dirty="0" err="1">
                <a:solidFill>
                  <a:schemeClr val="tx2"/>
                </a:solidFill>
              </a:rPr>
              <a:t>Cloud</a:t>
            </a:r>
            <a:endParaRPr lang="hu-HU" sz="1600" b="1" dirty="0">
              <a:solidFill>
                <a:schemeClr val="tx2"/>
              </a:solidFill>
            </a:endParaRPr>
          </a:p>
          <a:p>
            <a:pPr marL="621433" lvl="2" indent="-214305">
              <a:buFont typeface="Arial" panose="020B0604020202020204" pitchFamily="34" charset="0"/>
              <a:buChar char="•"/>
            </a:pPr>
            <a:r>
              <a:rPr lang="hu-HU" sz="1600" b="1" dirty="0" err="1">
                <a:solidFill>
                  <a:schemeClr val="tx2"/>
                </a:solidFill>
              </a:rPr>
              <a:t>Database</a:t>
            </a:r>
            <a:endParaRPr lang="hu-HU" sz="1600" b="1" dirty="0">
              <a:solidFill>
                <a:schemeClr val="tx2"/>
              </a:solidFill>
            </a:endParaRPr>
          </a:p>
          <a:p>
            <a:pPr marL="621433" lvl="2" indent="-214305">
              <a:buFont typeface="Arial" panose="020B0604020202020204" pitchFamily="34" charset="0"/>
              <a:buChar char="•"/>
            </a:pPr>
            <a:r>
              <a:rPr lang="hu-HU" sz="1600" b="1" dirty="0">
                <a:solidFill>
                  <a:schemeClr val="tx2"/>
                </a:solidFill>
              </a:rPr>
              <a:t>Network</a:t>
            </a:r>
          </a:p>
          <a:p>
            <a:pPr marL="621433" lvl="2" indent="-214305">
              <a:buFont typeface="Arial" panose="020B0604020202020204" pitchFamily="34" charset="0"/>
              <a:buChar char="•"/>
            </a:pPr>
            <a:r>
              <a:rPr lang="hu-HU" sz="1600" b="1" dirty="0" err="1">
                <a:solidFill>
                  <a:schemeClr val="tx2"/>
                </a:solidFill>
              </a:rPr>
              <a:t>Vmware</a:t>
            </a:r>
            <a:endParaRPr lang="hu-HU" sz="1600" b="1" dirty="0">
              <a:solidFill>
                <a:schemeClr val="tx2"/>
              </a:solidFill>
            </a:endParaRPr>
          </a:p>
          <a:p>
            <a:pPr marL="621433" lvl="2" indent="-214305">
              <a:buFont typeface="Arial" panose="020B0604020202020204" pitchFamily="34" charset="0"/>
              <a:buChar char="•"/>
            </a:pPr>
            <a:endParaRPr lang="hu-HU" sz="1600" b="1" dirty="0">
              <a:solidFill>
                <a:schemeClr val="tx2"/>
              </a:solidFill>
            </a:endParaRPr>
          </a:p>
        </p:txBody>
      </p:sp>
      <p:sp>
        <p:nvSpPr>
          <p:cNvPr id="3" name="Dia számának helye 2">
            <a:extLst>
              <a:ext uri="{FF2B5EF4-FFF2-40B4-BE49-F238E27FC236}">
                <a16:creationId xmlns:a16="http://schemas.microsoft.com/office/drawing/2014/main" id="{1B871B1D-AA5D-4112-BE60-A2AB33CF43DC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/>
        <p:txBody>
          <a:bodyPr/>
          <a:lstStyle/>
          <a:p>
            <a:r>
              <a:rPr lang="hu-HU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1271626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Kép 14">
            <a:extLst>
              <a:ext uri="{FF2B5EF4-FFF2-40B4-BE49-F238E27FC236}">
                <a16:creationId xmlns:a16="http://schemas.microsoft.com/office/drawing/2014/main" id="{51DA4B9B-3FA6-4E8E-ACE4-879BFE61199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72896"/>
            <a:ext cx="9144000" cy="4597708"/>
          </a:xfrm>
          <a:prstGeom prst="rect">
            <a:avLst/>
          </a:prstGeom>
        </p:spPr>
      </p:pic>
      <p:sp>
        <p:nvSpPr>
          <p:cNvPr id="5" name="Cím 4">
            <a:extLst>
              <a:ext uri="{FF2B5EF4-FFF2-40B4-BE49-F238E27FC236}">
                <a16:creationId xmlns:a16="http://schemas.microsoft.com/office/drawing/2014/main" id="{C3518210-115D-40D2-9CF8-FDAEE37050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7162" y="141486"/>
            <a:ext cx="8078825" cy="410369"/>
          </a:xfrm>
        </p:spPr>
        <p:txBody>
          <a:bodyPr/>
          <a:lstStyle/>
          <a:p>
            <a:r>
              <a:rPr lang="hu-HU" sz="3200" b="1" dirty="0"/>
              <a:t>Automatikus biztonsági ellenőrzés, kontrollok</a:t>
            </a:r>
            <a:endParaRPr lang="hu-HU" sz="3200" dirty="0"/>
          </a:p>
        </p:txBody>
      </p:sp>
      <p:sp>
        <p:nvSpPr>
          <p:cNvPr id="3" name="Dia számának helye 2">
            <a:extLst>
              <a:ext uri="{FF2B5EF4-FFF2-40B4-BE49-F238E27FC236}">
                <a16:creationId xmlns:a16="http://schemas.microsoft.com/office/drawing/2014/main" id="{DB86BD38-4A5E-449D-8FB3-05CEA0702FC3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7086600" y="4767263"/>
            <a:ext cx="2057400" cy="274637"/>
          </a:xfrm>
          <a:prstGeom prst="rect">
            <a:avLst/>
          </a:prstGeom>
        </p:spPr>
        <p:txBody>
          <a:bodyPr/>
          <a:lstStyle/>
          <a:p>
            <a:r>
              <a:rPr lang="hu-HU" dirty="0"/>
              <a:t> </a:t>
            </a:r>
          </a:p>
        </p:txBody>
      </p:sp>
      <p:sp>
        <p:nvSpPr>
          <p:cNvPr id="7" name="Téglalap 6">
            <a:extLst>
              <a:ext uri="{FF2B5EF4-FFF2-40B4-BE49-F238E27FC236}">
                <a16:creationId xmlns:a16="http://schemas.microsoft.com/office/drawing/2014/main" id="{FA2C1330-7C5E-4A7C-86E9-D6D147C330E1}"/>
              </a:ext>
            </a:extLst>
          </p:cNvPr>
          <p:cNvSpPr/>
          <p:nvPr/>
        </p:nvSpPr>
        <p:spPr>
          <a:xfrm>
            <a:off x="8182303" y="260131"/>
            <a:ext cx="788276" cy="758951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3" name="Téglalap 12">
            <a:extLst>
              <a:ext uri="{FF2B5EF4-FFF2-40B4-BE49-F238E27FC236}">
                <a16:creationId xmlns:a16="http://schemas.microsoft.com/office/drawing/2014/main" id="{9463577F-EBF9-47F6-9C06-1D99F6934C8D}"/>
              </a:ext>
            </a:extLst>
          </p:cNvPr>
          <p:cNvSpPr/>
          <p:nvPr/>
        </p:nvSpPr>
        <p:spPr>
          <a:xfrm>
            <a:off x="8187534" y="88835"/>
            <a:ext cx="1077638" cy="758951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3074284222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heme/theme1.xml><?xml version="1.0" encoding="utf-8"?>
<a:theme xmlns:a="http://schemas.openxmlformats.org/drawingml/2006/main" name="Alerant Theme">
  <a:themeElements>
    <a:clrScheme name="Alerant Colours">
      <a:dk1>
        <a:srgbClr val="313133"/>
      </a:dk1>
      <a:lt1>
        <a:srgbClr val="FFFFFF"/>
      </a:lt1>
      <a:dk2>
        <a:srgbClr val="59AC3B"/>
      </a:dk2>
      <a:lt2>
        <a:srgbClr val="EE963C"/>
      </a:lt2>
      <a:accent1>
        <a:srgbClr val="313133"/>
      </a:accent1>
      <a:accent2>
        <a:srgbClr val="FFFFFF"/>
      </a:accent2>
      <a:accent3>
        <a:srgbClr val="59AC3B"/>
      </a:accent3>
      <a:accent4>
        <a:srgbClr val="EE963C"/>
      </a:accent4>
      <a:accent5>
        <a:srgbClr val="313133"/>
      </a:accent5>
      <a:accent6>
        <a:srgbClr val="FFFFFF"/>
      </a:accent6>
      <a:hlink>
        <a:srgbClr val="59AC3B"/>
      </a:hlink>
      <a:folHlink>
        <a:srgbClr val="EE963C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503</TotalTime>
  <Words>350</Words>
  <Application>Microsoft Office PowerPoint</Application>
  <PresentationFormat>Diavetítés a képernyőre (16:9 oldalarány)</PresentationFormat>
  <Paragraphs>99</Paragraphs>
  <Slides>15</Slides>
  <Notes>0</Notes>
  <HiddenSlides>0</HiddenSlides>
  <MMClips>0</MMClips>
  <ScaleCrop>false</ScaleCrop>
  <HeadingPairs>
    <vt:vector size="8" baseType="variant">
      <vt:variant>
        <vt:lpstr>Használt betűtípusok</vt:lpstr>
      </vt:variant>
      <vt:variant>
        <vt:i4>3</vt:i4>
      </vt:variant>
      <vt:variant>
        <vt:lpstr>Téma</vt:lpstr>
      </vt:variant>
      <vt:variant>
        <vt:i4>1</vt:i4>
      </vt:variant>
      <vt:variant>
        <vt:lpstr>Beágyazott OLE kiszolgálók</vt:lpstr>
      </vt:variant>
      <vt:variant>
        <vt:i4>1</vt:i4>
      </vt:variant>
      <vt:variant>
        <vt:lpstr>Diacímek</vt:lpstr>
      </vt:variant>
      <vt:variant>
        <vt:i4>15</vt:i4>
      </vt:variant>
    </vt:vector>
  </HeadingPairs>
  <TitlesOfParts>
    <vt:vector size="20" baseType="lpstr">
      <vt:lpstr>Arial</vt:lpstr>
      <vt:lpstr>Calibri</vt:lpstr>
      <vt:lpstr>Wingdings</vt:lpstr>
      <vt:lpstr>Alerant Theme</vt:lpstr>
      <vt:lpstr>think-cell Slide</vt:lpstr>
      <vt:lpstr>Biztonsági vizsgálatok automatizálása</vt:lpstr>
      <vt:lpstr>IT Biztonsági kihívások</vt:lpstr>
      <vt:lpstr>Biztonsági vizsgálatok automatizálása</vt:lpstr>
      <vt:lpstr>Biztonsági követelmények csoportosítása</vt:lpstr>
      <vt:lpstr>IT Biztonsági kontrollok   </vt:lpstr>
      <vt:lpstr>Biztonsági kontrollok automatizálása</vt:lpstr>
      <vt:lpstr>PowerPoint-bemutató</vt:lpstr>
      <vt:lpstr>DevSecOps automazitált kontroll célterületek</vt:lpstr>
      <vt:lpstr>Automatikus biztonsági ellenőrzés, kontrollok</vt:lpstr>
      <vt:lpstr>Követelmény lefedettség vizsgálat</vt:lpstr>
      <vt:lpstr>Biztonsági eszköz térkép, analízis: 90x24</vt:lpstr>
      <vt:lpstr>SDLC folyamatba illesztés </vt:lpstr>
      <vt:lpstr>DevSecOps értékek</vt:lpstr>
      <vt:lpstr>DevSecOps értékek</vt:lpstr>
      <vt:lpstr>Köszönöm a figyelmet!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Biztonsági vizsgálatok automatizálása</dc:title>
  <dc:creator>László Jagusztin</dc:creator>
  <cp:lastModifiedBy>László Jagusztin</cp:lastModifiedBy>
  <cp:revision>25</cp:revision>
  <dcterms:created xsi:type="dcterms:W3CDTF">2020-07-06T08:11:58Z</dcterms:created>
  <dcterms:modified xsi:type="dcterms:W3CDTF">2020-07-06T20:31:59Z</dcterms:modified>
</cp:coreProperties>
</file>