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3" r:id="rId2"/>
  </p:sldMasterIdLst>
  <p:notesMasterIdLst>
    <p:notesMasterId r:id="rId14"/>
  </p:notesMasterIdLst>
  <p:handoutMasterIdLst>
    <p:handoutMasterId r:id="rId15"/>
  </p:handoutMasterIdLst>
  <p:sldIdLst>
    <p:sldId id="268" r:id="rId3"/>
    <p:sldId id="271" r:id="rId4"/>
    <p:sldId id="274" r:id="rId5"/>
    <p:sldId id="273" r:id="rId6"/>
    <p:sldId id="269" r:id="rId7"/>
    <p:sldId id="278" r:id="rId8"/>
    <p:sldId id="270" r:id="rId9"/>
    <p:sldId id="275" r:id="rId10"/>
    <p:sldId id="276" r:id="rId11"/>
    <p:sldId id="277" r:id="rId12"/>
    <p:sldId id="262" r:id="rId13"/>
  </p:sldIdLst>
  <p:sldSz cx="9144000" cy="5143500" type="screen16x9"/>
  <p:notesSz cx="6797675" cy="9928225"/>
  <p:custDataLst>
    <p:tags r:id="rId16"/>
  </p:custDataLst>
  <p:defaultTextStyle>
    <a:defPPr>
      <a:defRPr lang="de-DE"/>
    </a:defPPr>
    <a:lvl1pPr marL="0" algn="l" defTabSz="914400" rtl="0" eaLnBrk="1" latinLnBrk="0" hangingPunct="1">
      <a:defRPr kumimoji="0" lang="de-DE" sz="1400" b="0" i="0" u="none" kern="1200" baseline="0">
        <a:solidFill>
          <a:schemeClr val="tx1"/>
        </a:solidFill>
        <a:latin typeface="EON Brix Sans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7">
          <p15:clr>
            <a:srgbClr val="A4A3A4"/>
          </p15:clr>
        </p15:guide>
        <p15:guide id="2" orient="horz" pos="862">
          <p15:clr>
            <a:srgbClr val="A4A3A4"/>
          </p15:clr>
        </p15:guide>
        <p15:guide id="3" orient="horz" pos="3004">
          <p15:clr>
            <a:srgbClr val="A4A3A4"/>
          </p15:clr>
        </p15:guide>
        <p15:guide id="4" orient="horz" pos="2785">
          <p15:clr>
            <a:srgbClr val="A4A3A4"/>
          </p15:clr>
        </p15:guide>
        <p15:guide id="5" pos="986">
          <p15:clr>
            <a:srgbClr val="A4A3A4"/>
          </p15:clr>
        </p15:guide>
        <p15:guide id="6" pos="1146">
          <p15:clr>
            <a:srgbClr val="A4A3A4"/>
          </p15:clr>
        </p15:guide>
        <p15:guide id="7" pos="1894">
          <p15:clr>
            <a:srgbClr val="A4A3A4"/>
          </p15:clr>
        </p15:guide>
        <p15:guide id="8" pos="2053">
          <p15:clr>
            <a:srgbClr val="A4A3A4"/>
          </p15:clr>
        </p15:guide>
        <p15:guide id="9" pos="2801">
          <p15:clr>
            <a:srgbClr val="A4A3A4"/>
          </p15:clr>
        </p15:guide>
        <p15:guide id="10" pos="2960">
          <p15:clr>
            <a:srgbClr val="A4A3A4"/>
          </p15:clr>
        </p15:guide>
        <p15:guide id="11" pos="3707">
          <p15:clr>
            <a:srgbClr val="A4A3A4"/>
          </p15:clr>
        </p15:guide>
        <p15:guide id="12" pos="3866">
          <p15:clr>
            <a:srgbClr val="A4A3A4"/>
          </p15:clr>
        </p15:guide>
        <p15:guide id="13" pos="4614">
          <p15:clr>
            <a:srgbClr val="A4A3A4"/>
          </p15:clr>
        </p15:guide>
        <p15:guide id="14" pos="4773">
          <p15:clr>
            <a:srgbClr val="A4A3A4"/>
          </p15:clr>
        </p15:guide>
        <p15:guide id="15" pos="5522">
          <p15:clr>
            <a:srgbClr val="A4A3A4"/>
          </p15:clr>
        </p15:guide>
        <p15:guide id="16" pos="23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00"/>
    <a:srgbClr val="FFFFFF"/>
    <a:srgbClr val="EA1C0A"/>
    <a:srgbClr val="5CC1CB"/>
    <a:srgbClr val="000000"/>
    <a:srgbClr val="E3E000"/>
    <a:srgbClr val="B004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 snapToObjects="1">
      <p:cViewPr varScale="1">
        <p:scale>
          <a:sx n="94" d="100"/>
          <a:sy n="94" d="100"/>
        </p:scale>
        <p:origin x="-594" y="-102"/>
      </p:cViewPr>
      <p:guideLst>
        <p:guide orient="horz" pos="237"/>
        <p:guide orient="horz" pos="862"/>
        <p:guide orient="horz" pos="3004"/>
        <p:guide orient="horz" pos="2785"/>
        <p:guide pos="986"/>
        <p:guide pos="1146"/>
        <p:guide pos="1894"/>
        <p:guide pos="2053"/>
        <p:guide pos="2801"/>
        <p:guide pos="2960"/>
        <p:guide pos="3707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-2004" y="-42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09832-9B74-420C-8D1C-742B40C38B3E}" type="datetimeFigureOut">
              <a:rPr lang="de-DE" smtClean="0"/>
              <a:pPr/>
              <a:t>31.03.2020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B21D2-EE0C-4F60-9290-A95707687EA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65409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BD20B-1595-4AD5-8C42-650ED0B09BCC}" type="datetimeFigureOut">
              <a:rPr lang="de-DE" smtClean="0"/>
              <a:pPr/>
              <a:t>31.03.2020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788022-2B66-4C3B-913E-DF7D5DD0D66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93846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7C8DF-B4DB-42C8-85BB-BA1EF88B0EFE}" type="slidenum">
              <a:rPr lang="de-DE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292" name="Slide Number Placeholder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DCB61A6-8CC6-4D73-B1DB-8D2CDEDFA21D}" type="slidenum">
              <a:rPr lang="de-DE" sz="1200">
                <a:solidFill>
                  <a:prstClr val="black"/>
                </a:solidFill>
                <a:latin typeface="Arial" charset="0"/>
              </a:rPr>
              <a:pPr algn="r">
                <a:lnSpc>
                  <a:spcPct val="100000"/>
                </a:lnSpc>
              </a:pPr>
              <a:t>2</a:t>
            </a:fld>
            <a:endParaRPr lang="de-DE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7C8DF-B4DB-42C8-85BB-BA1EF88B0EFE}" type="slidenum">
              <a:rPr lang="de-DE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292" name="Slide Number Placeholder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DCB61A6-8CC6-4D73-B1DB-8D2CDEDFA21D}" type="slidenum">
              <a:rPr lang="de-DE" sz="1200">
                <a:solidFill>
                  <a:prstClr val="black"/>
                </a:solidFill>
                <a:latin typeface="Arial" charset="0"/>
              </a:rPr>
              <a:pPr algn="r">
                <a:lnSpc>
                  <a:spcPct val="100000"/>
                </a:lnSpc>
              </a:pPr>
              <a:t>4</a:t>
            </a:fld>
            <a:endParaRPr lang="de-DE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7C8DF-B4DB-42C8-85BB-BA1EF88B0EFE}" type="slidenum">
              <a:rPr lang="de-DE">
                <a:solidFill>
                  <a:prstClr val="black"/>
                </a:solidFill>
              </a:rPr>
              <a:pPr/>
              <a:t>5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292" name="Slide Number Placeholder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DCB61A6-8CC6-4D73-B1DB-8D2CDEDFA21D}" type="slidenum">
              <a:rPr lang="de-DE" sz="1200">
                <a:solidFill>
                  <a:prstClr val="black"/>
                </a:solidFill>
                <a:latin typeface="Arial" charset="0"/>
              </a:rPr>
              <a:pPr algn="r">
                <a:lnSpc>
                  <a:spcPct val="100000"/>
                </a:lnSpc>
              </a:pPr>
              <a:t>5</a:t>
            </a:fld>
            <a:endParaRPr lang="de-DE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47C8DF-B4DB-42C8-85BB-BA1EF88B0EFE}" type="slidenum">
              <a:rPr lang="de-DE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292" name="Slide Number Placeholder 3"/>
          <p:cNvSpPr txBox="1">
            <a:spLocks noGrp="1"/>
          </p:cNvSpPr>
          <p:nvPr/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DCB61A6-8CC6-4D73-B1DB-8D2CDEDFA21D}" type="slidenum">
              <a:rPr lang="de-DE" sz="1200">
                <a:solidFill>
                  <a:prstClr val="black"/>
                </a:solidFill>
                <a:latin typeface="Arial" charset="0"/>
              </a:rPr>
              <a:pPr algn="r">
                <a:lnSpc>
                  <a:spcPct val="100000"/>
                </a:lnSpc>
              </a:pPr>
              <a:t>7</a:t>
            </a:fld>
            <a:endParaRPr lang="de-DE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B5C5C4-2A30-44BB-A0F6-30C4978836E8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3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31775" y="801688"/>
            <a:ext cx="7146925" cy="402113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583" y="5089389"/>
            <a:ext cx="4900498" cy="482421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292" tIns="45146" rIns="90292" bIns="4514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1969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Projektszimuláció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DCB5-B5C8-4844-B378-9396DFB7871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785130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Projektszimuláció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DCB5-B5C8-4844-B378-9396DFB7871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4831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Projektszimuláció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DCB5-B5C8-4844-B378-9396DFB7871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65296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W_AG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61951" y="4911328"/>
            <a:ext cx="8403980" cy="1446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Projektszimuláció</a:t>
            </a:r>
            <a:endParaRPr lang="de-DE" sz="600" dirty="0"/>
          </a:p>
        </p:txBody>
      </p:sp>
    </p:spTree>
    <p:extLst>
      <p:ext uri="{BB962C8B-B14F-4D97-AF65-F5344CB8AC3E}">
        <p14:creationId xmlns:p14="http://schemas.microsoft.com/office/powerpoint/2010/main" xmlns="" val="1138097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0868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9600" y="2705102"/>
            <a:ext cx="6705600" cy="885825"/>
          </a:xfrm>
        </p:spPr>
        <p:txBody>
          <a:bodyPr anchor="b" anchorCtr="0"/>
          <a:lstStyle>
            <a:lvl1pPr>
              <a:defRPr>
                <a:solidFill>
                  <a:srgbClr val="F21C0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9600" y="3776663"/>
            <a:ext cx="6705600" cy="342900"/>
          </a:xfrm>
        </p:spPr>
        <p:txBody>
          <a:bodyPr>
            <a:noAutofit/>
          </a:bodyPr>
          <a:lstStyle>
            <a:lvl1pPr marL="0" indent="0" algn="l">
              <a:lnSpc>
                <a:spcPts val="1800"/>
              </a:lnSpc>
              <a:buNone/>
              <a:defRPr sz="1400">
                <a:solidFill>
                  <a:srgbClr val="76767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00063"/>
            <a:ext cx="7924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00063"/>
            <a:ext cx="7924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3886200" cy="31623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5025" y="1066800"/>
            <a:ext cx="3886200" cy="31623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00063"/>
            <a:ext cx="79248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2" y="1066800"/>
            <a:ext cx="2439987" cy="31623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352803" y="1066800"/>
            <a:ext cx="2439987" cy="31623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6096007" y="1066800"/>
            <a:ext cx="2439987" cy="31623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500063"/>
            <a:ext cx="7924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3886200" cy="2286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1295400"/>
            <a:ext cx="3886200" cy="29337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066800"/>
            <a:ext cx="3886200" cy="228600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295400"/>
            <a:ext cx="3886200" cy="293370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Projektszimuláció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DCB5-B5C8-4844-B378-9396DFB7871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71940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49DBC-5EFD-468C-9F9F-C80FB4A03599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el und 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485775"/>
            <a:ext cx="7924800" cy="4572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"/>
          </p:nvPr>
        </p:nvSpPr>
        <p:spPr>
          <a:xfrm>
            <a:off x="609600" y="1051322"/>
            <a:ext cx="7924800" cy="31623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815975" y="4802981"/>
            <a:ext cx="6553200" cy="142875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609600" y="4802981"/>
            <a:ext cx="173038" cy="142875"/>
          </a:xfrm>
        </p:spPr>
        <p:txBody>
          <a:bodyPr/>
          <a:lstStyle>
            <a:lvl1pPr>
              <a:defRPr/>
            </a:lvl1pPr>
          </a:lstStyle>
          <a:p>
            <a:fld id="{7DD237CC-E37D-4D0C-9529-5012B301DED5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5050272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448359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7825" y="1371600"/>
            <a:ext cx="5508000" cy="33988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  <a:prstGeom prst="rect">
            <a:avLst/>
          </a:prstGeom>
        </p:spPr>
        <p:txBody>
          <a:bodyPr/>
          <a:lstStyle/>
          <a:p>
            <a:r>
              <a:t>02.01.2019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smtClean="0"/>
              <a:pPr/>
              <a:t>‹#›</a:t>
            </a:fld>
            <a:endParaRPr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138000" y="1371600"/>
            <a:ext cx="2628000" cy="262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de-DE"/>
          </a:p>
        </p:txBody>
      </p:sp>
      <p:sp>
        <p:nvSpPr>
          <p:cNvPr id="8" name="Textplatzhalter 4"/>
          <p:cNvSpPr>
            <a:spLocks noGrp="1"/>
          </p:cNvSpPr>
          <p:nvPr>
            <p:ph type="body" sz="half" idx="3" hasCustomPrompt="1"/>
          </p:nvPr>
        </p:nvSpPr>
        <p:spPr>
          <a:xfrm>
            <a:off x="6138000" y="4060800"/>
            <a:ext cx="2628000" cy="360000"/>
          </a:xfrm>
        </p:spPr>
        <p:txBody>
          <a:bodyPr anchor="b" anchorCtr="0">
            <a:noAutofit/>
          </a:bodyPr>
          <a:lstStyle>
            <a:lvl1pPr>
              <a:defRPr sz="900">
                <a:solidFill>
                  <a:srgbClr val="B00402"/>
                </a:solidFill>
              </a:defRPr>
            </a:lvl1pPr>
            <a:lvl2pPr>
              <a:defRPr sz="900">
                <a:solidFill>
                  <a:srgbClr val="B00402"/>
                </a:solidFill>
              </a:defRPr>
            </a:lvl2pPr>
            <a:lvl3pPr>
              <a:defRPr sz="900">
                <a:solidFill>
                  <a:srgbClr val="B00402"/>
                </a:solidFill>
              </a:defRPr>
            </a:lvl3pPr>
            <a:lvl4pPr>
              <a:defRPr sz="900">
                <a:solidFill>
                  <a:srgbClr val="B00402"/>
                </a:solidFill>
              </a:defRPr>
            </a:lvl4pPr>
            <a:lvl5pPr>
              <a:defRPr sz="900">
                <a:solidFill>
                  <a:srgbClr val="B00402"/>
                </a:solidFill>
              </a:defRPr>
            </a:lvl5pPr>
          </a:lstStyle>
          <a:p>
            <a:pPr lvl="0"/>
            <a:r>
              <a:rPr lang="de-DE" dirty="0"/>
              <a:t>Additional </a:t>
            </a:r>
            <a:r>
              <a:rPr lang="de-DE" dirty="0" err="1"/>
              <a:t>information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846981864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7736400" y="4662000"/>
            <a:ext cx="756000" cy="144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28.06.2019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795C4-4A26-412B-AA90-98E97FF83D41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0" y="1371600"/>
            <a:ext cx="9144000" cy="3772800"/>
          </a:xfrm>
        </p:spPr>
        <p:txBody>
          <a:bodyPr/>
          <a:lstStyle/>
          <a:p>
            <a:r>
              <a:rPr lang="hu-HU"/>
              <a:t>Kép beszúrásához kattintson az ikonra</a:t>
            </a:r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061655553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Projektszimuláció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DCB5-B5C8-4844-B378-9396DFB7871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71841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Projektszimuláció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DCB5-B5C8-4844-B378-9396DFB7871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418478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Projektszimuláció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DCB5-B5C8-4844-B378-9396DFB7871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16749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Projektszimuláció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DCB5-B5C8-4844-B378-9396DFB7871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599590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Projektszimuláció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DCB5-B5C8-4844-B378-9396DFB7871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414655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Projektszimuláció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DCB5-B5C8-4844-B378-9396DFB7871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45429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Projektszimuláció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8DCB5-B5C8-4844-B378-9396DFB7871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34775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Projektszimuláció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8DCB5-B5C8-4844-B378-9396DFB7871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334662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99298937"/>
              </p:ext>
            </p:extLst>
          </p:nvPr>
        </p:nvGraphicFramePr>
        <p:xfrm>
          <a:off x="1589" y="1194"/>
          <a:ext cx="1587" cy="1190"/>
        </p:xfrm>
        <a:graphic>
          <a:graphicData uri="http://schemas.openxmlformats.org/presentationml/2006/ole">
            <p:oleObj spid="_x0000_s29698" name="think-cell Slide" r:id="rId14" imgW="360" imgH="360" progId="">
              <p:embed/>
            </p:oleObj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500063"/>
            <a:ext cx="79248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7924800" cy="31623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5975" y="4802507"/>
            <a:ext cx="6553200" cy="1428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09603" y="4802507"/>
            <a:ext cx="173037" cy="14287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800"/>
              </a:lnSpc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49DBC-5EFD-468C-9F9F-C80FB4A03599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sldNum="0" hdr="0" ftr="0" dt="0"/>
  <p:txStyles>
    <p:titleStyle>
      <a:lvl1pPr algn="l" defTabSz="914400" rtl="0" eaLnBrk="1" latinLnBrk="0" hangingPunct="1">
        <a:lnSpc>
          <a:spcPts val="3100"/>
        </a:lnSpc>
        <a:spcBef>
          <a:spcPct val="0"/>
        </a:spcBef>
        <a:buNone/>
        <a:defRPr sz="2500" kern="1200">
          <a:solidFill>
            <a:srgbClr val="F21C0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07963" indent="-206375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09550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12750" indent="-201613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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4143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6175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6175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20738" indent="-203200" algn="l" defTabSz="914400" rtl="0" eaLnBrk="1" latinLnBrk="0" hangingPunct="1">
        <a:lnSpc>
          <a:spcPts val="2400"/>
        </a:lnSpc>
        <a:spcBef>
          <a:spcPts val="0"/>
        </a:spcBef>
        <a:buClr>
          <a:srgbClr val="F21C0A"/>
        </a:buClr>
        <a:buFont typeface="Wingdings" pitchFamily="2" charset="2"/>
        <a:buChar char="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820738" indent="0" algn="l" defTabSz="914400" rtl="0" eaLnBrk="1" latinLnBrk="0" hangingPunct="1">
        <a:lnSpc>
          <a:spcPts val="2400"/>
        </a:lnSpc>
        <a:spcBef>
          <a:spcPts val="0"/>
        </a:spcBef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22439"/>
            <a:ext cx="6858000" cy="1241822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solidFill>
                  <a:srgbClr val="FF6600"/>
                </a:solidFill>
              </a:rPr>
              <a:t>Agile Crisis Management</a:t>
            </a:r>
          </a:p>
          <a:p>
            <a:r>
              <a:rPr lang="hu-HU" dirty="0" smtClean="0"/>
              <a:t>by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6788" y="339017"/>
            <a:ext cx="40957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Progile banner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0101"/>
            <a:ext cx="9144000" cy="95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00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https://3mwpg13xfzw53yhhd5n1bgn1-wpengine.netdna-ssl.com/wp-content/uploads/2018/07/46BP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249" y="453697"/>
            <a:ext cx="7924800" cy="46899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0"/>
            <a:ext cx="7924800" cy="457200"/>
          </a:xfrm>
        </p:spPr>
        <p:txBody>
          <a:bodyPr/>
          <a:lstStyle/>
          <a:p>
            <a:r>
              <a:rPr lang="hu-HU" dirty="0" smtClean="0">
                <a:solidFill>
                  <a:srgbClr val="FF6600"/>
                </a:solidFill>
              </a:rPr>
              <a:t>Agile answers – Skills and culture</a:t>
            </a:r>
            <a:endParaRPr lang="hu-HU" dirty="0">
              <a:solidFill>
                <a:srgbClr val="FF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249" y="1943100"/>
            <a:ext cx="696187" cy="31172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91145" y="4572000"/>
            <a:ext cx="1911928" cy="30133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61911" y="2722419"/>
            <a:ext cx="1368138" cy="633846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rgbClr val="000000"/>
              </a:solidFill>
            </a:endParaRPr>
          </a:p>
        </p:txBody>
      </p:sp>
      <p:pic>
        <p:nvPicPr>
          <p:cNvPr id="7" name="Kép 42">
            <a:extLst>
              <a:ext uri="{FF2B5EF4-FFF2-40B4-BE49-F238E27FC236}">
                <a16:creationId xmlns:a16="http://schemas.microsoft.com/office/drawing/2014/main" xmlns="" id="{DD49C39B-1B80-49AC-8F01-BA5B8F2D6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0" y="4820837"/>
            <a:ext cx="3486150" cy="31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41165" y="1352166"/>
            <a:ext cx="2190307" cy="702078"/>
            <a:chOff x="383521" y="1964747"/>
            <a:chExt cx="4282142" cy="936104"/>
          </a:xfrm>
        </p:grpSpPr>
        <p:sp>
          <p:nvSpPr>
            <p:cNvPr id="15" name="Textfeld 8"/>
            <p:cNvSpPr txBox="1"/>
            <p:nvPr/>
          </p:nvSpPr>
          <p:spPr>
            <a:xfrm>
              <a:off x="1027579" y="2015582"/>
              <a:ext cx="3638084" cy="834434"/>
            </a:xfrm>
            <a:prstGeom prst="round2DiagRect">
              <a:avLst>
                <a:gd name="adj1" fmla="val 4862"/>
                <a:gd name="adj2" fmla="val 0"/>
              </a:avLst>
            </a:prstGeom>
            <a:solidFill>
              <a:schemeClr val="bg1"/>
            </a:solidFill>
            <a:ln w="9525">
              <a:solidFill>
                <a:srgbClr val="003666"/>
              </a:solidFill>
            </a:ln>
          </p:spPr>
          <p:txBody>
            <a:bodyPr wrap="square" lIns="297000" tIns="0" rIns="108000" bIns="0" rtlCol="0" anchor="ctr">
              <a:noAutofit/>
            </a:bodyPr>
            <a:lstStyle>
              <a:defPPr>
                <a:defRPr lang="de-DE"/>
              </a:defPPr>
              <a:lvl1pPr>
                <a:defRPr sz="1600">
                  <a:solidFill>
                    <a:schemeClr val="tx2"/>
                  </a:solidFill>
                  <a:latin typeface="+mn-lt"/>
                </a:defRPr>
              </a:lvl1pPr>
            </a:lstStyle>
            <a:p>
              <a:pPr defTabSz="685800"/>
              <a:r>
                <a:rPr lang="hu-HU" sz="1050" dirty="0" smtClean="0">
                  <a:solidFill>
                    <a:srgbClr val="44546A"/>
                  </a:solidFill>
                  <a:latin typeface="Calibri" panose="020F0502020204030204"/>
                </a:rPr>
                <a:t>Complete disaster, </a:t>
              </a:r>
            </a:p>
            <a:p>
              <a:pPr defTabSz="685800"/>
              <a:r>
                <a:rPr lang="hu-HU" sz="1050" dirty="0" smtClean="0">
                  <a:solidFill>
                    <a:srgbClr val="44546A"/>
                  </a:solidFill>
                  <a:latin typeface="Calibri" panose="020F0502020204030204"/>
                </a:rPr>
                <a:t>no point in pursuing current activity</a:t>
              </a:r>
              <a:endParaRPr lang="de-DE" sz="1050" dirty="0">
                <a:solidFill>
                  <a:srgbClr val="44546A"/>
                </a:solidFill>
                <a:latin typeface="Calibri" panose="020F0502020204030204"/>
              </a:endParaRPr>
            </a:p>
          </p:txBody>
        </p:sp>
        <p:sp>
          <p:nvSpPr>
            <p:cNvPr id="3" name="Oval 2"/>
            <p:cNvSpPr/>
            <p:nvPr/>
          </p:nvSpPr>
          <p:spPr bwMode="auto">
            <a:xfrm>
              <a:off x="383521" y="1964747"/>
              <a:ext cx="936104" cy="93610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0036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506016" fontAlgn="base">
                <a:spcBef>
                  <a:spcPct val="50000"/>
                </a:spcBef>
                <a:spcAft>
                  <a:spcPct val="0"/>
                </a:spcAft>
              </a:pPr>
              <a:endParaRPr lang="en-US" sz="975">
                <a:solidFill>
                  <a:prstClr val="black"/>
                </a:solidFill>
                <a:latin typeface="Arial" charset="0"/>
              </a:endParaRPr>
            </a:p>
          </p:txBody>
        </p:sp>
      </p:grpSp>
      <p:graphicFrame>
        <p:nvGraphicFramePr>
          <p:cNvPr id="2" name="Objek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858441" y="1191"/>
          <a:ext cx="1191" cy="1191"/>
        </p:xfrm>
        <a:graphic>
          <a:graphicData uri="http://schemas.openxmlformats.org/presentationml/2006/ole">
            <p:oleObj spid="_x0000_s1082" name="think-cell Folie" r:id="rId5" imgW="360" imgH="360" progId="">
              <p:embed/>
            </p:oleObj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222693" y="1327481"/>
            <a:ext cx="2197712" cy="702078"/>
            <a:chOff x="5078670" y="2916488"/>
            <a:chExt cx="4296619" cy="936104"/>
          </a:xfrm>
        </p:grpSpPr>
        <p:sp>
          <p:nvSpPr>
            <p:cNvPr id="16" name="Textfeld 8"/>
            <p:cNvSpPr txBox="1"/>
            <p:nvPr/>
          </p:nvSpPr>
          <p:spPr>
            <a:xfrm>
              <a:off x="5737205" y="2984721"/>
              <a:ext cx="3638084" cy="834434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9525">
              <a:solidFill>
                <a:srgbClr val="003666"/>
              </a:solidFill>
            </a:ln>
          </p:spPr>
          <p:txBody>
            <a:bodyPr wrap="square" lIns="297000" tIns="0" rIns="108000" bIns="0" rtlCol="0" anchor="ctr">
              <a:noAutofit/>
            </a:bodyPr>
            <a:lstStyle>
              <a:defPPr>
                <a:defRPr lang="de-DE"/>
              </a:defPPr>
              <a:lvl1pPr>
                <a:lnSpc>
                  <a:spcPts val="2000"/>
                </a:lnSpc>
                <a:spcBef>
                  <a:spcPts val="600"/>
                </a:spcBef>
                <a:defRPr sz="1400">
                  <a:solidFill>
                    <a:schemeClr val="tx2"/>
                  </a:solidFill>
                  <a:latin typeface="+mn-lt"/>
                </a:defRPr>
              </a:lvl1pPr>
            </a:lstStyle>
            <a:p>
              <a:pPr defTabSz="685800">
                <a:lnSpc>
                  <a:spcPts val="1500"/>
                </a:lnSpc>
                <a:spcBef>
                  <a:spcPts val="450"/>
                </a:spcBef>
              </a:pPr>
              <a:r>
                <a:rPr lang="hu-HU" sz="1050" dirty="0" smtClean="0">
                  <a:solidFill>
                    <a:srgbClr val="44546A"/>
                  </a:solidFill>
                  <a:latin typeface="Calibri" panose="020F0502020204030204"/>
                </a:rPr>
                <a:t>Organizational change</a:t>
              </a:r>
            </a:p>
            <a:p>
              <a:pPr defTabSz="685800">
                <a:lnSpc>
                  <a:spcPts val="1500"/>
                </a:lnSpc>
                <a:spcBef>
                  <a:spcPts val="450"/>
                </a:spcBef>
              </a:pPr>
              <a:r>
                <a:rPr lang="hu-HU" sz="1050" dirty="0" smtClean="0">
                  <a:solidFill>
                    <a:srgbClr val="44546A"/>
                  </a:solidFill>
                  <a:latin typeface="Calibri" panose="020F0502020204030204"/>
                </a:rPr>
                <a:t>Future-proofing</a:t>
              </a:r>
              <a:endParaRPr lang="de-DE" sz="1050" dirty="0">
                <a:solidFill>
                  <a:srgbClr val="44546A"/>
                </a:solidFill>
                <a:latin typeface="Calibri" panose="020F0502020204030204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5078670" y="2916488"/>
              <a:ext cx="936104" cy="93610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0036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506016" fontAlgn="base">
                <a:spcBef>
                  <a:spcPct val="50000"/>
                </a:spcBef>
                <a:spcAft>
                  <a:spcPct val="0"/>
                </a:spcAft>
              </a:pPr>
              <a:endParaRPr lang="en-US" sz="975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41165" y="2153085"/>
            <a:ext cx="2190307" cy="702078"/>
            <a:chOff x="406400" y="4005064"/>
            <a:chExt cx="4282142" cy="936104"/>
          </a:xfrm>
        </p:grpSpPr>
        <p:sp>
          <p:nvSpPr>
            <p:cNvPr id="24" name="Textfeld 8"/>
            <p:cNvSpPr txBox="1"/>
            <p:nvPr/>
          </p:nvSpPr>
          <p:spPr>
            <a:xfrm>
              <a:off x="1050458" y="4055899"/>
              <a:ext cx="3638084" cy="834434"/>
            </a:xfrm>
            <a:prstGeom prst="round2DiagRect">
              <a:avLst>
                <a:gd name="adj1" fmla="val 4862"/>
                <a:gd name="adj2" fmla="val 0"/>
              </a:avLst>
            </a:prstGeom>
            <a:solidFill>
              <a:schemeClr val="bg1"/>
            </a:solidFill>
            <a:ln w="9525">
              <a:solidFill>
                <a:srgbClr val="003666"/>
              </a:solidFill>
            </a:ln>
          </p:spPr>
          <p:txBody>
            <a:bodyPr wrap="square" lIns="297000" tIns="0" rIns="81000" bIns="0" rtlCol="0" anchor="ctr">
              <a:noAutofit/>
            </a:bodyPr>
            <a:lstStyle>
              <a:defPPr>
                <a:defRPr lang="de-DE"/>
              </a:defPPr>
              <a:lvl1pPr>
                <a:defRPr sz="1600">
                  <a:solidFill>
                    <a:schemeClr val="tx2"/>
                  </a:solidFill>
                  <a:latin typeface="+mn-lt"/>
                </a:defRPr>
              </a:lvl1pPr>
            </a:lstStyle>
            <a:p>
              <a:pPr defTabSz="685800">
                <a:lnSpc>
                  <a:spcPts val="1500"/>
                </a:lnSpc>
                <a:spcBef>
                  <a:spcPts val="450"/>
                </a:spcBef>
              </a:pPr>
              <a:r>
                <a:rPr lang="hu-HU" sz="1050" dirty="0" smtClean="0">
                  <a:solidFill>
                    <a:srgbClr val="44546A"/>
                  </a:solidFill>
                  <a:latin typeface="Calibri" panose="020F0502020204030204"/>
                </a:rPr>
                <a:t>Time to market, quality</a:t>
              </a:r>
              <a:endParaRPr lang="de-DE" sz="1050" dirty="0">
                <a:solidFill>
                  <a:srgbClr val="44546A"/>
                </a:solidFill>
                <a:latin typeface="Calibri" panose="020F0502020204030204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406400" y="4005064"/>
              <a:ext cx="936104" cy="93610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0036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506016" fontAlgn="base">
                <a:spcBef>
                  <a:spcPct val="50000"/>
                </a:spcBef>
                <a:spcAft>
                  <a:spcPct val="0"/>
                </a:spcAft>
              </a:pPr>
              <a:endParaRPr lang="en-US" sz="975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3549" y="2140742"/>
            <a:ext cx="2190307" cy="702078"/>
            <a:chOff x="5084080" y="3954229"/>
            <a:chExt cx="4282142" cy="936104"/>
          </a:xfrm>
        </p:grpSpPr>
        <p:grpSp>
          <p:nvGrpSpPr>
            <p:cNvPr id="28" name="Group 27"/>
            <p:cNvGrpSpPr/>
            <p:nvPr/>
          </p:nvGrpSpPr>
          <p:grpSpPr>
            <a:xfrm>
              <a:off x="5084080" y="3954229"/>
              <a:ext cx="4282142" cy="936104"/>
              <a:chOff x="383521" y="1964747"/>
              <a:chExt cx="4282142" cy="936104"/>
            </a:xfrm>
          </p:grpSpPr>
          <p:sp>
            <p:nvSpPr>
              <p:cNvPr id="29" name="Textfeld 8"/>
              <p:cNvSpPr txBox="1"/>
              <p:nvPr/>
            </p:nvSpPr>
            <p:spPr>
              <a:xfrm>
                <a:off x="1027579" y="2015582"/>
                <a:ext cx="3638084" cy="834434"/>
              </a:xfrm>
              <a:prstGeom prst="round2DiagRect">
                <a:avLst>
                  <a:gd name="adj1" fmla="val 4862"/>
                  <a:gd name="adj2" fmla="val 0"/>
                </a:avLst>
              </a:prstGeom>
              <a:solidFill>
                <a:schemeClr val="bg1"/>
              </a:solidFill>
              <a:ln w="9525">
                <a:solidFill>
                  <a:srgbClr val="003666"/>
                </a:solidFill>
              </a:ln>
            </p:spPr>
            <p:txBody>
              <a:bodyPr wrap="square" lIns="297000" tIns="0" rIns="108000" bIns="0" rtlCol="0" anchor="ctr">
                <a:noAutofit/>
              </a:bodyPr>
              <a:lstStyle>
                <a:defPPr>
                  <a:defRPr lang="de-DE"/>
                </a:defPPr>
                <a:lvl1pPr>
                  <a:defRPr sz="1600">
                    <a:solidFill>
                      <a:schemeClr val="tx2"/>
                    </a:solidFill>
                    <a:latin typeface="+mn-lt"/>
                  </a:defRPr>
                </a:lvl1pPr>
              </a:lstStyle>
              <a:p>
                <a:pPr defTabSz="685800">
                  <a:lnSpc>
                    <a:spcPts val="1500"/>
                  </a:lnSpc>
                  <a:spcBef>
                    <a:spcPts val="450"/>
                  </a:spcBef>
                </a:pPr>
                <a:r>
                  <a:rPr lang="hu-HU" sz="1050" dirty="0" smtClean="0">
                    <a:solidFill>
                      <a:srgbClr val="44546A"/>
                    </a:solidFill>
                    <a:latin typeface="Calibri" panose="020F0502020204030204"/>
                  </a:rPr>
                  <a:t>Process improvement</a:t>
                </a:r>
                <a:endParaRPr lang="de-DE" sz="1050" dirty="0">
                  <a:solidFill>
                    <a:srgbClr val="44546A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383521" y="1964747"/>
                <a:ext cx="936104" cy="936104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3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506016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975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 bwMode="auto">
            <a:xfrm>
              <a:off x="5572687" y="4560639"/>
              <a:ext cx="130223" cy="2206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506016" fontAlgn="base">
                <a:spcBef>
                  <a:spcPct val="50000"/>
                </a:spcBef>
                <a:spcAft>
                  <a:spcPct val="0"/>
                </a:spcAft>
              </a:pPr>
              <a:endParaRPr lang="en-US" sz="975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233549" y="2954003"/>
            <a:ext cx="2190307" cy="702078"/>
            <a:chOff x="383521" y="1964747"/>
            <a:chExt cx="4282142" cy="936104"/>
          </a:xfrm>
        </p:grpSpPr>
        <p:sp>
          <p:nvSpPr>
            <p:cNvPr id="40" name="Textfeld 8"/>
            <p:cNvSpPr txBox="1"/>
            <p:nvPr/>
          </p:nvSpPr>
          <p:spPr>
            <a:xfrm>
              <a:off x="1027579" y="2015582"/>
              <a:ext cx="3638084" cy="834434"/>
            </a:xfrm>
            <a:prstGeom prst="round2DiagRect">
              <a:avLst>
                <a:gd name="adj1" fmla="val 4862"/>
                <a:gd name="adj2" fmla="val 0"/>
              </a:avLst>
            </a:prstGeom>
            <a:solidFill>
              <a:schemeClr val="bg1"/>
            </a:solidFill>
            <a:ln w="9525">
              <a:solidFill>
                <a:srgbClr val="003666"/>
              </a:solidFill>
            </a:ln>
          </p:spPr>
          <p:txBody>
            <a:bodyPr wrap="square" lIns="297000" tIns="0" rIns="108000" bIns="0" rtlCol="0" anchor="ctr">
              <a:noAutofit/>
            </a:bodyPr>
            <a:lstStyle>
              <a:defPPr>
                <a:defRPr lang="de-DE"/>
              </a:defPPr>
              <a:lvl1pPr>
                <a:defRPr sz="1600">
                  <a:solidFill>
                    <a:schemeClr val="tx2"/>
                  </a:solidFill>
                  <a:latin typeface="+mn-lt"/>
                </a:defRPr>
              </a:lvl1pPr>
            </a:lstStyle>
            <a:p>
              <a:pPr defTabSz="685800">
                <a:lnSpc>
                  <a:spcPts val="1500"/>
                </a:lnSpc>
                <a:spcBef>
                  <a:spcPts val="450"/>
                </a:spcBef>
              </a:pPr>
              <a:r>
                <a:rPr lang="hu-HU" sz="1050" dirty="0" smtClean="0">
                  <a:solidFill>
                    <a:srgbClr val="44546A"/>
                  </a:solidFill>
                  <a:latin typeface="Calibri" panose="020F0502020204030204"/>
                </a:rPr>
                <a:t>Soft/Hard skills</a:t>
              </a:r>
              <a:endParaRPr lang="de-DE" sz="1050" dirty="0">
                <a:solidFill>
                  <a:srgbClr val="44546A"/>
                </a:solidFill>
                <a:latin typeface="Calibri" panose="020F0502020204030204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383521" y="1964747"/>
              <a:ext cx="936104" cy="93610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0036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506016" fontAlgn="base">
                <a:spcBef>
                  <a:spcPct val="50000"/>
                </a:spcBef>
                <a:spcAft>
                  <a:spcPct val="0"/>
                </a:spcAft>
              </a:pPr>
              <a:endParaRPr lang="en-US" sz="975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41165" y="2954003"/>
            <a:ext cx="2190307" cy="702078"/>
            <a:chOff x="383521" y="1964747"/>
            <a:chExt cx="4282142" cy="936104"/>
          </a:xfrm>
        </p:grpSpPr>
        <p:sp>
          <p:nvSpPr>
            <p:cNvPr id="37" name="Textfeld 8"/>
            <p:cNvSpPr txBox="1"/>
            <p:nvPr/>
          </p:nvSpPr>
          <p:spPr>
            <a:xfrm>
              <a:off x="1027579" y="2015582"/>
              <a:ext cx="3638084" cy="834434"/>
            </a:xfrm>
            <a:prstGeom prst="round2DiagRect">
              <a:avLst>
                <a:gd name="adj1" fmla="val 4862"/>
                <a:gd name="adj2" fmla="val 0"/>
              </a:avLst>
            </a:prstGeom>
            <a:solidFill>
              <a:schemeClr val="bg1"/>
            </a:solidFill>
            <a:ln w="9525">
              <a:solidFill>
                <a:srgbClr val="003666"/>
              </a:solidFill>
            </a:ln>
          </p:spPr>
          <p:txBody>
            <a:bodyPr wrap="square" lIns="297000" tIns="0" rIns="108000" bIns="0" rtlCol="0" anchor="ctr">
              <a:noAutofit/>
            </a:bodyPr>
            <a:lstStyle>
              <a:defPPr>
                <a:defRPr lang="de-DE"/>
              </a:defPPr>
              <a:lvl1pPr>
                <a:defRPr sz="1600">
                  <a:solidFill>
                    <a:schemeClr val="tx2"/>
                  </a:solidFill>
                  <a:latin typeface="+mn-lt"/>
                </a:defRPr>
              </a:lvl1pPr>
            </a:lstStyle>
            <a:p>
              <a:pPr defTabSz="685800">
                <a:lnSpc>
                  <a:spcPts val="1500"/>
                </a:lnSpc>
                <a:spcBef>
                  <a:spcPts val="450"/>
                </a:spcBef>
              </a:pPr>
              <a:r>
                <a:rPr lang="hu-HU" sz="1050" dirty="0" smtClean="0">
                  <a:solidFill>
                    <a:srgbClr val="44546A"/>
                  </a:solidFill>
                  <a:latin typeface="Calibri" panose="020F0502020204030204"/>
                </a:rPr>
                <a:t>New technology, or new skills and mindset needed</a:t>
              </a:r>
              <a:endParaRPr lang="de-DE" sz="1050" dirty="0">
                <a:solidFill>
                  <a:srgbClr val="44546A"/>
                </a:solidFill>
                <a:latin typeface="Calibri" panose="020F0502020204030204"/>
              </a:endParaRP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383521" y="1964747"/>
              <a:ext cx="936104" cy="93610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0036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506016" fontAlgn="base">
                <a:spcBef>
                  <a:spcPct val="50000"/>
                </a:spcBef>
                <a:spcAft>
                  <a:spcPct val="0"/>
                </a:spcAft>
              </a:pPr>
              <a:endParaRPr lang="en-US" sz="975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338" y="3114798"/>
            <a:ext cx="403605" cy="407810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5388" y="1467410"/>
            <a:ext cx="308690" cy="432731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143" y="3062199"/>
            <a:ext cx="280653" cy="514394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237" y="1467410"/>
            <a:ext cx="300142" cy="491533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15388" y="2243945"/>
            <a:ext cx="336163" cy="460409"/>
          </a:xfrm>
          <a:prstGeom prst="rect">
            <a:avLst/>
          </a:prstGeom>
        </p:spPr>
      </p:pic>
      <p:pic>
        <p:nvPicPr>
          <p:cNvPr id="43" name="Kép 42">
            <a:extLst>
              <a:ext uri="{FF2B5EF4-FFF2-40B4-BE49-F238E27FC236}">
                <a16:creationId xmlns:a16="http://schemas.microsoft.com/office/drawing/2014/main" xmlns="" id="{DD49C39B-1B80-49AC-8F01-BA5B8F2D68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57850" y="4820837"/>
            <a:ext cx="3486150" cy="317500"/>
          </a:xfrm>
          <a:prstGeom prst="rect">
            <a:avLst/>
          </a:prstGeom>
        </p:spPr>
      </p:pic>
      <p:sp>
        <p:nvSpPr>
          <p:cNvPr id="44" name="Title 1"/>
          <p:cNvSpPr txBox="1">
            <a:spLocks/>
          </p:cNvSpPr>
          <p:nvPr/>
        </p:nvSpPr>
        <p:spPr bwMode="gray">
          <a:xfrm>
            <a:off x="609600" y="385762"/>
            <a:ext cx="79248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500" dirty="0" smtClean="0">
                <a:solidFill>
                  <a:srgbClr val="FF6600"/>
                </a:solidFill>
                <a:latin typeface="Arial" pitchFamily="34" charset="0"/>
                <a:ea typeface="+mj-ea"/>
                <a:cs typeface="Arial" pitchFamily="34" charset="0"/>
              </a:rPr>
              <a:t>Levels of Crisis Management + application of Agility</a:t>
            </a:r>
            <a:endParaRPr lang="en-GB" sz="2500" dirty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629940" y="1324016"/>
            <a:ext cx="2197712" cy="702078"/>
            <a:chOff x="5078670" y="2916488"/>
            <a:chExt cx="4296619" cy="936104"/>
          </a:xfrm>
        </p:grpSpPr>
        <p:sp>
          <p:nvSpPr>
            <p:cNvPr id="47" name="Textfeld 8"/>
            <p:cNvSpPr txBox="1"/>
            <p:nvPr/>
          </p:nvSpPr>
          <p:spPr>
            <a:xfrm>
              <a:off x="5737205" y="2984721"/>
              <a:ext cx="3638084" cy="834434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9525">
              <a:solidFill>
                <a:srgbClr val="003666"/>
              </a:solidFill>
            </a:ln>
          </p:spPr>
          <p:txBody>
            <a:bodyPr wrap="square" lIns="297000" tIns="0" rIns="108000" bIns="0" rtlCol="0" anchor="ctr">
              <a:noAutofit/>
            </a:bodyPr>
            <a:lstStyle>
              <a:defPPr>
                <a:defRPr lang="de-DE"/>
              </a:defPPr>
              <a:lvl1pPr>
                <a:lnSpc>
                  <a:spcPts val="2000"/>
                </a:lnSpc>
                <a:spcBef>
                  <a:spcPts val="600"/>
                </a:spcBef>
                <a:defRPr sz="1400">
                  <a:solidFill>
                    <a:schemeClr val="tx2"/>
                  </a:solidFill>
                  <a:latin typeface="+mn-lt"/>
                </a:defRPr>
              </a:lvl1pPr>
            </a:lstStyle>
            <a:p>
              <a:pPr defTabSz="685800">
                <a:lnSpc>
                  <a:spcPts val="1500"/>
                </a:lnSpc>
                <a:spcBef>
                  <a:spcPts val="450"/>
                </a:spcBef>
              </a:pPr>
              <a:r>
                <a:rPr lang="hu-HU" sz="1050" dirty="0" smtClean="0">
                  <a:solidFill>
                    <a:srgbClr val="44546A"/>
                  </a:solidFill>
                  <a:latin typeface="Calibri" panose="020F0502020204030204"/>
                </a:rPr>
                <a:t>Scaled frameworks, Operating models</a:t>
              </a:r>
              <a:endParaRPr lang="de-DE" sz="1050" dirty="0">
                <a:solidFill>
                  <a:srgbClr val="44546A"/>
                </a:solidFill>
                <a:latin typeface="Calibri" panose="020F0502020204030204"/>
              </a:endParaRP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5078670" y="2916488"/>
              <a:ext cx="936104" cy="93610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0036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506016" fontAlgn="base">
                <a:spcBef>
                  <a:spcPct val="50000"/>
                </a:spcBef>
                <a:spcAft>
                  <a:spcPct val="0"/>
                </a:spcAft>
              </a:pPr>
              <a:endParaRPr lang="en-US" sz="975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640796" y="2137277"/>
            <a:ext cx="2190307" cy="702078"/>
            <a:chOff x="5084080" y="3954229"/>
            <a:chExt cx="4282142" cy="936104"/>
          </a:xfrm>
        </p:grpSpPr>
        <p:grpSp>
          <p:nvGrpSpPr>
            <p:cNvPr id="50" name="Group 27"/>
            <p:cNvGrpSpPr/>
            <p:nvPr/>
          </p:nvGrpSpPr>
          <p:grpSpPr>
            <a:xfrm>
              <a:off x="5084080" y="3954229"/>
              <a:ext cx="4282142" cy="936104"/>
              <a:chOff x="383521" y="1964747"/>
              <a:chExt cx="4282142" cy="936104"/>
            </a:xfrm>
          </p:grpSpPr>
          <p:sp>
            <p:nvSpPr>
              <p:cNvPr id="52" name="Textfeld 8"/>
              <p:cNvSpPr txBox="1"/>
              <p:nvPr/>
            </p:nvSpPr>
            <p:spPr>
              <a:xfrm>
                <a:off x="1027579" y="2015582"/>
                <a:ext cx="3638084" cy="834434"/>
              </a:xfrm>
              <a:prstGeom prst="round2DiagRect">
                <a:avLst>
                  <a:gd name="adj1" fmla="val 4862"/>
                  <a:gd name="adj2" fmla="val 0"/>
                </a:avLst>
              </a:prstGeom>
              <a:solidFill>
                <a:schemeClr val="bg1"/>
              </a:solidFill>
              <a:ln w="9525">
                <a:solidFill>
                  <a:srgbClr val="003666"/>
                </a:solidFill>
              </a:ln>
            </p:spPr>
            <p:txBody>
              <a:bodyPr wrap="square" lIns="297000" tIns="0" rIns="108000" bIns="0" rtlCol="0" anchor="ctr">
                <a:noAutofit/>
              </a:bodyPr>
              <a:lstStyle>
                <a:defPPr>
                  <a:defRPr lang="de-DE"/>
                </a:defPPr>
                <a:lvl1pPr>
                  <a:defRPr sz="1600">
                    <a:solidFill>
                      <a:schemeClr val="tx2"/>
                    </a:solidFill>
                    <a:latin typeface="+mn-lt"/>
                  </a:defRPr>
                </a:lvl1pPr>
              </a:lstStyle>
              <a:p>
                <a:pPr defTabSz="685800">
                  <a:lnSpc>
                    <a:spcPts val="1500"/>
                  </a:lnSpc>
                  <a:spcBef>
                    <a:spcPts val="450"/>
                  </a:spcBef>
                </a:pPr>
                <a:r>
                  <a:rPr lang="hu-HU" sz="1050" dirty="0" smtClean="0">
                    <a:solidFill>
                      <a:srgbClr val="44546A"/>
                    </a:solidFill>
                    <a:latin typeface="Calibri" panose="020F0502020204030204"/>
                  </a:rPr>
                  <a:t>SCRUM, Kanban,  CDCI</a:t>
                </a:r>
              </a:p>
              <a:p>
                <a:pPr defTabSz="685800">
                  <a:lnSpc>
                    <a:spcPts val="1500"/>
                  </a:lnSpc>
                  <a:spcBef>
                    <a:spcPts val="450"/>
                  </a:spcBef>
                </a:pPr>
                <a:r>
                  <a:rPr lang="hu-HU" sz="1050" dirty="0" smtClean="0">
                    <a:solidFill>
                      <a:srgbClr val="44546A"/>
                    </a:solidFill>
                    <a:latin typeface="Calibri" panose="020F0502020204030204"/>
                  </a:rPr>
                  <a:t>Portfolio Management</a:t>
                </a:r>
                <a:endParaRPr lang="de-DE" sz="1050" dirty="0">
                  <a:solidFill>
                    <a:srgbClr val="44546A"/>
                  </a:solidFill>
                  <a:latin typeface="Calibri" panose="020F0502020204030204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 bwMode="auto">
              <a:xfrm>
                <a:off x="383521" y="1964747"/>
                <a:ext cx="936104" cy="936104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3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506016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975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51" name="Rectangle 50"/>
            <p:cNvSpPr/>
            <p:nvPr/>
          </p:nvSpPr>
          <p:spPr bwMode="auto">
            <a:xfrm>
              <a:off x="5572687" y="4560639"/>
              <a:ext cx="130223" cy="2206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506016" fontAlgn="base">
                <a:spcBef>
                  <a:spcPct val="50000"/>
                </a:spcBef>
                <a:spcAft>
                  <a:spcPct val="0"/>
                </a:spcAft>
              </a:pPr>
              <a:endParaRPr lang="en-US" sz="975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640796" y="2950538"/>
            <a:ext cx="2190307" cy="702078"/>
            <a:chOff x="383521" y="1964747"/>
            <a:chExt cx="4282142" cy="936104"/>
          </a:xfrm>
        </p:grpSpPr>
        <p:sp>
          <p:nvSpPr>
            <p:cNvPr id="55" name="Textfeld 8"/>
            <p:cNvSpPr txBox="1"/>
            <p:nvPr/>
          </p:nvSpPr>
          <p:spPr>
            <a:xfrm>
              <a:off x="1027579" y="2015582"/>
              <a:ext cx="3638084" cy="834434"/>
            </a:xfrm>
            <a:prstGeom prst="round2DiagRect">
              <a:avLst>
                <a:gd name="adj1" fmla="val 4862"/>
                <a:gd name="adj2" fmla="val 0"/>
              </a:avLst>
            </a:prstGeom>
            <a:solidFill>
              <a:schemeClr val="bg1"/>
            </a:solidFill>
            <a:ln w="9525">
              <a:solidFill>
                <a:srgbClr val="003666"/>
              </a:solidFill>
            </a:ln>
          </p:spPr>
          <p:txBody>
            <a:bodyPr wrap="square" lIns="297000" tIns="0" rIns="108000" bIns="0" rtlCol="0" anchor="ctr">
              <a:noAutofit/>
            </a:bodyPr>
            <a:lstStyle>
              <a:defPPr>
                <a:defRPr lang="de-DE"/>
              </a:defPPr>
              <a:lvl1pPr>
                <a:defRPr sz="1600">
                  <a:solidFill>
                    <a:schemeClr val="tx2"/>
                  </a:solidFill>
                  <a:latin typeface="+mn-lt"/>
                </a:defRPr>
              </a:lvl1pPr>
            </a:lstStyle>
            <a:p>
              <a:pPr defTabSz="685800">
                <a:lnSpc>
                  <a:spcPts val="1500"/>
                </a:lnSpc>
                <a:spcBef>
                  <a:spcPts val="450"/>
                </a:spcBef>
              </a:pPr>
              <a:r>
                <a:rPr lang="hu-HU" sz="1050" dirty="0" smtClean="0">
                  <a:solidFill>
                    <a:srgbClr val="44546A"/>
                  </a:solidFill>
                  <a:latin typeface="Calibri" panose="020F0502020204030204"/>
                </a:rPr>
                <a:t>Product  and delivery oriented R&amp;R, DEVOPS</a:t>
              </a:r>
              <a:endParaRPr lang="de-DE" sz="1050" dirty="0">
                <a:solidFill>
                  <a:srgbClr val="44546A"/>
                </a:solidFill>
                <a:latin typeface="Calibri" panose="020F0502020204030204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383521" y="1964747"/>
              <a:ext cx="936104" cy="93610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0036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506016" fontAlgn="base">
                <a:spcBef>
                  <a:spcPct val="50000"/>
                </a:spcBef>
                <a:spcAft>
                  <a:spcPct val="0"/>
                </a:spcAft>
              </a:pPr>
              <a:endParaRPr lang="en-US" sz="975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60" name="Title 1"/>
          <p:cNvSpPr txBox="1">
            <a:spLocks/>
          </p:cNvSpPr>
          <p:nvPr/>
        </p:nvSpPr>
        <p:spPr bwMode="gray">
          <a:xfrm>
            <a:off x="573677" y="866816"/>
            <a:ext cx="2190307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500" dirty="0" smtClean="0">
                <a:solidFill>
                  <a:srgbClr val="FF6600"/>
                </a:solidFill>
                <a:latin typeface="Arial" pitchFamily="34" charset="0"/>
                <a:ea typeface="+mj-ea"/>
                <a:cs typeface="Arial" pitchFamily="34" charset="0"/>
              </a:rPr>
              <a:t>Crisis level</a:t>
            </a:r>
            <a:endParaRPr lang="en-GB" sz="2500" dirty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 bwMode="gray">
          <a:xfrm>
            <a:off x="4300380" y="807141"/>
            <a:ext cx="2190307" cy="628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500" dirty="0" smtClean="0">
                <a:solidFill>
                  <a:srgbClr val="FF6600"/>
                </a:solidFill>
                <a:latin typeface="Arial" pitchFamily="34" charset="0"/>
                <a:ea typeface="+mj-ea"/>
                <a:cs typeface="Arial" pitchFamily="34" charset="0"/>
              </a:rPr>
              <a:t>Management strategy</a:t>
            </a:r>
            <a:endParaRPr lang="en-GB" sz="2500" dirty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 bwMode="gray">
          <a:xfrm>
            <a:off x="6715587" y="783719"/>
            <a:ext cx="2190307" cy="628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500" dirty="0" smtClean="0">
                <a:solidFill>
                  <a:srgbClr val="FF6600"/>
                </a:solidFill>
                <a:latin typeface="Arial" pitchFamily="34" charset="0"/>
                <a:ea typeface="+mj-ea"/>
                <a:cs typeface="Arial" pitchFamily="34" charset="0"/>
              </a:rPr>
              <a:t>Agile answer</a:t>
            </a:r>
            <a:endParaRPr lang="en-GB" sz="2500" dirty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6375" y="2244407"/>
            <a:ext cx="293225" cy="459947"/>
          </a:xfrm>
          <a:prstGeom prst="rect">
            <a:avLst/>
          </a:prstGeom>
        </p:spPr>
      </p:pic>
      <p:pic>
        <p:nvPicPr>
          <p:cNvPr id="63" name="Grafik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3026" y="1474336"/>
            <a:ext cx="308690" cy="432731"/>
          </a:xfrm>
          <a:prstGeom prst="rect">
            <a:avLst/>
          </a:prstGeom>
        </p:spPr>
      </p:pic>
      <p:pic>
        <p:nvPicPr>
          <p:cNvPr id="6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0120" y="3121724"/>
            <a:ext cx="403605" cy="407810"/>
          </a:xfrm>
          <a:prstGeom prst="rect">
            <a:avLst/>
          </a:prstGeom>
        </p:spPr>
      </p:pic>
      <p:pic>
        <p:nvPicPr>
          <p:cNvPr id="65" name="Grafik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24157" y="2272115"/>
            <a:ext cx="293225" cy="459947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2535886" y="1324016"/>
            <a:ext cx="1547741" cy="702078"/>
            <a:chOff x="5078670" y="2916488"/>
            <a:chExt cx="3025898" cy="936104"/>
          </a:xfrm>
        </p:grpSpPr>
        <p:sp>
          <p:nvSpPr>
            <p:cNvPr id="58" name="Textfeld 8"/>
            <p:cNvSpPr txBox="1"/>
            <p:nvPr/>
          </p:nvSpPr>
          <p:spPr>
            <a:xfrm>
              <a:off x="5737206" y="2984721"/>
              <a:ext cx="2367362" cy="834435"/>
            </a:xfrm>
            <a:prstGeom prst="round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9525">
              <a:solidFill>
                <a:srgbClr val="003666"/>
              </a:solidFill>
            </a:ln>
          </p:spPr>
          <p:txBody>
            <a:bodyPr wrap="square" lIns="297000" tIns="0" rIns="108000" bIns="0" rtlCol="0" anchor="ctr">
              <a:noAutofit/>
            </a:bodyPr>
            <a:lstStyle>
              <a:defPPr>
                <a:defRPr lang="de-DE"/>
              </a:defPPr>
              <a:lvl1pPr>
                <a:lnSpc>
                  <a:spcPts val="2000"/>
                </a:lnSpc>
                <a:spcBef>
                  <a:spcPts val="600"/>
                </a:spcBef>
                <a:defRPr sz="1400">
                  <a:solidFill>
                    <a:schemeClr val="tx2"/>
                  </a:solidFill>
                  <a:latin typeface="+mn-lt"/>
                </a:defRPr>
              </a:lvl1pPr>
            </a:lstStyle>
            <a:p>
              <a:pPr defTabSz="685800">
                <a:lnSpc>
                  <a:spcPts val="1500"/>
                </a:lnSpc>
                <a:spcBef>
                  <a:spcPts val="450"/>
                </a:spcBef>
              </a:pPr>
              <a:r>
                <a:rPr lang="hu-HU" sz="1050" dirty="0" smtClean="0">
                  <a:solidFill>
                    <a:srgbClr val="44546A"/>
                  </a:solidFill>
                  <a:latin typeface="Calibri" panose="020F0502020204030204"/>
                </a:rPr>
                <a:t>Profit, </a:t>
              </a:r>
            </a:p>
            <a:p>
              <a:pPr defTabSz="685800">
                <a:lnSpc>
                  <a:spcPts val="1500"/>
                </a:lnSpc>
                <a:spcBef>
                  <a:spcPts val="450"/>
                </a:spcBef>
              </a:pPr>
              <a:r>
                <a:rPr lang="hu-HU" sz="1050" dirty="0" smtClean="0">
                  <a:solidFill>
                    <a:srgbClr val="44546A"/>
                  </a:solidFill>
                  <a:latin typeface="Calibri" panose="020F0502020204030204"/>
                </a:rPr>
                <a:t>Market share</a:t>
              </a:r>
              <a:endParaRPr lang="de-DE" sz="1050" dirty="0">
                <a:solidFill>
                  <a:srgbClr val="44546A"/>
                </a:solidFill>
                <a:latin typeface="Calibri" panose="020F0502020204030204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5078670" y="2916488"/>
              <a:ext cx="936104" cy="93610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0036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506016" fontAlgn="base">
                <a:spcBef>
                  <a:spcPct val="50000"/>
                </a:spcBef>
                <a:spcAft>
                  <a:spcPct val="0"/>
                </a:spcAft>
              </a:pPr>
              <a:endParaRPr lang="en-US" sz="975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2546743" y="2137277"/>
            <a:ext cx="1536885" cy="702078"/>
            <a:chOff x="5084080" y="3954229"/>
            <a:chExt cx="3004674" cy="936104"/>
          </a:xfrm>
        </p:grpSpPr>
        <p:grpSp>
          <p:nvGrpSpPr>
            <p:cNvPr id="67" name="Group 27"/>
            <p:cNvGrpSpPr/>
            <p:nvPr/>
          </p:nvGrpSpPr>
          <p:grpSpPr>
            <a:xfrm>
              <a:off x="5084080" y="3954229"/>
              <a:ext cx="3004674" cy="936104"/>
              <a:chOff x="383521" y="1964747"/>
              <a:chExt cx="3004674" cy="936104"/>
            </a:xfrm>
          </p:grpSpPr>
          <p:sp>
            <p:nvSpPr>
              <p:cNvPr id="69" name="Textfeld 8"/>
              <p:cNvSpPr txBox="1"/>
              <p:nvPr/>
            </p:nvSpPr>
            <p:spPr>
              <a:xfrm>
                <a:off x="1027578" y="2015582"/>
                <a:ext cx="2360617" cy="834435"/>
              </a:xfrm>
              <a:prstGeom prst="round2DiagRect">
                <a:avLst>
                  <a:gd name="adj1" fmla="val 4862"/>
                  <a:gd name="adj2" fmla="val 0"/>
                </a:avLst>
              </a:prstGeom>
              <a:solidFill>
                <a:schemeClr val="bg1"/>
              </a:solidFill>
              <a:ln w="9525">
                <a:solidFill>
                  <a:srgbClr val="003666"/>
                </a:solidFill>
              </a:ln>
            </p:spPr>
            <p:txBody>
              <a:bodyPr wrap="square" lIns="297000" tIns="0" rIns="108000" bIns="0" rtlCol="0" anchor="ctr">
                <a:noAutofit/>
              </a:bodyPr>
              <a:lstStyle>
                <a:defPPr>
                  <a:defRPr lang="de-DE"/>
                </a:defPPr>
                <a:lvl1pPr>
                  <a:defRPr sz="1600">
                    <a:solidFill>
                      <a:schemeClr val="tx2"/>
                    </a:solidFill>
                    <a:latin typeface="+mn-lt"/>
                  </a:defRPr>
                </a:lvl1pPr>
              </a:lstStyle>
              <a:p>
                <a:pPr defTabSz="685800">
                  <a:lnSpc>
                    <a:spcPts val="1500"/>
                  </a:lnSpc>
                  <a:spcBef>
                    <a:spcPts val="450"/>
                  </a:spcBef>
                </a:pPr>
                <a:r>
                  <a:rPr lang="hu-HU" sz="1050" dirty="0" smtClean="0">
                    <a:solidFill>
                      <a:srgbClr val="44546A"/>
                    </a:solidFill>
                    <a:latin typeface="Calibri" panose="020F0502020204030204"/>
                  </a:rPr>
                  <a:t>Runtime,</a:t>
                </a:r>
              </a:p>
              <a:p>
                <a:pPr defTabSz="685800">
                  <a:lnSpc>
                    <a:spcPts val="1500"/>
                  </a:lnSpc>
                  <a:spcBef>
                    <a:spcPts val="450"/>
                  </a:spcBef>
                </a:pPr>
                <a:r>
                  <a:rPr lang="hu-HU" sz="1050" dirty="0" smtClean="0">
                    <a:solidFill>
                      <a:srgbClr val="44546A"/>
                    </a:solidFill>
                    <a:latin typeface="Calibri" panose="020F0502020204030204"/>
                  </a:rPr>
                  <a:t>ValueCreation</a:t>
                </a:r>
                <a:endParaRPr lang="de-DE" sz="1050" dirty="0">
                  <a:solidFill>
                    <a:srgbClr val="44546A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383521" y="1964747"/>
                <a:ext cx="936104" cy="936104"/>
              </a:xfrm>
              <a:prstGeom prst="ellipse">
                <a:avLst/>
              </a:prstGeom>
              <a:solidFill>
                <a:schemeClr val="bg1"/>
              </a:solidFill>
              <a:ln w="9525" cap="flat" cmpd="sng" algn="ctr">
                <a:solidFill>
                  <a:srgbClr val="0036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rot="0" spcFirstLastPara="0" vertOverflow="overflow" horzOverflow="overflow" vert="horz" wrap="square" lIns="0" tIns="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506016" fontAlgn="base">
                  <a:spcBef>
                    <a:spcPct val="50000"/>
                  </a:spcBef>
                  <a:spcAft>
                    <a:spcPct val="0"/>
                  </a:spcAft>
                </a:pPr>
                <a:endParaRPr lang="en-US" sz="975">
                  <a:solidFill>
                    <a:prstClr val="black"/>
                  </a:solidFill>
                  <a:latin typeface="Arial" charset="0"/>
                </a:endParaRPr>
              </a:p>
            </p:txBody>
          </p:sp>
        </p:grpSp>
        <p:sp>
          <p:nvSpPr>
            <p:cNvPr id="68" name="Rectangle 67"/>
            <p:cNvSpPr/>
            <p:nvPr/>
          </p:nvSpPr>
          <p:spPr bwMode="auto">
            <a:xfrm>
              <a:off x="5572687" y="4560639"/>
              <a:ext cx="130223" cy="220659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defTabSz="506016" fontAlgn="base">
                <a:spcBef>
                  <a:spcPct val="50000"/>
                </a:spcBef>
                <a:spcAft>
                  <a:spcPct val="0"/>
                </a:spcAft>
              </a:pPr>
              <a:endParaRPr lang="en-US" sz="975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2546742" y="2950538"/>
            <a:ext cx="1536885" cy="702078"/>
            <a:chOff x="383521" y="1964747"/>
            <a:chExt cx="3004674" cy="936104"/>
          </a:xfrm>
        </p:grpSpPr>
        <p:sp>
          <p:nvSpPr>
            <p:cNvPr id="72" name="Textfeld 8"/>
            <p:cNvSpPr txBox="1"/>
            <p:nvPr/>
          </p:nvSpPr>
          <p:spPr>
            <a:xfrm>
              <a:off x="1027578" y="2015582"/>
              <a:ext cx="2360617" cy="834435"/>
            </a:xfrm>
            <a:prstGeom prst="round2DiagRect">
              <a:avLst>
                <a:gd name="adj1" fmla="val 4862"/>
                <a:gd name="adj2" fmla="val 0"/>
              </a:avLst>
            </a:prstGeom>
            <a:solidFill>
              <a:schemeClr val="bg1"/>
            </a:solidFill>
            <a:ln w="9525">
              <a:solidFill>
                <a:srgbClr val="003666"/>
              </a:solidFill>
            </a:ln>
          </p:spPr>
          <p:txBody>
            <a:bodyPr wrap="square" lIns="297000" tIns="0" rIns="108000" bIns="0" rtlCol="0" anchor="ctr">
              <a:noAutofit/>
            </a:bodyPr>
            <a:lstStyle>
              <a:defPPr>
                <a:defRPr lang="de-DE"/>
              </a:defPPr>
              <a:lvl1pPr>
                <a:defRPr sz="1600">
                  <a:solidFill>
                    <a:schemeClr val="tx2"/>
                  </a:solidFill>
                  <a:latin typeface="+mn-lt"/>
                </a:defRPr>
              </a:lvl1pPr>
            </a:lstStyle>
            <a:p>
              <a:pPr defTabSz="685800">
                <a:lnSpc>
                  <a:spcPts val="1500"/>
                </a:lnSpc>
                <a:spcBef>
                  <a:spcPts val="450"/>
                </a:spcBef>
              </a:pPr>
              <a:r>
                <a:rPr lang="hu-HU" sz="1050" dirty="0" smtClean="0">
                  <a:solidFill>
                    <a:srgbClr val="44546A"/>
                  </a:solidFill>
                  <a:latin typeface="Calibri" panose="020F0502020204030204"/>
                </a:rPr>
                <a:t>Sourcing,</a:t>
              </a:r>
            </a:p>
            <a:p>
              <a:pPr defTabSz="685800">
                <a:lnSpc>
                  <a:spcPts val="1500"/>
                </a:lnSpc>
                <a:spcBef>
                  <a:spcPts val="450"/>
                </a:spcBef>
              </a:pPr>
              <a:r>
                <a:rPr lang="hu-HU" sz="1050" dirty="0" smtClean="0">
                  <a:solidFill>
                    <a:srgbClr val="44546A"/>
                  </a:solidFill>
                  <a:latin typeface="Calibri" panose="020F0502020204030204"/>
                </a:rPr>
                <a:t>Training</a:t>
              </a:r>
              <a:endParaRPr lang="de-DE" sz="1050" dirty="0">
                <a:solidFill>
                  <a:srgbClr val="44546A"/>
                </a:solidFill>
                <a:latin typeface="Calibri" panose="020F0502020204030204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383521" y="1964747"/>
              <a:ext cx="936104" cy="936104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solidFill>
                <a:srgbClr val="0036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Overflow="overflow" horzOverflow="overflow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506016" fontAlgn="base">
                <a:spcBef>
                  <a:spcPct val="50000"/>
                </a:spcBef>
                <a:spcAft>
                  <a:spcPct val="0"/>
                </a:spcAft>
              </a:pPr>
              <a:endParaRPr lang="en-US" sz="975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77" name="Title 1"/>
          <p:cNvSpPr txBox="1">
            <a:spLocks/>
          </p:cNvSpPr>
          <p:nvPr/>
        </p:nvSpPr>
        <p:spPr bwMode="gray">
          <a:xfrm>
            <a:off x="2239497" y="803676"/>
            <a:ext cx="2190307" cy="628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500" dirty="0" smtClean="0">
                <a:solidFill>
                  <a:srgbClr val="FF6600"/>
                </a:solidFill>
                <a:latin typeface="Arial" pitchFamily="34" charset="0"/>
                <a:ea typeface="+mj-ea"/>
                <a:cs typeface="Arial" pitchFamily="34" charset="0"/>
              </a:rPr>
              <a:t>Character</a:t>
            </a:r>
            <a:endParaRPr lang="en-GB" sz="2500" dirty="0">
              <a:solidFill>
                <a:srgbClr val="FF66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78" name="Grafik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13573" y="1474336"/>
            <a:ext cx="293225" cy="459947"/>
          </a:xfrm>
          <a:prstGeom prst="rect">
            <a:avLst/>
          </a:prstGeom>
        </p:spPr>
      </p:pic>
      <p:pic>
        <p:nvPicPr>
          <p:cNvPr id="79" name="Grafik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19360" y="2272115"/>
            <a:ext cx="293225" cy="459947"/>
          </a:xfrm>
          <a:prstGeom prst="rect">
            <a:avLst/>
          </a:prstGeom>
        </p:spPr>
      </p:pic>
      <p:pic>
        <p:nvPicPr>
          <p:cNvPr id="80" name="Grafik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0050" y="3069587"/>
            <a:ext cx="293225" cy="45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2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gray">
          <a:xfrm>
            <a:off x="609600" y="385762"/>
            <a:ext cx="7924800" cy="457200"/>
          </a:xfrm>
        </p:spPr>
        <p:txBody>
          <a:bodyPr/>
          <a:lstStyle/>
          <a:p>
            <a:r>
              <a:rPr lang="hu-HU" dirty="0" smtClean="0">
                <a:solidFill>
                  <a:srgbClr val="FF6600"/>
                </a:solidFill>
                <a:latin typeface="+mn-lt"/>
              </a:rPr>
              <a:t>Crisis – what is it?</a:t>
            </a:r>
            <a:endParaRPr lang="en-GB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12" name="Kép 42">
            <a:extLst>
              <a:ext uri="{FF2B5EF4-FFF2-40B4-BE49-F238E27FC236}">
                <a16:creationId xmlns:a16="http://schemas.microsoft.com/office/drawing/2014/main" xmlns="" id="{DD49C39B-1B80-49AC-8F01-BA5B8F2D6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0" y="4820837"/>
            <a:ext cx="3486150" cy="317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" y="842962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hu-HU" dirty="0" smtClean="0"/>
              <a:t>A Crisis is a single event or row of happenings, which bring about internal or external conditions in course of </a:t>
            </a:r>
            <a:r>
              <a:rPr lang="hu-HU" u="sng" dirty="0" smtClean="0"/>
              <a:t>disruptive change </a:t>
            </a:r>
            <a:r>
              <a:rPr lang="hu-HU" dirty="0" smtClean="0"/>
              <a:t>that pose a </a:t>
            </a:r>
            <a:r>
              <a:rPr lang="hu-HU" u="sng" dirty="0" smtClean="0"/>
              <a:t>potential threat </a:t>
            </a:r>
            <a:r>
              <a:rPr lang="hu-HU" dirty="0" smtClean="0"/>
              <a:t>to the subject organization, may it be an individual or a corporation.</a:t>
            </a:r>
            <a:endParaRPr lang="hu-HU" dirty="0" err="1" smtClean="0"/>
          </a:p>
        </p:txBody>
      </p:sp>
      <p:sp>
        <p:nvSpPr>
          <p:cNvPr id="13" name="Title 1"/>
          <p:cNvSpPr txBox="1">
            <a:spLocks/>
          </p:cNvSpPr>
          <p:nvPr/>
        </p:nvSpPr>
        <p:spPr bwMode="gray">
          <a:xfrm>
            <a:off x="606135" y="2034466"/>
            <a:ext cx="7924800" cy="4572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Not</a:t>
            </a:r>
            <a:r>
              <a:rPr kumimoji="0" lang="hu-HU" sz="2500" b="0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necessarily BAD, </a:t>
            </a:r>
          </a:p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0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only UNEXPECTED, FAST </a:t>
            </a:r>
            <a:endParaRPr kumimoji="0" lang="hu-HU" sz="2500" b="0" i="0" u="none" strike="noStrike" kern="1200" cap="none" spc="0" normalizeH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500" b="0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and </a:t>
            </a:r>
            <a:r>
              <a:rPr kumimoji="0" lang="hu-HU" sz="2500" b="0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RADICAL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pic>
        <p:nvPicPr>
          <p:cNvPr id="60422" name="Picture 6" descr="Képtalálat a következőre: „Shock”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6995" y="2847110"/>
            <a:ext cx="2509465" cy="204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693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loud 11"/>
          <p:cNvSpPr/>
          <p:nvPr/>
        </p:nvSpPr>
        <p:spPr>
          <a:xfrm>
            <a:off x="5694218" y="4234295"/>
            <a:ext cx="768927" cy="342900"/>
          </a:xfrm>
          <a:prstGeom prst="cloud">
            <a:avLst/>
          </a:prstGeom>
          <a:solidFill>
            <a:srgbClr val="BCBCBC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7364" y="987136"/>
            <a:ext cx="7907481" cy="810491"/>
          </a:xfrm>
          <a:prstGeom prst="rect">
            <a:avLst/>
          </a:prstGeom>
          <a:solidFill>
            <a:srgbClr val="FF0000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2000" b="1" dirty="0" smtClean="0">
                <a:solidFill>
                  <a:srgbClr val="000000"/>
                </a:solidFill>
              </a:rPr>
              <a:t>CRISIS</a:t>
            </a:r>
          </a:p>
        </p:txBody>
      </p:sp>
      <p:sp>
        <p:nvSpPr>
          <p:cNvPr id="8" name="Rectangle 7"/>
          <p:cNvSpPr/>
          <p:nvPr/>
        </p:nvSpPr>
        <p:spPr>
          <a:xfrm>
            <a:off x="727364" y="3325095"/>
            <a:ext cx="7907481" cy="810491"/>
          </a:xfrm>
          <a:prstGeom prst="rect">
            <a:avLst/>
          </a:prstGeom>
          <a:solidFill>
            <a:srgbClr val="FF0000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/>
            <a:r>
              <a:rPr lang="hu-HU" sz="2000" b="1" dirty="0" smtClean="0">
                <a:solidFill>
                  <a:srgbClr val="000000"/>
                </a:solidFill>
              </a:rPr>
              <a:t>CRISIS</a:t>
            </a:r>
          </a:p>
        </p:txBody>
      </p:sp>
      <p:sp>
        <p:nvSpPr>
          <p:cNvPr id="5" name="Rectangle 4"/>
          <p:cNvSpPr/>
          <p:nvPr/>
        </p:nvSpPr>
        <p:spPr>
          <a:xfrm>
            <a:off x="727364" y="2753593"/>
            <a:ext cx="7907481" cy="581891"/>
          </a:xfrm>
          <a:prstGeom prst="rect">
            <a:avLst/>
          </a:prstGeom>
          <a:solidFill>
            <a:srgbClr val="FFFF00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1800" b="1" dirty="0" smtClean="0">
                <a:solidFill>
                  <a:srgbClr val="000000"/>
                </a:solidFill>
              </a:rPr>
              <a:t>CHANGE</a:t>
            </a:r>
          </a:p>
        </p:txBody>
      </p:sp>
      <p:sp>
        <p:nvSpPr>
          <p:cNvPr id="6" name="Rectangle 5"/>
          <p:cNvSpPr/>
          <p:nvPr/>
        </p:nvSpPr>
        <p:spPr>
          <a:xfrm>
            <a:off x="727364" y="1797627"/>
            <a:ext cx="7907481" cy="581891"/>
          </a:xfrm>
          <a:prstGeom prst="rect">
            <a:avLst/>
          </a:prstGeom>
          <a:solidFill>
            <a:srgbClr val="FFFF00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hu-HU" sz="1800" b="1" dirty="0" smtClean="0">
                <a:solidFill>
                  <a:srgbClr val="000000"/>
                </a:solidFill>
              </a:rPr>
              <a:t>CHANGE</a:t>
            </a:r>
          </a:p>
        </p:txBody>
      </p:sp>
      <p:sp>
        <p:nvSpPr>
          <p:cNvPr id="4" name="Rectangle 3"/>
          <p:cNvSpPr/>
          <p:nvPr/>
        </p:nvSpPr>
        <p:spPr>
          <a:xfrm>
            <a:off x="727364" y="2379518"/>
            <a:ext cx="7907481" cy="374073"/>
          </a:xfrm>
          <a:prstGeom prst="rect">
            <a:avLst/>
          </a:prstGeom>
          <a:solidFill>
            <a:srgbClr val="92D050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6600"/>
                </a:solidFill>
              </a:rPr>
              <a:t>Nature of a crisis</a:t>
            </a:r>
            <a:endParaRPr lang="hu-HU" dirty="0">
              <a:solidFill>
                <a:srgbClr val="FF6600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27364" y="987136"/>
            <a:ext cx="7907481" cy="2719907"/>
          </a:xfrm>
          <a:custGeom>
            <a:avLst/>
            <a:gdLst>
              <a:gd name="connsiteX0" fmla="*/ 0 w 7907481"/>
              <a:gd name="connsiteY0" fmla="*/ 1600200 h 2719907"/>
              <a:gd name="connsiteX1" fmla="*/ 51954 w 7907481"/>
              <a:gd name="connsiteY1" fmla="*/ 1537855 h 2719907"/>
              <a:gd name="connsiteX2" fmla="*/ 83127 w 7907481"/>
              <a:gd name="connsiteY2" fmla="*/ 1527464 h 2719907"/>
              <a:gd name="connsiteX3" fmla="*/ 124691 w 7907481"/>
              <a:gd name="connsiteY3" fmla="*/ 1631373 h 2719907"/>
              <a:gd name="connsiteX4" fmla="*/ 155863 w 7907481"/>
              <a:gd name="connsiteY4" fmla="*/ 1652155 h 2719907"/>
              <a:gd name="connsiteX5" fmla="*/ 197427 w 7907481"/>
              <a:gd name="connsiteY5" fmla="*/ 1641764 h 2719907"/>
              <a:gd name="connsiteX6" fmla="*/ 218209 w 7907481"/>
              <a:gd name="connsiteY6" fmla="*/ 1579419 h 2719907"/>
              <a:gd name="connsiteX7" fmla="*/ 238991 w 7907481"/>
              <a:gd name="connsiteY7" fmla="*/ 1548246 h 2719907"/>
              <a:gd name="connsiteX8" fmla="*/ 249381 w 7907481"/>
              <a:gd name="connsiteY8" fmla="*/ 1517073 h 2719907"/>
              <a:gd name="connsiteX9" fmla="*/ 280554 w 7907481"/>
              <a:gd name="connsiteY9" fmla="*/ 1527464 h 2719907"/>
              <a:gd name="connsiteX10" fmla="*/ 384463 w 7907481"/>
              <a:gd name="connsiteY10" fmla="*/ 1537855 h 2719907"/>
              <a:gd name="connsiteX11" fmla="*/ 426027 w 7907481"/>
              <a:gd name="connsiteY11" fmla="*/ 1652155 h 2719907"/>
              <a:gd name="connsiteX12" fmla="*/ 446809 w 7907481"/>
              <a:gd name="connsiteY12" fmla="*/ 1714500 h 2719907"/>
              <a:gd name="connsiteX13" fmla="*/ 529936 w 7907481"/>
              <a:gd name="connsiteY13" fmla="*/ 1537855 h 2719907"/>
              <a:gd name="connsiteX14" fmla="*/ 561109 w 7907481"/>
              <a:gd name="connsiteY14" fmla="*/ 1496291 h 2719907"/>
              <a:gd name="connsiteX15" fmla="*/ 581891 w 7907481"/>
              <a:gd name="connsiteY15" fmla="*/ 1465119 h 2719907"/>
              <a:gd name="connsiteX16" fmla="*/ 592281 w 7907481"/>
              <a:gd name="connsiteY16" fmla="*/ 1392382 h 2719907"/>
              <a:gd name="connsiteX17" fmla="*/ 613063 w 7907481"/>
              <a:gd name="connsiteY17" fmla="*/ 1454728 h 2719907"/>
              <a:gd name="connsiteX18" fmla="*/ 644236 w 7907481"/>
              <a:gd name="connsiteY18" fmla="*/ 1517073 h 2719907"/>
              <a:gd name="connsiteX19" fmla="*/ 665018 w 7907481"/>
              <a:gd name="connsiteY19" fmla="*/ 1600200 h 2719907"/>
              <a:gd name="connsiteX20" fmla="*/ 675409 w 7907481"/>
              <a:gd name="connsiteY20" fmla="*/ 1870364 h 2719907"/>
              <a:gd name="connsiteX21" fmla="*/ 706581 w 7907481"/>
              <a:gd name="connsiteY21" fmla="*/ 1776846 h 2719907"/>
              <a:gd name="connsiteX22" fmla="*/ 904009 w 7907481"/>
              <a:gd name="connsiteY22" fmla="*/ 1433946 h 2719907"/>
              <a:gd name="connsiteX23" fmla="*/ 935181 w 7907481"/>
              <a:gd name="connsiteY23" fmla="*/ 1340428 h 2719907"/>
              <a:gd name="connsiteX24" fmla="*/ 955963 w 7907481"/>
              <a:gd name="connsiteY24" fmla="*/ 1194955 h 2719907"/>
              <a:gd name="connsiteX25" fmla="*/ 976745 w 7907481"/>
              <a:gd name="connsiteY25" fmla="*/ 1319646 h 2719907"/>
              <a:gd name="connsiteX26" fmla="*/ 987136 w 7907481"/>
              <a:gd name="connsiteY26" fmla="*/ 1433946 h 2719907"/>
              <a:gd name="connsiteX27" fmla="*/ 1007918 w 7907481"/>
              <a:gd name="connsiteY27" fmla="*/ 1662546 h 2719907"/>
              <a:gd name="connsiteX28" fmla="*/ 1028700 w 7907481"/>
              <a:gd name="connsiteY28" fmla="*/ 1631373 h 2719907"/>
              <a:gd name="connsiteX29" fmla="*/ 1039091 w 7907481"/>
              <a:gd name="connsiteY29" fmla="*/ 1600200 h 2719907"/>
              <a:gd name="connsiteX30" fmla="*/ 1070263 w 7907481"/>
              <a:gd name="connsiteY30" fmla="*/ 1569028 h 2719907"/>
              <a:gd name="connsiteX31" fmla="*/ 1101436 w 7907481"/>
              <a:gd name="connsiteY31" fmla="*/ 1506682 h 2719907"/>
              <a:gd name="connsiteX32" fmla="*/ 1122218 w 7907481"/>
              <a:gd name="connsiteY32" fmla="*/ 1537855 h 2719907"/>
              <a:gd name="connsiteX33" fmla="*/ 1132609 w 7907481"/>
              <a:gd name="connsiteY33" fmla="*/ 1620982 h 2719907"/>
              <a:gd name="connsiteX34" fmla="*/ 1163781 w 7907481"/>
              <a:gd name="connsiteY34" fmla="*/ 1641764 h 2719907"/>
              <a:gd name="connsiteX35" fmla="*/ 1226127 w 7907481"/>
              <a:gd name="connsiteY35" fmla="*/ 1631373 h 2719907"/>
              <a:gd name="connsiteX36" fmla="*/ 1267691 w 7907481"/>
              <a:gd name="connsiteY36" fmla="*/ 1579419 h 2719907"/>
              <a:gd name="connsiteX37" fmla="*/ 1330036 w 7907481"/>
              <a:gd name="connsiteY37" fmla="*/ 1548246 h 2719907"/>
              <a:gd name="connsiteX38" fmla="*/ 1371600 w 7907481"/>
              <a:gd name="connsiteY38" fmla="*/ 1589809 h 2719907"/>
              <a:gd name="connsiteX39" fmla="*/ 1485900 w 7907481"/>
              <a:gd name="connsiteY39" fmla="*/ 1662546 h 2719907"/>
              <a:gd name="connsiteX40" fmla="*/ 1724891 w 7907481"/>
              <a:gd name="connsiteY40" fmla="*/ 1652155 h 2719907"/>
              <a:gd name="connsiteX41" fmla="*/ 1776845 w 7907481"/>
              <a:gd name="connsiteY41" fmla="*/ 1641764 h 2719907"/>
              <a:gd name="connsiteX42" fmla="*/ 1787236 w 7907481"/>
              <a:gd name="connsiteY42" fmla="*/ 1600200 h 2719907"/>
              <a:gd name="connsiteX43" fmla="*/ 1808018 w 7907481"/>
              <a:gd name="connsiteY43" fmla="*/ 1537855 h 2719907"/>
              <a:gd name="connsiteX44" fmla="*/ 1818409 w 7907481"/>
              <a:gd name="connsiteY44" fmla="*/ 1506682 h 2719907"/>
              <a:gd name="connsiteX45" fmla="*/ 1849581 w 7907481"/>
              <a:gd name="connsiteY45" fmla="*/ 1517073 h 2719907"/>
              <a:gd name="connsiteX46" fmla="*/ 1870363 w 7907481"/>
              <a:gd name="connsiteY46" fmla="*/ 1579419 h 2719907"/>
              <a:gd name="connsiteX47" fmla="*/ 1911927 w 7907481"/>
              <a:gd name="connsiteY47" fmla="*/ 1672937 h 2719907"/>
              <a:gd name="connsiteX48" fmla="*/ 1974272 w 7907481"/>
              <a:gd name="connsiteY48" fmla="*/ 1652155 h 2719907"/>
              <a:gd name="connsiteX49" fmla="*/ 1984663 w 7907481"/>
              <a:gd name="connsiteY49" fmla="*/ 1589809 h 2719907"/>
              <a:gd name="connsiteX50" fmla="*/ 2005445 w 7907481"/>
              <a:gd name="connsiteY50" fmla="*/ 1631373 h 2719907"/>
              <a:gd name="connsiteX51" fmla="*/ 2015836 w 7907481"/>
              <a:gd name="connsiteY51" fmla="*/ 2036619 h 2719907"/>
              <a:gd name="connsiteX52" fmla="*/ 2036618 w 7907481"/>
              <a:gd name="connsiteY52" fmla="*/ 2109355 h 2719907"/>
              <a:gd name="connsiteX53" fmla="*/ 2057400 w 7907481"/>
              <a:gd name="connsiteY53" fmla="*/ 2223655 h 2719907"/>
              <a:gd name="connsiteX54" fmla="*/ 2078181 w 7907481"/>
              <a:gd name="connsiteY54" fmla="*/ 2286000 h 2719907"/>
              <a:gd name="connsiteX55" fmla="*/ 2098963 w 7907481"/>
              <a:gd name="connsiteY55" fmla="*/ 2389909 h 2719907"/>
              <a:gd name="connsiteX56" fmla="*/ 2109354 w 7907481"/>
              <a:gd name="connsiteY56" fmla="*/ 2441864 h 2719907"/>
              <a:gd name="connsiteX57" fmla="*/ 2119745 w 7907481"/>
              <a:gd name="connsiteY57" fmla="*/ 2473037 h 2719907"/>
              <a:gd name="connsiteX58" fmla="*/ 2130136 w 7907481"/>
              <a:gd name="connsiteY58" fmla="*/ 2535382 h 2719907"/>
              <a:gd name="connsiteX59" fmla="*/ 2171700 w 7907481"/>
              <a:gd name="connsiteY59" fmla="*/ 2628900 h 2719907"/>
              <a:gd name="connsiteX60" fmla="*/ 2182091 w 7907481"/>
              <a:gd name="connsiteY60" fmla="*/ 2660073 h 2719907"/>
              <a:gd name="connsiteX61" fmla="*/ 2275609 w 7907481"/>
              <a:gd name="connsiteY61" fmla="*/ 2618509 h 2719907"/>
              <a:gd name="connsiteX62" fmla="*/ 2306781 w 7907481"/>
              <a:gd name="connsiteY62" fmla="*/ 2608119 h 2719907"/>
              <a:gd name="connsiteX63" fmla="*/ 2369127 w 7907481"/>
              <a:gd name="connsiteY63" fmla="*/ 2566555 h 2719907"/>
              <a:gd name="connsiteX64" fmla="*/ 2379518 w 7907481"/>
              <a:gd name="connsiteY64" fmla="*/ 2535382 h 2719907"/>
              <a:gd name="connsiteX65" fmla="*/ 2441863 w 7907481"/>
              <a:gd name="connsiteY65" fmla="*/ 2514600 h 2719907"/>
              <a:gd name="connsiteX66" fmla="*/ 2535381 w 7907481"/>
              <a:gd name="connsiteY66" fmla="*/ 2483428 h 2719907"/>
              <a:gd name="connsiteX67" fmla="*/ 2566554 w 7907481"/>
              <a:gd name="connsiteY67" fmla="*/ 2473037 h 2719907"/>
              <a:gd name="connsiteX68" fmla="*/ 2597727 w 7907481"/>
              <a:gd name="connsiteY68" fmla="*/ 2452255 h 2719907"/>
              <a:gd name="connsiteX69" fmla="*/ 2649681 w 7907481"/>
              <a:gd name="connsiteY69" fmla="*/ 2410691 h 2719907"/>
              <a:gd name="connsiteX70" fmla="*/ 2712027 w 7907481"/>
              <a:gd name="connsiteY70" fmla="*/ 2348346 h 2719907"/>
              <a:gd name="connsiteX71" fmla="*/ 2743200 w 7907481"/>
              <a:gd name="connsiteY71" fmla="*/ 2327564 h 2719907"/>
              <a:gd name="connsiteX72" fmla="*/ 2763981 w 7907481"/>
              <a:gd name="connsiteY72" fmla="*/ 2286000 h 2719907"/>
              <a:gd name="connsiteX73" fmla="*/ 2815936 w 7907481"/>
              <a:gd name="connsiteY73" fmla="*/ 2192482 h 2719907"/>
              <a:gd name="connsiteX74" fmla="*/ 2909454 w 7907481"/>
              <a:gd name="connsiteY74" fmla="*/ 1995055 h 2719907"/>
              <a:gd name="connsiteX75" fmla="*/ 2930236 w 7907481"/>
              <a:gd name="connsiteY75" fmla="*/ 1922319 h 2719907"/>
              <a:gd name="connsiteX76" fmla="*/ 2982191 w 7907481"/>
              <a:gd name="connsiteY76" fmla="*/ 1849582 h 2719907"/>
              <a:gd name="connsiteX77" fmla="*/ 3002972 w 7907481"/>
              <a:gd name="connsiteY77" fmla="*/ 1787237 h 2719907"/>
              <a:gd name="connsiteX78" fmla="*/ 3013363 w 7907481"/>
              <a:gd name="connsiteY78" fmla="*/ 1756064 h 2719907"/>
              <a:gd name="connsiteX79" fmla="*/ 3023754 w 7907481"/>
              <a:gd name="connsiteY79" fmla="*/ 1600200 h 2719907"/>
              <a:gd name="connsiteX80" fmla="*/ 3034145 w 7907481"/>
              <a:gd name="connsiteY80" fmla="*/ 1569028 h 2719907"/>
              <a:gd name="connsiteX81" fmla="*/ 3065318 w 7907481"/>
              <a:gd name="connsiteY81" fmla="*/ 1485900 h 2719907"/>
              <a:gd name="connsiteX82" fmla="*/ 3127663 w 7907481"/>
              <a:gd name="connsiteY82" fmla="*/ 1454728 h 2719907"/>
              <a:gd name="connsiteX83" fmla="*/ 3179618 w 7907481"/>
              <a:gd name="connsiteY83" fmla="*/ 1465119 h 2719907"/>
              <a:gd name="connsiteX84" fmla="*/ 3221181 w 7907481"/>
              <a:gd name="connsiteY84" fmla="*/ 1631373 h 2719907"/>
              <a:gd name="connsiteX85" fmla="*/ 3231572 w 7907481"/>
              <a:gd name="connsiteY85" fmla="*/ 1569028 h 2719907"/>
              <a:gd name="connsiteX86" fmla="*/ 3252354 w 7907481"/>
              <a:gd name="connsiteY86" fmla="*/ 1454728 h 2719907"/>
              <a:gd name="connsiteX87" fmla="*/ 3293918 w 7907481"/>
              <a:gd name="connsiteY87" fmla="*/ 1392382 h 2719907"/>
              <a:gd name="connsiteX88" fmla="*/ 3325091 w 7907481"/>
              <a:gd name="connsiteY88" fmla="*/ 1381991 h 2719907"/>
              <a:gd name="connsiteX89" fmla="*/ 3335481 w 7907481"/>
              <a:gd name="connsiteY89" fmla="*/ 1423555 h 2719907"/>
              <a:gd name="connsiteX90" fmla="*/ 3356263 w 7907481"/>
              <a:gd name="connsiteY90" fmla="*/ 1506682 h 2719907"/>
              <a:gd name="connsiteX91" fmla="*/ 3397827 w 7907481"/>
              <a:gd name="connsiteY91" fmla="*/ 1579419 h 2719907"/>
              <a:gd name="connsiteX92" fmla="*/ 3429000 w 7907481"/>
              <a:gd name="connsiteY92" fmla="*/ 1641764 h 2719907"/>
              <a:gd name="connsiteX93" fmla="*/ 3460172 w 7907481"/>
              <a:gd name="connsiteY93" fmla="*/ 1652155 h 2719907"/>
              <a:gd name="connsiteX94" fmla="*/ 3501736 w 7907481"/>
              <a:gd name="connsiteY94" fmla="*/ 1714500 h 2719907"/>
              <a:gd name="connsiteX95" fmla="*/ 3564081 w 7907481"/>
              <a:gd name="connsiteY95" fmla="*/ 1693719 h 2719907"/>
              <a:gd name="connsiteX96" fmla="*/ 3595254 w 7907481"/>
              <a:gd name="connsiteY96" fmla="*/ 1662546 h 2719907"/>
              <a:gd name="connsiteX97" fmla="*/ 3605645 w 7907481"/>
              <a:gd name="connsiteY97" fmla="*/ 1631373 h 2719907"/>
              <a:gd name="connsiteX98" fmla="*/ 3616036 w 7907481"/>
              <a:gd name="connsiteY98" fmla="*/ 1589809 h 2719907"/>
              <a:gd name="connsiteX99" fmla="*/ 3626427 w 7907481"/>
              <a:gd name="connsiteY99" fmla="*/ 1537855 h 2719907"/>
              <a:gd name="connsiteX100" fmla="*/ 3647209 w 7907481"/>
              <a:gd name="connsiteY100" fmla="*/ 1475509 h 2719907"/>
              <a:gd name="connsiteX101" fmla="*/ 3657600 w 7907481"/>
              <a:gd name="connsiteY101" fmla="*/ 1433946 h 2719907"/>
              <a:gd name="connsiteX102" fmla="*/ 3688772 w 7907481"/>
              <a:gd name="connsiteY102" fmla="*/ 1465119 h 2719907"/>
              <a:gd name="connsiteX103" fmla="*/ 3709554 w 7907481"/>
              <a:gd name="connsiteY103" fmla="*/ 1496291 h 2719907"/>
              <a:gd name="connsiteX104" fmla="*/ 3740727 w 7907481"/>
              <a:gd name="connsiteY104" fmla="*/ 1506682 h 2719907"/>
              <a:gd name="connsiteX105" fmla="*/ 3761509 w 7907481"/>
              <a:gd name="connsiteY105" fmla="*/ 1537855 h 2719907"/>
              <a:gd name="connsiteX106" fmla="*/ 3792681 w 7907481"/>
              <a:gd name="connsiteY106" fmla="*/ 1548246 h 2719907"/>
              <a:gd name="connsiteX107" fmla="*/ 3958936 w 7907481"/>
              <a:gd name="connsiteY107" fmla="*/ 1537855 h 2719907"/>
              <a:gd name="connsiteX108" fmla="*/ 3990109 w 7907481"/>
              <a:gd name="connsiteY108" fmla="*/ 1506682 h 2719907"/>
              <a:gd name="connsiteX109" fmla="*/ 4052454 w 7907481"/>
              <a:gd name="connsiteY109" fmla="*/ 1485900 h 2719907"/>
              <a:gd name="connsiteX110" fmla="*/ 4083627 w 7907481"/>
              <a:gd name="connsiteY110" fmla="*/ 1475509 h 2719907"/>
              <a:gd name="connsiteX111" fmla="*/ 4114800 w 7907481"/>
              <a:gd name="connsiteY111" fmla="*/ 1454728 h 2719907"/>
              <a:gd name="connsiteX112" fmla="*/ 4125191 w 7907481"/>
              <a:gd name="connsiteY112" fmla="*/ 1423555 h 2719907"/>
              <a:gd name="connsiteX113" fmla="*/ 4156363 w 7907481"/>
              <a:gd name="connsiteY113" fmla="*/ 1413164 h 2719907"/>
              <a:gd name="connsiteX114" fmla="*/ 4218709 w 7907481"/>
              <a:gd name="connsiteY114" fmla="*/ 1444337 h 2719907"/>
              <a:gd name="connsiteX115" fmla="*/ 4239491 w 7907481"/>
              <a:gd name="connsiteY115" fmla="*/ 1475509 h 2719907"/>
              <a:gd name="connsiteX116" fmla="*/ 4270663 w 7907481"/>
              <a:gd name="connsiteY116" fmla="*/ 1496291 h 2719907"/>
              <a:gd name="connsiteX117" fmla="*/ 4384963 w 7907481"/>
              <a:gd name="connsiteY117" fmla="*/ 1527464 h 2719907"/>
              <a:gd name="connsiteX118" fmla="*/ 4416136 w 7907481"/>
              <a:gd name="connsiteY118" fmla="*/ 1537855 h 2719907"/>
              <a:gd name="connsiteX119" fmla="*/ 4436918 w 7907481"/>
              <a:gd name="connsiteY119" fmla="*/ 1569028 h 2719907"/>
              <a:gd name="connsiteX120" fmla="*/ 4520045 w 7907481"/>
              <a:gd name="connsiteY120" fmla="*/ 1589809 h 2719907"/>
              <a:gd name="connsiteX121" fmla="*/ 4551218 w 7907481"/>
              <a:gd name="connsiteY121" fmla="*/ 1620982 h 2719907"/>
              <a:gd name="connsiteX122" fmla="*/ 4634345 w 7907481"/>
              <a:gd name="connsiteY122" fmla="*/ 1610591 h 2719907"/>
              <a:gd name="connsiteX123" fmla="*/ 4644736 w 7907481"/>
              <a:gd name="connsiteY123" fmla="*/ 1579419 h 2719907"/>
              <a:gd name="connsiteX124" fmla="*/ 4655127 w 7907481"/>
              <a:gd name="connsiteY124" fmla="*/ 1527464 h 2719907"/>
              <a:gd name="connsiteX125" fmla="*/ 4665518 w 7907481"/>
              <a:gd name="connsiteY125" fmla="*/ 1496291 h 2719907"/>
              <a:gd name="connsiteX126" fmla="*/ 4675909 w 7907481"/>
              <a:gd name="connsiteY126" fmla="*/ 1454728 h 2719907"/>
              <a:gd name="connsiteX127" fmla="*/ 4696691 w 7907481"/>
              <a:gd name="connsiteY127" fmla="*/ 1309255 h 2719907"/>
              <a:gd name="connsiteX128" fmla="*/ 4707081 w 7907481"/>
              <a:gd name="connsiteY128" fmla="*/ 1278082 h 2719907"/>
              <a:gd name="connsiteX129" fmla="*/ 4727863 w 7907481"/>
              <a:gd name="connsiteY129" fmla="*/ 1101437 h 2719907"/>
              <a:gd name="connsiteX130" fmla="*/ 4759036 w 7907481"/>
              <a:gd name="connsiteY130" fmla="*/ 1039091 h 2719907"/>
              <a:gd name="connsiteX131" fmla="*/ 4779818 w 7907481"/>
              <a:gd name="connsiteY131" fmla="*/ 997528 h 2719907"/>
              <a:gd name="connsiteX132" fmla="*/ 4810991 w 7907481"/>
              <a:gd name="connsiteY132" fmla="*/ 924791 h 2719907"/>
              <a:gd name="connsiteX133" fmla="*/ 4883727 w 7907481"/>
              <a:gd name="connsiteY133" fmla="*/ 831273 h 2719907"/>
              <a:gd name="connsiteX134" fmla="*/ 4904509 w 7907481"/>
              <a:gd name="connsiteY134" fmla="*/ 800100 h 2719907"/>
              <a:gd name="connsiteX135" fmla="*/ 4935681 w 7907481"/>
              <a:gd name="connsiteY135" fmla="*/ 696191 h 2719907"/>
              <a:gd name="connsiteX136" fmla="*/ 4966854 w 7907481"/>
              <a:gd name="connsiteY136" fmla="*/ 581891 h 2719907"/>
              <a:gd name="connsiteX137" fmla="*/ 5008418 w 7907481"/>
              <a:gd name="connsiteY137" fmla="*/ 488373 h 2719907"/>
              <a:gd name="connsiteX138" fmla="*/ 5018809 w 7907481"/>
              <a:gd name="connsiteY138" fmla="*/ 457200 h 2719907"/>
              <a:gd name="connsiteX139" fmla="*/ 5049981 w 7907481"/>
              <a:gd name="connsiteY139" fmla="*/ 405246 h 2719907"/>
              <a:gd name="connsiteX140" fmla="*/ 5070763 w 7907481"/>
              <a:gd name="connsiteY140" fmla="*/ 363682 h 2719907"/>
              <a:gd name="connsiteX141" fmla="*/ 5101936 w 7907481"/>
              <a:gd name="connsiteY141" fmla="*/ 280555 h 2719907"/>
              <a:gd name="connsiteX142" fmla="*/ 5122718 w 7907481"/>
              <a:gd name="connsiteY142" fmla="*/ 218209 h 2719907"/>
              <a:gd name="connsiteX143" fmla="*/ 5143500 w 7907481"/>
              <a:gd name="connsiteY143" fmla="*/ 166255 h 2719907"/>
              <a:gd name="connsiteX144" fmla="*/ 5153891 w 7907481"/>
              <a:gd name="connsiteY144" fmla="*/ 103909 h 2719907"/>
              <a:gd name="connsiteX145" fmla="*/ 5174672 w 7907481"/>
              <a:gd name="connsiteY145" fmla="*/ 41564 h 2719907"/>
              <a:gd name="connsiteX146" fmla="*/ 5185063 w 7907481"/>
              <a:gd name="connsiteY146" fmla="*/ 0 h 2719907"/>
              <a:gd name="connsiteX147" fmla="*/ 5185063 w 7907481"/>
              <a:gd name="connsiteY147" fmla="*/ 207819 h 2719907"/>
              <a:gd name="connsiteX148" fmla="*/ 5174672 w 7907481"/>
              <a:gd name="connsiteY148" fmla="*/ 342900 h 2719907"/>
              <a:gd name="connsiteX149" fmla="*/ 5164281 w 7907481"/>
              <a:gd name="connsiteY149" fmla="*/ 1111828 h 2719907"/>
              <a:gd name="connsiteX150" fmla="*/ 5153891 w 7907481"/>
              <a:gd name="connsiteY150" fmla="*/ 1153391 h 2719907"/>
              <a:gd name="connsiteX151" fmla="*/ 5870863 w 7907481"/>
              <a:gd name="connsiteY151" fmla="*/ 1184564 h 2719907"/>
              <a:gd name="connsiteX152" fmla="*/ 5860472 w 7907481"/>
              <a:gd name="connsiteY152" fmla="*/ 1381991 h 2719907"/>
              <a:gd name="connsiteX153" fmla="*/ 5839691 w 7907481"/>
              <a:gd name="connsiteY153" fmla="*/ 1413164 h 2719907"/>
              <a:gd name="connsiteX154" fmla="*/ 5808518 w 7907481"/>
              <a:gd name="connsiteY154" fmla="*/ 1485900 h 2719907"/>
              <a:gd name="connsiteX155" fmla="*/ 5808518 w 7907481"/>
              <a:gd name="connsiteY155" fmla="*/ 1641764 h 2719907"/>
              <a:gd name="connsiteX156" fmla="*/ 5881254 w 7907481"/>
              <a:gd name="connsiteY156" fmla="*/ 1631373 h 2719907"/>
              <a:gd name="connsiteX157" fmla="*/ 5985163 w 7907481"/>
              <a:gd name="connsiteY157" fmla="*/ 1579419 h 2719907"/>
              <a:gd name="connsiteX158" fmla="*/ 6068291 w 7907481"/>
              <a:gd name="connsiteY158" fmla="*/ 1589809 h 2719907"/>
              <a:gd name="connsiteX159" fmla="*/ 6099463 w 7907481"/>
              <a:gd name="connsiteY159" fmla="*/ 1600200 h 2719907"/>
              <a:gd name="connsiteX160" fmla="*/ 6172200 w 7907481"/>
              <a:gd name="connsiteY160" fmla="*/ 1610591 h 2719907"/>
              <a:gd name="connsiteX161" fmla="*/ 6244936 w 7907481"/>
              <a:gd name="connsiteY161" fmla="*/ 1693719 h 2719907"/>
              <a:gd name="connsiteX162" fmla="*/ 6307281 w 7907481"/>
              <a:gd name="connsiteY162" fmla="*/ 1662546 h 2719907"/>
              <a:gd name="connsiteX163" fmla="*/ 6338454 w 7907481"/>
              <a:gd name="connsiteY163" fmla="*/ 1631373 h 2719907"/>
              <a:gd name="connsiteX164" fmla="*/ 6483927 w 7907481"/>
              <a:gd name="connsiteY164" fmla="*/ 1610591 h 2719907"/>
              <a:gd name="connsiteX165" fmla="*/ 6681354 w 7907481"/>
              <a:gd name="connsiteY165" fmla="*/ 1569028 h 2719907"/>
              <a:gd name="connsiteX166" fmla="*/ 6712527 w 7907481"/>
              <a:gd name="connsiteY166" fmla="*/ 1548246 h 2719907"/>
              <a:gd name="connsiteX167" fmla="*/ 6743700 w 7907481"/>
              <a:gd name="connsiteY167" fmla="*/ 1537855 h 2719907"/>
              <a:gd name="connsiteX168" fmla="*/ 6785263 w 7907481"/>
              <a:gd name="connsiteY168" fmla="*/ 1548246 h 2719907"/>
              <a:gd name="connsiteX169" fmla="*/ 6837218 w 7907481"/>
              <a:gd name="connsiteY169" fmla="*/ 1558637 h 2719907"/>
              <a:gd name="connsiteX170" fmla="*/ 6868391 w 7907481"/>
              <a:gd name="connsiteY170" fmla="*/ 1579419 h 2719907"/>
              <a:gd name="connsiteX171" fmla="*/ 6930736 w 7907481"/>
              <a:gd name="connsiteY171" fmla="*/ 1600200 h 2719907"/>
              <a:gd name="connsiteX172" fmla="*/ 6993081 w 7907481"/>
              <a:gd name="connsiteY172" fmla="*/ 1641764 h 2719907"/>
              <a:gd name="connsiteX173" fmla="*/ 7169727 w 7907481"/>
              <a:gd name="connsiteY173" fmla="*/ 1631373 h 2719907"/>
              <a:gd name="connsiteX174" fmla="*/ 7180118 w 7907481"/>
              <a:gd name="connsiteY174" fmla="*/ 1600200 h 2719907"/>
              <a:gd name="connsiteX175" fmla="*/ 7273636 w 7907481"/>
              <a:gd name="connsiteY175" fmla="*/ 1548246 h 2719907"/>
              <a:gd name="connsiteX176" fmla="*/ 7284027 w 7907481"/>
              <a:gd name="connsiteY176" fmla="*/ 1485900 h 2719907"/>
              <a:gd name="connsiteX177" fmla="*/ 7523018 w 7907481"/>
              <a:gd name="connsiteY177" fmla="*/ 1475509 h 2719907"/>
              <a:gd name="connsiteX178" fmla="*/ 7647709 w 7907481"/>
              <a:gd name="connsiteY178" fmla="*/ 1537855 h 2719907"/>
              <a:gd name="connsiteX179" fmla="*/ 7678881 w 7907481"/>
              <a:gd name="connsiteY179" fmla="*/ 1548246 h 2719907"/>
              <a:gd name="connsiteX180" fmla="*/ 7710054 w 7907481"/>
              <a:gd name="connsiteY180" fmla="*/ 1558637 h 2719907"/>
              <a:gd name="connsiteX181" fmla="*/ 7907481 w 7907481"/>
              <a:gd name="connsiteY181" fmla="*/ 1548246 h 271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7907481" h="2719907">
                <a:moveTo>
                  <a:pt x="0" y="1600200"/>
                </a:moveTo>
                <a:cubicBezTo>
                  <a:pt x="15335" y="1577198"/>
                  <a:pt x="27952" y="1553857"/>
                  <a:pt x="51954" y="1537855"/>
                </a:cubicBezTo>
                <a:cubicBezTo>
                  <a:pt x="61068" y="1531779"/>
                  <a:pt x="72736" y="1530928"/>
                  <a:pt x="83127" y="1527464"/>
                </a:cubicBezTo>
                <a:cubicBezTo>
                  <a:pt x="89588" y="1546846"/>
                  <a:pt x="107703" y="1610987"/>
                  <a:pt x="124691" y="1631373"/>
                </a:cubicBezTo>
                <a:cubicBezTo>
                  <a:pt x="132686" y="1640967"/>
                  <a:pt x="145472" y="1645228"/>
                  <a:pt x="155863" y="1652155"/>
                </a:cubicBezTo>
                <a:cubicBezTo>
                  <a:pt x="169718" y="1648691"/>
                  <a:pt x="188133" y="1652607"/>
                  <a:pt x="197427" y="1641764"/>
                </a:cubicBezTo>
                <a:cubicBezTo>
                  <a:pt x="211683" y="1625132"/>
                  <a:pt x="206058" y="1597646"/>
                  <a:pt x="218209" y="1579419"/>
                </a:cubicBezTo>
                <a:lnTo>
                  <a:pt x="238991" y="1548246"/>
                </a:lnTo>
                <a:cubicBezTo>
                  <a:pt x="242454" y="1537855"/>
                  <a:pt x="239584" y="1521971"/>
                  <a:pt x="249381" y="1517073"/>
                </a:cubicBezTo>
                <a:cubicBezTo>
                  <a:pt x="259178" y="1512175"/>
                  <a:pt x="269728" y="1525798"/>
                  <a:pt x="280554" y="1527464"/>
                </a:cubicBezTo>
                <a:cubicBezTo>
                  <a:pt x="314958" y="1532757"/>
                  <a:pt x="349827" y="1534391"/>
                  <a:pt x="384463" y="1537855"/>
                </a:cubicBezTo>
                <a:cubicBezTo>
                  <a:pt x="452031" y="1560378"/>
                  <a:pt x="403831" y="1533775"/>
                  <a:pt x="426027" y="1652155"/>
                </a:cubicBezTo>
                <a:cubicBezTo>
                  <a:pt x="430064" y="1673686"/>
                  <a:pt x="446809" y="1714500"/>
                  <a:pt x="446809" y="1714500"/>
                </a:cubicBezTo>
                <a:cubicBezTo>
                  <a:pt x="528212" y="1660232"/>
                  <a:pt x="453579" y="1719201"/>
                  <a:pt x="529936" y="1537855"/>
                </a:cubicBezTo>
                <a:cubicBezTo>
                  <a:pt x="536657" y="1521894"/>
                  <a:pt x="551043" y="1510383"/>
                  <a:pt x="561109" y="1496291"/>
                </a:cubicBezTo>
                <a:cubicBezTo>
                  <a:pt x="568368" y="1486129"/>
                  <a:pt x="574964" y="1475510"/>
                  <a:pt x="581891" y="1465119"/>
                </a:cubicBezTo>
                <a:cubicBezTo>
                  <a:pt x="585354" y="1440873"/>
                  <a:pt x="569046" y="1400127"/>
                  <a:pt x="592281" y="1392382"/>
                </a:cubicBezTo>
                <a:cubicBezTo>
                  <a:pt x="613063" y="1385454"/>
                  <a:pt x="606136" y="1433946"/>
                  <a:pt x="613063" y="1454728"/>
                </a:cubicBezTo>
                <a:cubicBezTo>
                  <a:pt x="639180" y="1533079"/>
                  <a:pt x="603950" y="1436502"/>
                  <a:pt x="644236" y="1517073"/>
                </a:cubicBezTo>
                <a:cubicBezTo>
                  <a:pt x="654886" y="1538374"/>
                  <a:pt x="661066" y="1580439"/>
                  <a:pt x="665018" y="1600200"/>
                </a:cubicBezTo>
                <a:cubicBezTo>
                  <a:pt x="668482" y="1690255"/>
                  <a:pt x="662040" y="1781240"/>
                  <a:pt x="675409" y="1870364"/>
                </a:cubicBezTo>
                <a:cubicBezTo>
                  <a:pt x="677427" y="1883816"/>
                  <a:pt x="700378" y="1785707"/>
                  <a:pt x="706581" y="1776846"/>
                </a:cubicBezTo>
                <a:cubicBezTo>
                  <a:pt x="784055" y="1666170"/>
                  <a:pt x="859206" y="1568359"/>
                  <a:pt x="904009" y="1433946"/>
                </a:cubicBezTo>
                <a:lnTo>
                  <a:pt x="935181" y="1340428"/>
                </a:lnTo>
                <a:cubicBezTo>
                  <a:pt x="942108" y="1291937"/>
                  <a:pt x="944083" y="1147434"/>
                  <a:pt x="955963" y="1194955"/>
                </a:cubicBezTo>
                <a:cubicBezTo>
                  <a:pt x="971430" y="1256824"/>
                  <a:pt x="967900" y="1235616"/>
                  <a:pt x="976745" y="1319646"/>
                </a:cubicBezTo>
                <a:cubicBezTo>
                  <a:pt x="980750" y="1357693"/>
                  <a:pt x="984504" y="1395780"/>
                  <a:pt x="987136" y="1433946"/>
                </a:cubicBezTo>
                <a:cubicBezTo>
                  <a:pt x="1002047" y="1650152"/>
                  <a:pt x="981530" y="1556995"/>
                  <a:pt x="1007918" y="1662546"/>
                </a:cubicBezTo>
                <a:cubicBezTo>
                  <a:pt x="1014845" y="1652155"/>
                  <a:pt x="1023115" y="1642543"/>
                  <a:pt x="1028700" y="1631373"/>
                </a:cubicBezTo>
                <a:cubicBezTo>
                  <a:pt x="1033598" y="1621576"/>
                  <a:pt x="1033015" y="1609314"/>
                  <a:pt x="1039091" y="1600200"/>
                </a:cubicBezTo>
                <a:cubicBezTo>
                  <a:pt x="1047242" y="1587973"/>
                  <a:pt x="1060856" y="1580317"/>
                  <a:pt x="1070263" y="1569028"/>
                </a:cubicBezTo>
                <a:cubicBezTo>
                  <a:pt x="1092644" y="1542170"/>
                  <a:pt x="1091022" y="1537925"/>
                  <a:pt x="1101436" y="1506682"/>
                </a:cubicBezTo>
                <a:cubicBezTo>
                  <a:pt x="1108363" y="1517073"/>
                  <a:pt x="1118932" y="1525807"/>
                  <a:pt x="1122218" y="1537855"/>
                </a:cubicBezTo>
                <a:cubicBezTo>
                  <a:pt x="1129566" y="1564796"/>
                  <a:pt x="1122238" y="1595055"/>
                  <a:pt x="1132609" y="1620982"/>
                </a:cubicBezTo>
                <a:cubicBezTo>
                  <a:pt x="1137247" y="1632577"/>
                  <a:pt x="1153390" y="1634837"/>
                  <a:pt x="1163781" y="1641764"/>
                </a:cubicBezTo>
                <a:cubicBezTo>
                  <a:pt x="1184563" y="1638300"/>
                  <a:pt x="1206140" y="1638035"/>
                  <a:pt x="1226127" y="1631373"/>
                </a:cubicBezTo>
                <a:cubicBezTo>
                  <a:pt x="1282977" y="1612423"/>
                  <a:pt x="1238824" y="1615503"/>
                  <a:pt x="1267691" y="1579419"/>
                </a:cubicBezTo>
                <a:cubicBezTo>
                  <a:pt x="1282341" y="1561106"/>
                  <a:pt x="1309500" y="1555091"/>
                  <a:pt x="1330036" y="1548246"/>
                </a:cubicBezTo>
                <a:cubicBezTo>
                  <a:pt x="1352204" y="1614750"/>
                  <a:pt x="1321723" y="1551016"/>
                  <a:pt x="1371600" y="1589809"/>
                </a:cubicBezTo>
                <a:cubicBezTo>
                  <a:pt x="1475218" y="1670400"/>
                  <a:pt x="1387828" y="1642932"/>
                  <a:pt x="1485900" y="1662546"/>
                </a:cubicBezTo>
                <a:cubicBezTo>
                  <a:pt x="1565564" y="1659082"/>
                  <a:pt x="1645355" y="1657836"/>
                  <a:pt x="1724891" y="1652155"/>
                </a:cubicBezTo>
                <a:cubicBezTo>
                  <a:pt x="1742507" y="1650897"/>
                  <a:pt x="1763278" y="1653070"/>
                  <a:pt x="1776845" y="1641764"/>
                </a:cubicBezTo>
                <a:cubicBezTo>
                  <a:pt x="1787816" y="1632621"/>
                  <a:pt x="1783132" y="1613879"/>
                  <a:pt x="1787236" y="1600200"/>
                </a:cubicBezTo>
                <a:cubicBezTo>
                  <a:pt x="1793531" y="1579218"/>
                  <a:pt x="1801091" y="1558637"/>
                  <a:pt x="1808018" y="1537855"/>
                </a:cubicBezTo>
                <a:lnTo>
                  <a:pt x="1818409" y="1506682"/>
                </a:lnTo>
                <a:cubicBezTo>
                  <a:pt x="1828800" y="1510146"/>
                  <a:pt x="1843215" y="1508160"/>
                  <a:pt x="1849581" y="1517073"/>
                </a:cubicBezTo>
                <a:cubicBezTo>
                  <a:pt x="1862314" y="1534899"/>
                  <a:pt x="1870363" y="1579419"/>
                  <a:pt x="1870363" y="1579419"/>
                </a:cubicBezTo>
                <a:cubicBezTo>
                  <a:pt x="1872892" y="1597119"/>
                  <a:pt x="1865286" y="1672937"/>
                  <a:pt x="1911927" y="1672937"/>
                </a:cubicBezTo>
                <a:cubicBezTo>
                  <a:pt x="1933833" y="1672937"/>
                  <a:pt x="1953490" y="1659082"/>
                  <a:pt x="1974272" y="1652155"/>
                </a:cubicBezTo>
                <a:cubicBezTo>
                  <a:pt x="1977736" y="1631373"/>
                  <a:pt x="1967133" y="1601496"/>
                  <a:pt x="1984663" y="1589809"/>
                </a:cubicBezTo>
                <a:cubicBezTo>
                  <a:pt x="1997551" y="1581217"/>
                  <a:pt x="2004367" y="1615921"/>
                  <a:pt x="2005445" y="1631373"/>
                </a:cubicBezTo>
                <a:cubicBezTo>
                  <a:pt x="2014850" y="1766172"/>
                  <a:pt x="2009558" y="1901639"/>
                  <a:pt x="2015836" y="2036619"/>
                </a:cubicBezTo>
                <a:cubicBezTo>
                  <a:pt x="2016738" y="2056017"/>
                  <a:pt x="2031026" y="2089784"/>
                  <a:pt x="2036618" y="2109355"/>
                </a:cubicBezTo>
                <a:cubicBezTo>
                  <a:pt x="2066305" y="2213260"/>
                  <a:pt x="2022084" y="2070617"/>
                  <a:pt x="2057400" y="2223655"/>
                </a:cubicBezTo>
                <a:cubicBezTo>
                  <a:pt x="2062326" y="2245000"/>
                  <a:pt x="2074580" y="2264392"/>
                  <a:pt x="2078181" y="2286000"/>
                </a:cubicBezTo>
                <a:cubicBezTo>
                  <a:pt x="2098543" y="2408173"/>
                  <a:pt x="2078295" y="2296902"/>
                  <a:pt x="2098963" y="2389909"/>
                </a:cubicBezTo>
                <a:cubicBezTo>
                  <a:pt x="2102794" y="2407150"/>
                  <a:pt x="2105071" y="2424730"/>
                  <a:pt x="2109354" y="2441864"/>
                </a:cubicBezTo>
                <a:cubicBezTo>
                  <a:pt x="2112011" y="2452490"/>
                  <a:pt x="2117369" y="2462345"/>
                  <a:pt x="2119745" y="2473037"/>
                </a:cubicBezTo>
                <a:cubicBezTo>
                  <a:pt x="2124315" y="2493604"/>
                  <a:pt x="2125026" y="2514943"/>
                  <a:pt x="2130136" y="2535382"/>
                </a:cubicBezTo>
                <a:cubicBezTo>
                  <a:pt x="2144975" y="2594738"/>
                  <a:pt x="2144406" y="2587960"/>
                  <a:pt x="2171700" y="2628900"/>
                </a:cubicBezTo>
                <a:cubicBezTo>
                  <a:pt x="2175164" y="2639291"/>
                  <a:pt x="2175249" y="2651520"/>
                  <a:pt x="2182091" y="2660073"/>
                </a:cubicBezTo>
                <a:cubicBezTo>
                  <a:pt x="2229957" y="2719907"/>
                  <a:pt x="2222694" y="2636146"/>
                  <a:pt x="2275609" y="2618509"/>
                </a:cubicBezTo>
                <a:lnTo>
                  <a:pt x="2306781" y="2608119"/>
                </a:lnTo>
                <a:cubicBezTo>
                  <a:pt x="2327563" y="2594264"/>
                  <a:pt x="2361229" y="2590250"/>
                  <a:pt x="2369127" y="2566555"/>
                </a:cubicBezTo>
                <a:cubicBezTo>
                  <a:pt x="2372591" y="2556164"/>
                  <a:pt x="2370605" y="2541748"/>
                  <a:pt x="2379518" y="2535382"/>
                </a:cubicBezTo>
                <a:cubicBezTo>
                  <a:pt x="2397343" y="2522649"/>
                  <a:pt x="2421081" y="2521527"/>
                  <a:pt x="2441863" y="2514600"/>
                </a:cubicBezTo>
                <a:lnTo>
                  <a:pt x="2535381" y="2483428"/>
                </a:lnTo>
                <a:cubicBezTo>
                  <a:pt x="2545772" y="2479964"/>
                  <a:pt x="2557440" y="2479113"/>
                  <a:pt x="2566554" y="2473037"/>
                </a:cubicBezTo>
                <a:lnTo>
                  <a:pt x="2597727" y="2452255"/>
                </a:lnTo>
                <a:cubicBezTo>
                  <a:pt x="2654769" y="2366692"/>
                  <a:pt x="2580189" y="2464740"/>
                  <a:pt x="2649681" y="2410691"/>
                </a:cubicBezTo>
                <a:cubicBezTo>
                  <a:pt x="2672880" y="2392647"/>
                  <a:pt x="2687573" y="2364649"/>
                  <a:pt x="2712027" y="2348346"/>
                </a:cubicBezTo>
                <a:lnTo>
                  <a:pt x="2743200" y="2327564"/>
                </a:lnTo>
                <a:cubicBezTo>
                  <a:pt x="2750127" y="2313709"/>
                  <a:pt x="2756296" y="2299449"/>
                  <a:pt x="2763981" y="2286000"/>
                </a:cubicBezTo>
                <a:cubicBezTo>
                  <a:pt x="2802833" y="2218008"/>
                  <a:pt x="2769538" y="2298534"/>
                  <a:pt x="2815936" y="2192482"/>
                </a:cubicBezTo>
                <a:cubicBezTo>
                  <a:pt x="2894924" y="2011939"/>
                  <a:pt x="2816269" y="2162789"/>
                  <a:pt x="2909454" y="1995055"/>
                </a:cubicBezTo>
                <a:cubicBezTo>
                  <a:pt x="2910840" y="1989512"/>
                  <a:pt x="2924273" y="1931264"/>
                  <a:pt x="2930236" y="1922319"/>
                </a:cubicBezTo>
                <a:cubicBezTo>
                  <a:pt x="2980448" y="1847003"/>
                  <a:pt x="2946314" y="1939275"/>
                  <a:pt x="2982191" y="1849582"/>
                </a:cubicBezTo>
                <a:cubicBezTo>
                  <a:pt x="2990326" y="1829243"/>
                  <a:pt x="2996045" y="1808019"/>
                  <a:pt x="3002972" y="1787237"/>
                </a:cubicBezTo>
                <a:lnTo>
                  <a:pt x="3013363" y="1756064"/>
                </a:lnTo>
                <a:cubicBezTo>
                  <a:pt x="3016827" y="1704109"/>
                  <a:pt x="3018004" y="1651952"/>
                  <a:pt x="3023754" y="1600200"/>
                </a:cubicBezTo>
                <a:cubicBezTo>
                  <a:pt x="3024964" y="1589314"/>
                  <a:pt x="3031489" y="1579654"/>
                  <a:pt x="3034145" y="1569028"/>
                </a:cubicBezTo>
                <a:cubicBezTo>
                  <a:pt x="3044058" y="1529378"/>
                  <a:pt x="3036809" y="1514408"/>
                  <a:pt x="3065318" y="1485900"/>
                </a:cubicBezTo>
                <a:cubicBezTo>
                  <a:pt x="3085460" y="1465759"/>
                  <a:pt x="3102312" y="1463179"/>
                  <a:pt x="3127663" y="1454728"/>
                </a:cubicBezTo>
                <a:cubicBezTo>
                  <a:pt x="3144981" y="1458192"/>
                  <a:pt x="3174300" y="1448278"/>
                  <a:pt x="3179618" y="1465119"/>
                </a:cubicBezTo>
                <a:cubicBezTo>
                  <a:pt x="3233591" y="1636030"/>
                  <a:pt x="3129477" y="1692511"/>
                  <a:pt x="3221181" y="1631373"/>
                </a:cubicBezTo>
                <a:cubicBezTo>
                  <a:pt x="3224645" y="1610591"/>
                  <a:pt x="3228592" y="1589885"/>
                  <a:pt x="3231572" y="1569028"/>
                </a:cubicBezTo>
                <a:cubicBezTo>
                  <a:pt x="3234272" y="1550126"/>
                  <a:pt x="3236681" y="1482938"/>
                  <a:pt x="3252354" y="1454728"/>
                </a:cubicBezTo>
                <a:cubicBezTo>
                  <a:pt x="3264484" y="1432894"/>
                  <a:pt x="3270223" y="1400280"/>
                  <a:pt x="3293918" y="1392382"/>
                </a:cubicBezTo>
                <a:lnTo>
                  <a:pt x="3325091" y="1381991"/>
                </a:lnTo>
                <a:cubicBezTo>
                  <a:pt x="3328554" y="1395846"/>
                  <a:pt x="3332383" y="1409614"/>
                  <a:pt x="3335481" y="1423555"/>
                </a:cubicBezTo>
                <a:cubicBezTo>
                  <a:pt x="3342987" y="1457331"/>
                  <a:pt x="3343409" y="1476689"/>
                  <a:pt x="3356263" y="1506682"/>
                </a:cubicBezTo>
                <a:cubicBezTo>
                  <a:pt x="3410908" y="1634188"/>
                  <a:pt x="3345654" y="1475075"/>
                  <a:pt x="3397827" y="1579419"/>
                </a:cubicBezTo>
                <a:cubicBezTo>
                  <a:pt x="3410377" y="1604518"/>
                  <a:pt x="3404184" y="1621911"/>
                  <a:pt x="3429000" y="1641764"/>
                </a:cubicBezTo>
                <a:cubicBezTo>
                  <a:pt x="3437553" y="1648606"/>
                  <a:pt x="3449781" y="1648691"/>
                  <a:pt x="3460172" y="1652155"/>
                </a:cubicBezTo>
                <a:cubicBezTo>
                  <a:pt x="3474027" y="1672937"/>
                  <a:pt x="3478041" y="1722398"/>
                  <a:pt x="3501736" y="1714500"/>
                </a:cubicBezTo>
                <a:lnTo>
                  <a:pt x="3564081" y="1693719"/>
                </a:lnTo>
                <a:cubicBezTo>
                  <a:pt x="3574472" y="1683328"/>
                  <a:pt x="3587103" y="1674773"/>
                  <a:pt x="3595254" y="1662546"/>
                </a:cubicBezTo>
                <a:cubicBezTo>
                  <a:pt x="3601330" y="1653432"/>
                  <a:pt x="3602636" y="1641905"/>
                  <a:pt x="3605645" y="1631373"/>
                </a:cubicBezTo>
                <a:cubicBezTo>
                  <a:pt x="3609568" y="1617641"/>
                  <a:pt x="3612938" y="1603750"/>
                  <a:pt x="3616036" y="1589809"/>
                </a:cubicBezTo>
                <a:cubicBezTo>
                  <a:pt x="3619867" y="1572569"/>
                  <a:pt x="3621780" y="1554894"/>
                  <a:pt x="3626427" y="1537855"/>
                </a:cubicBezTo>
                <a:cubicBezTo>
                  <a:pt x="3632191" y="1516721"/>
                  <a:pt x="3641896" y="1496761"/>
                  <a:pt x="3647209" y="1475509"/>
                </a:cubicBezTo>
                <a:lnTo>
                  <a:pt x="3657600" y="1433946"/>
                </a:lnTo>
                <a:cubicBezTo>
                  <a:pt x="3667991" y="1444337"/>
                  <a:pt x="3679365" y="1453830"/>
                  <a:pt x="3688772" y="1465119"/>
                </a:cubicBezTo>
                <a:cubicBezTo>
                  <a:pt x="3696767" y="1474713"/>
                  <a:pt x="3699802" y="1488490"/>
                  <a:pt x="3709554" y="1496291"/>
                </a:cubicBezTo>
                <a:cubicBezTo>
                  <a:pt x="3718107" y="1503133"/>
                  <a:pt x="3730336" y="1503218"/>
                  <a:pt x="3740727" y="1506682"/>
                </a:cubicBezTo>
                <a:cubicBezTo>
                  <a:pt x="3747654" y="1517073"/>
                  <a:pt x="3751757" y="1530053"/>
                  <a:pt x="3761509" y="1537855"/>
                </a:cubicBezTo>
                <a:cubicBezTo>
                  <a:pt x="3770062" y="1544697"/>
                  <a:pt x="3781728" y="1548246"/>
                  <a:pt x="3792681" y="1548246"/>
                </a:cubicBezTo>
                <a:cubicBezTo>
                  <a:pt x="3848207" y="1548246"/>
                  <a:pt x="3903518" y="1541319"/>
                  <a:pt x="3958936" y="1537855"/>
                </a:cubicBezTo>
                <a:cubicBezTo>
                  <a:pt x="3969327" y="1527464"/>
                  <a:pt x="3977263" y="1513819"/>
                  <a:pt x="3990109" y="1506682"/>
                </a:cubicBezTo>
                <a:cubicBezTo>
                  <a:pt x="4009258" y="1496043"/>
                  <a:pt x="4031672" y="1492827"/>
                  <a:pt x="4052454" y="1485900"/>
                </a:cubicBezTo>
                <a:cubicBezTo>
                  <a:pt x="4062845" y="1482436"/>
                  <a:pt x="4074513" y="1481584"/>
                  <a:pt x="4083627" y="1475509"/>
                </a:cubicBezTo>
                <a:lnTo>
                  <a:pt x="4114800" y="1454728"/>
                </a:lnTo>
                <a:cubicBezTo>
                  <a:pt x="4118264" y="1444337"/>
                  <a:pt x="4117446" y="1431300"/>
                  <a:pt x="4125191" y="1423555"/>
                </a:cubicBezTo>
                <a:cubicBezTo>
                  <a:pt x="4132936" y="1415810"/>
                  <a:pt x="4145410" y="1413164"/>
                  <a:pt x="4156363" y="1413164"/>
                </a:cubicBezTo>
                <a:cubicBezTo>
                  <a:pt x="4177873" y="1413164"/>
                  <a:pt x="4202948" y="1433830"/>
                  <a:pt x="4218709" y="1444337"/>
                </a:cubicBezTo>
                <a:cubicBezTo>
                  <a:pt x="4225636" y="1454728"/>
                  <a:pt x="4230661" y="1466679"/>
                  <a:pt x="4239491" y="1475509"/>
                </a:cubicBezTo>
                <a:cubicBezTo>
                  <a:pt x="4248321" y="1484339"/>
                  <a:pt x="4259251" y="1491219"/>
                  <a:pt x="4270663" y="1496291"/>
                </a:cubicBezTo>
                <a:cubicBezTo>
                  <a:pt x="4327983" y="1521767"/>
                  <a:pt x="4329088" y="1513495"/>
                  <a:pt x="4384963" y="1527464"/>
                </a:cubicBezTo>
                <a:cubicBezTo>
                  <a:pt x="4395589" y="1530121"/>
                  <a:pt x="4405745" y="1534391"/>
                  <a:pt x="4416136" y="1537855"/>
                </a:cubicBezTo>
                <a:cubicBezTo>
                  <a:pt x="4423063" y="1548246"/>
                  <a:pt x="4427166" y="1561227"/>
                  <a:pt x="4436918" y="1569028"/>
                </a:cubicBezTo>
                <a:cubicBezTo>
                  <a:pt x="4447570" y="1577549"/>
                  <a:pt x="4517455" y="1589291"/>
                  <a:pt x="4520045" y="1589809"/>
                </a:cubicBezTo>
                <a:cubicBezTo>
                  <a:pt x="4530436" y="1600200"/>
                  <a:pt x="4536760" y="1618353"/>
                  <a:pt x="4551218" y="1620982"/>
                </a:cubicBezTo>
                <a:cubicBezTo>
                  <a:pt x="4578692" y="1625977"/>
                  <a:pt x="4608827" y="1621932"/>
                  <a:pt x="4634345" y="1610591"/>
                </a:cubicBezTo>
                <a:cubicBezTo>
                  <a:pt x="4644354" y="1606143"/>
                  <a:pt x="4642080" y="1590045"/>
                  <a:pt x="4644736" y="1579419"/>
                </a:cubicBezTo>
                <a:cubicBezTo>
                  <a:pt x="4649020" y="1562285"/>
                  <a:pt x="4650844" y="1544598"/>
                  <a:pt x="4655127" y="1527464"/>
                </a:cubicBezTo>
                <a:cubicBezTo>
                  <a:pt x="4657784" y="1516838"/>
                  <a:pt x="4662509" y="1506823"/>
                  <a:pt x="4665518" y="1496291"/>
                </a:cubicBezTo>
                <a:cubicBezTo>
                  <a:pt x="4669441" y="1482560"/>
                  <a:pt x="4672445" y="1468582"/>
                  <a:pt x="4675909" y="1454728"/>
                </a:cubicBezTo>
                <a:cubicBezTo>
                  <a:pt x="4682376" y="1396525"/>
                  <a:pt x="4683456" y="1362195"/>
                  <a:pt x="4696691" y="1309255"/>
                </a:cubicBezTo>
                <a:cubicBezTo>
                  <a:pt x="4699347" y="1298629"/>
                  <a:pt x="4703618" y="1288473"/>
                  <a:pt x="4707081" y="1278082"/>
                </a:cubicBezTo>
                <a:cubicBezTo>
                  <a:pt x="4711203" y="1236861"/>
                  <a:pt x="4718675" y="1147378"/>
                  <a:pt x="4727863" y="1101437"/>
                </a:cubicBezTo>
                <a:cubicBezTo>
                  <a:pt x="4735190" y="1064800"/>
                  <a:pt x="4740174" y="1072099"/>
                  <a:pt x="4759036" y="1039091"/>
                </a:cubicBezTo>
                <a:cubicBezTo>
                  <a:pt x="4766721" y="1025642"/>
                  <a:pt x="4773408" y="1011629"/>
                  <a:pt x="4779818" y="997528"/>
                </a:cubicBezTo>
                <a:cubicBezTo>
                  <a:pt x="4790734" y="973514"/>
                  <a:pt x="4797010" y="947160"/>
                  <a:pt x="4810991" y="924791"/>
                </a:cubicBezTo>
                <a:cubicBezTo>
                  <a:pt x="4831921" y="891302"/>
                  <a:pt x="4861821" y="864132"/>
                  <a:pt x="4883727" y="831273"/>
                </a:cubicBezTo>
                <a:cubicBezTo>
                  <a:pt x="4890654" y="820882"/>
                  <a:pt x="4899437" y="811512"/>
                  <a:pt x="4904509" y="800100"/>
                </a:cubicBezTo>
                <a:cubicBezTo>
                  <a:pt x="4924269" y="755641"/>
                  <a:pt x="4923589" y="738515"/>
                  <a:pt x="4935681" y="696191"/>
                </a:cubicBezTo>
                <a:cubicBezTo>
                  <a:pt x="4951800" y="639771"/>
                  <a:pt x="4952031" y="670825"/>
                  <a:pt x="4966854" y="581891"/>
                </a:cubicBezTo>
                <a:cubicBezTo>
                  <a:pt x="4979661" y="505051"/>
                  <a:pt x="4962347" y="534444"/>
                  <a:pt x="5008418" y="488373"/>
                </a:cubicBezTo>
                <a:cubicBezTo>
                  <a:pt x="5011882" y="477982"/>
                  <a:pt x="5013911" y="466997"/>
                  <a:pt x="5018809" y="457200"/>
                </a:cubicBezTo>
                <a:cubicBezTo>
                  <a:pt x="5027841" y="439136"/>
                  <a:pt x="5040173" y="422901"/>
                  <a:pt x="5049981" y="405246"/>
                </a:cubicBezTo>
                <a:cubicBezTo>
                  <a:pt x="5057504" y="391705"/>
                  <a:pt x="5063836" y="377537"/>
                  <a:pt x="5070763" y="363682"/>
                </a:cubicBezTo>
                <a:cubicBezTo>
                  <a:pt x="5095397" y="240512"/>
                  <a:pt x="5063018" y="368121"/>
                  <a:pt x="5101936" y="280555"/>
                </a:cubicBezTo>
                <a:cubicBezTo>
                  <a:pt x="5110833" y="260537"/>
                  <a:pt x="5114582" y="238548"/>
                  <a:pt x="5122718" y="218209"/>
                </a:cubicBezTo>
                <a:lnTo>
                  <a:pt x="5143500" y="166255"/>
                </a:lnTo>
                <a:cubicBezTo>
                  <a:pt x="5146964" y="145473"/>
                  <a:pt x="5148781" y="124349"/>
                  <a:pt x="5153891" y="103909"/>
                </a:cubicBezTo>
                <a:cubicBezTo>
                  <a:pt x="5159204" y="82657"/>
                  <a:pt x="5169359" y="62816"/>
                  <a:pt x="5174672" y="41564"/>
                </a:cubicBezTo>
                <a:lnTo>
                  <a:pt x="5185063" y="0"/>
                </a:lnTo>
                <a:cubicBezTo>
                  <a:pt x="5213879" y="86447"/>
                  <a:pt x="5197323" y="23917"/>
                  <a:pt x="5185063" y="207819"/>
                </a:cubicBezTo>
                <a:cubicBezTo>
                  <a:pt x="5182059" y="252879"/>
                  <a:pt x="5178136" y="297873"/>
                  <a:pt x="5174672" y="342900"/>
                </a:cubicBezTo>
                <a:cubicBezTo>
                  <a:pt x="5171208" y="599209"/>
                  <a:pt x="5170851" y="855579"/>
                  <a:pt x="5164281" y="1111828"/>
                </a:cubicBezTo>
                <a:cubicBezTo>
                  <a:pt x="5163915" y="1126104"/>
                  <a:pt x="5139685" y="1151929"/>
                  <a:pt x="5153891" y="1153391"/>
                </a:cubicBezTo>
                <a:cubicBezTo>
                  <a:pt x="5391850" y="1177887"/>
                  <a:pt x="5631872" y="1174173"/>
                  <a:pt x="5870863" y="1184564"/>
                </a:cubicBezTo>
                <a:cubicBezTo>
                  <a:pt x="5867399" y="1250373"/>
                  <a:pt x="5869376" y="1316695"/>
                  <a:pt x="5860472" y="1381991"/>
                </a:cubicBezTo>
                <a:cubicBezTo>
                  <a:pt x="5858785" y="1394365"/>
                  <a:pt x="5845887" y="1402321"/>
                  <a:pt x="5839691" y="1413164"/>
                </a:cubicBezTo>
                <a:cubicBezTo>
                  <a:pt x="5819147" y="1449118"/>
                  <a:pt x="5820176" y="1450927"/>
                  <a:pt x="5808518" y="1485900"/>
                </a:cubicBezTo>
                <a:cubicBezTo>
                  <a:pt x="5806768" y="1499900"/>
                  <a:pt x="5783935" y="1623327"/>
                  <a:pt x="5808518" y="1641764"/>
                </a:cubicBezTo>
                <a:cubicBezTo>
                  <a:pt x="5828111" y="1656459"/>
                  <a:pt x="5857009" y="1634837"/>
                  <a:pt x="5881254" y="1631373"/>
                </a:cubicBezTo>
                <a:cubicBezTo>
                  <a:pt x="5955482" y="1581888"/>
                  <a:pt x="5919369" y="1595866"/>
                  <a:pt x="5985163" y="1579419"/>
                </a:cubicBezTo>
                <a:cubicBezTo>
                  <a:pt x="6012872" y="1582882"/>
                  <a:pt x="6040816" y="1584814"/>
                  <a:pt x="6068291" y="1589809"/>
                </a:cubicBezTo>
                <a:cubicBezTo>
                  <a:pt x="6079067" y="1591768"/>
                  <a:pt x="6088723" y="1598052"/>
                  <a:pt x="6099463" y="1600200"/>
                </a:cubicBezTo>
                <a:cubicBezTo>
                  <a:pt x="6123479" y="1605003"/>
                  <a:pt x="6147954" y="1607127"/>
                  <a:pt x="6172200" y="1610591"/>
                </a:cubicBezTo>
                <a:cubicBezTo>
                  <a:pt x="6220690" y="1683328"/>
                  <a:pt x="6192981" y="1659082"/>
                  <a:pt x="6244936" y="1693719"/>
                </a:cubicBezTo>
                <a:cubicBezTo>
                  <a:pt x="6276179" y="1683305"/>
                  <a:pt x="6280423" y="1684928"/>
                  <a:pt x="6307281" y="1662546"/>
                </a:cubicBezTo>
                <a:cubicBezTo>
                  <a:pt x="6318570" y="1653138"/>
                  <a:pt x="6324356" y="1635519"/>
                  <a:pt x="6338454" y="1631373"/>
                </a:cubicBezTo>
                <a:cubicBezTo>
                  <a:pt x="6385447" y="1617551"/>
                  <a:pt x="6435436" y="1617518"/>
                  <a:pt x="6483927" y="1610591"/>
                </a:cubicBezTo>
                <a:cubicBezTo>
                  <a:pt x="6569060" y="1553836"/>
                  <a:pt x="6469211" y="1613689"/>
                  <a:pt x="6681354" y="1569028"/>
                </a:cubicBezTo>
                <a:cubicBezTo>
                  <a:pt x="6693575" y="1566455"/>
                  <a:pt x="6701357" y="1553831"/>
                  <a:pt x="6712527" y="1548246"/>
                </a:cubicBezTo>
                <a:cubicBezTo>
                  <a:pt x="6722324" y="1543348"/>
                  <a:pt x="6733309" y="1541319"/>
                  <a:pt x="6743700" y="1537855"/>
                </a:cubicBezTo>
                <a:cubicBezTo>
                  <a:pt x="6757554" y="1541319"/>
                  <a:pt x="6771322" y="1545148"/>
                  <a:pt x="6785263" y="1548246"/>
                </a:cubicBezTo>
                <a:cubicBezTo>
                  <a:pt x="6802504" y="1552077"/>
                  <a:pt x="6820681" y="1552436"/>
                  <a:pt x="6837218" y="1558637"/>
                </a:cubicBezTo>
                <a:cubicBezTo>
                  <a:pt x="6848911" y="1563022"/>
                  <a:pt x="6856979" y="1574347"/>
                  <a:pt x="6868391" y="1579419"/>
                </a:cubicBezTo>
                <a:cubicBezTo>
                  <a:pt x="6888409" y="1588316"/>
                  <a:pt x="6912509" y="1588049"/>
                  <a:pt x="6930736" y="1600200"/>
                </a:cubicBezTo>
                <a:lnTo>
                  <a:pt x="6993081" y="1641764"/>
                </a:lnTo>
                <a:cubicBezTo>
                  <a:pt x="7051963" y="1638300"/>
                  <a:pt x="7112148" y="1644168"/>
                  <a:pt x="7169727" y="1631373"/>
                </a:cubicBezTo>
                <a:cubicBezTo>
                  <a:pt x="7180419" y="1628997"/>
                  <a:pt x="7172373" y="1607945"/>
                  <a:pt x="7180118" y="1600200"/>
                </a:cubicBezTo>
                <a:cubicBezTo>
                  <a:pt x="7215847" y="1564471"/>
                  <a:pt x="7234437" y="1561312"/>
                  <a:pt x="7273636" y="1548246"/>
                </a:cubicBezTo>
                <a:cubicBezTo>
                  <a:pt x="7277100" y="1527464"/>
                  <a:pt x="7279457" y="1506467"/>
                  <a:pt x="7284027" y="1485900"/>
                </a:cubicBezTo>
                <a:cubicBezTo>
                  <a:pt x="7307313" y="1381113"/>
                  <a:pt x="7362460" y="1460913"/>
                  <a:pt x="7523018" y="1475509"/>
                </a:cubicBezTo>
                <a:cubicBezTo>
                  <a:pt x="7603591" y="1529225"/>
                  <a:pt x="7561667" y="1509174"/>
                  <a:pt x="7647709" y="1537855"/>
                </a:cubicBezTo>
                <a:lnTo>
                  <a:pt x="7678881" y="1548246"/>
                </a:lnTo>
                <a:lnTo>
                  <a:pt x="7710054" y="1558637"/>
                </a:lnTo>
                <a:lnTo>
                  <a:pt x="7907481" y="1548246"/>
                </a:lnTo>
              </a:path>
            </a:pathLst>
          </a:custGeom>
          <a:ln w="158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870864" y="2140527"/>
            <a:ext cx="197427" cy="2265218"/>
          </a:xfrm>
          <a:custGeom>
            <a:avLst/>
            <a:gdLst>
              <a:gd name="connsiteX0" fmla="*/ 0 w 197427"/>
              <a:gd name="connsiteY0" fmla="*/ 0 h 2265218"/>
              <a:gd name="connsiteX1" fmla="*/ 10391 w 197427"/>
              <a:gd name="connsiteY1" fmla="*/ 218209 h 2265218"/>
              <a:gd name="connsiteX2" fmla="*/ 20781 w 197427"/>
              <a:gd name="connsiteY2" fmla="*/ 249382 h 2265218"/>
              <a:gd name="connsiteX3" fmla="*/ 41563 w 197427"/>
              <a:gd name="connsiteY3" fmla="*/ 353291 h 2265218"/>
              <a:gd name="connsiteX4" fmla="*/ 51954 w 197427"/>
              <a:gd name="connsiteY4" fmla="*/ 477982 h 2265218"/>
              <a:gd name="connsiteX5" fmla="*/ 62345 w 197427"/>
              <a:gd name="connsiteY5" fmla="*/ 509155 h 2265218"/>
              <a:gd name="connsiteX6" fmla="*/ 72736 w 197427"/>
              <a:gd name="connsiteY6" fmla="*/ 592282 h 2265218"/>
              <a:gd name="connsiteX7" fmla="*/ 83127 w 197427"/>
              <a:gd name="connsiteY7" fmla="*/ 997528 h 2265218"/>
              <a:gd name="connsiteX8" fmla="*/ 93518 w 197427"/>
              <a:gd name="connsiteY8" fmla="*/ 1028700 h 2265218"/>
              <a:gd name="connsiteX9" fmla="*/ 114300 w 197427"/>
              <a:gd name="connsiteY9" fmla="*/ 1059873 h 2265218"/>
              <a:gd name="connsiteX10" fmla="*/ 135081 w 197427"/>
              <a:gd name="connsiteY10" fmla="*/ 1205346 h 2265218"/>
              <a:gd name="connsiteX11" fmla="*/ 145472 w 197427"/>
              <a:gd name="connsiteY11" fmla="*/ 1610591 h 2265218"/>
              <a:gd name="connsiteX12" fmla="*/ 155863 w 197427"/>
              <a:gd name="connsiteY12" fmla="*/ 1641764 h 2265218"/>
              <a:gd name="connsiteX13" fmla="*/ 176645 w 197427"/>
              <a:gd name="connsiteY13" fmla="*/ 1683328 h 2265218"/>
              <a:gd name="connsiteX14" fmla="*/ 197427 w 197427"/>
              <a:gd name="connsiteY14" fmla="*/ 1828800 h 2265218"/>
              <a:gd name="connsiteX15" fmla="*/ 187036 w 197427"/>
              <a:gd name="connsiteY15" fmla="*/ 2015837 h 2265218"/>
              <a:gd name="connsiteX16" fmla="*/ 176645 w 197427"/>
              <a:gd name="connsiteY16" fmla="*/ 2067791 h 2265218"/>
              <a:gd name="connsiteX17" fmla="*/ 176645 w 197427"/>
              <a:gd name="connsiteY17" fmla="*/ 2265218 h 226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7427" h="2265218">
                <a:moveTo>
                  <a:pt x="0" y="0"/>
                </a:moveTo>
                <a:cubicBezTo>
                  <a:pt x="3464" y="72736"/>
                  <a:pt x="4344" y="145642"/>
                  <a:pt x="10391" y="218209"/>
                </a:cubicBezTo>
                <a:cubicBezTo>
                  <a:pt x="11301" y="229124"/>
                  <a:pt x="18405" y="238690"/>
                  <a:pt x="20781" y="249382"/>
                </a:cubicBezTo>
                <a:cubicBezTo>
                  <a:pt x="71707" y="478558"/>
                  <a:pt x="178" y="187756"/>
                  <a:pt x="41563" y="353291"/>
                </a:cubicBezTo>
                <a:cubicBezTo>
                  <a:pt x="45027" y="394855"/>
                  <a:pt x="46442" y="436640"/>
                  <a:pt x="51954" y="477982"/>
                </a:cubicBezTo>
                <a:cubicBezTo>
                  <a:pt x="53402" y="488839"/>
                  <a:pt x="60386" y="498379"/>
                  <a:pt x="62345" y="509155"/>
                </a:cubicBezTo>
                <a:cubicBezTo>
                  <a:pt x="67340" y="536629"/>
                  <a:pt x="69272" y="564573"/>
                  <a:pt x="72736" y="592282"/>
                </a:cubicBezTo>
                <a:cubicBezTo>
                  <a:pt x="76200" y="727364"/>
                  <a:pt x="76700" y="862555"/>
                  <a:pt x="83127" y="997528"/>
                </a:cubicBezTo>
                <a:cubicBezTo>
                  <a:pt x="83648" y="1008468"/>
                  <a:pt x="88620" y="1018904"/>
                  <a:pt x="93518" y="1028700"/>
                </a:cubicBezTo>
                <a:cubicBezTo>
                  <a:pt x="99103" y="1039870"/>
                  <a:pt x="107373" y="1049482"/>
                  <a:pt x="114300" y="1059873"/>
                </a:cubicBezTo>
                <a:cubicBezTo>
                  <a:pt x="129706" y="1121498"/>
                  <a:pt x="131624" y="1120642"/>
                  <a:pt x="135081" y="1205346"/>
                </a:cubicBezTo>
                <a:cubicBezTo>
                  <a:pt x="140592" y="1340360"/>
                  <a:pt x="139045" y="1475618"/>
                  <a:pt x="145472" y="1610591"/>
                </a:cubicBezTo>
                <a:cubicBezTo>
                  <a:pt x="145993" y="1621532"/>
                  <a:pt x="151548" y="1631697"/>
                  <a:pt x="155863" y="1641764"/>
                </a:cubicBezTo>
                <a:cubicBezTo>
                  <a:pt x="161965" y="1656002"/>
                  <a:pt x="169718" y="1669473"/>
                  <a:pt x="176645" y="1683328"/>
                </a:cubicBezTo>
                <a:cubicBezTo>
                  <a:pt x="186238" y="1731292"/>
                  <a:pt x="197427" y="1779435"/>
                  <a:pt x="197427" y="1828800"/>
                </a:cubicBezTo>
                <a:cubicBezTo>
                  <a:pt x="197427" y="1891242"/>
                  <a:pt x="192445" y="1953630"/>
                  <a:pt x="187036" y="2015837"/>
                </a:cubicBezTo>
                <a:cubicBezTo>
                  <a:pt x="185506" y="2033432"/>
                  <a:pt x="177380" y="2050145"/>
                  <a:pt x="176645" y="2067791"/>
                </a:cubicBezTo>
                <a:cubicBezTo>
                  <a:pt x="173905" y="2133543"/>
                  <a:pt x="176645" y="2199409"/>
                  <a:pt x="176645" y="2265218"/>
                </a:cubicBezTo>
              </a:path>
            </a:pathLst>
          </a:custGeom>
          <a:ln w="22225"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3" name="Kép 42">
            <a:extLst>
              <a:ext uri="{FF2B5EF4-FFF2-40B4-BE49-F238E27FC236}">
                <a16:creationId xmlns:a16="http://schemas.microsoft.com/office/drawing/2014/main" xmlns="" id="{DD49C39B-1B80-49AC-8F01-BA5B8F2D6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4820837"/>
            <a:ext cx="3486150" cy="31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gray">
          <a:xfrm>
            <a:off x="609600" y="385762"/>
            <a:ext cx="7924800" cy="4572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6600"/>
                </a:solidFill>
                <a:latin typeface="+mn-lt"/>
              </a:rPr>
              <a:t>The </a:t>
            </a:r>
            <a:r>
              <a:rPr lang="hu-HU" dirty="0" smtClean="0">
                <a:solidFill>
                  <a:srgbClr val="FF6600"/>
                </a:solidFill>
                <a:latin typeface="+mn-lt"/>
              </a:rPr>
              <a:t>DREAM – </a:t>
            </a:r>
            <a:br>
              <a:rPr lang="hu-HU" dirty="0" smtClean="0">
                <a:solidFill>
                  <a:srgbClr val="FF6600"/>
                </a:solidFill>
                <a:latin typeface="+mn-lt"/>
              </a:rPr>
            </a:br>
            <a:r>
              <a:rPr lang="hu-HU" dirty="0" smtClean="0">
                <a:solidFill>
                  <a:srgbClr val="FF6600"/>
                </a:solidFill>
                <a:latin typeface="+mn-lt"/>
              </a:rPr>
              <a:t>we are a HIT over night</a:t>
            </a:r>
            <a:endParaRPr lang="en-GB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1268" name="Footer Placeholder 4"/>
          <p:cNvSpPr txBox="1">
            <a:spLocks noGrp="1"/>
          </p:cNvSpPr>
          <p:nvPr/>
        </p:nvSpPr>
        <p:spPr bwMode="gray">
          <a:xfrm>
            <a:off x="3048000" y="4914900"/>
            <a:ext cx="5105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lnSpc>
                <a:spcPts val="900"/>
              </a:lnSpc>
            </a:pPr>
            <a:r>
              <a:rPr lang="de-DE" sz="700" noProof="1">
                <a:solidFill>
                  <a:srgbClr val="000000"/>
                </a:solidFill>
              </a:rPr>
              <a:t>      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557462" y="1185666"/>
            <a:ext cx="4133850" cy="4018494"/>
            <a:chOff x="4572000" y="896406"/>
            <a:chExt cx="4133850" cy="4018494"/>
          </a:xfrm>
        </p:grpSpPr>
        <p:pic>
          <p:nvPicPr>
            <p:cNvPr id="15" name="Picture 2" descr="C:\Dokumente und Einstellungen\L13825\Desktop\Fotolia_27420002_M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gray">
            <a:xfrm>
              <a:off x="4572000" y="896406"/>
              <a:ext cx="4133850" cy="4018494"/>
            </a:xfrm>
            <a:prstGeom prst="rect">
              <a:avLst/>
            </a:prstGeom>
            <a:noFill/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gray">
            <a:xfrm rot="1143016">
              <a:off x="7161750" y="3012670"/>
              <a:ext cx="1314075" cy="1265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100000"/>
                </a:lnSpc>
                <a:defRPr/>
              </a:pPr>
              <a:endParaRPr lang="en-GB" sz="1400" dirty="0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spcAft>
                  <a:spcPts val="600"/>
                </a:spcAft>
                <a:defRPr/>
              </a:pPr>
              <a:r>
                <a:rPr lang="en-GB" sz="1400" dirty="0" smtClean="0">
                  <a:solidFill>
                    <a:srgbClr val="000000"/>
                  </a:solidFill>
                  <a:latin typeface="Arial"/>
                </a:rPr>
                <a:t>“</a:t>
              </a:r>
              <a:r>
                <a:rPr lang="hu-HU" sz="1400" dirty="0" smtClean="0">
                  <a:solidFill>
                    <a:srgbClr val="000000"/>
                  </a:solidFill>
                  <a:latin typeface="Arial"/>
                </a:rPr>
                <a:t>If we don’t serve them, we can close the shop</a:t>
              </a:r>
              <a:r>
                <a:rPr lang="en-GB" sz="1400" dirty="0" smtClean="0">
                  <a:solidFill>
                    <a:srgbClr val="000000"/>
                  </a:solidFill>
                  <a:latin typeface="Arial"/>
                </a:rPr>
                <a:t>”</a:t>
              </a:r>
              <a:endParaRPr lang="en-GB" sz="1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Textfeld 12"/>
            <p:cNvSpPr txBox="1"/>
            <p:nvPr/>
          </p:nvSpPr>
          <p:spPr bwMode="gray">
            <a:xfrm rot="21540000">
              <a:off x="6551128" y="1481251"/>
              <a:ext cx="20162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de-DE" sz="1400" dirty="0" smtClean="0">
                  <a:solidFill>
                    <a:srgbClr val="000000"/>
                  </a:solidFill>
                  <a:latin typeface="Arial"/>
                </a:rPr>
                <a:t>„</a:t>
              </a:r>
              <a:r>
                <a:rPr lang="hu-HU" sz="1400" dirty="0" smtClean="0">
                  <a:solidFill>
                    <a:srgbClr val="000000"/>
                  </a:solidFill>
                  <a:latin typeface="Arial"/>
                </a:rPr>
                <a:t>I never heard</a:t>
              </a:r>
            </a:p>
            <a:p>
              <a:pPr algn="ctr">
                <a:lnSpc>
                  <a:spcPct val="100000"/>
                </a:lnSpc>
                <a:defRPr/>
              </a:pPr>
              <a:r>
                <a:rPr lang="hu-HU" sz="1400" dirty="0" smtClean="0">
                  <a:solidFill>
                    <a:srgbClr val="000000"/>
                  </a:solidFill>
                  <a:latin typeface="Arial"/>
                </a:rPr>
                <a:t>about </a:t>
              </a:r>
            </a:p>
            <a:p>
              <a:pPr algn="ctr">
                <a:lnSpc>
                  <a:spcPct val="100000"/>
                </a:lnSpc>
                <a:defRPr/>
              </a:pPr>
              <a:r>
                <a:rPr lang="hu-HU" sz="1400" dirty="0" smtClean="0">
                  <a:solidFill>
                    <a:srgbClr val="000000"/>
                  </a:solidFill>
                  <a:latin typeface="Arial"/>
                </a:rPr>
                <a:t>this country</a:t>
              </a:r>
              <a:r>
                <a:rPr lang="de-DE" sz="1400" dirty="0" smtClean="0">
                  <a:solidFill>
                    <a:srgbClr val="000000"/>
                  </a:solidFill>
                  <a:latin typeface="Arial"/>
                </a:rPr>
                <a:t>“</a:t>
              </a:r>
              <a:endParaRPr lang="de-DE" sz="1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Textfeld 13"/>
            <p:cNvSpPr txBox="1"/>
            <p:nvPr/>
          </p:nvSpPr>
          <p:spPr bwMode="gray">
            <a:xfrm rot="20982481">
              <a:off x="4750829" y="3359294"/>
              <a:ext cx="1546068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0"/>
                </a:spcAft>
                <a:defRPr/>
              </a:pPr>
              <a:r>
                <a:rPr lang="en-GB" sz="1400" dirty="0" smtClean="0">
                  <a:solidFill>
                    <a:srgbClr val="000000"/>
                  </a:solidFill>
                  <a:latin typeface="Arial"/>
                </a:rPr>
                <a:t>“</a:t>
              </a:r>
              <a:r>
                <a:rPr lang="hu-HU" sz="1400" dirty="0" smtClean="0">
                  <a:solidFill>
                    <a:srgbClr val="000000"/>
                  </a:solidFill>
                  <a:latin typeface="Arial"/>
                </a:rPr>
                <a:t>I need 600 Account Managers</a:t>
              </a:r>
              <a:r>
                <a:rPr lang="en-GB" sz="1400" kern="0" dirty="0" smtClean="0">
                  <a:solidFill>
                    <a:srgbClr val="000000"/>
                  </a:solidFill>
                  <a:latin typeface="Arial"/>
                </a:rPr>
                <a:t>”</a:t>
              </a:r>
            </a:p>
            <a:p>
              <a:pPr algn="ctr">
                <a:lnSpc>
                  <a:spcPct val="100000"/>
                </a:lnSpc>
                <a:defRPr/>
              </a:pPr>
              <a:endParaRPr lang="de-DE" sz="1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 bwMode="gray">
            <a:xfrm rot="559728">
              <a:off x="4979680" y="1096617"/>
              <a:ext cx="1306679" cy="1066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Arial"/>
                </a:rPr>
                <a:t>“</a:t>
              </a:r>
              <a:r>
                <a:rPr lang="hu-HU" sz="1400" kern="0" dirty="0" smtClean="0">
                  <a:solidFill>
                    <a:srgbClr val="000000"/>
                  </a:solidFill>
                  <a:latin typeface="Arial"/>
                </a:rPr>
                <a:t>Who are these people, buying all this?</a:t>
              </a:r>
              <a:r>
                <a:rPr lang="en-GB" sz="1400" dirty="0" smtClean="0">
                  <a:solidFill>
                    <a:srgbClr val="000000"/>
                  </a:solidFill>
                  <a:latin typeface="Arial"/>
                </a:rPr>
                <a:t>”</a:t>
              </a:r>
              <a:endParaRPr lang="en-GB" sz="1000" kern="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1" name="Kép 42">
            <a:extLst>
              <a:ext uri="{FF2B5EF4-FFF2-40B4-BE49-F238E27FC236}">
                <a16:creationId xmlns:a16="http://schemas.microsoft.com/office/drawing/2014/main" xmlns="" id="{DD49C39B-1B80-49AC-8F01-BA5B8F2D6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850" y="4820837"/>
            <a:ext cx="3486150" cy="317500"/>
          </a:xfrm>
          <a:prstGeom prst="rect">
            <a:avLst/>
          </a:prstGeom>
        </p:spPr>
      </p:pic>
      <p:pic>
        <p:nvPicPr>
          <p:cNvPr id="77826" name="Picture 2" descr="Képtalálat a következőre: „Painting the dream”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75490">
            <a:off x="6382581" y="571316"/>
            <a:ext cx="2478683" cy="1431417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4284538" y="1091253"/>
            <a:ext cx="2746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000" b="1" dirty="0" smtClean="0">
                <a:solidFill>
                  <a:srgbClr val="FF6600"/>
                </a:solidFill>
              </a:rPr>
              <a:t>+</a:t>
            </a:r>
            <a:endParaRPr lang="hu-HU" sz="2000" b="1" dirty="0" smtClean="0"/>
          </a:p>
          <a:p>
            <a:pPr>
              <a:lnSpc>
                <a:spcPts val="2400"/>
              </a:lnSpc>
              <a:buFontTx/>
              <a:buChar char="-"/>
            </a:pPr>
            <a:r>
              <a:rPr lang="hu-HU" dirty="0" smtClean="0"/>
              <a:t>Entering new markets</a:t>
            </a:r>
          </a:p>
          <a:p>
            <a:pPr>
              <a:lnSpc>
                <a:spcPts val="2400"/>
              </a:lnSpc>
              <a:buFontTx/>
              <a:buChar char="-"/>
            </a:pPr>
            <a:r>
              <a:rPr lang="hu-HU" dirty="0" smtClean="0"/>
              <a:t>Sudden rise in demand</a:t>
            </a:r>
          </a:p>
          <a:p>
            <a:pPr>
              <a:lnSpc>
                <a:spcPts val="2400"/>
              </a:lnSpc>
              <a:buFontTx/>
              <a:buChar char="-"/>
            </a:pPr>
            <a:r>
              <a:rPr lang="hu-HU" dirty="0" smtClean="0"/>
              <a:t>Branching out</a:t>
            </a:r>
          </a:p>
        </p:txBody>
      </p:sp>
    </p:spTree>
    <p:extLst>
      <p:ext uri="{BB962C8B-B14F-4D97-AF65-F5344CB8AC3E}">
        <p14:creationId xmlns:p14="http://schemas.microsoft.com/office/powerpoint/2010/main" xmlns="" val="7693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gray">
          <a:xfrm>
            <a:off x="609600" y="385762"/>
            <a:ext cx="7924800" cy="457200"/>
          </a:xfrm>
        </p:spPr>
        <p:txBody>
          <a:bodyPr/>
          <a:lstStyle/>
          <a:p>
            <a:r>
              <a:rPr lang="en-GB" dirty="0">
                <a:solidFill>
                  <a:srgbClr val="FF6600"/>
                </a:solidFill>
                <a:latin typeface="+mn-lt"/>
              </a:rPr>
              <a:t>The </a:t>
            </a:r>
            <a:r>
              <a:rPr lang="en-GB" dirty="0" smtClean="0">
                <a:solidFill>
                  <a:srgbClr val="FF6600"/>
                </a:solidFill>
                <a:latin typeface="+mn-lt"/>
              </a:rPr>
              <a:t>Nightmare</a:t>
            </a:r>
            <a:r>
              <a:rPr lang="hu-HU" dirty="0" smtClean="0">
                <a:solidFill>
                  <a:srgbClr val="FF6600"/>
                </a:solidFill>
                <a:latin typeface="+mn-lt"/>
              </a:rPr>
              <a:t> – </a:t>
            </a:r>
            <a:br>
              <a:rPr lang="hu-HU" dirty="0" smtClean="0">
                <a:solidFill>
                  <a:srgbClr val="FF6600"/>
                </a:solidFill>
                <a:latin typeface="+mn-lt"/>
              </a:rPr>
            </a:br>
            <a:r>
              <a:rPr lang="hu-HU" dirty="0" smtClean="0">
                <a:solidFill>
                  <a:srgbClr val="FF6600"/>
                </a:solidFill>
                <a:latin typeface="+mn-lt"/>
              </a:rPr>
              <a:t>the way we work is not working anymore</a:t>
            </a:r>
            <a:endParaRPr lang="en-GB" dirty="0">
              <a:solidFill>
                <a:srgbClr val="FF6600"/>
              </a:solidFill>
              <a:latin typeface="+mn-lt"/>
            </a:endParaRPr>
          </a:p>
        </p:txBody>
      </p:sp>
      <p:sp>
        <p:nvSpPr>
          <p:cNvPr id="11268" name="Footer Placeholder 4"/>
          <p:cNvSpPr txBox="1">
            <a:spLocks noGrp="1"/>
          </p:cNvSpPr>
          <p:nvPr/>
        </p:nvSpPr>
        <p:spPr bwMode="gray">
          <a:xfrm>
            <a:off x="3048000" y="4914900"/>
            <a:ext cx="51054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>
              <a:lnSpc>
                <a:spcPts val="900"/>
              </a:lnSpc>
            </a:pPr>
            <a:r>
              <a:rPr lang="de-DE" sz="700" noProof="1">
                <a:solidFill>
                  <a:srgbClr val="000000"/>
                </a:solidFill>
              </a:rPr>
              <a:t>      </a:t>
            </a:r>
          </a:p>
        </p:txBody>
      </p:sp>
      <p:pic>
        <p:nvPicPr>
          <p:cNvPr id="11271" name="Picture 2"/>
          <p:cNvPicPr preferRelativeResize="0">
            <a:picLocks noChangeArrowheads="1"/>
          </p:cNvPicPr>
          <p:nvPr/>
        </p:nvPicPr>
        <p:blipFill>
          <a:blip r:embed="rId3" cstate="print"/>
          <a:srcRect t="9551" b="5458"/>
          <a:stretch>
            <a:fillRect/>
          </a:stretch>
        </p:blipFill>
        <p:spPr bwMode="gray">
          <a:xfrm rot="19786234">
            <a:off x="6980013" y="587765"/>
            <a:ext cx="1736198" cy="11958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557462" y="1185666"/>
            <a:ext cx="4133850" cy="4018494"/>
            <a:chOff x="4572000" y="896406"/>
            <a:chExt cx="4133850" cy="4018494"/>
          </a:xfrm>
        </p:grpSpPr>
        <p:pic>
          <p:nvPicPr>
            <p:cNvPr id="15" name="Picture 2" descr="C:\Dokumente und Einstellungen\L13825\Desktop\Fotolia_27420002_M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4572000" y="896406"/>
              <a:ext cx="4133850" cy="4018494"/>
            </a:xfrm>
            <a:prstGeom prst="rect">
              <a:avLst/>
            </a:prstGeom>
            <a:noFill/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 bwMode="gray">
            <a:xfrm rot="1143016">
              <a:off x="7161750" y="3012670"/>
              <a:ext cx="1314075" cy="1265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100000"/>
                </a:lnSpc>
                <a:defRPr/>
              </a:pPr>
              <a:endParaRPr lang="en-GB" sz="1400" dirty="0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  <a:spcAft>
                  <a:spcPts val="600"/>
                </a:spcAft>
                <a:defRPr/>
              </a:pPr>
              <a:r>
                <a:rPr lang="en-GB" sz="1400" dirty="0" smtClean="0">
                  <a:solidFill>
                    <a:srgbClr val="000000"/>
                  </a:solidFill>
                  <a:latin typeface="Arial"/>
                </a:rPr>
                <a:t>“</a:t>
              </a:r>
              <a:r>
                <a:rPr lang="hu-HU" sz="1400" dirty="0" smtClean="0">
                  <a:solidFill>
                    <a:srgbClr val="000000"/>
                  </a:solidFill>
                  <a:latin typeface="Arial"/>
                </a:rPr>
                <a:t>If we shut down now, we might save costs, but nobody can guarantee we will relaunch</a:t>
              </a:r>
              <a:r>
                <a:rPr lang="en-GB" sz="1400" dirty="0" smtClean="0">
                  <a:solidFill>
                    <a:srgbClr val="000000"/>
                  </a:solidFill>
                  <a:latin typeface="Arial"/>
                </a:rPr>
                <a:t>”</a:t>
              </a:r>
              <a:endParaRPr lang="en-GB" sz="1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3" name="Textfeld 12"/>
            <p:cNvSpPr txBox="1"/>
            <p:nvPr/>
          </p:nvSpPr>
          <p:spPr bwMode="gray">
            <a:xfrm rot="21540000">
              <a:off x="6551128" y="1481251"/>
              <a:ext cx="201622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de-DE" sz="1400" dirty="0" smtClean="0">
                  <a:solidFill>
                    <a:srgbClr val="000000"/>
                  </a:solidFill>
                  <a:latin typeface="Arial"/>
                </a:rPr>
                <a:t>„</a:t>
              </a:r>
              <a:r>
                <a:rPr lang="hu-HU" sz="1400" dirty="0" smtClean="0">
                  <a:solidFill>
                    <a:srgbClr val="000000"/>
                  </a:solidFill>
                  <a:latin typeface="Arial"/>
                </a:rPr>
                <a:t>Sales are down, </a:t>
              </a:r>
            </a:p>
            <a:p>
              <a:pPr algn="ctr">
                <a:lnSpc>
                  <a:spcPct val="100000"/>
                </a:lnSpc>
                <a:defRPr/>
              </a:pPr>
              <a:r>
                <a:rPr lang="hu-HU" sz="1400" dirty="0" smtClean="0">
                  <a:solidFill>
                    <a:srgbClr val="000000"/>
                  </a:solidFill>
                  <a:latin typeface="Arial"/>
                </a:rPr>
                <a:t>I repeat,</a:t>
              </a:r>
            </a:p>
            <a:p>
              <a:pPr algn="ctr">
                <a:lnSpc>
                  <a:spcPct val="100000"/>
                </a:lnSpc>
                <a:defRPr/>
              </a:pPr>
              <a:r>
                <a:rPr lang="hu-HU" dirty="0" smtClean="0">
                  <a:solidFill>
                    <a:srgbClr val="000000"/>
                  </a:solidFill>
                  <a:latin typeface="Arial"/>
                </a:rPr>
                <a:t>Sales are down!</a:t>
              </a:r>
              <a:r>
                <a:rPr lang="de-DE" sz="1400" dirty="0" smtClean="0">
                  <a:solidFill>
                    <a:srgbClr val="000000"/>
                  </a:solidFill>
                  <a:latin typeface="Arial"/>
                </a:rPr>
                <a:t>“</a:t>
              </a:r>
              <a:endParaRPr lang="de-DE" sz="1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4" name="Textfeld 13"/>
            <p:cNvSpPr txBox="1"/>
            <p:nvPr/>
          </p:nvSpPr>
          <p:spPr bwMode="gray">
            <a:xfrm rot="20982481">
              <a:off x="4750829" y="3359294"/>
              <a:ext cx="1546068" cy="1031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0000"/>
                </a:lnSpc>
                <a:spcAft>
                  <a:spcPts val="600"/>
                </a:spcAft>
                <a:defRPr/>
              </a:pPr>
              <a:r>
                <a:rPr lang="en-GB" sz="1400" dirty="0" smtClean="0">
                  <a:solidFill>
                    <a:srgbClr val="000000"/>
                  </a:solidFill>
                  <a:latin typeface="Arial"/>
                </a:rPr>
                <a:t>“</a:t>
              </a:r>
              <a:r>
                <a:rPr lang="hu-HU" sz="1400" dirty="0" smtClean="0">
                  <a:solidFill>
                    <a:srgbClr val="000000"/>
                  </a:solidFill>
                  <a:latin typeface="Arial"/>
                </a:rPr>
                <a:t>We are doing stuff we can’t afford.</a:t>
              </a:r>
              <a:r>
                <a:rPr lang="en-GB" sz="1400" kern="0" dirty="0" smtClean="0">
                  <a:solidFill>
                    <a:srgbClr val="000000"/>
                  </a:solidFill>
                  <a:latin typeface="Arial"/>
                </a:rPr>
                <a:t>”</a:t>
              </a:r>
            </a:p>
            <a:p>
              <a:pPr algn="ctr">
                <a:lnSpc>
                  <a:spcPct val="100000"/>
                </a:lnSpc>
                <a:defRPr/>
              </a:pPr>
              <a:endParaRPr lang="de-DE" sz="14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2" name="Content Placeholder 2"/>
            <p:cNvSpPr txBox="1">
              <a:spLocks/>
            </p:cNvSpPr>
            <p:nvPr/>
          </p:nvSpPr>
          <p:spPr bwMode="gray">
            <a:xfrm rot="559728">
              <a:off x="4979680" y="1096617"/>
              <a:ext cx="1306679" cy="1066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  <a:defRPr/>
              </a:pPr>
              <a:r>
                <a:rPr lang="en-GB" sz="1400" kern="0" dirty="0" smtClean="0">
                  <a:solidFill>
                    <a:srgbClr val="000000"/>
                  </a:solidFill>
                  <a:latin typeface="Arial"/>
                </a:rPr>
                <a:t>“</a:t>
              </a:r>
              <a:r>
                <a:rPr lang="hu-HU" sz="1400" kern="0" dirty="0" smtClean="0">
                  <a:solidFill>
                    <a:srgbClr val="000000"/>
                  </a:solidFill>
                  <a:latin typeface="Arial"/>
                </a:rPr>
                <a:t>Nothing’s wrong with our product, still noone is buying it anymore</a:t>
              </a:r>
              <a:r>
                <a:rPr lang="en-GB" sz="1400" dirty="0" smtClean="0">
                  <a:solidFill>
                    <a:srgbClr val="000000"/>
                  </a:solidFill>
                  <a:latin typeface="Arial"/>
                </a:rPr>
                <a:t>”</a:t>
              </a:r>
              <a:endParaRPr lang="en-GB" sz="1000" kern="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1" name="Kép 42">
            <a:extLst>
              <a:ext uri="{FF2B5EF4-FFF2-40B4-BE49-F238E27FC236}">
                <a16:creationId xmlns:a16="http://schemas.microsoft.com/office/drawing/2014/main" xmlns="" id="{DD49C39B-1B80-49AC-8F01-BA5B8F2D6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7850" y="4820837"/>
            <a:ext cx="3486150" cy="3175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91312" y="1477598"/>
            <a:ext cx="20435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hu-HU" sz="2000" b="1" dirty="0" smtClean="0">
                <a:solidFill>
                  <a:srgbClr val="FF6600"/>
                </a:solidFill>
              </a:rPr>
              <a:t>-</a:t>
            </a:r>
            <a:endParaRPr lang="hu-HU" sz="2000" b="1" dirty="0" smtClean="0"/>
          </a:p>
          <a:p>
            <a:pPr>
              <a:lnSpc>
                <a:spcPts val="2400"/>
              </a:lnSpc>
              <a:buFontTx/>
              <a:buChar char="-"/>
            </a:pPr>
            <a:r>
              <a:rPr lang="hu-HU" dirty="0" smtClean="0"/>
              <a:t>Loss of demand</a:t>
            </a:r>
          </a:p>
          <a:p>
            <a:pPr>
              <a:lnSpc>
                <a:spcPts val="2400"/>
              </a:lnSpc>
              <a:buFontTx/>
              <a:buChar char="-"/>
            </a:pPr>
            <a:r>
              <a:rPr lang="hu-HU" dirty="0" smtClean="0"/>
              <a:t>Staff revolt</a:t>
            </a:r>
          </a:p>
          <a:p>
            <a:pPr>
              <a:lnSpc>
                <a:spcPts val="2400"/>
              </a:lnSpc>
              <a:buFontTx/>
              <a:buChar char="-"/>
            </a:pPr>
            <a:r>
              <a:rPr lang="hu-HU" dirty="0" smtClean="0"/>
              <a:t>Vis Maior</a:t>
            </a:r>
          </a:p>
        </p:txBody>
      </p:sp>
    </p:spTree>
    <p:extLst>
      <p:ext uri="{BB962C8B-B14F-4D97-AF65-F5344CB8AC3E}">
        <p14:creationId xmlns:p14="http://schemas.microsoft.com/office/powerpoint/2010/main" xmlns="" val="7693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FF6600"/>
                </a:solidFill>
              </a:rPr>
              <a:t>Reasons and symptomes</a:t>
            </a:r>
            <a:endParaRPr lang="hu-HU" dirty="0">
              <a:solidFill>
                <a:srgbClr val="FF66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3733" y="959398"/>
          <a:ext cx="8075517" cy="251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707"/>
                <a:gridCol w="1691005"/>
                <a:gridCol w="1602105"/>
                <a:gridCol w="1818567"/>
                <a:gridCol w="1548133"/>
              </a:tblGrid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External</a:t>
                      </a:r>
                      <a:endParaRPr lang="hu-HU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Internal</a:t>
                      </a:r>
                      <a:endParaRPr lang="hu-HU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Organization</a:t>
                      </a:r>
                      <a:endParaRPr lang="hu-HU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Process</a:t>
                      </a:r>
                      <a:endParaRPr lang="hu-HU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Skill/</a:t>
                      </a:r>
                      <a:r>
                        <a:rPr lang="hu-HU" baseline="0" dirty="0" smtClean="0"/>
                        <a:t>Tech</a:t>
                      </a:r>
                      <a:endParaRPr lang="hu-HU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smtClean="0"/>
                        <a:t>Culture</a:t>
                      </a:r>
                      <a:endParaRPr lang="hu-HU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Market demand +/-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Missing function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Slow</a:t>
                      </a:r>
                      <a:r>
                        <a:rPr lang="hu-HU" sz="1400" baseline="0" dirty="0" smtClean="0"/>
                        <a:t> 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Missing knowledge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 smtClean="0"/>
                        <a:t>Bureaucracy</a:t>
                      </a:r>
                    </a:p>
                    <a:p>
                      <a:endParaRPr lang="hu-H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Regulation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O</a:t>
                      </a:r>
                      <a:r>
                        <a:rPr lang="hu-HU" sz="1400" baseline="0" dirty="0" smtClean="0"/>
                        <a:t>verhead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Parallelities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Obsolete knowledge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Dictature</a:t>
                      </a:r>
                      <a:endParaRPr lang="hu-H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Geography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Fragmentation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Loops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Lacking</a:t>
                      </a:r>
                      <a:r>
                        <a:rPr lang="hu-HU" sz="1400" baseline="0" dirty="0" smtClean="0"/>
                        <a:t> IT support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Sects</a:t>
                      </a:r>
                      <a:endParaRPr lang="hu-H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Competition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Unnecessary work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Overcomplication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IT tool based busines</a:t>
                      </a:r>
                      <a:r>
                        <a:rPr lang="hu-HU" sz="1400" baseline="0" dirty="0" smtClean="0"/>
                        <a:t>s operation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 smtClean="0"/>
                        <a:t>Escalation</a:t>
                      </a:r>
                      <a:r>
                        <a:rPr lang="hu-HU" sz="1400" baseline="0" dirty="0" smtClean="0"/>
                        <a:t> focus</a:t>
                      </a:r>
                      <a:endParaRPr lang="hu-HU" sz="14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 rot="16200000" flipH="1">
            <a:off x="609996" y="2219634"/>
            <a:ext cx="2518886" cy="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42">
            <a:extLst>
              <a:ext uri="{FF2B5EF4-FFF2-40B4-BE49-F238E27FC236}">
                <a16:creationId xmlns:a16="http://schemas.microsoft.com/office/drawing/2014/main" xmlns="" id="{DD49C39B-1B80-49AC-8F01-BA5B8F2D6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7850" y="4820837"/>
            <a:ext cx="3486150" cy="31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gray">
          <a:xfrm>
            <a:off x="609600" y="385762"/>
            <a:ext cx="7924800" cy="457200"/>
          </a:xfrm>
        </p:spPr>
        <p:txBody>
          <a:bodyPr/>
          <a:lstStyle/>
          <a:p>
            <a:r>
              <a:rPr lang="hu-HU" dirty="0" smtClean="0">
                <a:solidFill>
                  <a:srgbClr val="FF6600"/>
                </a:solidFill>
                <a:latin typeface="+mn-lt"/>
              </a:rPr>
              <a:t>A completely different concept needed</a:t>
            </a:r>
            <a:endParaRPr lang="en-GB" dirty="0">
              <a:solidFill>
                <a:srgbClr val="FF6600"/>
              </a:solidFill>
              <a:latin typeface="+mn-lt"/>
            </a:endParaRPr>
          </a:p>
        </p:txBody>
      </p:sp>
      <p:pic>
        <p:nvPicPr>
          <p:cNvPr id="11" name="Picture 10" descr="crisis management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10882"/>
            <a:ext cx="6823595" cy="3527452"/>
          </a:xfrm>
          <a:prstGeom prst="rect">
            <a:avLst/>
          </a:prstGeom>
        </p:spPr>
      </p:pic>
      <p:pic>
        <p:nvPicPr>
          <p:cNvPr id="16" name="Kép 42">
            <a:extLst>
              <a:ext uri="{FF2B5EF4-FFF2-40B4-BE49-F238E27FC236}">
                <a16:creationId xmlns:a16="http://schemas.microsoft.com/office/drawing/2014/main" xmlns="" id="{DD49C39B-1B80-49AC-8F01-BA5B8F2D6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850" y="4820837"/>
            <a:ext cx="3486150" cy="31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93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https://3mwpg13xfzw53yhhd5n1bgn1-wpengine.netdna-ssl.com/wp-content/uploads/2018/07/46BP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249" y="453697"/>
            <a:ext cx="7924800" cy="46899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0"/>
            <a:ext cx="7924800" cy="457200"/>
          </a:xfrm>
        </p:spPr>
        <p:txBody>
          <a:bodyPr/>
          <a:lstStyle/>
          <a:p>
            <a:r>
              <a:rPr lang="hu-HU" dirty="0" smtClean="0">
                <a:solidFill>
                  <a:srgbClr val="FF6600"/>
                </a:solidFill>
              </a:rPr>
              <a:t>Agile answers – Organizational structure</a:t>
            </a:r>
            <a:endParaRPr lang="hu-HU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84964" y="1018309"/>
            <a:ext cx="2379519" cy="103909"/>
          </a:xfrm>
          <a:prstGeom prst="rect">
            <a:avLst/>
          </a:prstGeom>
          <a:solidFill>
            <a:srgbClr val="FF0000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9700" y="1122218"/>
            <a:ext cx="429491" cy="103909"/>
          </a:xfrm>
          <a:prstGeom prst="rect">
            <a:avLst/>
          </a:prstGeom>
          <a:solidFill>
            <a:srgbClr val="FF0000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1729" y="2119746"/>
            <a:ext cx="1894608" cy="103909"/>
          </a:xfrm>
          <a:prstGeom prst="rect">
            <a:avLst/>
          </a:prstGeom>
          <a:solidFill>
            <a:srgbClr val="FF0000"/>
          </a:solidFill>
          <a:ln>
            <a:solidFill>
              <a:srgbClr val="BCB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rgbClr val="000000"/>
              </a:solidFill>
            </a:endParaRPr>
          </a:p>
        </p:txBody>
      </p:sp>
      <p:pic>
        <p:nvPicPr>
          <p:cNvPr id="8" name="Kép 42">
            <a:extLst>
              <a:ext uri="{FF2B5EF4-FFF2-40B4-BE49-F238E27FC236}">
                <a16:creationId xmlns:a16="http://schemas.microsoft.com/office/drawing/2014/main" xmlns="" id="{DD49C39B-1B80-49AC-8F01-BA5B8F2D6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0" y="4820837"/>
            <a:ext cx="3486150" cy="31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https://3mwpg13xfzw53yhhd5n1bgn1-wpengine.netdna-ssl.com/wp-content/uploads/2018/07/46BP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249" y="453697"/>
            <a:ext cx="7924800" cy="468991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0"/>
            <a:ext cx="7924800" cy="457200"/>
          </a:xfrm>
        </p:spPr>
        <p:txBody>
          <a:bodyPr/>
          <a:lstStyle/>
          <a:p>
            <a:r>
              <a:rPr lang="hu-HU" dirty="0" smtClean="0">
                <a:solidFill>
                  <a:srgbClr val="FF6600"/>
                </a:solidFill>
              </a:rPr>
              <a:t>Agile answers – Delivery processes and technology</a:t>
            </a:r>
            <a:endParaRPr lang="hu-HU" dirty="0">
              <a:solidFill>
                <a:srgbClr val="FF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5249" y="2192482"/>
            <a:ext cx="696187" cy="176645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01437" y="2815936"/>
            <a:ext cx="5621482" cy="1766454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85413" y="457200"/>
            <a:ext cx="2237506" cy="96635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 err="1" smtClean="0">
              <a:solidFill>
                <a:srgbClr val="000000"/>
              </a:solidFill>
            </a:endParaRPr>
          </a:p>
        </p:txBody>
      </p:sp>
      <p:pic>
        <p:nvPicPr>
          <p:cNvPr id="7" name="Kép 42">
            <a:extLst>
              <a:ext uri="{FF2B5EF4-FFF2-40B4-BE49-F238E27FC236}">
                <a16:creationId xmlns:a16="http://schemas.microsoft.com/office/drawing/2014/main" xmlns="" id="{DD49C39B-1B80-49AC-8F01-BA5B8F2D6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850" y="4820837"/>
            <a:ext cx="3486150" cy="31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SIS" val="EONVorlage_BrixSans"/>
  <p:tag name="VERSION" val="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EON_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80026"/>
      </a:accent1>
      <a:accent2>
        <a:srgbClr val="F21C0A"/>
      </a:accent2>
      <a:accent3>
        <a:srgbClr val="F6756A"/>
      </a:accent3>
      <a:accent4>
        <a:srgbClr val="FFB4A0"/>
      </a:accent4>
      <a:accent5>
        <a:srgbClr val="CD5F0A"/>
      </a:accent5>
      <a:accent6>
        <a:srgbClr val="E47D00"/>
      </a:accent6>
      <a:hlink>
        <a:srgbClr val="F21C0A"/>
      </a:hlink>
      <a:folHlink>
        <a:srgbClr val="F6756A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CBCBC"/>
        </a:solidFill>
        <a:ln>
          <a:solidFill>
            <a:srgbClr val="BCBCBC"/>
          </a:solidFill>
        </a:ln>
      </a:spPr>
      <a:bodyPr rtlCol="0" anchor="ctr"/>
      <a:lstStyle>
        <a:defPPr algn="ctr">
          <a:defRPr dirty="0" err="1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ts val="2400"/>
          </a:lnSpc>
          <a:defRPr dirty="0" err="1" smtClean="0"/>
        </a:defPPr>
      </a:lstStyle>
    </a:txDef>
  </a:objectDefaults>
  <a:extraClrSchemeLst>
    <a:extraClrScheme>
      <a:clrScheme name="EON_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F6756A"/>
        </a:accent3>
        <a:accent4>
          <a:srgbClr val="FFB4A0"/>
        </a:accent4>
        <a:accent5>
          <a:srgbClr val="CD5F0A"/>
        </a:accent5>
        <a:accent6>
          <a:srgbClr val="E47D00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D5F0A"/>
        </a:accent1>
        <a:accent2>
          <a:srgbClr val="E47D00"/>
        </a:accent2>
        <a:accent3>
          <a:srgbClr val="EDAA58"/>
        </a:accent3>
        <a:accent4>
          <a:srgbClr val="F5CFA3"/>
        </a:accent4>
        <a:accent5>
          <a:srgbClr val="8C0855"/>
        </a:accent5>
        <a:accent6>
          <a:srgbClr val="B01B65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8C0855"/>
        </a:accent1>
        <a:accent2>
          <a:srgbClr val="B01B65"/>
        </a:accent2>
        <a:accent3>
          <a:srgbClr val="CB6999"/>
        </a:accent3>
        <a:accent4>
          <a:srgbClr val="E1ADC8"/>
        </a:accent4>
        <a:accent5>
          <a:srgbClr val="673376"/>
        </a:accent5>
        <a:accent6>
          <a:srgbClr val="7C5A9F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673376"/>
        </a:accent1>
        <a:accent2>
          <a:srgbClr val="7C5A9F"/>
        </a:accent2>
        <a:accent3>
          <a:srgbClr val="A58EBE"/>
        </a:accent3>
        <a:accent4>
          <a:srgbClr val="D0C3DC"/>
        </a:accent4>
        <a:accent5>
          <a:srgbClr val="225087"/>
        </a:accent5>
        <a:accent6>
          <a:srgbClr val="2872A3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5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225087"/>
        </a:accent1>
        <a:accent2>
          <a:srgbClr val="2872A3"/>
        </a:accent2>
        <a:accent3>
          <a:srgbClr val="7DAAC6"/>
        </a:accent3>
        <a:accent4>
          <a:srgbClr val="B4CBDC"/>
        </a:accent4>
        <a:accent5>
          <a:srgbClr val="1E7A67"/>
        </a:accent5>
        <a:accent6>
          <a:srgbClr val="3AA48D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6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1E7A67"/>
        </a:accent1>
        <a:accent2>
          <a:srgbClr val="3AA48D"/>
        </a:accent2>
        <a:accent3>
          <a:srgbClr val="7DC3B4"/>
        </a:accent3>
        <a:accent4>
          <a:srgbClr val="89DCD5"/>
        </a:accent4>
        <a:accent5>
          <a:srgbClr val="748120"/>
        </a:accent5>
        <a:accent6>
          <a:srgbClr val="A3A545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748120"/>
        </a:accent1>
        <a:accent2>
          <a:srgbClr val="A3A545"/>
        </a:accent2>
        <a:accent3>
          <a:srgbClr val="C3C385"/>
        </a:accent3>
        <a:accent4>
          <a:srgbClr val="DEDCBB"/>
        </a:accent4>
        <a:accent5>
          <a:srgbClr val="767676"/>
        </a:accent5>
        <a:accent6>
          <a:srgbClr val="9B9B9B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ON_8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B80026"/>
        </a:accent1>
        <a:accent2>
          <a:srgbClr val="F21C0A"/>
        </a:accent2>
        <a:accent3>
          <a:srgbClr val="767676"/>
        </a:accent3>
        <a:accent4>
          <a:srgbClr val="9B9B9B"/>
        </a:accent4>
        <a:accent5>
          <a:srgbClr val="BCBCBC"/>
        </a:accent5>
        <a:accent6>
          <a:srgbClr val="D7D7D7"/>
        </a:accent6>
        <a:hlink>
          <a:srgbClr val="F21C0A"/>
        </a:hlink>
        <a:folHlink>
          <a:srgbClr val="F675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EON_Presentation</Template>
  <TotalTime>370</TotalTime>
  <Words>340</Words>
  <Application>Microsoft Office PowerPoint</Application>
  <PresentationFormat>On-screen Show (16:9)</PresentationFormat>
  <Paragraphs>101</Paragraphs>
  <Slides>11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</vt:lpstr>
      <vt:lpstr>Default Theme</vt:lpstr>
      <vt:lpstr>think-cell Slide</vt:lpstr>
      <vt:lpstr>think-cell Folie</vt:lpstr>
      <vt:lpstr>Slide 1</vt:lpstr>
      <vt:lpstr>Crisis – what is it?</vt:lpstr>
      <vt:lpstr>Nature of a crisis</vt:lpstr>
      <vt:lpstr>The DREAM –  we are a HIT over night</vt:lpstr>
      <vt:lpstr>The Nightmare –  the way we work is not working anymore</vt:lpstr>
      <vt:lpstr>Reasons and symptomes</vt:lpstr>
      <vt:lpstr>A completely different concept needed</vt:lpstr>
      <vt:lpstr>Agile answers – Organizational structure</vt:lpstr>
      <vt:lpstr>Agile answers – Delivery processes and technology</vt:lpstr>
      <vt:lpstr>Agile answers – Skills and culture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E.ON PowerPoint</dc:title>
  <dc:creator>Németh, György Valentin</dc:creator>
  <cp:lastModifiedBy>Windows-felhasználó</cp:lastModifiedBy>
  <cp:revision>78</cp:revision>
  <cp:lastPrinted>2020-01-03T08:49:33Z</cp:lastPrinted>
  <dcterms:created xsi:type="dcterms:W3CDTF">2020-01-03T08:38:24Z</dcterms:created>
  <dcterms:modified xsi:type="dcterms:W3CDTF">2020-03-31T10:55:27Z</dcterms:modified>
</cp:coreProperties>
</file>