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73" r:id="rId1"/>
  </p:sldMasterIdLst>
  <p:notesMasterIdLst>
    <p:notesMasterId r:id="rId25"/>
  </p:notesMasterIdLst>
  <p:handoutMasterIdLst>
    <p:handoutMasterId r:id="rId26"/>
  </p:handoutMasterIdLst>
  <p:sldIdLst>
    <p:sldId id="303" r:id="rId2"/>
    <p:sldId id="273" r:id="rId3"/>
    <p:sldId id="343" r:id="rId4"/>
    <p:sldId id="342" r:id="rId5"/>
    <p:sldId id="337" r:id="rId6"/>
    <p:sldId id="324" r:id="rId7"/>
    <p:sldId id="325" r:id="rId8"/>
    <p:sldId id="326" r:id="rId9"/>
    <p:sldId id="327" r:id="rId10"/>
    <p:sldId id="328" r:id="rId11"/>
    <p:sldId id="321" r:id="rId12"/>
    <p:sldId id="322" r:id="rId13"/>
    <p:sldId id="329" r:id="rId14"/>
    <p:sldId id="330" r:id="rId15"/>
    <p:sldId id="331" r:id="rId16"/>
    <p:sldId id="334" r:id="rId17"/>
    <p:sldId id="335" r:id="rId18"/>
    <p:sldId id="320" r:id="rId19"/>
    <p:sldId id="344" r:id="rId20"/>
    <p:sldId id="336" r:id="rId21"/>
    <p:sldId id="345" r:id="rId22"/>
    <p:sldId id="332" r:id="rId23"/>
    <p:sldId id="294" r:id="rId24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12">
          <p15:clr>
            <a:srgbClr val="A4A3A4"/>
          </p15:clr>
        </p15:guide>
        <p15:guide id="2" pos="14278">
          <p15:clr>
            <a:srgbClr val="A4A3A4"/>
          </p15:clr>
        </p15:guide>
        <p15:guide id="3" pos="1078">
          <p15:clr>
            <a:srgbClr val="A4A3A4"/>
          </p15:clr>
        </p15:guide>
        <p15:guide id="4" pos="7701">
          <p15:clr>
            <a:srgbClr val="A4A3A4"/>
          </p15:clr>
        </p15:guide>
        <p15:guide id="5" orient="horz" pos="5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5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6138" autoAdjust="0"/>
  </p:normalViewPr>
  <p:slideViewPr>
    <p:cSldViewPr snapToGrid="0" snapToObjects="1" showGuides="1">
      <p:cViewPr varScale="1">
        <p:scale>
          <a:sx n="42" d="100"/>
          <a:sy n="42" d="100"/>
        </p:scale>
        <p:origin x="1034" y="38"/>
      </p:cViewPr>
      <p:guideLst>
        <p:guide orient="horz" pos="8112"/>
        <p:guide pos="14278"/>
        <p:guide pos="1078"/>
        <p:guide pos="7701"/>
        <p:guide orient="horz" pos="5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FC984EBF-796E-3240-BC4A-EAA0443C12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62B5BD3-93DB-7140-A298-C9CB13FE4A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pPr>
              <a:defRPr/>
            </a:pPr>
            <a:fld id="{EC95E74F-6CEC-304C-ACCF-89BB7356F597}" type="datetimeFigureOut">
              <a:rPr lang="hu-HU"/>
              <a:pPr>
                <a:defRPr/>
              </a:pPr>
              <a:t>2020. 04. 01.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BABFB26-6E07-BE49-A162-4E18F38EDA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B4FC562-55F6-9B43-B88B-7056B4D63C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pPr>
              <a:defRPr/>
            </a:pPr>
            <a:fld id="{9AE7064F-7B06-BA48-87F2-6B5AF9B28A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8DC952-0ED4-F34F-B761-50B95647D8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820FC-97A5-B44B-B412-81DF2FB659D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54EF0DF8-40A1-2A46-A6C6-9BDDAFD0D055}" type="datetimeFigureOut">
              <a:rPr lang="en-US"/>
              <a:pPr>
                <a:defRPr/>
              </a:pPr>
              <a:t>4/1/2020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E5257C-F008-9944-A03D-AECBFD188F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F5A37B2-C6CB-874F-A355-A7777857C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0235B-CE8B-D641-BA8F-84BA3DAF1C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5E681-F6DA-604E-8A7B-7B2331E3A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F2775ED5-023F-C84B-9F06-17F1D37E1A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11073A84-E4A8-C347-9A94-F61251D26BE1}"/>
              </a:ext>
            </a:extLst>
          </p:cNvPr>
          <p:cNvSpPr>
            <a:spLocks/>
          </p:cNvSpPr>
          <p:nvPr userDrawn="1"/>
        </p:nvSpPr>
        <p:spPr bwMode="auto">
          <a:xfrm>
            <a:off x="1533525" y="1184275"/>
            <a:ext cx="65214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1"/>
                </a:solidFill>
                <a:latin typeface="+mn-lt"/>
                <a:sym typeface="Bebas Neue" charset="0"/>
              </a:rPr>
              <a:t>LECHNER</a:t>
            </a:r>
          </a:p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1"/>
                </a:solidFill>
                <a:latin typeface="+mn-lt"/>
                <a:sym typeface="Bebas Neue" charset="0"/>
              </a:rPr>
              <a:t>TUDÁSKÖZPONT</a:t>
            </a:r>
            <a:endParaRPr lang="en-US" sz="4000" b="1" cap="all" dirty="0">
              <a:solidFill>
                <a:schemeClr val="bg1"/>
              </a:solidFill>
              <a:latin typeface="+mn-lt"/>
              <a:sym typeface="Bebas Neue" charset="0"/>
            </a:endParaRP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D5358040-BF73-F643-BE5B-44FD300CF838}"/>
              </a:ext>
            </a:extLst>
          </p:cNvPr>
          <p:cNvCxnSpPr/>
          <p:nvPr userDrawn="1"/>
        </p:nvCxnSpPr>
        <p:spPr>
          <a:xfrm flipV="1">
            <a:off x="1533525" y="2698750"/>
            <a:ext cx="741363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299047" y="1632839"/>
            <a:ext cx="10456984" cy="10450319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63639638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>
            <a:extLst>
              <a:ext uri="{FF2B5EF4-FFF2-40B4-BE49-F238E27FC236}">
                <a16:creationId xmlns:a16="http://schemas.microsoft.com/office/drawing/2014/main" id="{A104A974-A26C-B94C-8E47-AC093900A7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2245975"/>
            <a:ext cx="7207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43B58354-B75A-1F4C-AF58-29BF1F93EEB5}"/>
              </a:ext>
            </a:extLst>
          </p:cNvPr>
          <p:cNvCxnSpPr/>
          <p:nvPr userDrawn="1"/>
        </p:nvCxnSpPr>
        <p:spPr>
          <a:xfrm flipV="1">
            <a:off x="4367213" y="8620125"/>
            <a:ext cx="741362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 helye 4"/>
          <p:cNvSpPr>
            <a:spLocks noGrp="1"/>
          </p:cNvSpPr>
          <p:nvPr>
            <p:ph type="body" sz="quarter" idx="22"/>
          </p:nvPr>
        </p:nvSpPr>
        <p:spPr>
          <a:xfrm>
            <a:off x="4367948" y="5800114"/>
            <a:ext cx="15446375" cy="2092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23"/>
          </p:nvPr>
        </p:nvSpPr>
        <p:spPr>
          <a:xfrm>
            <a:off x="4367948" y="9421592"/>
            <a:ext cx="15446375" cy="8903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420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05C9EE06-76AF-4846-BF15-6EBFAE73D7BA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Picture Placeholder 1"/>
          <p:cNvSpPr>
            <a:spLocks noGrp="1" noTextEdit="1"/>
          </p:cNvSpPr>
          <p:nvPr>
            <p:ph type="pic" sz="quarter" idx="26"/>
          </p:nvPr>
        </p:nvSpPr>
        <p:spPr>
          <a:xfrm>
            <a:off x="5162031" y="4849360"/>
            <a:ext cx="4436410" cy="4513522"/>
          </a:xfrm>
          <a:prstGeom prst="rect">
            <a:avLst/>
          </a:prstGeom>
        </p:spPr>
      </p:sp>
      <p:sp>
        <p:nvSpPr>
          <p:cNvPr id="10" name="Picture Placeholder 1"/>
          <p:cNvSpPr>
            <a:spLocks noGrp="1" noTextEdit="1"/>
          </p:cNvSpPr>
          <p:nvPr>
            <p:ph type="pic" sz="quarter" idx="27"/>
          </p:nvPr>
        </p:nvSpPr>
        <p:spPr>
          <a:xfrm>
            <a:off x="10667012" y="4849360"/>
            <a:ext cx="4436410" cy="4513522"/>
          </a:xfrm>
          <a:prstGeom prst="rect">
            <a:avLst/>
          </a:prstGeom>
        </p:spPr>
      </p:sp>
      <p:sp>
        <p:nvSpPr>
          <p:cNvPr id="11" name="Picture Placeholder 1"/>
          <p:cNvSpPr>
            <a:spLocks noGrp="1" noTextEdit="1"/>
          </p:cNvSpPr>
          <p:nvPr>
            <p:ph type="pic" sz="quarter" idx="28"/>
          </p:nvPr>
        </p:nvSpPr>
        <p:spPr>
          <a:xfrm>
            <a:off x="16171993" y="4784660"/>
            <a:ext cx="4436410" cy="4513522"/>
          </a:xfrm>
          <a:prstGeom prst="rect">
            <a:avLst/>
          </a:prstGeom>
        </p:spPr>
      </p:sp>
      <p:sp>
        <p:nvSpPr>
          <p:cNvPr id="12" name="Szöveg helye 4"/>
          <p:cNvSpPr>
            <a:spLocks noGrp="1"/>
          </p:cNvSpPr>
          <p:nvPr>
            <p:ph type="body" sz="quarter" idx="23"/>
          </p:nvPr>
        </p:nvSpPr>
        <p:spPr>
          <a:xfrm>
            <a:off x="16171993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3" name="Szöveg helye 4"/>
          <p:cNvSpPr>
            <a:spLocks noGrp="1"/>
          </p:cNvSpPr>
          <p:nvPr>
            <p:ph type="body" sz="quarter" idx="29"/>
          </p:nvPr>
        </p:nvSpPr>
        <p:spPr>
          <a:xfrm>
            <a:off x="5162031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4" name="Szöveg helye 4"/>
          <p:cNvSpPr>
            <a:spLocks noGrp="1"/>
          </p:cNvSpPr>
          <p:nvPr>
            <p:ph type="body" sz="quarter" idx="30"/>
          </p:nvPr>
        </p:nvSpPr>
        <p:spPr>
          <a:xfrm>
            <a:off x="10667012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9102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>
            <a:extLst>
              <a:ext uri="{FF2B5EF4-FFF2-40B4-BE49-F238E27FC236}">
                <a16:creationId xmlns:a16="http://schemas.microsoft.com/office/drawing/2014/main" id="{F615B08A-D916-2D41-A410-0FD013B70DDD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DF73DEEC-CA15-6B4C-BE40-B023CB0C9B52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Picture Placeholder 1"/>
          <p:cNvSpPr>
            <a:spLocks noGrp="1" noTextEdit="1"/>
          </p:cNvSpPr>
          <p:nvPr>
            <p:ph type="pic" sz="quarter" idx="26"/>
          </p:nvPr>
        </p:nvSpPr>
        <p:spPr>
          <a:xfrm>
            <a:off x="5162031" y="4536541"/>
            <a:ext cx="3380390" cy="3439147"/>
          </a:xfrm>
          <a:prstGeom prst="rect">
            <a:avLst/>
          </a:prstGeom>
        </p:spPr>
      </p:sp>
      <p:sp>
        <p:nvSpPr>
          <p:cNvPr id="19" name="Picture Placeholder 1"/>
          <p:cNvSpPr>
            <a:spLocks noGrp="1" noTextEdit="1"/>
          </p:cNvSpPr>
          <p:nvPr>
            <p:ph type="pic" sz="quarter" idx="27"/>
          </p:nvPr>
        </p:nvSpPr>
        <p:spPr>
          <a:xfrm>
            <a:off x="5162031" y="8494310"/>
            <a:ext cx="3380390" cy="3439147"/>
          </a:xfrm>
          <a:prstGeom prst="rect">
            <a:avLst/>
          </a:prstGeom>
        </p:spPr>
      </p:sp>
      <p:sp>
        <p:nvSpPr>
          <p:cNvPr id="20" name="Picture Placeholder 1"/>
          <p:cNvSpPr>
            <a:spLocks noGrp="1" noTextEdit="1"/>
          </p:cNvSpPr>
          <p:nvPr>
            <p:ph type="pic" sz="quarter" idx="28"/>
          </p:nvPr>
        </p:nvSpPr>
        <p:spPr>
          <a:xfrm>
            <a:off x="14458431" y="4536541"/>
            <a:ext cx="3380390" cy="3439147"/>
          </a:xfrm>
          <a:prstGeom prst="rect">
            <a:avLst/>
          </a:prstGeom>
        </p:spPr>
      </p:sp>
      <p:sp>
        <p:nvSpPr>
          <p:cNvPr id="21" name="Picture Placeholder 1"/>
          <p:cNvSpPr>
            <a:spLocks noGrp="1" noTextEdit="1"/>
          </p:cNvSpPr>
          <p:nvPr>
            <p:ph type="pic" sz="quarter" idx="29"/>
          </p:nvPr>
        </p:nvSpPr>
        <p:spPr>
          <a:xfrm>
            <a:off x="14458431" y="8494310"/>
            <a:ext cx="3380390" cy="3439147"/>
          </a:xfrm>
          <a:prstGeom prst="rect">
            <a:avLst/>
          </a:prstGeom>
        </p:spPr>
      </p:sp>
      <p:sp>
        <p:nvSpPr>
          <p:cNvPr id="3" name="Szöveg helye 2"/>
          <p:cNvSpPr>
            <a:spLocks noGrp="1"/>
          </p:cNvSpPr>
          <p:nvPr>
            <p:ph type="body" sz="quarter" idx="30"/>
          </p:nvPr>
        </p:nvSpPr>
        <p:spPr>
          <a:xfrm>
            <a:off x="8964613" y="4833938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3" name="Szöveg helye 2"/>
          <p:cNvSpPr>
            <a:spLocks noGrp="1"/>
          </p:cNvSpPr>
          <p:nvPr>
            <p:ph type="body" sz="quarter" idx="31"/>
          </p:nvPr>
        </p:nvSpPr>
        <p:spPr>
          <a:xfrm>
            <a:off x="8964612" y="5611484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3" name="Szöveg helye 2"/>
          <p:cNvSpPr>
            <a:spLocks noGrp="1"/>
          </p:cNvSpPr>
          <p:nvPr>
            <p:ph type="body" sz="quarter" idx="32"/>
          </p:nvPr>
        </p:nvSpPr>
        <p:spPr>
          <a:xfrm>
            <a:off x="8964613" y="6417384"/>
            <a:ext cx="3756025" cy="1299379"/>
          </a:xfrm>
          <a:prstGeom prst="rect">
            <a:avLst/>
          </a:prstGeo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7" name="Szöveg helye 2"/>
          <p:cNvSpPr>
            <a:spLocks noGrp="1"/>
          </p:cNvSpPr>
          <p:nvPr>
            <p:ph type="body" sz="quarter" idx="33"/>
          </p:nvPr>
        </p:nvSpPr>
        <p:spPr>
          <a:xfrm>
            <a:off x="8964612" y="8778376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8" name="Szöveg helye 2"/>
          <p:cNvSpPr>
            <a:spLocks noGrp="1"/>
          </p:cNvSpPr>
          <p:nvPr>
            <p:ph type="body" sz="quarter" idx="34"/>
          </p:nvPr>
        </p:nvSpPr>
        <p:spPr>
          <a:xfrm>
            <a:off x="8964611" y="9555922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9" name="Szöveg helye 2"/>
          <p:cNvSpPr>
            <a:spLocks noGrp="1"/>
          </p:cNvSpPr>
          <p:nvPr>
            <p:ph type="body" sz="quarter" idx="35"/>
          </p:nvPr>
        </p:nvSpPr>
        <p:spPr>
          <a:xfrm>
            <a:off x="8964612" y="10361822"/>
            <a:ext cx="3756025" cy="1299379"/>
          </a:xfrm>
          <a:prstGeom prst="rect">
            <a:avLst/>
          </a:prstGeo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0" name="Szöveg helye 2"/>
          <p:cNvSpPr>
            <a:spLocks noGrp="1"/>
          </p:cNvSpPr>
          <p:nvPr>
            <p:ph type="body" sz="quarter" idx="36"/>
          </p:nvPr>
        </p:nvSpPr>
        <p:spPr>
          <a:xfrm>
            <a:off x="18261012" y="4833938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1" name="Szöveg helye 2"/>
          <p:cNvSpPr>
            <a:spLocks noGrp="1"/>
          </p:cNvSpPr>
          <p:nvPr>
            <p:ph type="body" sz="quarter" idx="37"/>
          </p:nvPr>
        </p:nvSpPr>
        <p:spPr>
          <a:xfrm>
            <a:off x="18261011" y="5611484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2" name="Szöveg helye 2"/>
          <p:cNvSpPr>
            <a:spLocks noGrp="1"/>
          </p:cNvSpPr>
          <p:nvPr>
            <p:ph type="body" sz="quarter" idx="38"/>
          </p:nvPr>
        </p:nvSpPr>
        <p:spPr>
          <a:xfrm>
            <a:off x="18261012" y="6417384"/>
            <a:ext cx="3756025" cy="1299379"/>
          </a:xfrm>
          <a:prstGeom prst="rect">
            <a:avLst/>
          </a:prstGeo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3" name="Szöveg helye 2"/>
          <p:cNvSpPr>
            <a:spLocks noGrp="1"/>
          </p:cNvSpPr>
          <p:nvPr>
            <p:ph type="body" sz="quarter" idx="39"/>
          </p:nvPr>
        </p:nvSpPr>
        <p:spPr>
          <a:xfrm>
            <a:off x="18261011" y="8784152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4" name="Szöveg helye 2"/>
          <p:cNvSpPr>
            <a:spLocks noGrp="1"/>
          </p:cNvSpPr>
          <p:nvPr>
            <p:ph type="body" sz="quarter" idx="40"/>
          </p:nvPr>
        </p:nvSpPr>
        <p:spPr>
          <a:xfrm>
            <a:off x="18261010" y="9561698"/>
            <a:ext cx="3756025" cy="521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5" name="Szöveg helye 2"/>
          <p:cNvSpPr>
            <a:spLocks noGrp="1"/>
          </p:cNvSpPr>
          <p:nvPr>
            <p:ph type="body" sz="quarter" idx="41"/>
          </p:nvPr>
        </p:nvSpPr>
        <p:spPr>
          <a:xfrm>
            <a:off x="18261011" y="10367598"/>
            <a:ext cx="3756025" cy="1299379"/>
          </a:xfrm>
          <a:prstGeom prst="rect">
            <a:avLst/>
          </a:prstGeo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44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62155F53-F172-AC46-89C6-B0B5D6B1FDB4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Szöveg helye 4"/>
          <p:cNvSpPr>
            <a:spLocks noGrp="1"/>
          </p:cNvSpPr>
          <p:nvPr>
            <p:ph type="body" sz="quarter" idx="23"/>
          </p:nvPr>
        </p:nvSpPr>
        <p:spPr>
          <a:xfrm>
            <a:off x="16171993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3" name="Szöveg helye 4"/>
          <p:cNvSpPr>
            <a:spLocks noGrp="1"/>
          </p:cNvSpPr>
          <p:nvPr>
            <p:ph type="body" sz="quarter" idx="29"/>
          </p:nvPr>
        </p:nvSpPr>
        <p:spPr>
          <a:xfrm>
            <a:off x="5162031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4" name="Szöveg helye 4"/>
          <p:cNvSpPr>
            <a:spLocks noGrp="1"/>
          </p:cNvSpPr>
          <p:nvPr>
            <p:ph type="body" sz="quarter" idx="30"/>
          </p:nvPr>
        </p:nvSpPr>
        <p:spPr>
          <a:xfrm>
            <a:off x="10667012" y="9750456"/>
            <a:ext cx="4436410" cy="70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3" name="Szöveg helye 2"/>
          <p:cNvSpPr>
            <a:spLocks noGrp="1"/>
          </p:cNvSpPr>
          <p:nvPr>
            <p:ph type="body" sz="quarter" idx="35"/>
          </p:nvPr>
        </p:nvSpPr>
        <p:spPr>
          <a:xfrm>
            <a:off x="5162031" y="10939035"/>
            <a:ext cx="4436410" cy="1299379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4" name="Szöveg helye 2"/>
          <p:cNvSpPr>
            <a:spLocks noGrp="1"/>
          </p:cNvSpPr>
          <p:nvPr>
            <p:ph type="body" sz="quarter" idx="36"/>
          </p:nvPr>
        </p:nvSpPr>
        <p:spPr>
          <a:xfrm>
            <a:off x="10667012" y="10939034"/>
            <a:ext cx="4436410" cy="1299379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5" name="Szöveg helye 2"/>
          <p:cNvSpPr>
            <a:spLocks noGrp="1"/>
          </p:cNvSpPr>
          <p:nvPr>
            <p:ph type="body" sz="quarter" idx="37"/>
          </p:nvPr>
        </p:nvSpPr>
        <p:spPr>
          <a:xfrm>
            <a:off x="16171993" y="10933414"/>
            <a:ext cx="4436410" cy="1299379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9831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C891672C-C583-A34C-BDA2-343509A1990D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BDCE28EC-2AF3-624D-93D9-C42F7E579D36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6" name="Straight Connector 54">
            <a:extLst>
              <a:ext uri="{FF2B5EF4-FFF2-40B4-BE49-F238E27FC236}">
                <a16:creationId xmlns:a16="http://schemas.microsoft.com/office/drawing/2014/main" id="{3F524932-F122-A342-A1E9-9D7A2D335584}"/>
              </a:ext>
            </a:extLst>
          </p:cNvPr>
          <p:cNvCxnSpPr/>
          <p:nvPr userDrawn="1"/>
        </p:nvCxnSpPr>
        <p:spPr>
          <a:xfrm>
            <a:off x="5592763" y="11334750"/>
            <a:ext cx="379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54">
            <a:extLst>
              <a:ext uri="{FF2B5EF4-FFF2-40B4-BE49-F238E27FC236}">
                <a16:creationId xmlns:a16="http://schemas.microsoft.com/office/drawing/2014/main" id="{AC617EBD-512E-3E41-90F0-BB9093DD0A68}"/>
              </a:ext>
            </a:extLst>
          </p:cNvPr>
          <p:cNvCxnSpPr/>
          <p:nvPr userDrawn="1"/>
        </p:nvCxnSpPr>
        <p:spPr>
          <a:xfrm>
            <a:off x="12807950" y="11334750"/>
            <a:ext cx="379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54">
            <a:extLst>
              <a:ext uri="{FF2B5EF4-FFF2-40B4-BE49-F238E27FC236}">
                <a16:creationId xmlns:a16="http://schemas.microsoft.com/office/drawing/2014/main" id="{148365DE-C467-C64F-B435-BBAC2AC20AE5}"/>
              </a:ext>
            </a:extLst>
          </p:cNvPr>
          <p:cNvCxnSpPr/>
          <p:nvPr userDrawn="1"/>
        </p:nvCxnSpPr>
        <p:spPr>
          <a:xfrm>
            <a:off x="19832638" y="11334750"/>
            <a:ext cx="379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54">
            <a:extLst>
              <a:ext uri="{FF2B5EF4-FFF2-40B4-BE49-F238E27FC236}">
                <a16:creationId xmlns:a16="http://schemas.microsoft.com/office/drawing/2014/main" id="{12B5FBCA-193A-6B4A-83DB-AD7CECA85F4E}"/>
              </a:ext>
            </a:extLst>
          </p:cNvPr>
          <p:cNvCxnSpPr/>
          <p:nvPr userDrawn="1"/>
        </p:nvCxnSpPr>
        <p:spPr>
          <a:xfrm>
            <a:off x="5592763" y="6978650"/>
            <a:ext cx="379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4">
            <a:extLst>
              <a:ext uri="{FF2B5EF4-FFF2-40B4-BE49-F238E27FC236}">
                <a16:creationId xmlns:a16="http://schemas.microsoft.com/office/drawing/2014/main" id="{697E790E-1D15-4843-9BA2-3DD0E65606B4}"/>
              </a:ext>
            </a:extLst>
          </p:cNvPr>
          <p:cNvCxnSpPr/>
          <p:nvPr userDrawn="1"/>
        </p:nvCxnSpPr>
        <p:spPr>
          <a:xfrm>
            <a:off x="12807950" y="6978650"/>
            <a:ext cx="379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54">
            <a:extLst>
              <a:ext uri="{FF2B5EF4-FFF2-40B4-BE49-F238E27FC236}">
                <a16:creationId xmlns:a16="http://schemas.microsoft.com/office/drawing/2014/main" id="{D1C4924B-FEA7-E24E-B850-F5C7DFE86062}"/>
              </a:ext>
            </a:extLst>
          </p:cNvPr>
          <p:cNvCxnSpPr/>
          <p:nvPr userDrawn="1"/>
        </p:nvCxnSpPr>
        <p:spPr>
          <a:xfrm>
            <a:off x="19832638" y="6978650"/>
            <a:ext cx="379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Szöveg helye 2"/>
          <p:cNvSpPr>
            <a:spLocks noGrp="1"/>
          </p:cNvSpPr>
          <p:nvPr>
            <p:ph type="body" sz="quarter" idx="33"/>
          </p:nvPr>
        </p:nvSpPr>
        <p:spPr>
          <a:xfrm>
            <a:off x="3904242" y="11701466"/>
            <a:ext cx="3756025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68" name="Szöveg helye 2"/>
          <p:cNvSpPr>
            <a:spLocks noGrp="1"/>
          </p:cNvSpPr>
          <p:nvPr>
            <p:ph type="body" sz="quarter" idx="34"/>
          </p:nvPr>
        </p:nvSpPr>
        <p:spPr>
          <a:xfrm>
            <a:off x="3904242" y="10636117"/>
            <a:ext cx="3756025" cy="521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  <p:sp>
        <p:nvSpPr>
          <p:cNvPr id="73" name="Szöveg helye 2"/>
          <p:cNvSpPr>
            <a:spLocks noGrp="1"/>
          </p:cNvSpPr>
          <p:nvPr>
            <p:ph type="body" sz="quarter" idx="35"/>
          </p:nvPr>
        </p:nvSpPr>
        <p:spPr>
          <a:xfrm>
            <a:off x="11118923" y="11701465"/>
            <a:ext cx="3756025" cy="1022315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rgbClr val="008FB5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74" name="Szöveg helye 2"/>
          <p:cNvSpPr>
            <a:spLocks noGrp="1"/>
          </p:cNvSpPr>
          <p:nvPr>
            <p:ph type="body" sz="quarter" idx="36"/>
          </p:nvPr>
        </p:nvSpPr>
        <p:spPr>
          <a:xfrm>
            <a:off x="11118923" y="10636117"/>
            <a:ext cx="3756025" cy="521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rgbClr val="008FB5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76" name="Szöveg helye 2"/>
          <p:cNvSpPr>
            <a:spLocks noGrp="1"/>
          </p:cNvSpPr>
          <p:nvPr>
            <p:ph type="body" sz="quarter" idx="37"/>
          </p:nvPr>
        </p:nvSpPr>
        <p:spPr>
          <a:xfrm>
            <a:off x="18143898" y="11701465"/>
            <a:ext cx="3756025" cy="1022315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rgbClr val="008FB5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77" name="Szöveg helye 2"/>
          <p:cNvSpPr>
            <a:spLocks noGrp="1"/>
          </p:cNvSpPr>
          <p:nvPr>
            <p:ph type="body" sz="quarter" idx="38"/>
          </p:nvPr>
        </p:nvSpPr>
        <p:spPr>
          <a:xfrm>
            <a:off x="18143898" y="10636117"/>
            <a:ext cx="3756025" cy="521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rgbClr val="008FB5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79" name="Szöveg helye 2"/>
          <p:cNvSpPr>
            <a:spLocks noGrp="1"/>
          </p:cNvSpPr>
          <p:nvPr>
            <p:ph type="body" sz="quarter" idx="39"/>
          </p:nvPr>
        </p:nvSpPr>
        <p:spPr>
          <a:xfrm>
            <a:off x="3904242" y="7345172"/>
            <a:ext cx="3756025" cy="1020616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80" name="Szöveg helye 2"/>
          <p:cNvSpPr>
            <a:spLocks noGrp="1"/>
          </p:cNvSpPr>
          <p:nvPr>
            <p:ph type="body" sz="quarter" idx="40"/>
          </p:nvPr>
        </p:nvSpPr>
        <p:spPr>
          <a:xfrm>
            <a:off x="3904242" y="6279823"/>
            <a:ext cx="3756025" cy="521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  <p:sp>
        <p:nvSpPr>
          <p:cNvPr id="82" name="Szöveg helye 2"/>
          <p:cNvSpPr>
            <a:spLocks noGrp="1"/>
          </p:cNvSpPr>
          <p:nvPr>
            <p:ph type="body" sz="quarter" idx="41"/>
          </p:nvPr>
        </p:nvSpPr>
        <p:spPr>
          <a:xfrm>
            <a:off x="11118923" y="7345171"/>
            <a:ext cx="3756025" cy="1020617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rgbClr val="008FB5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83" name="Szöveg helye 2"/>
          <p:cNvSpPr>
            <a:spLocks noGrp="1"/>
          </p:cNvSpPr>
          <p:nvPr>
            <p:ph type="body" sz="quarter" idx="42"/>
          </p:nvPr>
        </p:nvSpPr>
        <p:spPr>
          <a:xfrm>
            <a:off x="11118923" y="6279823"/>
            <a:ext cx="3756025" cy="521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rgbClr val="008FB5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  <p:sp>
        <p:nvSpPr>
          <p:cNvPr id="85" name="Szöveg helye 2"/>
          <p:cNvSpPr>
            <a:spLocks noGrp="1"/>
          </p:cNvSpPr>
          <p:nvPr>
            <p:ph type="body" sz="quarter" idx="43"/>
          </p:nvPr>
        </p:nvSpPr>
        <p:spPr>
          <a:xfrm>
            <a:off x="18143898" y="7345171"/>
            <a:ext cx="3756025" cy="1020617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rgbClr val="008FB5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86" name="Szöveg helye 2"/>
          <p:cNvSpPr>
            <a:spLocks noGrp="1"/>
          </p:cNvSpPr>
          <p:nvPr>
            <p:ph type="body" sz="quarter" idx="44"/>
          </p:nvPr>
        </p:nvSpPr>
        <p:spPr>
          <a:xfrm>
            <a:off x="18143898" y="6279823"/>
            <a:ext cx="3756025" cy="5218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rgbClr val="008FB5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1193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26B00BE2-1198-F94E-A31F-6B735ED697F2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C4A4188-F261-9247-B29B-A2E68AE0E3E3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7" name="Szöveg helye 2"/>
          <p:cNvSpPr>
            <a:spLocks noGrp="1"/>
          </p:cNvSpPr>
          <p:nvPr>
            <p:ph type="body" sz="quarter" idx="33"/>
          </p:nvPr>
        </p:nvSpPr>
        <p:spPr>
          <a:xfrm>
            <a:off x="15431904" y="11643215"/>
            <a:ext cx="3756025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1" name="Szöveg helye 2"/>
          <p:cNvSpPr>
            <a:spLocks noGrp="1"/>
          </p:cNvSpPr>
          <p:nvPr>
            <p:ph type="body" sz="quarter" idx="34"/>
          </p:nvPr>
        </p:nvSpPr>
        <p:spPr>
          <a:xfrm>
            <a:off x="6431573" y="11643215"/>
            <a:ext cx="3756025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3" name="Szöveg helye 2"/>
          <p:cNvSpPr>
            <a:spLocks noGrp="1"/>
          </p:cNvSpPr>
          <p:nvPr>
            <p:ph type="body" sz="quarter" idx="36"/>
          </p:nvPr>
        </p:nvSpPr>
        <p:spPr>
          <a:xfrm>
            <a:off x="14555977" y="10353238"/>
            <a:ext cx="5507878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35" name="Szöveg helye 2"/>
          <p:cNvSpPr>
            <a:spLocks noGrp="1"/>
          </p:cNvSpPr>
          <p:nvPr>
            <p:ph type="body" sz="quarter" idx="37"/>
          </p:nvPr>
        </p:nvSpPr>
        <p:spPr>
          <a:xfrm>
            <a:off x="5707426" y="10288719"/>
            <a:ext cx="5507878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17621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EBDCBFC7-39C1-B644-A50C-9761ADC2FE65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78A44F4-0AFB-BE4A-B1D6-0570946C82C5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Diagram helye 8"/>
          <p:cNvSpPr>
            <a:spLocks noGrp="1"/>
          </p:cNvSpPr>
          <p:nvPr>
            <p:ph type="chart" sz="quarter" idx="23"/>
          </p:nvPr>
        </p:nvSpPr>
        <p:spPr>
          <a:xfrm>
            <a:off x="5162550" y="4362994"/>
            <a:ext cx="15446375" cy="78829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5A7A"/>
                </a:solidFill>
              </a:defRPr>
            </a:lvl1pPr>
          </a:lstStyle>
          <a:p>
            <a:pPr lvl="0"/>
            <a:r>
              <a:rPr lang="hu-HU" noProof="0" dirty="0"/>
              <a:t>Diagram beszúrásához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1277339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yéni elrendezés"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EE9440B6-0E55-BE4A-BA52-EB9AF88B2E60}"/>
              </a:ext>
            </a:extLst>
          </p:cNvPr>
          <p:cNvCxnSpPr/>
          <p:nvPr userDrawn="1"/>
        </p:nvCxnSpPr>
        <p:spPr>
          <a:xfrm flipV="1">
            <a:off x="12514263" y="7615238"/>
            <a:ext cx="741362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>
            <a:extLst>
              <a:ext uri="{FF2B5EF4-FFF2-40B4-BE49-F238E27FC236}">
                <a16:creationId xmlns:a16="http://schemas.microsoft.com/office/drawing/2014/main" id="{F9593254-C7BC-FC4F-A33A-5650FE0B52D7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78CC705E-CAE9-AD46-B91A-832271E1FBA5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Szöveg helye 4"/>
          <p:cNvSpPr>
            <a:spLocks noGrp="1"/>
          </p:cNvSpPr>
          <p:nvPr>
            <p:ph type="body" sz="quarter" idx="23"/>
          </p:nvPr>
        </p:nvSpPr>
        <p:spPr>
          <a:xfrm>
            <a:off x="5162029" y="5216242"/>
            <a:ext cx="15446375" cy="19944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6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1" name="Szöveg helye 2"/>
          <p:cNvSpPr>
            <a:spLocks noGrp="1"/>
          </p:cNvSpPr>
          <p:nvPr>
            <p:ph type="body" sz="quarter" idx="39"/>
          </p:nvPr>
        </p:nvSpPr>
        <p:spPr>
          <a:xfrm>
            <a:off x="5198090" y="8174512"/>
            <a:ext cx="15410314" cy="4071765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 altLang="hu-HU" dirty="0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230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gyéni elrendezés"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C62B4CF-EF43-604A-892D-48DB97763404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6D984EB3-D45B-A44D-88A0-24BC69F10CF0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083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65DDB96-9EBF-8C4D-BD8E-F2CA46E0B2C4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824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f 3 - v2 - Martik">
    <p:bg>
      <p:bgPr>
        <a:solidFill>
          <a:srgbClr val="008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FC9B2EA-C75E-F244-BDB2-EA4258CF70B2}"/>
              </a:ext>
            </a:extLst>
          </p:cNvPr>
          <p:cNvSpPr>
            <a:spLocks/>
          </p:cNvSpPr>
          <p:nvPr userDrawn="1"/>
        </p:nvSpPr>
        <p:spPr bwMode="auto">
          <a:xfrm>
            <a:off x="1533525" y="1184275"/>
            <a:ext cx="65214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2"/>
                </a:solidFill>
                <a:latin typeface="+mn-lt"/>
                <a:sym typeface="Bebas Neue" charset="0"/>
              </a:rPr>
              <a:t>LECHNER</a:t>
            </a:r>
          </a:p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2"/>
                </a:solidFill>
                <a:latin typeface="+mn-lt"/>
                <a:sym typeface="Bebas Neue" charset="0"/>
              </a:rPr>
              <a:t>TUDÁSKÖZPONT</a:t>
            </a:r>
            <a:endParaRPr lang="en-US" sz="4000" b="1" cap="all" dirty="0">
              <a:solidFill>
                <a:schemeClr val="bg2"/>
              </a:solidFill>
              <a:latin typeface="+mn-lt"/>
              <a:sym typeface="Bebas Neue" charset="0"/>
            </a:endParaRPr>
          </a:p>
        </p:txBody>
      </p:sp>
      <p:cxnSp>
        <p:nvCxnSpPr>
          <p:cNvPr id="3" name="Straight Connector 10">
            <a:extLst>
              <a:ext uri="{FF2B5EF4-FFF2-40B4-BE49-F238E27FC236}">
                <a16:creationId xmlns:a16="http://schemas.microsoft.com/office/drawing/2014/main" id="{BCADC66C-FF75-5A42-BE4E-CED4B70FB68A}"/>
              </a:ext>
            </a:extLst>
          </p:cNvPr>
          <p:cNvCxnSpPr/>
          <p:nvPr userDrawn="1"/>
        </p:nvCxnSpPr>
        <p:spPr>
          <a:xfrm flipV="1">
            <a:off x="1533525" y="2698750"/>
            <a:ext cx="741363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zis 5">
            <a:extLst>
              <a:ext uri="{FF2B5EF4-FFF2-40B4-BE49-F238E27FC236}">
                <a16:creationId xmlns:a16="http://schemas.microsoft.com/office/drawing/2014/main" id="{6ECDDB3A-D731-5842-9F3D-2D81FE540E30}"/>
              </a:ext>
            </a:extLst>
          </p:cNvPr>
          <p:cNvSpPr/>
          <p:nvPr userDrawn="1"/>
        </p:nvSpPr>
        <p:spPr>
          <a:xfrm>
            <a:off x="7292975" y="1628775"/>
            <a:ext cx="10456863" cy="104584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5951457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0D97FF25-4924-2543-BA27-9C64A221C3CE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2F8646E1-527D-F540-8217-1D577BFAEA12}"/>
              </a:ext>
            </a:extLst>
          </p:cNvPr>
          <p:cNvSpPr/>
          <p:nvPr userDrawn="1"/>
        </p:nvSpPr>
        <p:spPr>
          <a:xfrm>
            <a:off x="0" y="0"/>
            <a:ext cx="188118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2960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2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gyéni elrendezés"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795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gyéni elrendezés">
    <p:bg>
      <p:bgPr>
        <a:solidFill>
          <a:srgbClr val="005A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141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gyéni elrendezés">
    <p:bg>
      <p:bgPr>
        <a:solidFill>
          <a:srgbClr val="008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ép hely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/>
          <a:lstStyle/>
          <a:p>
            <a:pPr lv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17402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">
            <a:extLst>
              <a:ext uri="{FF2B5EF4-FFF2-40B4-BE49-F238E27FC236}">
                <a16:creationId xmlns:a16="http://schemas.microsoft.com/office/drawing/2014/main" id="{740FA861-0B37-E645-8AD0-79A18BF84B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2245975"/>
            <a:ext cx="7207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Kép helye 2"/>
          <p:cNvSpPr>
            <a:spLocks noGrp="1"/>
          </p:cNvSpPr>
          <p:nvPr>
            <p:ph type="pic" sz="quarter" idx="13"/>
          </p:nvPr>
        </p:nvSpPr>
        <p:spPr>
          <a:xfrm>
            <a:off x="8626932" y="538839"/>
            <a:ext cx="7119257" cy="11478986"/>
          </a:xfrm>
          <a:prstGeom prst="rect">
            <a:avLst/>
          </a:prstGeo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6" name="Kép helye 2"/>
          <p:cNvSpPr>
            <a:spLocks noGrp="1"/>
          </p:cNvSpPr>
          <p:nvPr>
            <p:ph type="pic" sz="quarter" idx="14"/>
          </p:nvPr>
        </p:nvSpPr>
        <p:spPr>
          <a:xfrm>
            <a:off x="569536" y="538839"/>
            <a:ext cx="7279068" cy="11478986"/>
          </a:xfrm>
          <a:prstGeom prst="rect">
            <a:avLst/>
          </a:prstGeo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7" name="Szöveg helye 2"/>
          <p:cNvSpPr>
            <a:spLocks noGrp="1"/>
          </p:cNvSpPr>
          <p:nvPr>
            <p:ph type="body" sz="quarter" idx="34"/>
          </p:nvPr>
        </p:nvSpPr>
        <p:spPr>
          <a:xfrm>
            <a:off x="2410961" y="12280025"/>
            <a:ext cx="3756025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8" name="Szöveg helye 2"/>
          <p:cNvSpPr>
            <a:spLocks noGrp="1"/>
          </p:cNvSpPr>
          <p:nvPr>
            <p:ph type="body" sz="quarter" idx="35"/>
          </p:nvPr>
        </p:nvSpPr>
        <p:spPr>
          <a:xfrm>
            <a:off x="10308547" y="12270083"/>
            <a:ext cx="3756025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9" name="Szöveg helye 2"/>
          <p:cNvSpPr>
            <a:spLocks noGrp="1"/>
          </p:cNvSpPr>
          <p:nvPr>
            <p:ph type="body" sz="quarter" idx="36"/>
          </p:nvPr>
        </p:nvSpPr>
        <p:spPr>
          <a:xfrm>
            <a:off x="18206133" y="12280025"/>
            <a:ext cx="3756025" cy="1022314"/>
          </a:xfrm>
          <a:prstGeom prst="rect">
            <a:avLst/>
          </a:prstGeo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0" name="Kép helye 2"/>
          <p:cNvSpPr>
            <a:spLocks noGrp="1"/>
          </p:cNvSpPr>
          <p:nvPr>
            <p:ph type="pic" sz="quarter" idx="37"/>
          </p:nvPr>
        </p:nvSpPr>
        <p:spPr>
          <a:xfrm>
            <a:off x="16526256" y="538839"/>
            <a:ext cx="7279068" cy="11478986"/>
          </a:xfrm>
          <a:prstGeom prst="rect">
            <a:avLst/>
          </a:prstGeom>
        </p:spPr>
        <p:txBody>
          <a:bodyPr/>
          <a:lstStyle/>
          <a:p>
            <a:pPr lvl="0"/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39690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-Picture-Marti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2">
            <a:extLst>
              <a:ext uri="{FF2B5EF4-FFF2-40B4-BE49-F238E27FC236}">
                <a16:creationId xmlns:a16="http://schemas.microsoft.com/office/drawing/2014/main" id="{95809565-5101-9948-AA7C-F0C95F1E1C08}"/>
              </a:ext>
            </a:extLst>
          </p:cNvPr>
          <p:cNvSpPr/>
          <p:nvPr userDrawn="1"/>
        </p:nvSpPr>
        <p:spPr>
          <a:xfrm>
            <a:off x="7292975" y="1628775"/>
            <a:ext cx="10456863" cy="10458450"/>
          </a:xfrm>
          <a:prstGeom prst="ellipse">
            <a:avLst/>
          </a:prstGeom>
          <a:solidFill>
            <a:srgbClr val="008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FDDD7FF-CE9E-1E4B-AC74-5F0DE29135F0}"/>
              </a:ext>
            </a:extLst>
          </p:cNvPr>
          <p:cNvSpPr>
            <a:spLocks/>
          </p:cNvSpPr>
          <p:nvPr userDrawn="1"/>
        </p:nvSpPr>
        <p:spPr bwMode="auto">
          <a:xfrm>
            <a:off x="1533525" y="1184275"/>
            <a:ext cx="65214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rgbClr val="005A7A"/>
                </a:solidFill>
                <a:latin typeface="+mn-lt"/>
                <a:sym typeface="Bebas Neue" charset="0"/>
              </a:rPr>
              <a:t>LECHNER</a:t>
            </a:r>
          </a:p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rgbClr val="005A7A"/>
                </a:solidFill>
                <a:latin typeface="+mn-lt"/>
                <a:sym typeface="Bebas Neue" charset="0"/>
              </a:rPr>
              <a:t>TUDÁSKÖZPONT</a:t>
            </a:r>
            <a:endParaRPr lang="en-US" sz="4000" b="1" cap="all" dirty="0">
              <a:solidFill>
                <a:srgbClr val="005A7A"/>
              </a:solidFill>
              <a:latin typeface="+mn-lt"/>
              <a:sym typeface="Bebas Neue" charset="0"/>
            </a:endParaRP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1793377E-9C15-674C-8CB8-7D9127EFDB4C}"/>
              </a:ext>
            </a:extLst>
          </p:cNvPr>
          <p:cNvCxnSpPr/>
          <p:nvPr userDrawn="1"/>
        </p:nvCxnSpPr>
        <p:spPr>
          <a:xfrm flipV="1">
            <a:off x="1533525" y="2698750"/>
            <a:ext cx="741363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827208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-Picture-Martik">
    <p:bg>
      <p:bgPr>
        <a:solidFill>
          <a:srgbClr val="005A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BFEFA784-1B56-E446-95E3-BB72154FDF23}"/>
              </a:ext>
            </a:extLst>
          </p:cNvPr>
          <p:cNvSpPr>
            <a:spLocks/>
          </p:cNvSpPr>
          <p:nvPr userDrawn="1"/>
        </p:nvSpPr>
        <p:spPr bwMode="auto">
          <a:xfrm>
            <a:off x="1533525" y="1184275"/>
            <a:ext cx="65214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2"/>
                </a:solidFill>
                <a:latin typeface="+mn-lt"/>
                <a:sym typeface="Bebas Neue" charset="0"/>
              </a:rPr>
              <a:t>LECHNER</a:t>
            </a:r>
          </a:p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2"/>
                </a:solidFill>
                <a:latin typeface="+mn-lt"/>
                <a:sym typeface="Bebas Neue" charset="0"/>
              </a:rPr>
              <a:t>TUDÁSKÖZPONT</a:t>
            </a:r>
            <a:endParaRPr lang="en-US" sz="4000" b="1" cap="all" dirty="0">
              <a:solidFill>
                <a:schemeClr val="bg2"/>
              </a:solidFill>
              <a:latin typeface="+mn-lt"/>
              <a:sym typeface="Bebas Neue" charset="0"/>
            </a:endParaRP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DA0E9CD4-1139-334F-93F0-AFF21206A2AD}"/>
              </a:ext>
            </a:extLst>
          </p:cNvPr>
          <p:cNvCxnSpPr/>
          <p:nvPr userDrawn="1"/>
        </p:nvCxnSpPr>
        <p:spPr>
          <a:xfrm flipV="1">
            <a:off x="1533525" y="2698750"/>
            <a:ext cx="741363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7299047" y="1632839"/>
            <a:ext cx="10456984" cy="10450319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46836073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of 3 - v2 - Mart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2FB0D9B4-1BFC-5048-BF09-DAC2268B2D00}"/>
              </a:ext>
            </a:extLst>
          </p:cNvPr>
          <p:cNvSpPr>
            <a:spLocks/>
          </p:cNvSpPr>
          <p:nvPr userDrawn="1"/>
        </p:nvSpPr>
        <p:spPr bwMode="auto">
          <a:xfrm>
            <a:off x="1533525" y="1184275"/>
            <a:ext cx="65214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rgbClr val="005A7A"/>
                </a:solidFill>
                <a:latin typeface="+mn-lt"/>
                <a:sym typeface="Bebas Neue" charset="0"/>
              </a:rPr>
              <a:t>LECHNER</a:t>
            </a:r>
          </a:p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rgbClr val="005A7A"/>
                </a:solidFill>
                <a:latin typeface="+mn-lt"/>
                <a:sym typeface="Bebas Neue" charset="0"/>
              </a:rPr>
              <a:t>TUDÁSKÖZPONT</a:t>
            </a:r>
            <a:endParaRPr lang="en-US" sz="4000" b="1" cap="all" dirty="0">
              <a:solidFill>
                <a:srgbClr val="005A7A"/>
              </a:solidFill>
              <a:latin typeface="+mn-lt"/>
              <a:sym typeface="Bebas Neue" charset="0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0B8F5DF4-BA65-164B-903E-890CA9A8A900}"/>
              </a:ext>
            </a:extLst>
          </p:cNvPr>
          <p:cNvCxnSpPr/>
          <p:nvPr userDrawn="1"/>
        </p:nvCxnSpPr>
        <p:spPr>
          <a:xfrm flipV="1">
            <a:off x="1533525" y="2698750"/>
            <a:ext cx="741363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9149158" y="1632839"/>
            <a:ext cx="10456984" cy="10450319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Szöveg helye 4"/>
          <p:cNvSpPr>
            <a:spLocks noGrp="1"/>
          </p:cNvSpPr>
          <p:nvPr>
            <p:ph type="body" sz="quarter" idx="21"/>
          </p:nvPr>
        </p:nvSpPr>
        <p:spPr>
          <a:xfrm>
            <a:off x="1686601" y="7106715"/>
            <a:ext cx="15446375" cy="1230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baseline="0">
                <a:solidFill>
                  <a:srgbClr val="005A7A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22"/>
          </p:nvPr>
        </p:nvSpPr>
        <p:spPr>
          <a:xfrm>
            <a:off x="1686601" y="5696698"/>
            <a:ext cx="15446375" cy="1230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baseline="0">
                <a:solidFill>
                  <a:srgbClr val="005A7A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</p:spTree>
    <p:extLst>
      <p:ext uri="{BB962C8B-B14F-4D97-AF65-F5344CB8AC3E}">
        <p14:creationId xmlns:p14="http://schemas.microsoft.com/office/powerpoint/2010/main" val="602431277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of 3 - v2 - Martik">
    <p:bg>
      <p:bgPr>
        <a:solidFill>
          <a:srgbClr val="005A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EC36B08-B4DD-254F-928A-D7228BA9F967}"/>
              </a:ext>
            </a:extLst>
          </p:cNvPr>
          <p:cNvSpPr>
            <a:spLocks/>
          </p:cNvSpPr>
          <p:nvPr userDrawn="1"/>
        </p:nvSpPr>
        <p:spPr bwMode="auto">
          <a:xfrm>
            <a:off x="1533525" y="1184275"/>
            <a:ext cx="65214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>
            <a:spAutoFit/>
          </a:bodyPr>
          <a:lstStyle/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2"/>
                </a:solidFill>
                <a:latin typeface="+mn-lt"/>
                <a:sym typeface="Bebas Neue" charset="0"/>
              </a:rPr>
              <a:t>LECHNER</a:t>
            </a:r>
          </a:p>
          <a:p>
            <a:pPr defTabSz="45720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b="1" cap="all" dirty="0">
                <a:solidFill>
                  <a:schemeClr val="bg2"/>
                </a:solidFill>
                <a:latin typeface="+mn-lt"/>
                <a:sym typeface="Bebas Neue" charset="0"/>
              </a:rPr>
              <a:t>TUDÁSKÖZPONT</a:t>
            </a:r>
            <a:endParaRPr lang="en-US" sz="4000" b="1" cap="all" dirty="0">
              <a:solidFill>
                <a:schemeClr val="bg2"/>
              </a:solidFill>
              <a:latin typeface="+mn-lt"/>
              <a:sym typeface="Bebas Neue" charset="0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85375AA1-2A2F-7243-912B-FAA065F79B93}"/>
              </a:ext>
            </a:extLst>
          </p:cNvPr>
          <p:cNvCxnSpPr/>
          <p:nvPr userDrawn="1"/>
        </p:nvCxnSpPr>
        <p:spPr>
          <a:xfrm flipV="1">
            <a:off x="1533525" y="2698750"/>
            <a:ext cx="741363" cy="3175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9149158" y="1632839"/>
            <a:ext cx="10456984" cy="10450319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0" name="Szöveg helye 4"/>
          <p:cNvSpPr>
            <a:spLocks noGrp="1"/>
          </p:cNvSpPr>
          <p:nvPr>
            <p:ph type="body" sz="quarter" idx="21"/>
          </p:nvPr>
        </p:nvSpPr>
        <p:spPr>
          <a:xfrm>
            <a:off x="1686601" y="7106715"/>
            <a:ext cx="15446375" cy="1230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  <p:sp>
        <p:nvSpPr>
          <p:cNvPr id="21" name="Szöveg helye 4"/>
          <p:cNvSpPr>
            <a:spLocks noGrp="1"/>
          </p:cNvSpPr>
          <p:nvPr>
            <p:ph type="body" sz="quarter" idx="22"/>
          </p:nvPr>
        </p:nvSpPr>
        <p:spPr>
          <a:xfrm>
            <a:off x="1686601" y="5696698"/>
            <a:ext cx="15446375" cy="12302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7722725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0205015" y="4884318"/>
            <a:ext cx="3772242" cy="3769838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23"/>
          </p:nvPr>
        </p:nvSpPr>
        <p:spPr>
          <a:xfrm>
            <a:off x="4322075" y="9562022"/>
            <a:ext cx="15446375" cy="692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baseline="0">
                <a:solidFill>
                  <a:srgbClr val="008FB5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  <p:sp>
        <p:nvSpPr>
          <p:cNvPr id="8" name="Szöveg helye 4"/>
          <p:cNvSpPr>
            <a:spLocks noGrp="1"/>
          </p:cNvSpPr>
          <p:nvPr>
            <p:ph type="body" sz="quarter" idx="24"/>
          </p:nvPr>
        </p:nvSpPr>
        <p:spPr>
          <a:xfrm>
            <a:off x="4322076" y="10269594"/>
            <a:ext cx="15446375" cy="6923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 b="0" baseline="0">
                <a:solidFill>
                  <a:srgbClr val="42FFBD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3328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zis 2">
            <a:extLst>
              <a:ext uri="{FF2B5EF4-FFF2-40B4-BE49-F238E27FC236}">
                <a16:creationId xmlns:a16="http://schemas.microsoft.com/office/drawing/2014/main" id="{9B3BDABE-A54C-304F-8DFE-2B8E7A084162}"/>
              </a:ext>
            </a:extLst>
          </p:cNvPr>
          <p:cNvSpPr/>
          <p:nvPr userDrawn="1"/>
        </p:nvSpPr>
        <p:spPr>
          <a:xfrm>
            <a:off x="10204450" y="4884738"/>
            <a:ext cx="3787775" cy="3787775"/>
          </a:xfrm>
          <a:prstGeom prst="ellipse">
            <a:avLst/>
          </a:prstGeom>
          <a:solidFill>
            <a:schemeClr val="accent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10205015" y="4884318"/>
            <a:ext cx="3772242" cy="3769838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>
                <a:solidFill>
                  <a:srgbClr val="42FFBD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23"/>
          </p:nvPr>
        </p:nvSpPr>
        <p:spPr>
          <a:xfrm>
            <a:off x="4375714" y="9975163"/>
            <a:ext cx="15446375" cy="19867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baseline="0">
                <a:solidFill>
                  <a:srgbClr val="42FFBD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5723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>
            <a:extLst>
              <a:ext uri="{FF2B5EF4-FFF2-40B4-BE49-F238E27FC236}">
                <a16:creationId xmlns:a16="http://schemas.microsoft.com/office/drawing/2014/main" id="{CABAC98B-9E11-E74A-AA24-336C00BEDC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2245975"/>
            <a:ext cx="7207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10EFB095-4EB5-2D42-9420-BDAECD841ADE}"/>
              </a:ext>
            </a:extLst>
          </p:cNvPr>
          <p:cNvCxnSpPr/>
          <p:nvPr userDrawn="1"/>
        </p:nvCxnSpPr>
        <p:spPr>
          <a:xfrm flipV="1">
            <a:off x="11720513" y="7440613"/>
            <a:ext cx="741362" cy="31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 helye 4"/>
          <p:cNvSpPr>
            <a:spLocks noGrp="1"/>
          </p:cNvSpPr>
          <p:nvPr>
            <p:ph type="body" sz="quarter" idx="22"/>
          </p:nvPr>
        </p:nvSpPr>
        <p:spPr>
          <a:xfrm>
            <a:off x="4367948" y="5800115"/>
            <a:ext cx="15446375" cy="12302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dirty="0"/>
              <a:t>Mintaszöveg szerkesztése
Második szint
Harmadik szint
Negyedik szint
Ötödik szint</a:t>
            </a:r>
          </a:p>
        </p:txBody>
      </p:sp>
      <p:sp>
        <p:nvSpPr>
          <p:cNvPr id="11" name="Szöveg helye 4"/>
          <p:cNvSpPr>
            <a:spLocks noGrp="1"/>
          </p:cNvSpPr>
          <p:nvPr>
            <p:ph type="body" sz="quarter" idx="23"/>
          </p:nvPr>
        </p:nvSpPr>
        <p:spPr>
          <a:xfrm>
            <a:off x="4367948" y="7988428"/>
            <a:ext cx="15446375" cy="30324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340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68" r:id="rId7"/>
    <p:sldLayoutId id="2147484576" r:id="rId8"/>
    <p:sldLayoutId id="2147484577" r:id="rId9"/>
    <p:sldLayoutId id="2147484578" r:id="rId10"/>
    <p:sldLayoutId id="2147484579" r:id="rId11"/>
    <p:sldLayoutId id="2147484580" r:id="rId12"/>
    <p:sldLayoutId id="2147484581" r:id="rId13"/>
    <p:sldLayoutId id="2147484582" r:id="rId14"/>
    <p:sldLayoutId id="2147484583" r:id="rId15"/>
    <p:sldLayoutId id="2147484584" r:id="rId16"/>
    <p:sldLayoutId id="2147484585" r:id="rId17"/>
    <p:sldLayoutId id="2147484586" r:id="rId18"/>
    <p:sldLayoutId id="2147484587" r:id="rId19"/>
    <p:sldLayoutId id="2147484588" r:id="rId20"/>
    <p:sldLayoutId id="2147484569" r:id="rId21"/>
    <p:sldLayoutId id="2147484589" r:id="rId22"/>
    <p:sldLayoutId id="2147484590" r:id="rId23"/>
    <p:sldLayoutId id="2147484591" r:id="rId24"/>
    <p:sldLayoutId id="2147484592" r:id="rId25"/>
  </p:sldLayoutIdLst>
  <p:hf sldNum="0"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7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EB9BE21A-4C86-F841-86AD-0E0D30ED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1825288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0D8DCBB-0937-43E8-9A5A-58C8BFBD7AC8}"/>
              </a:ext>
            </a:extLst>
          </p:cNvPr>
          <p:cNvSpPr txBox="1"/>
          <p:nvPr/>
        </p:nvSpPr>
        <p:spPr>
          <a:xfrm>
            <a:off x="8494776" y="5042118"/>
            <a:ext cx="814730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0" b="1" dirty="0"/>
              <a:t>HWSW</a:t>
            </a:r>
          </a:p>
          <a:p>
            <a:pPr algn="ctr"/>
            <a:r>
              <a:rPr lang="hu-HU" sz="8000" b="1" dirty="0" err="1"/>
              <a:t>meetup</a:t>
            </a:r>
            <a:endParaRPr lang="hu-HU" sz="8000" b="1" dirty="0"/>
          </a:p>
          <a:p>
            <a:pPr algn="ctr"/>
            <a:endParaRPr lang="hu-HU" sz="8000" b="1" dirty="0"/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75413C7-B2C3-479D-BA94-84CDF4685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74" y="4621161"/>
            <a:ext cx="22479175" cy="9094839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 helye 2">
            <a:extLst>
              <a:ext uri="{FF2B5EF4-FFF2-40B4-BE49-F238E27FC236}">
                <a16:creationId xmlns:a16="http://schemas.microsoft.com/office/drawing/2014/main" id="{4EB0CC6C-9FE8-4159-9A70-66350D47A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46" y="2525866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complexity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risk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amount</a:t>
            </a:r>
            <a:r>
              <a:rPr lang="hu-HU" sz="4800" i="1" dirty="0">
                <a:solidFill>
                  <a:srgbClr val="00597A"/>
                </a:solidFill>
              </a:rPr>
              <a:t> of </a:t>
            </a:r>
            <a:r>
              <a:rPr lang="hu-HU" sz="4800" i="1" dirty="0" err="1">
                <a:solidFill>
                  <a:srgbClr val="00597A"/>
                </a:solidFill>
              </a:rPr>
              <a:t>work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dependencies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</p:txBody>
      </p:sp>
      <p:sp>
        <p:nvSpPr>
          <p:cNvPr id="10" name="Szöveg helye 1">
            <a:extLst>
              <a:ext uri="{FF2B5EF4-FFF2-40B4-BE49-F238E27FC236}">
                <a16:creationId xmlns:a16="http://schemas.microsoft.com/office/drawing/2014/main" id="{DFD8C6B5-57D1-46E3-8EDF-6AE39F0A7D73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6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Avagy mekkora feladat egy túra?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2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6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Hány szendvicset vigyek?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39FFFAF-6BEF-478C-B1C4-A24A723A7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214" y="5740756"/>
            <a:ext cx="5147013" cy="343134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3434F6D-9B14-4132-9E4F-DDFA438B6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2" y="1721475"/>
            <a:ext cx="11584141" cy="1158414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FEBF7BE-48F1-4E72-88F0-986914299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985" y="1433301"/>
            <a:ext cx="12759621" cy="401928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392C1B8-205F-4631-BAB6-2DAC74899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939">
            <a:off x="3038241" y="11073383"/>
            <a:ext cx="3125033" cy="312503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E084C7F-6F7B-4722-B731-75657B48F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13386">
            <a:off x="12518464" y="9629245"/>
            <a:ext cx="4309100" cy="43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15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AFE416AD-F48B-43A6-BE04-737861796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23" y="4670323"/>
            <a:ext cx="22460857" cy="9045677"/>
          </a:xfrm>
          <a:prstGeom prst="rect">
            <a:avLst/>
          </a:prstGeom>
        </p:spPr>
      </p:pic>
      <p:sp>
        <p:nvSpPr>
          <p:cNvPr id="11" name="Szöveg helye 2">
            <a:extLst>
              <a:ext uri="{FF2B5EF4-FFF2-40B4-BE49-F238E27FC236}">
                <a16:creationId xmlns:a16="http://schemas.microsoft.com/office/drawing/2014/main" id="{96E616FB-0941-4C36-9965-40E822BD4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804" y="2221066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endParaRPr lang="hu-HU" sz="4800" i="1" dirty="0">
              <a:solidFill>
                <a:srgbClr val="00597A"/>
              </a:solidFill>
            </a:endParaRPr>
          </a:p>
        </p:txBody>
      </p:sp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A98CD4D-074F-474E-A4EB-45B9D5292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5253">
            <a:off x="10963394" y="5152081"/>
            <a:ext cx="2999353" cy="131478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66B4CE7-F6E4-45C7-A126-E404E7466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9831">
            <a:off x="16223768" y="3409663"/>
            <a:ext cx="2962585" cy="129866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A66446E9-39F2-4C8A-96E2-21A0F55C6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5642">
            <a:off x="12440326" y="3397096"/>
            <a:ext cx="2962585" cy="129866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33BE8B2E-B8C2-420A-B96C-055A490D1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3265">
            <a:off x="9070449" y="3458313"/>
            <a:ext cx="2962585" cy="1298667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956E849C-7206-401C-9695-EF3415261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067" y="1792522"/>
            <a:ext cx="2962585" cy="1298667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3720D349-B798-4D06-80B7-AF6E73FD0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1329">
            <a:off x="20528499" y="3483393"/>
            <a:ext cx="2962585" cy="1298667"/>
          </a:xfrm>
          <a:prstGeom prst="rect">
            <a:avLst/>
          </a:prstGeom>
        </p:spPr>
      </p:pic>
      <p:sp>
        <p:nvSpPr>
          <p:cNvPr id="13" name="Szöveg helye 12">
            <a:extLst>
              <a:ext uri="{FF2B5EF4-FFF2-40B4-BE49-F238E27FC236}">
                <a16:creationId xmlns:a16="http://schemas.microsoft.com/office/drawing/2014/main" id="{A8FF1B1B-C2D8-4A6B-A8CA-2DA4114494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2" name="Szöveg helye 1">
            <a:extLst>
              <a:ext uri="{FF2B5EF4-FFF2-40B4-BE49-F238E27FC236}">
                <a16:creationId xmlns:a16="http://schemas.microsoft.com/office/drawing/2014/main" id="{C0D3310D-60C6-4812-977F-97F2C6E59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606" y="0"/>
            <a:ext cx="22303043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hu-HU" sz="9600">
                <a:solidFill>
                  <a:srgbClr val="00597A"/>
                </a:solidFill>
              </a:rPr>
              <a:t>Hány szendvicset vigyek?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4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0FE48E59-34D0-43C2-AA28-134CAE476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6"/>
          <a:stretch/>
        </p:blipFill>
        <p:spPr>
          <a:xfrm>
            <a:off x="1920240" y="6210476"/>
            <a:ext cx="10684364" cy="7534364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 helye 2">
            <a:extLst>
              <a:ext uri="{FF2B5EF4-FFF2-40B4-BE49-F238E27FC236}">
                <a16:creationId xmlns:a16="http://schemas.microsoft.com/office/drawing/2014/main" id="{FA87A8FC-0D39-4B6E-8CC0-760559468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804" y="2221066"/>
            <a:ext cx="8747538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endParaRPr lang="hu-HU" sz="4800" i="1" dirty="0">
              <a:solidFill>
                <a:srgbClr val="00597A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3BF7AF9-4DBA-4C68-9C76-06C1B83FA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403" y="1845312"/>
            <a:ext cx="2962585" cy="129866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EDCCFF6-4CA0-4876-A921-7331B3A51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1651">
            <a:off x="14936389" y="1981408"/>
            <a:ext cx="2962585" cy="129866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55AE66A-C363-4169-BA9A-34801EC82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627" y="3378560"/>
            <a:ext cx="2962585" cy="129866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9393CEA-6AA2-4C2C-993E-FA25B6848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5021">
            <a:off x="15829914" y="3422099"/>
            <a:ext cx="2962585" cy="129866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07C78FF-733D-4282-A374-D39F37093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9872" y="4930614"/>
            <a:ext cx="2962585" cy="129866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1EDB5E7-C095-40B6-B7CB-F31E795B9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9600">
            <a:off x="14590096" y="4765351"/>
            <a:ext cx="2962585" cy="1298667"/>
          </a:xfrm>
          <a:prstGeom prst="rect">
            <a:avLst/>
          </a:prstGeom>
        </p:spPr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93435444-EDC1-42A6-A3F1-A02CB5DE63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Szöveg helye 1">
            <a:extLst>
              <a:ext uri="{FF2B5EF4-FFF2-40B4-BE49-F238E27FC236}">
                <a16:creationId xmlns:a16="http://schemas.microsoft.com/office/drawing/2014/main" id="{10600D7E-B726-470A-A3E3-3E0ACC263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606" y="0"/>
            <a:ext cx="22303043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hu-HU" sz="9600">
                <a:solidFill>
                  <a:srgbClr val="00597A"/>
                </a:solidFill>
              </a:rPr>
              <a:t>Hány szendvicset vigyek?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9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CBAA915-D93B-4C1A-AC6D-4BB1C0777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7"/>
          <a:stretch/>
        </p:blipFill>
        <p:spPr>
          <a:xfrm>
            <a:off x="1914744" y="6161510"/>
            <a:ext cx="8964973" cy="7554490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 helye 2">
            <a:extLst>
              <a:ext uri="{FF2B5EF4-FFF2-40B4-BE49-F238E27FC236}">
                <a16:creationId xmlns:a16="http://schemas.microsoft.com/office/drawing/2014/main" id="{58554489-1455-450C-B29D-6F689D46A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804" y="2221066"/>
            <a:ext cx="8836028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endParaRPr lang="hu-HU" sz="4800" i="1" dirty="0">
              <a:solidFill>
                <a:srgbClr val="00597A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9BAB881-7D23-480C-BF78-2CBCD26E5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0770">
            <a:off x="8785304" y="1579363"/>
            <a:ext cx="2962585" cy="129866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BB87358-37B7-4299-8FA8-D28D67CEF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2304">
            <a:off x="12526868" y="1472201"/>
            <a:ext cx="2962585" cy="129866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D19B606-CD85-4574-892D-751EE3AE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7550">
            <a:off x="16908905" y="1676620"/>
            <a:ext cx="2962585" cy="129866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01132D3-D37B-4A5D-9184-F551C660C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3604">
            <a:off x="9196540" y="3063134"/>
            <a:ext cx="2962585" cy="129866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B18A6A2-725E-4675-B915-763304290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080" y="4691800"/>
            <a:ext cx="2962585" cy="129866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5039C2B-FB72-4490-B249-747BE73DB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87831">
            <a:off x="15433879" y="4921419"/>
            <a:ext cx="2962585" cy="1298667"/>
          </a:xfrm>
          <a:prstGeom prst="rect">
            <a:avLst/>
          </a:prstGeom>
        </p:spPr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3889C668-3FC5-4B67-B2DD-5CD28DA7AE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Szöveg helye 1">
            <a:extLst>
              <a:ext uri="{FF2B5EF4-FFF2-40B4-BE49-F238E27FC236}">
                <a16:creationId xmlns:a16="http://schemas.microsoft.com/office/drawing/2014/main" id="{DE986BC0-4891-4690-9C99-E3C66A859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606" y="0"/>
            <a:ext cx="22303043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hu-HU" sz="9600">
                <a:solidFill>
                  <a:srgbClr val="00597A"/>
                </a:solidFill>
              </a:rPr>
              <a:t>Hány szendvicset vigyek?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52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81FE296-0949-482E-B32E-700882D6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3"/>
          <a:stretch/>
        </p:blipFill>
        <p:spPr>
          <a:xfrm>
            <a:off x="1938528" y="6391884"/>
            <a:ext cx="9582912" cy="7324115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 helye 2">
            <a:extLst>
              <a:ext uri="{FF2B5EF4-FFF2-40B4-BE49-F238E27FC236}">
                <a16:creationId xmlns:a16="http://schemas.microsoft.com/office/drawing/2014/main" id="{C20441EF-793D-40B4-A752-46F8C4B96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804" y="2221066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endParaRPr lang="hu-HU" sz="4800" i="1" dirty="0">
              <a:solidFill>
                <a:srgbClr val="00597A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F637A14-B5FC-4A02-8412-40CF5CD29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240">
            <a:off x="8575773" y="1779671"/>
            <a:ext cx="2962585" cy="129866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18325E4-E0F0-4D4C-9F1F-B34008B0C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7191">
            <a:off x="12845556" y="1849901"/>
            <a:ext cx="2962585" cy="129866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B6DF02A-E14E-4930-B0F4-642342D4C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8239">
            <a:off x="16461145" y="1831382"/>
            <a:ext cx="2962585" cy="129866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73054AC-379B-402A-9036-85E755DB3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559" y="3559342"/>
            <a:ext cx="2962585" cy="129866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2CADBB2-BC2A-4D02-BD86-CB89B29DA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1044">
            <a:off x="14362096" y="3727769"/>
            <a:ext cx="2962585" cy="129866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21F8F35-DD52-4F12-A98A-D309A961E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8332">
            <a:off x="12191381" y="4787408"/>
            <a:ext cx="2962585" cy="1298667"/>
          </a:xfrm>
          <a:prstGeom prst="rect">
            <a:avLst/>
          </a:prstGeom>
        </p:spPr>
      </p:pic>
      <p:sp>
        <p:nvSpPr>
          <p:cNvPr id="8" name="Szöveg helye 7">
            <a:extLst>
              <a:ext uri="{FF2B5EF4-FFF2-40B4-BE49-F238E27FC236}">
                <a16:creationId xmlns:a16="http://schemas.microsoft.com/office/drawing/2014/main" id="{1E55FEB9-43FD-479B-A318-ED933CE942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Szöveg helye 1">
            <a:extLst>
              <a:ext uri="{FF2B5EF4-FFF2-40B4-BE49-F238E27FC236}">
                <a16:creationId xmlns:a16="http://schemas.microsoft.com/office/drawing/2014/main" id="{E7BD5322-BD00-4A93-9187-D0C5E39BE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606" y="0"/>
            <a:ext cx="22303043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hu-HU" sz="9600">
                <a:solidFill>
                  <a:srgbClr val="00597A"/>
                </a:solidFill>
              </a:rPr>
              <a:t>Hány szendvicset vigyek?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8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20328-D1D6-EE4E-B7EE-DEFC9CEA81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0"/>
          <a:stretch/>
        </p:blipFill>
        <p:spPr>
          <a:xfrm>
            <a:off x="-200024" y="0"/>
            <a:ext cx="2457767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47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81048-B032-B34C-8A9E-90D628F90F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b="7777"/>
          <a:stretch/>
        </p:blipFill>
        <p:spPr>
          <a:xfrm>
            <a:off x="0" y="0"/>
            <a:ext cx="2440304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8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6647B58-C523-4388-87B9-F9507AB3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5" y="1625013"/>
            <a:ext cx="22492310" cy="2585884"/>
          </a:xfrm>
          <a:prstGeom prst="rect">
            <a:avLst/>
          </a:prstGeom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54942" y="0"/>
            <a:ext cx="22322707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Mi a cél? – Csoportkép a csúcson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025CDDD-90DE-4607-8119-398B1A31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11" y="4621161"/>
            <a:ext cx="15590006" cy="909483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6309333-9A12-4BD5-AC09-A5FF46741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79" y="2812812"/>
            <a:ext cx="953019" cy="41776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4FE88AD-3C78-4E13-AC3D-9919414A4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837">
            <a:off x="6079815" y="2826746"/>
            <a:ext cx="928532" cy="4070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1B465A0-9AF7-42E0-8589-045252704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708" y="2782324"/>
            <a:ext cx="892386" cy="39118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AE57A6E-8A38-47AB-ADEE-E0818C8A5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880" y="2694877"/>
            <a:ext cx="1050027" cy="39118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BA58FEA-AEB6-46C1-BC40-C7BEC7AED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7747" y="2730919"/>
            <a:ext cx="884993" cy="38794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9B20CBF-E374-4EBD-83E4-1CF6BBD73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9188" y="2677307"/>
            <a:ext cx="954605" cy="41845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866A7E7-36B1-421D-923B-7303F5448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9003" y="2733083"/>
            <a:ext cx="914522" cy="40088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E1FBF44-BB2D-4029-8A14-66B6D6690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3780" y="2667493"/>
            <a:ext cx="954607" cy="41845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738ACF73-D4D2-4AF6-8C20-70110378C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9284" y="3037928"/>
            <a:ext cx="1015044" cy="44495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D2016E43-8516-4DF5-A9AB-4FB3DBD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2312" y="2537365"/>
            <a:ext cx="954605" cy="41845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09522BC-7C51-44BB-A7B3-5A1C332B8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8276" y="2633751"/>
            <a:ext cx="884993" cy="387942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33D6BDB-7C1F-4DE3-B777-7EF683E96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3859" y="2649986"/>
            <a:ext cx="884993" cy="387942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29506E66-49C9-4E75-ACA2-551DFB4C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590" y="3155609"/>
            <a:ext cx="884993" cy="3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24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6647B58-C523-4388-87B9-F9507AB3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5" y="1625013"/>
            <a:ext cx="22492310" cy="2585884"/>
          </a:xfrm>
          <a:prstGeom prst="rect">
            <a:avLst/>
          </a:prstGeom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54942" y="0"/>
            <a:ext cx="22322707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Mi a cél? – Csoportkép a csúcson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025CDDD-90DE-4607-8119-398B1A31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11" y="4621161"/>
            <a:ext cx="15590006" cy="909483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E1FBF44-BB2D-4029-8A14-66B6D6690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3780" y="2667493"/>
            <a:ext cx="954607" cy="41845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738ACF73-D4D2-4AF6-8C20-70110378C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9284" y="3037928"/>
            <a:ext cx="1015044" cy="444951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D2016E43-8516-4DF5-A9AB-4FB3DBD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2312" y="2537365"/>
            <a:ext cx="954605" cy="41845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09522BC-7C51-44BB-A7B3-5A1C332B8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8276" y="2633751"/>
            <a:ext cx="884993" cy="387942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33D6BDB-7C1F-4DE3-B777-7EF683E96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3859" y="2649986"/>
            <a:ext cx="884993" cy="387942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BE116B0A-826B-44B4-A2ED-0B5B936D5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106" y="2690110"/>
            <a:ext cx="954607" cy="418457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BD55AEFC-A1CE-4878-974E-DE96B6582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788" y="3190328"/>
            <a:ext cx="1015044" cy="444951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2520683-0D4E-4185-B1BB-89BE73EEC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816" y="2689765"/>
            <a:ext cx="954605" cy="418457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46D6598D-2ED0-45DE-A724-E088FD982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298" y="2782230"/>
            <a:ext cx="954607" cy="418457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64F373A2-9B3E-4119-BE27-D7AEDB70A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802" y="3152665"/>
            <a:ext cx="1015044" cy="444951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57827BFD-5411-4C6B-BED2-36D231823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830" y="2652102"/>
            <a:ext cx="954605" cy="418457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82AC22CC-D348-44F8-82E0-94F3FA09D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920" y="2705807"/>
            <a:ext cx="954607" cy="418457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FBCDE79E-56F4-4EA7-BBEE-8801A3037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845" y="3077449"/>
            <a:ext cx="1015044" cy="444951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9B62D746-19F2-4E67-92D3-B8285B049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406" y="2559826"/>
            <a:ext cx="954605" cy="41845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BEF93AA8-4BE3-4AEB-BC17-EB58AE27D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2274" y="2842354"/>
            <a:ext cx="954607" cy="418457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00378356-7C7E-49E0-BD12-9791D901D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7778" y="3120667"/>
            <a:ext cx="1015044" cy="444951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C8FBDE54-B3EE-4CE5-82E2-A49D25C86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1108" y="2820208"/>
            <a:ext cx="954605" cy="418457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57E80A28-6B21-4EA5-B986-95A76ADA1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3129" y="2559826"/>
            <a:ext cx="954605" cy="418457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EAD90DF7-C273-47FC-A64E-A85014CA9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997" y="2842354"/>
            <a:ext cx="954607" cy="418457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FE6CD075-C491-48F9-B5E9-A8025B018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2501" y="3120667"/>
            <a:ext cx="1015044" cy="444951"/>
          </a:xfrm>
          <a:prstGeom prst="rect">
            <a:avLst/>
          </a:prstGeom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0BA3518A-C02F-4CE0-8C12-B819ADA24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0149" y="3088404"/>
            <a:ext cx="884993" cy="3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1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zöveg helye 2">
            <a:extLst>
              <a:ext uri="{FF2B5EF4-FFF2-40B4-BE49-F238E27FC236}">
                <a16:creationId xmlns:a16="http://schemas.microsoft.com/office/drawing/2014/main" id="{2EF292F1-BB05-664E-8962-6B3499F2456D}"/>
              </a:ext>
            </a:extLst>
          </p:cNvPr>
          <p:cNvSpPr>
            <a:spLocks noGrp="1" noChangeArrowheads="1"/>
          </p:cNvSpPr>
          <p:nvPr>
            <p:ph type="body" sz="quarter" idx="21"/>
          </p:nvPr>
        </p:nvSpPr>
        <p:spPr bwMode="auto">
          <a:xfrm>
            <a:off x="1535113" y="4592638"/>
            <a:ext cx="15446375" cy="1230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/>
              <a:t>2020.04.02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Hülber Attila – </a:t>
            </a:r>
            <a:r>
              <a:rPr lang="hu-HU" altLang="hu-HU" dirty="0" err="1"/>
              <a:t>Product</a:t>
            </a:r>
            <a:r>
              <a:rPr lang="hu-HU" altLang="hu-HU" dirty="0"/>
              <a:t> </a:t>
            </a:r>
            <a:r>
              <a:rPr lang="hu-HU" altLang="hu-HU" dirty="0" err="1"/>
              <a:t>Owner</a:t>
            </a:r>
            <a:endParaRPr lang="hu-HU" altLang="hu-HU" dirty="0"/>
          </a:p>
          <a:p>
            <a:pPr eaLnBrk="1" hangingPunct="1"/>
            <a:endParaRPr lang="hu-HU" altLang="hu-HU" dirty="0"/>
          </a:p>
        </p:txBody>
      </p:sp>
      <p:sp>
        <p:nvSpPr>
          <p:cNvPr id="29699" name="Szöveg helye 3">
            <a:extLst>
              <a:ext uri="{FF2B5EF4-FFF2-40B4-BE49-F238E27FC236}">
                <a16:creationId xmlns:a16="http://schemas.microsoft.com/office/drawing/2014/main" id="{481984F2-7C29-2145-85A6-B13A07D2B120}"/>
              </a:ext>
            </a:extLst>
          </p:cNvPr>
          <p:cNvSpPr>
            <a:spLocks noGrp="1" noChangeArrowheads="1"/>
          </p:cNvSpPr>
          <p:nvPr>
            <p:ph type="body" sz="quarter" idx="22"/>
          </p:nvPr>
        </p:nvSpPr>
        <p:spPr bwMode="auto">
          <a:xfrm>
            <a:off x="1535113" y="3517900"/>
            <a:ext cx="15446375" cy="1230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/>
              <a:t>HWSW </a:t>
            </a:r>
            <a:r>
              <a:rPr lang="hu-HU" altLang="hu-HU" dirty="0" err="1"/>
              <a:t>meetup</a:t>
            </a:r>
            <a:r>
              <a:rPr lang="hu-HU" altLang="hu-HU" dirty="0"/>
              <a:t> – </a:t>
            </a:r>
            <a:r>
              <a:rPr lang="hu-HU" altLang="hu-HU" dirty="0" err="1"/>
              <a:t>scrum</a:t>
            </a:r>
            <a:r>
              <a:rPr lang="hu-HU" altLang="hu-HU" dirty="0"/>
              <a:t>…</a:t>
            </a:r>
          </a:p>
          <a:p>
            <a:pPr eaLnBrk="1" hangingPunct="1"/>
            <a:br>
              <a:rPr lang="hu-HU" altLang="hu-HU" dirty="0"/>
            </a:br>
            <a:endParaRPr lang="hu-HU" altLang="hu-HU" dirty="0"/>
          </a:p>
          <a:p>
            <a:pPr eaLnBrk="1" hangingPunct="1"/>
            <a:r>
              <a:rPr lang="hu-HU" altLang="hu-HU" dirty="0"/>
              <a:t>Mire jó a STORY PONT és mire nem?</a:t>
            </a:r>
          </a:p>
        </p:txBody>
      </p:sp>
      <p:pic>
        <p:nvPicPr>
          <p:cNvPr id="29700" name="Picture 6">
            <a:extLst>
              <a:ext uri="{FF2B5EF4-FFF2-40B4-BE49-F238E27FC236}">
                <a16:creationId xmlns:a16="http://schemas.microsoft.com/office/drawing/2014/main" id="{C6587086-3865-9948-8C66-B60FB4D8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1825288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ED2E4DF-3C5A-4234-B9AC-04CA8B06A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89" y="2798064"/>
            <a:ext cx="16046484" cy="10917936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6647B58-C523-4388-87B9-F9507AB3C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89" y="1516832"/>
            <a:ext cx="22492310" cy="2585884"/>
          </a:xfrm>
          <a:prstGeom prst="rect">
            <a:avLst/>
          </a:prstGeom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16561" y="0"/>
            <a:ext cx="22361088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 err="1">
                <a:solidFill>
                  <a:srgbClr val="00597A"/>
                </a:solidFill>
              </a:rPr>
              <a:t>Product</a:t>
            </a:r>
            <a:r>
              <a:rPr lang="hu-HU" sz="9600" dirty="0">
                <a:solidFill>
                  <a:srgbClr val="00597A"/>
                </a:solidFill>
              </a:rPr>
              <a:t>? – Csoportkép mindenhol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6309333-9A12-4BD5-AC09-A5FF46741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991" y="2627426"/>
            <a:ext cx="953019" cy="41776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1B465A0-9AF7-42E0-8589-045252704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572" y="2645164"/>
            <a:ext cx="892386" cy="39118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AE57A6E-8A38-47AB-ADEE-E0818C8A5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744" y="2557717"/>
            <a:ext cx="1050027" cy="39118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BA58FEA-AEB6-46C1-BC40-C7BEC7AED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611" y="2593759"/>
            <a:ext cx="884993" cy="38794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866A7E7-36B1-421D-923B-7303F5448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5867" y="2595923"/>
            <a:ext cx="914522" cy="40088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E1FBF44-BB2D-4029-8A14-66B6D6690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8712" y="2512826"/>
            <a:ext cx="954607" cy="4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5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16561" y="0"/>
            <a:ext cx="22361088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Szendvics? Fibonacci? Egyéb? 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06338FF-581C-4AD9-BE92-01CBE4AFB10E}"/>
              </a:ext>
            </a:extLst>
          </p:cNvPr>
          <p:cNvSpPr txBox="1"/>
          <p:nvPr/>
        </p:nvSpPr>
        <p:spPr>
          <a:xfrm>
            <a:off x="2432304" y="2149400"/>
            <a:ext cx="11393424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FF0000"/>
                </a:solidFill>
              </a:rPr>
              <a:t>1 – 2 – 3 </a:t>
            </a:r>
            <a:r>
              <a:rPr lang="hu-HU" sz="4400" dirty="0"/>
              <a:t>– 4 – 5 – 6  …  (+1, folytonos)</a:t>
            </a:r>
          </a:p>
          <a:p>
            <a:r>
              <a:rPr lang="hu-HU" sz="4400" dirty="0"/>
              <a:t>S – M – L – XL – XXL …</a:t>
            </a:r>
          </a:p>
          <a:p>
            <a:r>
              <a:rPr lang="hu-HU" sz="4400" dirty="0"/>
              <a:t>1 – 2 – 4 – 8 – 16 – 32 …  (2x)</a:t>
            </a:r>
          </a:p>
          <a:p>
            <a:endParaRPr lang="hu-HU" sz="4400" dirty="0"/>
          </a:p>
          <a:p>
            <a:r>
              <a:rPr lang="hu-HU" sz="4400" dirty="0"/>
              <a:t>REFERENCIAFELADAT : </a:t>
            </a:r>
          </a:p>
          <a:p>
            <a:r>
              <a:rPr lang="hu-HU" sz="4400" dirty="0"/>
              <a:t>	</a:t>
            </a:r>
            <a:r>
              <a:rPr lang="hu-HU" sz="4400" dirty="0">
                <a:solidFill>
                  <a:srgbClr val="00B050"/>
                </a:solidFill>
              </a:rPr>
              <a:t>egér</a:t>
            </a:r>
          </a:p>
          <a:p>
            <a:r>
              <a:rPr lang="hu-HU" sz="4400" dirty="0">
                <a:solidFill>
                  <a:srgbClr val="00B050"/>
                </a:solidFill>
              </a:rPr>
              <a:t>	cica</a:t>
            </a:r>
          </a:p>
          <a:p>
            <a:r>
              <a:rPr lang="hu-HU" sz="4400" dirty="0">
                <a:solidFill>
                  <a:srgbClr val="00B050"/>
                </a:solidFill>
              </a:rPr>
              <a:t>	oroszlán</a:t>
            </a:r>
          </a:p>
          <a:p>
            <a:endParaRPr lang="hu-HU" sz="4400" dirty="0"/>
          </a:p>
          <a:p>
            <a:r>
              <a:rPr lang="hu-HU" sz="4400" b="1" dirty="0">
                <a:solidFill>
                  <a:srgbClr val="FF0000"/>
                </a:solidFill>
              </a:rPr>
              <a:t>1 – 2 – 3 </a:t>
            </a:r>
            <a:r>
              <a:rPr lang="hu-HU" sz="4400" dirty="0"/>
              <a:t>– 5 – 8 – 13 – 21 …  (~1.6x)</a:t>
            </a:r>
          </a:p>
          <a:p>
            <a:r>
              <a:rPr lang="hu-HU" sz="4400" dirty="0"/>
              <a:t>1 – 2 – 3 – 5 – </a:t>
            </a:r>
            <a:r>
              <a:rPr lang="hu-HU" sz="4400" b="1" dirty="0">
                <a:solidFill>
                  <a:srgbClr val="00B050"/>
                </a:solidFill>
              </a:rPr>
              <a:t>8 – 13 – 21 </a:t>
            </a:r>
            <a:r>
              <a:rPr lang="hu-HU" sz="4400" dirty="0"/>
              <a:t>…  (~1.6x)</a:t>
            </a:r>
          </a:p>
          <a:p>
            <a:endParaRPr lang="hu-HU" sz="4400" dirty="0"/>
          </a:p>
          <a:p>
            <a:r>
              <a:rPr lang="hu-HU" sz="4400" dirty="0"/>
              <a:t>REFERENCIATÚRA : </a:t>
            </a:r>
          </a:p>
          <a:p>
            <a:r>
              <a:rPr lang="hu-HU" sz="4400" dirty="0"/>
              <a:t>	</a:t>
            </a:r>
            <a:r>
              <a:rPr lang="hu-HU" sz="4400" dirty="0">
                <a:solidFill>
                  <a:srgbClr val="00B050"/>
                </a:solidFill>
              </a:rPr>
              <a:t>Velencei-</a:t>
            </a:r>
            <a:r>
              <a:rPr lang="hu-HU" sz="4400" dirty="0" err="1">
                <a:solidFill>
                  <a:srgbClr val="00B050"/>
                </a:solidFill>
              </a:rPr>
              <a:t>tókör</a:t>
            </a:r>
            <a:endParaRPr lang="hu-HU" sz="4400" dirty="0">
              <a:solidFill>
                <a:srgbClr val="00B050"/>
              </a:solidFill>
            </a:endParaRPr>
          </a:p>
          <a:p>
            <a:r>
              <a:rPr lang="hu-HU" sz="4400" dirty="0">
                <a:solidFill>
                  <a:srgbClr val="00B050"/>
                </a:solidFill>
              </a:rPr>
              <a:t>	Bakony 50</a:t>
            </a:r>
          </a:p>
          <a:p>
            <a:r>
              <a:rPr lang="hu-HU" sz="4400" dirty="0">
                <a:solidFill>
                  <a:srgbClr val="00B050"/>
                </a:solidFill>
              </a:rPr>
              <a:t>	Kinizsi 100</a:t>
            </a:r>
          </a:p>
          <a:p>
            <a:r>
              <a:rPr lang="hu-HU" sz="4400" dirty="0"/>
              <a:t>Mátra 35 ?</a:t>
            </a:r>
          </a:p>
          <a:p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981783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6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Nade akkor mire jó?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3B2BA602-266E-4A0E-992A-FA3CD7042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864" y="1833716"/>
            <a:ext cx="16634608" cy="12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Mire jó a Story Pont? 			relatív becslésre alkalmas, és arra való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Mit mér? 				a becslés pontosságát		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Mér valamit?			igen, de csak relatívan 		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Mire nem jó? 			emberek vagy csapatok teljesítménymérésére 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Összeadható? 			egyértelműen igen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Hogy becsüljük meg?			a legutóbbi becslésünkhöz képest korrigálunk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Van mértékegysége? 			van: </a:t>
            </a:r>
            <a:r>
              <a:rPr lang="hu-HU" sz="2800" b="1" dirty="0">
                <a:solidFill>
                  <a:srgbClr val="00597A"/>
                </a:solidFill>
              </a:rPr>
              <a:t>szendvics</a:t>
            </a:r>
            <a:r>
              <a:rPr lang="hu-HU" sz="2800" dirty="0">
                <a:solidFill>
                  <a:srgbClr val="00597A"/>
                </a:solidFill>
              </a:rPr>
              <a:t>, tervezett energia, Joule :), </a:t>
            </a:r>
            <a:r>
              <a:rPr lang="hu-HU" sz="2800" dirty="0" err="1">
                <a:solidFill>
                  <a:srgbClr val="00597A"/>
                </a:solidFill>
              </a:rPr>
              <a:t>effort</a:t>
            </a:r>
            <a:r>
              <a:rPr lang="hu-HU" sz="2800" dirty="0">
                <a:solidFill>
                  <a:srgbClr val="00597A"/>
                </a:solidFill>
              </a:rPr>
              <a:t> </a:t>
            </a:r>
            <a:r>
              <a:rPr lang="hu-HU" sz="2800" dirty="0" err="1">
                <a:solidFill>
                  <a:srgbClr val="00597A"/>
                </a:solidFill>
              </a:rPr>
              <a:t>stb</a:t>
            </a:r>
            <a:r>
              <a:rPr lang="hu-HU" sz="2800" dirty="0">
                <a:solidFill>
                  <a:srgbClr val="00597A"/>
                </a:solidFill>
              </a:rPr>
              <a:t>…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Mindenkinek ugyanazt jelenti?		nem, de csapaton belül az idővel egyre inkább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Tartalmazza az időt? 			igen, de sok mást is		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Elveszíthető, ha nem teljesítünk?		nem, becslésre való			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Mi jár a pontért? 			remélhetőleg tapasztalat a következő túrához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Jár valami érte? 			remélhetőleg egyéb nem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Ha nem, mi a haszna? 			a következő túra szendvicse jobban becsülhető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Van haszna? 			van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Inflálódhat? 				igen, hiszen a gyakorlott túrázó kevesebb szendvicset visz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Mit pontozzunk?			</a:t>
            </a:r>
            <a:r>
              <a:rPr lang="hu-HU" sz="2800" dirty="0" err="1">
                <a:solidFill>
                  <a:srgbClr val="00597A"/>
                </a:solidFill>
              </a:rPr>
              <a:t>User</a:t>
            </a:r>
            <a:r>
              <a:rPr lang="hu-HU" sz="2800" dirty="0">
                <a:solidFill>
                  <a:srgbClr val="00597A"/>
                </a:solidFill>
              </a:rPr>
              <a:t> Story-t, Story-t, </a:t>
            </a:r>
            <a:r>
              <a:rPr lang="hu-HU" sz="2800" dirty="0" err="1">
                <a:solidFill>
                  <a:srgbClr val="00597A"/>
                </a:solidFill>
              </a:rPr>
              <a:t>Task</a:t>
            </a:r>
            <a:r>
              <a:rPr lang="hu-HU" sz="2800" dirty="0">
                <a:solidFill>
                  <a:srgbClr val="00597A"/>
                </a:solidFill>
              </a:rPr>
              <a:t>-ot, amihez vinni kellene szendvicset 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Ki pontozzon? 			aki vinne szendvicset (</a:t>
            </a:r>
            <a:r>
              <a:rPr lang="hu-HU" sz="2800" dirty="0" err="1">
                <a:solidFill>
                  <a:srgbClr val="00597A"/>
                </a:solidFill>
              </a:rPr>
              <a:t>Dev</a:t>
            </a:r>
            <a:r>
              <a:rPr lang="hu-HU" sz="2800" dirty="0">
                <a:solidFill>
                  <a:srgbClr val="00597A"/>
                </a:solidFill>
              </a:rPr>
              <a:t> team , fejlesztők, tesztelők)	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597A"/>
                </a:solidFill>
              </a:rPr>
              <a:t>Kit pontozzunk?			senki nem annyit ér, amennyi szendvicset csomagol </a:t>
            </a:r>
          </a:p>
        </p:txBody>
      </p:sp>
    </p:spTree>
    <p:extLst>
      <p:ext uri="{BB962C8B-B14F-4D97-AF65-F5344CB8AC3E}">
        <p14:creationId xmlns:p14="http://schemas.microsoft.com/office/powerpoint/2010/main" val="3107313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0E45F58C-3B4A-8746-811B-2F8713AA9361}"/>
              </a:ext>
            </a:extLst>
          </p:cNvPr>
          <p:cNvSpPr txBox="1"/>
          <p:nvPr/>
        </p:nvSpPr>
        <p:spPr>
          <a:xfrm>
            <a:off x="2021051" y="1980826"/>
            <a:ext cx="6752298" cy="302986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828434" eaLnBrk="1" fontAlgn="auto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hu-HU" sz="7600" b="1" spc="600">
                <a:solidFill>
                  <a:srgbClr val="005A7A"/>
                </a:solidFill>
                <a:latin typeface="+mn-lt"/>
                <a:ea typeface="Montserrat Semi Bold" charset="0"/>
                <a:cs typeface="Montserrat Semi Bold" charset="0"/>
              </a:rPr>
              <a:t>KÖSZÖNÖM</a:t>
            </a:r>
            <a:br>
              <a:rPr lang="hu-HU" sz="7600" b="1" spc="600">
                <a:solidFill>
                  <a:srgbClr val="005A7A"/>
                </a:solidFill>
                <a:latin typeface="+mn-lt"/>
                <a:ea typeface="Montserrat Semi Bold" charset="0"/>
                <a:cs typeface="Montserrat Semi Bold" charset="0"/>
              </a:rPr>
            </a:br>
            <a:r>
              <a:rPr lang="hu-HU" sz="7600" b="1" spc="600">
                <a:solidFill>
                  <a:srgbClr val="005A7A"/>
                </a:solidFill>
                <a:latin typeface="+mn-lt"/>
                <a:ea typeface="Montserrat Semi Bold" charset="0"/>
                <a:cs typeface="Montserrat Semi Bold" charset="0"/>
              </a:rPr>
              <a:t>A FIGYLEMET!</a:t>
            </a:r>
            <a:endParaRPr lang="hu-HU" sz="7600" b="1" spc="600" dirty="0">
              <a:solidFill>
                <a:srgbClr val="005A7A"/>
              </a:solidFill>
              <a:latin typeface="+mn-lt"/>
              <a:ea typeface="Montserrat Semi Bold" charset="0"/>
              <a:cs typeface="Montserrat Semi Bold" charset="0"/>
            </a:endParaRPr>
          </a:p>
          <a:p>
            <a:pPr algn="r" defTabSz="1828434" eaLnBrk="1" fontAlgn="auto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7600" b="1" spc="600" dirty="0">
              <a:solidFill>
                <a:srgbClr val="005A7A"/>
              </a:solidFill>
              <a:latin typeface="+mn-lt"/>
              <a:ea typeface="Montserrat Semi Bold" charset="0"/>
              <a:cs typeface="Montserrat Semi Bold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70294-3D4F-D24E-A251-ED70FD819FAE}"/>
              </a:ext>
            </a:extLst>
          </p:cNvPr>
          <p:cNvSpPr txBox="1">
            <a:spLocks/>
          </p:cNvSpPr>
          <p:nvPr/>
        </p:nvSpPr>
        <p:spPr bwMode="auto">
          <a:xfrm>
            <a:off x="2706688" y="7427913"/>
            <a:ext cx="6983154" cy="17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9pPr>
          </a:lstStyle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TELEFON</a:t>
            </a:r>
            <a:r>
              <a:rPr lang="en-US" altLang="hu-HU" sz="2300" dirty="0">
                <a:solidFill>
                  <a:srgbClr val="202321"/>
                </a:solidFill>
                <a:latin typeface="+mn-lt"/>
              </a:rPr>
              <a:t>:</a:t>
            </a: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	+36/30 436 8287</a:t>
            </a:r>
            <a:endParaRPr lang="hu-HU" altLang="hu-HU" sz="2400" u="sng" dirty="0">
              <a:solidFill>
                <a:srgbClr val="202321"/>
              </a:solidFill>
              <a:latin typeface="+mn-lt"/>
            </a:endParaRPr>
          </a:p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hu-HU" altLang="hu-HU" sz="2400" dirty="0">
                <a:solidFill>
                  <a:srgbClr val="202321"/>
                </a:solidFill>
                <a:latin typeface="+mn-lt"/>
              </a:rPr>
              <a:t>WEB: 		</a:t>
            </a: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www.lechnerkozpont.hu</a:t>
            </a:r>
            <a:endParaRPr lang="en-US" altLang="hu-HU" sz="2300" dirty="0">
              <a:solidFill>
                <a:srgbClr val="202321"/>
              </a:solidFill>
              <a:latin typeface="+mn-lt"/>
            </a:endParaRPr>
          </a:p>
          <a:p>
            <a:pPr eaLnBrk="1" hangingPunct="1">
              <a:lnSpc>
                <a:spcPts val="3638"/>
              </a:lnSpc>
              <a:spcBef>
                <a:spcPct val="20000"/>
              </a:spcBef>
              <a:buNone/>
              <a:defRPr/>
            </a:pPr>
            <a:r>
              <a:rPr lang="en-US" altLang="hu-HU" sz="2300" dirty="0">
                <a:solidFill>
                  <a:srgbClr val="202321"/>
                </a:solidFill>
                <a:latin typeface="+mn-lt"/>
              </a:rPr>
              <a:t>EMAIL: </a:t>
            </a:r>
            <a:r>
              <a:rPr lang="hu-HU" altLang="hu-HU" sz="2300" dirty="0">
                <a:solidFill>
                  <a:srgbClr val="202321"/>
                </a:solidFill>
                <a:latin typeface="+mn-lt"/>
              </a:rPr>
              <a:t>		</a:t>
            </a:r>
            <a:r>
              <a:rPr lang="hu-HU" altLang="hu-HU" sz="2300" dirty="0" err="1">
                <a:solidFill>
                  <a:srgbClr val="202321"/>
                </a:solidFill>
                <a:latin typeface="+mn-lt"/>
              </a:rPr>
              <a:t>attila.hulber</a:t>
            </a:r>
            <a:r>
              <a:rPr lang="en-US" altLang="hu-HU" sz="2300" dirty="0">
                <a:solidFill>
                  <a:srgbClr val="202321"/>
                </a:solidFill>
                <a:latin typeface="+mn-lt"/>
              </a:rPr>
              <a:t>@</a:t>
            </a:r>
            <a:r>
              <a:rPr lang="hu-HU" altLang="hu-HU" sz="2300" dirty="0">
                <a:solidFill>
                  <a:srgbClr val="202321"/>
                </a:solidFill>
              </a:rPr>
              <a:t>lechnerkozpont.hu</a:t>
            </a:r>
            <a:endParaRPr lang="en-US" altLang="hu-HU" sz="2300" dirty="0">
              <a:solidFill>
                <a:srgbClr val="202321"/>
              </a:solidFill>
              <a:latin typeface="+mn-lt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50E8A5E-0840-3E47-9DDC-C865BC8D121E}"/>
              </a:ext>
            </a:extLst>
          </p:cNvPr>
          <p:cNvSpPr txBox="1">
            <a:spLocks/>
          </p:cNvSpPr>
          <p:nvPr/>
        </p:nvSpPr>
        <p:spPr bwMode="auto">
          <a:xfrm>
            <a:off x="2706688" y="6296025"/>
            <a:ext cx="36576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7490" tIns="108745" rIns="217490" bIns="108745">
            <a:spAutoFit/>
          </a:bodyPr>
          <a:lstStyle>
            <a:lvl1pPr defTabSz="1087438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1pPr>
            <a:lvl2pPr marL="1087438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2pPr>
            <a:lvl3pPr marL="2174875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3pPr>
            <a:lvl4pPr marL="3262313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4pPr>
            <a:lvl5pPr marL="4349750" defTabSz="10874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5pPr>
            <a:lvl6pPr marL="48069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6pPr>
            <a:lvl7pPr marL="52641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7pPr>
            <a:lvl8pPr marL="57213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8pPr>
            <a:lvl9pPr marL="6178550" defTabSz="1087438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Light"/>
                <a:ea typeface="Lato Light"/>
                <a:cs typeface="Lato Light"/>
              </a:defRPr>
            </a:lvl9pPr>
          </a:lstStyle>
          <a:p>
            <a:pPr eaLnBrk="1" hangingPunct="1">
              <a:lnSpc>
                <a:spcPts val="3638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hu-HU" sz="2400" dirty="0">
                <a:solidFill>
                  <a:srgbClr val="202321"/>
                </a:solidFill>
              </a:rPr>
              <a:t>1111 Budapest, Budafoki út 59.</a:t>
            </a:r>
            <a:endParaRPr lang="en-US" altLang="hu-HU" sz="2300" dirty="0">
              <a:solidFill>
                <a:srgbClr val="202321"/>
              </a:solidFill>
              <a:latin typeface="+mn-lt"/>
            </a:endParaRPr>
          </a:p>
        </p:txBody>
      </p:sp>
      <p:grpSp>
        <p:nvGrpSpPr>
          <p:cNvPr id="63492" name="Group 31">
            <a:extLst>
              <a:ext uri="{FF2B5EF4-FFF2-40B4-BE49-F238E27FC236}">
                <a16:creationId xmlns:a16="http://schemas.microsoft.com/office/drawing/2014/main" id="{DBB0DF5F-26AA-3C4A-95A9-38FB4BF55CC9}"/>
              </a:ext>
            </a:extLst>
          </p:cNvPr>
          <p:cNvGrpSpPr>
            <a:grpSpLocks/>
          </p:cNvGrpSpPr>
          <p:nvPr/>
        </p:nvGrpSpPr>
        <p:grpSpPr bwMode="auto">
          <a:xfrm>
            <a:off x="1920875" y="6392863"/>
            <a:ext cx="622300" cy="500062"/>
            <a:chOff x="19517684" y="3211903"/>
            <a:chExt cx="621122" cy="501001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F3A4229D-DD78-6643-B638-1DE0868D4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3879" y="3291427"/>
              <a:ext cx="79225" cy="77933"/>
            </a:xfrm>
            <a:custGeom>
              <a:avLst/>
              <a:gdLst>
                <a:gd name="T0" fmla="*/ 78445 w 120"/>
                <a:gd name="T1" fmla="*/ 39552 h 120"/>
                <a:gd name="T2" fmla="*/ 78445 w 120"/>
                <a:gd name="T3" fmla="*/ 39552 h 120"/>
                <a:gd name="T4" fmla="*/ 39552 w 120"/>
                <a:gd name="T5" fmla="*/ 0 h 120"/>
                <a:gd name="T6" fmla="*/ 0 w 120"/>
                <a:gd name="T7" fmla="*/ 39552 h 120"/>
                <a:gd name="T8" fmla="*/ 39552 w 120"/>
                <a:gd name="T9" fmla="*/ 78445 h 120"/>
                <a:gd name="T10" fmla="*/ 78445 w 120"/>
                <a:gd name="T11" fmla="*/ 39552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0" h="120">
                  <a:moveTo>
                    <a:pt x="119" y="60"/>
                  </a:moveTo>
                  <a:lnTo>
                    <a:pt x="119" y="60"/>
                  </a:lnTo>
                  <a:cubicBezTo>
                    <a:pt x="119" y="30"/>
                    <a:pt x="97" y="0"/>
                    <a:pt x="60" y="0"/>
                  </a:cubicBezTo>
                  <a:cubicBezTo>
                    <a:pt x="30" y="0"/>
                    <a:pt x="0" y="30"/>
                    <a:pt x="0" y="60"/>
                  </a:cubicBezTo>
                  <a:cubicBezTo>
                    <a:pt x="0" y="97"/>
                    <a:pt x="30" y="119"/>
                    <a:pt x="60" y="119"/>
                  </a:cubicBezTo>
                  <a:cubicBezTo>
                    <a:pt x="97" y="119"/>
                    <a:pt x="119" y="97"/>
                    <a:pt x="119" y="60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71BFE0"/>
                </a:solidFill>
                <a:latin typeface="+mn-lt"/>
              </a:endParaRPr>
            </a:p>
          </p:txBody>
        </p:sp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F540E481-9E91-6748-A5D6-A2297ED8F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93563" y="3211903"/>
              <a:ext cx="263026" cy="400801"/>
            </a:xfrm>
            <a:custGeom>
              <a:avLst/>
              <a:gdLst>
                <a:gd name="T0" fmla="*/ 258370 w 397"/>
                <a:gd name="T1" fmla="*/ 138661 h 605"/>
                <a:gd name="T2" fmla="*/ 258370 w 397"/>
                <a:gd name="T3" fmla="*/ 138661 h 605"/>
                <a:gd name="T4" fmla="*/ 129517 w 397"/>
                <a:gd name="T5" fmla="*/ 0 h 605"/>
                <a:gd name="T6" fmla="*/ 0 w 397"/>
                <a:gd name="T7" fmla="*/ 138661 h 605"/>
                <a:gd name="T8" fmla="*/ 129517 w 397"/>
                <a:gd name="T9" fmla="*/ 400724 h 605"/>
                <a:gd name="T10" fmla="*/ 258370 w 397"/>
                <a:gd name="T11" fmla="*/ 138661 h 6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7" h="605">
                  <a:moveTo>
                    <a:pt x="389" y="209"/>
                  </a:moveTo>
                  <a:lnTo>
                    <a:pt x="389" y="209"/>
                  </a:lnTo>
                  <a:cubicBezTo>
                    <a:pt x="389" y="97"/>
                    <a:pt x="307" y="0"/>
                    <a:pt x="195" y="0"/>
                  </a:cubicBezTo>
                  <a:cubicBezTo>
                    <a:pt x="90" y="0"/>
                    <a:pt x="0" y="97"/>
                    <a:pt x="0" y="209"/>
                  </a:cubicBezTo>
                  <a:cubicBezTo>
                    <a:pt x="0" y="358"/>
                    <a:pt x="195" y="604"/>
                    <a:pt x="195" y="604"/>
                  </a:cubicBezTo>
                  <a:cubicBezTo>
                    <a:pt x="195" y="604"/>
                    <a:pt x="396" y="358"/>
                    <a:pt x="389" y="209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solidFill>
                  <a:srgbClr val="71BFE0"/>
                </a:solidFill>
                <a:latin typeface="+mn-lt"/>
              </a:endParaRPr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CFB5C477-991E-CA4C-BFA1-660F3EAC0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7684" y="3507732"/>
              <a:ext cx="621122" cy="205172"/>
            </a:xfrm>
            <a:custGeom>
              <a:avLst/>
              <a:gdLst>
                <a:gd name="T0" fmla="*/ 198174 w 934"/>
                <a:gd name="T1" fmla="*/ 0 h 307"/>
                <a:gd name="T2" fmla="*/ 109062 w 934"/>
                <a:gd name="T3" fmla="*/ 0 h 307"/>
                <a:gd name="T4" fmla="*/ 0 w 934"/>
                <a:gd name="T5" fmla="*/ 204420 h 307"/>
                <a:gd name="T6" fmla="*/ 307901 w 934"/>
                <a:gd name="T7" fmla="*/ 204420 h 307"/>
                <a:gd name="T8" fmla="*/ 620457 w 934"/>
                <a:gd name="T9" fmla="*/ 204420 h 307"/>
                <a:gd name="T10" fmla="*/ 511395 w 934"/>
                <a:gd name="T11" fmla="*/ 0 h 307"/>
                <a:gd name="T12" fmla="*/ 416963 w 934"/>
                <a:gd name="T13" fmla="*/ 0 h 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4" h="307">
                  <a:moveTo>
                    <a:pt x="298" y="0"/>
                  </a:moveTo>
                  <a:lnTo>
                    <a:pt x="164" y="0"/>
                  </a:lnTo>
                  <a:lnTo>
                    <a:pt x="0" y="306"/>
                  </a:lnTo>
                  <a:lnTo>
                    <a:pt x="463" y="306"/>
                  </a:lnTo>
                  <a:lnTo>
                    <a:pt x="933" y="306"/>
                  </a:lnTo>
                  <a:lnTo>
                    <a:pt x="769" y="0"/>
                  </a:lnTo>
                  <a:lnTo>
                    <a:pt x="627" y="0"/>
                  </a:ln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solidFill>
                  <a:srgbClr val="71BFE0"/>
                </a:solidFill>
                <a:latin typeface="+mn-lt"/>
              </a:endParaRPr>
            </a:p>
          </p:txBody>
        </p:sp>
      </p:grpSp>
      <p:grpSp>
        <p:nvGrpSpPr>
          <p:cNvPr id="63493" name="Group 35">
            <a:extLst>
              <a:ext uri="{FF2B5EF4-FFF2-40B4-BE49-F238E27FC236}">
                <a16:creationId xmlns:a16="http://schemas.microsoft.com/office/drawing/2014/main" id="{22C2C9ED-6B57-584D-A726-D837BB8FFDD6}"/>
              </a:ext>
            </a:extLst>
          </p:cNvPr>
          <p:cNvGrpSpPr>
            <a:grpSpLocks/>
          </p:cNvGrpSpPr>
          <p:nvPr/>
        </p:nvGrpSpPr>
        <p:grpSpPr bwMode="auto">
          <a:xfrm>
            <a:off x="1914525" y="7993063"/>
            <a:ext cx="627063" cy="620712"/>
            <a:chOff x="22066630" y="3150377"/>
            <a:chExt cx="626982" cy="621122"/>
          </a:xfrm>
        </p:grpSpPr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72757263-53A0-9545-95E3-A02F9A38B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69805" y="3150377"/>
              <a:ext cx="620633" cy="621122"/>
            </a:xfrm>
            <a:custGeom>
              <a:avLst/>
              <a:gdLst>
                <a:gd name="T0" fmla="*/ 307901 w 934"/>
                <a:gd name="T1" fmla="*/ 0 h 934"/>
                <a:gd name="T2" fmla="*/ 307901 w 934"/>
                <a:gd name="T3" fmla="*/ 0 h 934"/>
                <a:gd name="T4" fmla="*/ 620457 w 934"/>
                <a:gd name="T5" fmla="*/ 307901 h 934"/>
                <a:gd name="T6" fmla="*/ 307901 w 934"/>
                <a:gd name="T7" fmla="*/ 620457 h 934"/>
                <a:gd name="T8" fmla="*/ 0 w 934"/>
                <a:gd name="T9" fmla="*/ 307901 h 934"/>
                <a:gd name="T10" fmla="*/ 307901 w 934"/>
                <a:gd name="T11" fmla="*/ 0 h 9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4" h="934">
                  <a:moveTo>
                    <a:pt x="463" y="0"/>
                  </a:moveTo>
                  <a:lnTo>
                    <a:pt x="463" y="0"/>
                  </a:lnTo>
                  <a:cubicBezTo>
                    <a:pt x="724" y="0"/>
                    <a:pt x="933" y="209"/>
                    <a:pt x="933" y="463"/>
                  </a:cubicBezTo>
                  <a:cubicBezTo>
                    <a:pt x="933" y="724"/>
                    <a:pt x="724" y="933"/>
                    <a:pt x="463" y="933"/>
                  </a:cubicBezTo>
                  <a:cubicBezTo>
                    <a:pt x="209" y="933"/>
                    <a:pt x="0" y="724"/>
                    <a:pt x="0" y="463"/>
                  </a:cubicBezTo>
                  <a:cubicBezTo>
                    <a:pt x="0" y="209"/>
                    <a:pt x="209" y="0"/>
                    <a:pt x="463" y="0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7F4F8D3F-C4E5-C747-8227-834B0CBE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77740" y="3150377"/>
              <a:ext cx="1588" cy="621122"/>
            </a:xfrm>
            <a:prstGeom prst="line">
              <a:avLst/>
            </a:pr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6D4C485C-AC00-3748-8D73-1FE1BD4B34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66630" y="3458555"/>
              <a:ext cx="626982" cy="3177"/>
            </a:xfrm>
            <a:prstGeom prst="line">
              <a:avLst/>
            </a:pr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id="{52FF3272-D5F1-514A-9E96-CA8D4483F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9010" y="3150377"/>
              <a:ext cx="141270" cy="621122"/>
            </a:xfrm>
            <a:custGeom>
              <a:avLst/>
              <a:gdLst>
                <a:gd name="T0" fmla="*/ 139961 w 210"/>
                <a:gd name="T1" fmla="*/ 0 h 934"/>
                <a:gd name="T2" fmla="*/ 139961 w 210"/>
                <a:gd name="T3" fmla="*/ 0 h 934"/>
                <a:gd name="T4" fmla="*/ 0 w 210"/>
                <a:gd name="T5" fmla="*/ 307901 h 934"/>
                <a:gd name="T6" fmla="*/ 139961 w 210"/>
                <a:gd name="T7" fmla="*/ 620457 h 9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" h="934">
                  <a:moveTo>
                    <a:pt x="209" y="0"/>
                  </a:moveTo>
                  <a:lnTo>
                    <a:pt x="209" y="0"/>
                  </a:lnTo>
                  <a:cubicBezTo>
                    <a:pt x="209" y="0"/>
                    <a:pt x="0" y="164"/>
                    <a:pt x="0" y="463"/>
                  </a:cubicBezTo>
                  <a:cubicBezTo>
                    <a:pt x="0" y="769"/>
                    <a:pt x="209" y="933"/>
                    <a:pt x="209" y="933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id="{9312B9ED-2610-C24E-ACE2-24C7AA0B8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8375" y="3150377"/>
              <a:ext cx="139682" cy="621122"/>
            </a:xfrm>
            <a:custGeom>
              <a:avLst/>
              <a:gdLst>
                <a:gd name="T0" fmla="*/ 0 w 210"/>
                <a:gd name="T1" fmla="*/ 0 h 934"/>
                <a:gd name="T2" fmla="*/ 0 w 210"/>
                <a:gd name="T3" fmla="*/ 0 h 934"/>
                <a:gd name="T4" fmla="*/ 139961 w 210"/>
                <a:gd name="T5" fmla="*/ 307901 h 934"/>
                <a:gd name="T6" fmla="*/ 0 w 210"/>
                <a:gd name="T7" fmla="*/ 620457 h 9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" h="9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09" y="164"/>
                    <a:pt x="209" y="463"/>
                  </a:cubicBezTo>
                  <a:cubicBezTo>
                    <a:pt x="209" y="769"/>
                    <a:pt x="0" y="933"/>
                    <a:pt x="0" y="933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AE92EFD4-477B-1A45-8B84-A04D770EE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9646" y="3261575"/>
              <a:ext cx="480951" cy="100078"/>
            </a:xfrm>
            <a:custGeom>
              <a:avLst/>
              <a:gdLst>
                <a:gd name="T0" fmla="*/ 0 w 725"/>
                <a:gd name="T1" fmla="*/ 0 h 150"/>
                <a:gd name="T2" fmla="*/ 0 w 725"/>
                <a:gd name="T3" fmla="*/ 0 h 150"/>
                <a:gd name="T4" fmla="*/ 237263 w 725"/>
                <a:gd name="T5" fmla="*/ 98949 h 150"/>
                <a:gd name="T6" fmla="*/ 479827 w 72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5" h="15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74" y="149"/>
                    <a:pt x="358" y="149"/>
                  </a:cubicBezTo>
                  <a:cubicBezTo>
                    <a:pt x="649" y="149"/>
                    <a:pt x="724" y="0"/>
                    <a:pt x="724" y="0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F3CFE093-CB8E-9545-AB30-FA8494C0F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9646" y="3563400"/>
              <a:ext cx="480951" cy="100078"/>
            </a:xfrm>
            <a:custGeom>
              <a:avLst/>
              <a:gdLst>
                <a:gd name="T0" fmla="*/ 0 w 725"/>
                <a:gd name="T1" fmla="*/ 98949 h 150"/>
                <a:gd name="T2" fmla="*/ 0 w 725"/>
                <a:gd name="T3" fmla="*/ 98949 h 150"/>
                <a:gd name="T4" fmla="*/ 237263 w 725"/>
                <a:gd name="T5" fmla="*/ 0 h 150"/>
                <a:gd name="T6" fmla="*/ 479827 w 725"/>
                <a:gd name="T7" fmla="*/ 98949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5" h="150">
                  <a:moveTo>
                    <a:pt x="0" y="149"/>
                  </a:moveTo>
                  <a:lnTo>
                    <a:pt x="0" y="149"/>
                  </a:lnTo>
                  <a:cubicBezTo>
                    <a:pt x="0" y="149"/>
                    <a:pt x="74" y="0"/>
                    <a:pt x="358" y="0"/>
                  </a:cubicBezTo>
                  <a:cubicBezTo>
                    <a:pt x="649" y="0"/>
                    <a:pt x="724" y="149"/>
                    <a:pt x="724" y="149"/>
                  </a:cubicBezTo>
                </a:path>
              </a:pathLst>
            </a:custGeom>
            <a:noFill/>
            <a:ln w="34290" cap="flat">
              <a:solidFill>
                <a:srgbClr val="005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+mn-lt"/>
              </a:endParaRPr>
            </a:p>
          </p:txBody>
        </p:sp>
      </p:grpSp>
      <p:sp>
        <p:nvSpPr>
          <p:cNvPr id="63494" name="TextBox 14">
            <a:extLst>
              <a:ext uri="{FF2B5EF4-FFF2-40B4-BE49-F238E27FC236}">
                <a16:creationId xmlns:a16="http://schemas.microsoft.com/office/drawing/2014/main" id="{1ADA9C1E-6BFF-2149-B33D-A45F57E8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5338763"/>
            <a:ext cx="288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anose="020F0502020204030203" pitchFamily="34" charset="0"/>
              </a:defRPr>
            </a:lvl9pPr>
          </a:lstStyle>
          <a:p>
            <a:pPr eaLnBrk="1" hangingPunct="1"/>
            <a:r>
              <a:rPr lang="hu-HU" altLang="hu-HU" sz="2800" b="1">
                <a:solidFill>
                  <a:schemeClr val="tx2"/>
                </a:solidFill>
                <a:latin typeface="Calibri" panose="020F0502020204030204" pitchFamily="34" charset="0"/>
                <a:ea typeface="Montserrat" pitchFamily="2" charset="0"/>
                <a:cs typeface="Montserrat" pitchFamily="2" charset="0"/>
              </a:rPr>
              <a:t>ELÉRHETŐSÉG/</a:t>
            </a:r>
            <a:endParaRPr lang="en-US" altLang="hu-HU" sz="2800" b="1">
              <a:solidFill>
                <a:schemeClr val="tx2"/>
              </a:solidFill>
              <a:latin typeface="Calibri" panose="020F0502020204030204" pitchFamily="34" charset="0"/>
              <a:ea typeface="Montserrat" pitchFamily="2" charset="0"/>
              <a:cs typeface="Montserrat" pitchFamily="2" charset="0"/>
            </a:endParaRPr>
          </a:p>
        </p:txBody>
      </p: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F2FC4123-C042-B641-8B41-4F9D0FE937B1}"/>
              </a:ext>
            </a:extLst>
          </p:cNvPr>
          <p:cNvCxnSpPr/>
          <p:nvPr/>
        </p:nvCxnSpPr>
        <p:spPr>
          <a:xfrm flipV="1">
            <a:off x="2952750" y="4805363"/>
            <a:ext cx="741363" cy="4762"/>
          </a:xfrm>
          <a:prstGeom prst="line">
            <a:avLst/>
          </a:prstGeom>
          <a:ln w="76200">
            <a:solidFill>
              <a:srgbClr val="AAF7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6" name="Picture 8">
            <a:extLst>
              <a:ext uri="{FF2B5EF4-FFF2-40B4-BE49-F238E27FC236}">
                <a16:creationId xmlns:a16="http://schemas.microsoft.com/office/drawing/2014/main" id="{8B13A363-71B7-BA4A-A6D9-1E951333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0" t="17514" b="17007"/>
          <a:stretch>
            <a:fillRect/>
          </a:stretch>
        </p:blipFill>
        <p:spPr bwMode="auto">
          <a:xfrm>
            <a:off x="12225338" y="0"/>
            <a:ext cx="12152312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Kép 3">
            <a:extLst>
              <a:ext uri="{FF2B5EF4-FFF2-40B4-BE49-F238E27FC236}">
                <a16:creationId xmlns:a16="http://schemas.microsoft.com/office/drawing/2014/main" id="{DBFD6BC0-EFD1-EA49-B972-20549912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2245975"/>
            <a:ext cx="7254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20">
            <a:extLst>
              <a:ext uri="{FF2B5EF4-FFF2-40B4-BE49-F238E27FC236}">
                <a16:creationId xmlns:a16="http://schemas.microsoft.com/office/drawing/2014/main" id="{9B42B4CF-86A0-8C41-98BB-7FB64859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2539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63B9174C-5339-9F4A-B4E6-E2596311F123}"/>
              </a:ext>
            </a:extLst>
          </p:cNvPr>
          <p:cNvSpPr/>
          <p:nvPr/>
        </p:nvSpPr>
        <p:spPr>
          <a:xfrm>
            <a:off x="12225338" y="-14288"/>
            <a:ext cx="12152312" cy="13716001"/>
          </a:xfrm>
          <a:prstGeom prst="rect">
            <a:avLst/>
          </a:prstGeom>
          <a:solidFill>
            <a:srgbClr val="007098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7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STORY pont </a:t>
            </a:r>
            <a:r>
              <a:rPr lang="hu-HU" sz="9600" dirty="0" err="1">
                <a:solidFill>
                  <a:srgbClr val="00597A"/>
                </a:solidFill>
              </a:rPr>
              <a:t>by</a:t>
            </a:r>
            <a:r>
              <a:rPr lang="hu-HU" sz="9600" dirty="0">
                <a:solidFill>
                  <a:srgbClr val="00597A"/>
                </a:solidFill>
              </a:rPr>
              <a:t> </a:t>
            </a:r>
            <a:r>
              <a:rPr lang="hu-HU" sz="9600" dirty="0" err="1">
                <a:solidFill>
                  <a:srgbClr val="00597A"/>
                </a:solidFill>
              </a:rPr>
              <a:t>definition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48F96E37-A0E1-45A3-84F7-11694EED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284" y="2891626"/>
            <a:ext cx="14153732" cy="830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4400" dirty="0"/>
              <a:t>„</a:t>
            </a:r>
            <a:r>
              <a:rPr lang="en-US" sz="4400" dirty="0"/>
              <a:t>Story points are a unit of measure for expressing an estimate of the </a:t>
            </a:r>
            <a:r>
              <a:rPr lang="en-US" sz="4400" b="1" dirty="0"/>
              <a:t>overall effort </a:t>
            </a:r>
            <a:r>
              <a:rPr lang="en-US" sz="4400" dirty="0"/>
              <a:t>that will be required to fully implement a product backlog item or any other piece of work</a:t>
            </a:r>
            <a:r>
              <a:rPr lang="hu-HU" sz="4400" dirty="0"/>
              <a:t>…”</a:t>
            </a:r>
          </a:p>
          <a:p>
            <a:pPr marL="0" indent="0">
              <a:buNone/>
            </a:pPr>
            <a:endParaRPr lang="hu-HU" sz="4400" dirty="0"/>
          </a:p>
          <a:p>
            <a:pPr marL="0" indent="0">
              <a:buNone/>
            </a:pPr>
            <a:endParaRPr lang="hu-HU" sz="4400" dirty="0"/>
          </a:p>
          <a:p>
            <a:pPr marL="0" indent="0">
              <a:buNone/>
            </a:pPr>
            <a:r>
              <a:rPr lang="hu-HU" sz="4400" dirty="0"/>
              <a:t>Google találat (</a:t>
            </a:r>
            <a:r>
              <a:rPr lang="hu-HU" sz="4400" i="1" dirty="0"/>
              <a:t>forrás: stylers.hu</a:t>
            </a:r>
            <a:r>
              <a:rPr lang="hu-HU" sz="4400" dirty="0"/>
              <a:t>)</a:t>
            </a:r>
          </a:p>
          <a:p>
            <a:pPr marL="0" indent="0">
              <a:buNone/>
            </a:pPr>
            <a:r>
              <a:rPr lang="hu-HU" sz="4400" dirty="0"/>
              <a:t>„A különbség a hagyományos órában / napokban való becsléssel szemben, hogy a csapatoknak nem azt kell megbecsülniük, hogy egy-egy feladat elkészítése mennyi időt vesz igénybe, hanem azt, hogy mennyi erőfeszítést igényel majd a feladat </a:t>
            </a:r>
            <a:r>
              <a:rPr lang="hu-HU" sz="4400" b="1" dirty="0"/>
              <a:t>egy másikhoz képest</a:t>
            </a:r>
            <a:r>
              <a:rPr lang="hu-HU" sz="4400" dirty="0"/>
              <a:t>. A story pontok így inkább egy </a:t>
            </a:r>
            <a:r>
              <a:rPr lang="hu-HU" sz="4400" b="1" dirty="0"/>
              <a:t>relatív mértékegységként </a:t>
            </a:r>
            <a:r>
              <a:rPr lang="hu-HU" sz="4400" dirty="0"/>
              <a:t>fogják megmutatni, hogy nagyjából mekkora befektetést igényel a csapat részéről a feladat elvégzése. Lényegében egy </a:t>
            </a:r>
            <a:r>
              <a:rPr lang="hu-HU" sz="4400" b="1" dirty="0"/>
              <a:t>absztrakcióról</a:t>
            </a:r>
            <a:r>
              <a:rPr lang="hu-HU" sz="4400" dirty="0"/>
              <a:t>…”</a:t>
            </a:r>
            <a:endParaRPr lang="hu-HU" sz="4400" b="1" dirty="0"/>
          </a:p>
          <a:p>
            <a:pPr marL="0" indent="0">
              <a:buNone/>
            </a:pPr>
            <a:endParaRPr lang="hu-HU" sz="4800" i="1" dirty="0">
              <a:solidFill>
                <a:srgbClr val="0059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1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zöveg helye 2">
            <a:extLst>
              <a:ext uri="{FF2B5EF4-FFF2-40B4-BE49-F238E27FC236}">
                <a16:creationId xmlns:a16="http://schemas.microsoft.com/office/drawing/2014/main" id="{95F2886E-69B3-4150-8464-A9EDE143A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328" y="6743853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Bonyolultság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complexity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Kockázat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risk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Munkaigény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amount</a:t>
            </a:r>
            <a:r>
              <a:rPr lang="hu-HU" sz="4800" i="1" dirty="0">
                <a:solidFill>
                  <a:srgbClr val="00597A"/>
                </a:solidFill>
              </a:rPr>
              <a:t> of </a:t>
            </a:r>
            <a:r>
              <a:rPr lang="hu-HU" sz="4800" i="1" dirty="0" err="1">
                <a:solidFill>
                  <a:srgbClr val="00597A"/>
                </a:solidFill>
              </a:rPr>
              <a:t>work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Függőségek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dependencies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8C10D13-7C4E-4B93-BB4F-DF3B88E7E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864" y="1651903"/>
            <a:ext cx="22258168" cy="2524955"/>
          </a:xfrm>
          <a:prstGeom prst="rect">
            <a:avLst/>
          </a:prstGeom>
        </p:spPr>
      </p:pic>
      <p:sp>
        <p:nvSpPr>
          <p:cNvPr id="6" name="Szöveg helye 1">
            <a:extLst>
              <a:ext uri="{FF2B5EF4-FFF2-40B4-BE49-F238E27FC236}">
                <a16:creationId xmlns:a16="http://schemas.microsoft.com/office/drawing/2014/main" id="{A99248CB-8BFC-4488-B4E1-1EEA8B187E26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00864" y="0"/>
            <a:ext cx="22376785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Avagy mekkora falat egy feladat?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3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C5D60-1243-C741-B444-C85A61D48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/>
          <a:stretch/>
        </p:blipFill>
        <p:spPr>
          <a:xfrm>
            <a:off x="1" y="0"/>
            <a:ext cx="2437765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4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AD93303B-EBD6-473B-A85B-4B391B322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59" y="4118048"/>
            <a:ext cx="22631539" cy="9597952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 helye 2">
            <a:extLst>
              <a:ext uri="{FF2B5EF4-FFF2-40B4-BE49-F238E27FC236}">
                <a16:creationId xmlns:a16="http://schemas.microsoft.com/office/drawing/2014/main" id="{CB302D23-2B7D-4D5A-ABC8-B68F96E16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46" y="2525866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complexity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risk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amount</a:t>
            </a:r>
            <a:r>
              <a:rPr lang="hu-HU" sz="4800" i="1" dirty="0">
                <a:solidFill>
                  <a:srgbClr val="00597A"/>
                </a:solidFill>
              </a:rPr>
              <a:t> of </a:t>
            </a:r>
            <a:r>
              <a:rPr lang="hu-HU" sz="4800" i="1" dirty="0" err="1">
                <a:solidFill>
                  <a:srgbClr val="00597A"/>
                </a:solidFill>
              </a:rPr>
              <a:t>work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dependencies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</p:txBody>
      </p:sp>
      <p:sp>
        <p:nvSpPr>
          <p:cNvPr id="12" name="Szöveg helye 1">
            <a:extLst>
              <a:ext uri="{FF2B5EF4-FFF2-40B4-BE49-F238E27FC236}">
                <a16:creationId xmlns:a16="http://schemas.microsoft.com/office/drawing/2014/main" id="{2C1D8111-FB21-4C1D-80E4-243E3E0D492E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6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Avagy mekkora feladat egy túra?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34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431E8F0-CD55-46B5-856E-377C69250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30" y="4149213"/>
            <a:ext cx="22430601" cy="9566787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 helye 2">
            <a:extLst>
              <a:ext uri="{FF2B5EF4-FFF2-40B4-BE49-F238E27FC236}">
                <a16:creationId xmlns:a16="http://schemas.microsoft.com/office/drawing/2014/main" id="{0156842A-597F-487F-83DC-2BD54520E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46" y="2525866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complexity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risk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amount</a:t>
            </a:r>
            <a:r>
              <a:rPr lang="hu-HU" sz="4800" i="1" dirty="0">
                <a:solidFill>
                  <a:srgbClr val="00597A"/>
                </a:solidFill>
              </a:rPr>
              <a:t> of </a:t>
            </a:r>
            <a:r>
              <a:rPr lang="hu-HU" sz="4800" i="1" dirty="0" err="1">
                <a:solidFill>
                  <a:srgbClr val="00597A"/>
                </a:solidFill>
              </a:rPr>
              <a:t>work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dependencies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</p:txBody>
      </p:sp>
      <p:sp>
        <p:nvSpPr>
          <p:cNvPr id="10" name="Szöveg helye 1">
            <a:extLst>
              <a:ext uri="{FF2B5EF4-FFF2-40B4-BE49-F238E27FC236}">
                <a16:creationId xmlns:a16="http://schemas.microsoft.com/office/drawing/2014/main" id="{C54A105D-CDC3-45E5-BFF9-00AD7F6F4E87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6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Avagy mekkora feladat egy túra?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0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B5AA499-8E16-4A4B-A2C1-9EB304900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09" y="4126160"/>
            <a:ext cx="22466840" cy="9589840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 helye 2">
            <a:extLst>
              <a:ext uri="{FF2B5EF4-FFF2-40B4-BE49-F238E27FC236}">
                <a16:creationId xmlns:a16="http://schemas.microsoft.com/office/drawing/2014/main" id="{EF5E692A-3E77-4E4C-A2E9-BE9A1874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46" y="2525866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complexity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risk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amount</a:t>
            </a:r>
            <a:r>
              <a:rPr lang="hu-HU" sz="4800" i="1" dirty="0">
                <a:solidFill>
                  <a:srgbClr val="00597A"/>
                </a:solidFill>
              </a:rPr>
              <a:t> of </a:t>
            </a:r>
            <a:r>
              <a:rPr lang="hu-HU" sz="4800" i="1" dirty="0" err="1">
                <a:solidFill>
                  <a:srgbClr val="00597A"/>
                </a:solidFill>
              </a:rPr>
              <a:t>work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dependencies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</p:txBody>
      </p:sp>
      <p:sp>
        <p:nvSpPr>
          <p:cNvPr id="10" name="Szöveg helye 1">
            <a:extLst>
              <a:ext uri="{FF2B5EF4-FFF2-40B4-BE49-F238E27FC236}">
                <a16:creationId xmlns:a16="http://schemas.microsoft.com/office/drawing/2014/main" id="{0FD1F372-482B-484A-AB32-34365C806D1E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6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Avagy mekkora feladat egy túra?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80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FC74C21-0143-43DD-B8F0-6DA41AF09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90" y="4117321"/>
            <a:ext cx="22460360" cy="9598679"/>
          </a:xfrm>
          <a:prstGeom prst="rect">
            <a:avLst/>
          </a:prstGeom>
        </p:spPr>
      </p:pic>
      <p:pic>
        <p:nvPicPr>
          <p:cNvPr id="34835" name="Picture 19">
            <a:extLst>
              <a:ext uri="{FF2B5EF4-FFF2-40B4-BE49-F238E27FC236}">
                <a16:creationId xmlns:a16="http://schemas.microsoft.com/office/drawing/2014/main" id="{D634CD20-91ED-9747-A7A4-815E8EFE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2241213"/>
            <a:ext cx="7239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 helye 2">
            <a:extLst>
              <a:ext uri="{FF2B5EF4-FFF2-40B4-BE49-F238E27FC236}">
                <a16:creationId xmlns:a16="http://schemas.microsoft.com/office/drawing/2014/main" id="{4EF4EC71-4142-47B1-9AC4-930A70C2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46" y="2525866"/>
            <a:ext cx="13660490" cy="53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13" indent="-455613" algn="l" defTabSz="1827213" rtl="0" eaLnBrk="0" fontAlgn="base" hangingPunct="0">
              <a:lnSpc>
                <a:spcPct val="90000"/>
              </a:lnSpc>
              <a:spcBef>
                <a:spcPts val="2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00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44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88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213" indent="-455613" algn="l" defTabSz="1827213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Milyen nehéz a terep?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complexity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Ismert úton kell menni?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risk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Menetidő/szintidő?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amount</a:t>
            </a:r>
            <a:r>
              <a:rPr lang="hu-HU" sz="4800" i="1" dirty="0">
                <a:solidFill>
                  <a:srgbClr val="00597A"/>
                </a:solidFill>
              </a:rPr>
              <a:t> of </a:t>
            </a:r>
            <a:r>
              <a:rPr lang="hu-HU" sz="4800" i="1" dirty="0" err="1">
                <a:solidFill>
                  <a:srgbClr val="00597A"/>
                </a:solidFill>
              </a:rPr>
              <a:t>work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  <a:p>
            <a:pPr marL="914400" indent="-914400">
              <a:buFont typeface="+mj-lt"/>
              <a:buAutoNum type="arabicPeriod"/>
            </a:pPr>
            <a:r>
              <a:rPr lang="hu-HU" sz="4800" dirty="0">
                <a:solidFill>
                  <a:srgbClr val="00597A"/>
                </a:solidFill>
              </a:rPr>
              <a:t>Időjárás, edzettség, egyéb? </a:t>
            </a:r>
            <a:r>
              <a:rPr lang="hu-HU" sz="4800" i="1" dirty="0">
                <a:solidFill>
                  <a:srgbClr val="00597A"/>
                </a:solidFill>
              </a:rPr>
              <a:t>(</a:t>
            </a:r>
            <a:r>
              <a:rPr lang="hu-HU" sz="4800" i="1" dirty="0" err="1">
                <a:solidFill>
                  <a:srgbClr val="00597A"/>
                </a:solidFill>
              </a:rPr>
              <a:t>dependencies</a:t>
            </a:r>
            <a:r>
              <a:rPr lang="hu-HU" sz="4800" i="1" dirty="0">
                <a:solidFill>
                  <a:srgbClr val="00597A"/>
                </a:solidFill>
              </a:rPr>
              <a:t>)</a:t>
            </a:r>
          </a:p>
        </p:txBody>
      </p:sp>
      <p:sp>
        <p:nvSpPr>
          <p:cNvPr id="10" name="Szöveg helye 1">
            <a:extLst>
              <a:ext uri="{FF2B5EF4-FFF2-40B4-BE49-F238E27FC236}">
                <a16:creationId xmlns:a16="http://schemas.microsoft.com/office/drawing/2014/main" id="{14B0A2F2-02B0-4514-89D6-69E0E4FC8D37}"/>
              </a:ext>
            </a:extLst>
          </p:cNvPr>
          <p:cNvSpPr>
            <a:spLocks noGrp="1" noChangeArrowheads="1"/>
          </p:cNvSpPr>
          <p:nvPr>
            <p:ph type="body" sz="quarter" idx="23"/>
          </p:nvPr>
        </p:nvSpPr>
        <p:spPr bwMode="auto">
          <a:xfrm>
            <a:off x="2074606" y="0"/>
            <a:ext cx="22303043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hu-HU" sz="9600" dirty="0">
                <a:solidFill>
                  <a:srgbClr val="00597A"/>
                </a:solidFill>
              </a:rPr>
              <a:t>Avagy mekkora feladat egy túra?</a:t>
            </a:r>
            <a:endParaRPr lang="hu-HU" altLang="hu-H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14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echner_2019">
      <a:dk1>
        <a:srgbClr val="005979"/>
      </a:dk1>
      <a:lt1>
        <a:srgbClr val="558FA8"/>
      </a:lt1>
      <a:dk2>
        <a:srgbClr val="FFFFFF"/>
      </a:dk2>
      <a:lt2>
        <a:srgbClr val="FFFFFF"/>
      </a:lt2>
      <a:accent1>
        <a:srgbClr val="FFFFFF"/>
      </a:accent1>
      <a:accent2>
        <a:srgbClr val="386070"/>
      </a:accent2>
      <a:accent3>
        <a:srgbClr val="558FA8"/>
      </a:accent3>
      <a:accent4>
        <a:srgbClr val="FFFFFF"/>
      </a:accent4>
      <a:accent5>
        <a:srgbClr val="008FB5"/>
      </a:accent5>
      <a:accent6>
        <a:srgbClr val="D1EBF5"/>
      </a:accent6>
      <a:hlink>
        <a:srgbClr val="FFFFFF"/>
      </a:hlink>
      <a:folHlink>
        <a:srgbClr val="FFFFFF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>
          <a:solidFill>
            <a:srgbClr val="AAF7DA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29695</TotalTime>
  <Words>897</Words>
  <Application>Microsoft Office PowerPoint</Application>
  <PresentationFormat>Egyéni</PresentationFormat>
  <Paragraphs>111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Lato Light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Presentations</dc:title>
  <dc:subject/>
  <dc:creator>Kirkovits Andrea</dc:creator>
  <cp:keywords/>
  <dc:description/>
  <cp:lastModifiedBy>Hülber Attila</cp:lastModifiedBy>
  <cp:revision>5816</cp:revision>
  <dcterms:created xsi:type="dcterms:W3CDTF">2014-11-12T21:47:38Z</dcterms:created>
  <dcterms:modified xsi:type="dcterms:W3CDTF">2020-04-01T06:56:39Z</dcterms:modified>
  <cp:category/>
</cp:coreProperties>
</file>