
<file path=[Content_Types].xml><?xml version="1.0" encoding="utf-8"?>
<Types xmlns="http://schemas.openxmlformats.org/package/2006/content-types">
  <Default ContentType="application/x-fontdata" Extension="fntdata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4" r:id="rId4"/>
    <p:sldMasterId id="214748367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5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4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font" Target="fonts/Montserrat-regular.fntdata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6eb0862ac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6eb0862ac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fdd5f8db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fdd5f8db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6fdd5f8db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6fdd5f8db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6eb0862ac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6eb0862ac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fdaf71083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fdaf71083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fdd5f8d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fdd5f8d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fdaf71083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fdaf71083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fdaf71083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6fdaf71083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fdaf71083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6fdaf71083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b70e23f5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b70e23f5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6fdaf71083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6fdaf71083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fdaf71083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fdaf71083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232806" y="1500638"/>
            <a:ext cx="3654600" cy="9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 column" type="secHead">
  <p:cSld name="SECTION_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5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</a:t>
            </a: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59;p15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5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IVATE &amp; CONFIDENTIAL: Red Bar">
  <p:cSld name="SECTION_HEADER_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6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PRIVATE &amp; 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CONFIDENTIAL | TRUEMOTION, INC.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RNAL ONLY: Red Bar 1">
  <p:cSld name="SECTION_HEADER_2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7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INTERNAL ONLY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 | TRUEMOTION, INC.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7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7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column">
  <p:cSld name="SECTION_HEADER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8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8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" type="body"/>
          </p:nvPr>
        </p:nvSpPr>
        <p:spPr>
          <a:xfrm>
            <a:off x="369100" y="1131100"/>
            <a:ext cx="40080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9" name="Google Shape;79;p18"/>
          <p:cNvSpPr txBox="1"/>
          <p:nvPr>
            <p:ph idx="2" type="body"/>
          </p:nvPr>
        </p:nvSpPr>
        <p:spPr>
          <a:xfrm>
            <a:off x="4694675" y="1131100"/>
            <a:ext cx="40080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0" name="Google Shape;80;p18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SECTION_HEADER_1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9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9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369100" y="1131100"/>
            <a:ext cx="25638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6" name="Google Shape;86;p19"/>
          <p:cNvSpPr txBox="1"/>
          <p:nvPr>
            <p:ph idx="2" type="body"/>
          </p:nvPr>
        </p:nvSpPr>
        <p:spPr>
          <a:xfrm>
            <a:off x="3235600" y="1131100"/>
            <a:ext cx="25638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7" name="Google Shape;87;p19"/>
          <p:cNvSpPr txBox="1"/>
          <p:nvPr>
            <p:ph idx="3" type="body"/>
          </p:nvPr>
        </p:nvSpPr>
        <p:spPr>
          <a:xfrm>
            <a:off x="6102100" y="1131100"/>
            <a:ext cx="25638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8" name="Google Shape;88;p19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TITLE_AND_BODY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20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IVATE &amp; CONFIDENTIAL: Blank">
  <p:cSld name="TITLE_AND_BODY_1_2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21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PRIVATE &amp; CONFIDENTIAL | TRUEMOTION, INC.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RNAL ONLY: Blank">
  <p:cSld name="TITLE_AND_BODY_1_2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22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INTERNAL ONLY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 | TRUEMOTION, INC.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blue">
  <p:cSld name="TITLE_AND_BODY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415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23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IVATE &amp; CONFIDENTIAL: Divider blue">
  <p:cSld name="TITLE_AND_BODY_1_1_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415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4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24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PRIVATE &amp; CONFIDENTIAL | TRUEMOTION, INC.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RNAL ONLY: Divider blue">
  <p:cSld name="TITLE_AND_BODY_1_1_2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415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5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5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INTERNAL ONLY | TRUEMOTION, INC.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black">
  <p:cSld name="TITLE_AND_BODY_1_1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6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6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IVATE &amp; CONFIDENTIAL: Divider black">
  <p:cSld name="TITLE_AND_BODY_1_1_1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7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7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PRIVATE &amp; CONFIDENTIAL | TRUEMOTION, INC.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RNAL ONLY: Divider black">
  <p:cSld name="TITLE_AND_BODY_1_1_1_1_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8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8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INTERNAL ONLY</a:t>
            </a: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| TRUEMOTION, INC.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indent="-3810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indent="-3810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indent="-3810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indent="-3810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indent="-3810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indent="-3810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4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9"/>
          <p:cNvSpPr txBox="1"/>
          <p:nvPr/>
        </p:nvSpPr>
        <p:spPr>
          <a:xfrm>
            <a:off x="0" y="0"/>
            <a:ext cx="4229100" cy="5143500"/>
          </a:xfrm>
          <a:prstGeom prst="rect">
            <a:avLst/>
          </a:prstGeom>
          <a:solidFill>
            <a:srgbClr val="E14504">
              <a:alpha val="84710"/>
            </a:srgbClr>
          </a:solidFill>
          <a:ln>
            <a:noFill/>
          </a:ln>
        </p:spPr>
        <p:txBody>
          <a:bodyPr anchorCtr="0" anchor="t" bIns="2331725" lIns="342900" spcFirstLastPara="1" rIns="342900" wrap="square" tIns="102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9"/>
          <p:cNvSpPr txBox="1"/>
          <p:nvPr>
            <p:ph type="title"/>
          </p:nvPr>
        </p:nvSpPr>
        <p:spPr>
          <a:xfrm>
            <a:off x="225400" y="1945500"/>
            <a:ext cx="38673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lt1"/>
                </a:solidFill>
              </a:rPr>
              <a:t>Python for Security</a:t>
            </a:r>
            <a:endParaRPr/>
          </a:p>
        </p:txBody>
      </p:sp>
      <p:pic>
        <p:nvPicPr>
          <p:cNvPr id="129" name="Google Shape;12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792" y="383850"/>
            <a:ext cx="1570707" cy="23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6550" y="1035050"/>
            <a:ext cx="4610100" cy="307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8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Python for DevSecOps</a:t>
            </a:r>
            <a:endParaRPr/>
          </a:p>
        </p:txBody>
      </p:sp>
      <p:sp>
        <p:nvSpPr>
          <p:cNvPr id="193" name="Google Shape;193;p38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Same as blue teaming… PLUS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Interaction</a:t>
            </a:r>
            <a:r>
              <a:rPr lang="en"/>
              <a:t> with cloud provider/developer tooling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Automated policy enforcement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Research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Monitoring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CI/CD wrappers for traditional tools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300" y="2162950"/>
            <a:ext cx="1708549" cy="188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9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use cases</a:t>
            </a:r>
            <a:endParaRPr/>
          </a:p>
        </p:txBody>
      </p:sp>
      <p:sp>
        <p:nvSpPr>
          <p:cNvPr id="200" name="Google Shape;200;p39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Car hacking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Software defined radio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Hardware hacking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CircuitPython / MicroPython for MCU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WiFi, BL(E), MQTT, ZigBee libraries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Reverse engineering - binwalk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9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6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4800" y="1131100"/>
            <a:ext cx="1865400" cy="13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0"/>
          <p:cNvSpPr txBox="1"/>
          <p:nvPr>
            <p:ph idx="4294967295" type="title"/>
          </p:nvPr>
        </p:nvSpPr>
        <p:spPr>
          <a:xfrm>
            <a:off x="457200" y="1399669"/>
            <a:ext cx="82296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2875" lIns="342900" spcFirstLastPara="1" rIns="342900" wrap="square" tIns="1028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"/>
              <a:buNone/>
            </a:pPr>
            <a:r>
              <a:rPr lang="en" sz="4800">
                <a:solidFill>
                  <a:srgbClr val="FFFFFF"/>
                </a:solidFill>
              </a:rPr>
              <a:t>Thank you</a:t>
            </a:r>
            <a:endParaRPr b="0" i="0" sz="4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6387" y="2684825"/>
            <a:ext cx="1691226" cy="2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 whoami</a:t>
            </a:r>
            <a:endParaRPr/>
          </a:p>
        </p:txBody>
      </p:sp>
      <p:sp>
        <p:nvSpPr>
          <p:cNvPr id="136" name="Google Shape;136;p30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Jozsef Ottucsak (</a:t>
            </a:r>
            <a:r>
              <a:rPr i="1" lang="en" sz="1800"/>
              <a:t>@fuzboxz</a:t>
            </a:r>
            <a:r>
              <a:rPr lang="en" sz="1800"/>
              <a:t>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OSCP, SLAE, CCSKv4, eCPPT, CEH, MCP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Senior AppSec Engineer @TrueMotion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37" name="Google Shape;1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425" y="1131100"/>
            <a:ext cx="2776775" cy="276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Expectation Management</a:t>
            </a:r>
            <a:endParaRPr/>
          </a:p>
        </p:txBody>
      </p:sp>
      <p:sp>
        <p:nvSpPr>
          <p:cNvPr id="143" name="Google Shape;143;p31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this talk is:</a:t>
            </a:r>
            <a:endParaRPr/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High level overview on how security uses Python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it isn’t:</a:t>
            </a:r>
            <a:endParaRPr/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Not a deep dive, this topic is too broad to cover in 15 minutes or even a day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good old days...</a:t>
            </a:r>
            <a:endParaRPr/>
          </a:p>
        </p:txBody>
      </p:sp>
      <p:sp>
        <p:nvSpPr>
          <p:cNvPr id="149" name="Google Shape;149;p32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More fragmented language preferences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Network - Perl, Bash, C/C++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Web - Txt (RTFM!), Perl, PHP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Windows - Batch, VBS (</a:t>
            </a:r>
            <a:r>
              <a:rPr lang="en"/>
              <a:t>🤢)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Steeper learning curve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Interactive exploits are rare</a:t>
            </a:r>
            <a:endParaRPr/>
          </a:p>
        </p:txBody>
      </p:sp>
      <p:pic>
        <p:nvPicPr>
          <p:cNvPr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2125" y="1827700"/>
            <a:ext cx="2928075" cy="232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we use Python for security?</a:t>
            </a:r>
            <a:endParaRPr/>
          </a:p>
        </p:txBody>
      </p:sp>
      <p:sp>
        <p:nvSpPr>
          <p:cNvPr id="156" name="Google Shape;156;p33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Easy to learn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Cross-platform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Perfect for rapid prototyping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Thousands of libraries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Awesome community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i="1" lang="en"/>
              <a:t>… we </a:t>
            </a:r>
            <a:r>
              <a:rPr i="1" lang="en"/>
              <a:t>don’t really care about performance, do we?</a:t>
            </a:r>
            <a:endParaRPr i="1"/>
          </a:p>
        </p:txBody>
      </p:sp>
      <p:pic>
        <p:nvPicPr>
          <p:cNvPr id="157" name="Google Shape;1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900" y="1409471"/>
            <a:ext cx="1632576" cy="163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Frequent use cases</a:t>
            </a:r>
            <a:endParaRPr/>
          </a:p>
        </p:txBody>
      </p:sp>
      <p:sp>
        <p:nvSpPr>
          <p:cNvPr id="163" name="Google Shape;163;p34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Security tooling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Automating tools/processes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PoC for exploiting vulnerabilities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Parse output from other tools</a:t>
            </a:r>
            <a:endParaRPr/>
          </a:p>
        </p:txBody>
      </p:sp>
      <p:pic>
        <p:nvPicPr>
          <p:cNvPr id="164" name="Google Shape;164;p34"/>
          <p:cNvPicPr preferRelativeResize="0"/>
          <p:nvPr/>
        </p:nvPicPr>
        <p:blipFill rotWithShape="1">
          <a:blip r:embed="rId3">
            <a:alphaModFix/>
          </a:blip>
          <a:srcRect b="0" l="0" r="0" t="23722"/>
          <a:stretch/>
        </p:blipFill>
        <p:spPr>
          <a:xfrm>
            <a:off x="6377950" y="1283675"/>
            <a:ext cx="2158550" cy="21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Python for Network Attacks</a:t>
            </a:r>
            <a:endParaRPr/>
          </a:p>
        </p:txBody>
      </p:sp>
      <p:sp>
        <p:nvSpPr>
          <p:cNvPr id="170" name="Google Shape;170;p35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Easy interaction with a range of network protocols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Application layer libraries (HTTP, FTP, SMB, SSH)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Low-level networking (</a:t>
            </a:r>
            <a:r>
              <a:rPr i="1" lang="en"/>
              <a:t>scapy</a:t>
            </a:r>
            <a:r>
              <a:rPr lang="en"/>
              <a:t>)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ICMP, TCP, UDP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WiFi, Bluetooth, BLE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Server with a single line of command</a:t>
            </a:r>
            <a:endParaRPr/>
          </a:p>
        </p:txBody>
      </p:sp>
      <p:sp>
        <p:nvSpPr>
          <p:cNvPr id="171" name="Google Shape;171;p35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6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2" name="Google Shape;1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4900" y="2128573"/>
            <a:ext cx="1637550" cy="210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Python for Web Attacks</a:t>
            </a:r>
            <a:endParaRPr/>
          </a:p>
        </p:txBody>
      </p:sp>
      <p:sp>
        <p:nvSpPr>
          <p:cNvPr id="178" name="Google Shape;178;p36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Most web technologies support Python… </a:t>
            </a:r>
            <a:r>
              <a:rPr i="1" lang="en"/>
              <a:t>duh</a:t>
            </a:r>
            <a:r>
              <a:rPr lang="en"/>
              <a:t>?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Wide range of parsers (html, xml, json, ...)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Libraries for SaaS APIs (Slack, Dropbox, etc)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Lots of examples, PoCs for common </a:t>
            </a:r>
            <a:r>
              <a:rPr lang="en"/>
              <a:t>use cases</a:t>
            </a:r>
            <a:endParaRPr/>
          </a:p>
        </p:txBody>
      </p:sp>
      <p:sp>
        <p:nvSpPr>
          <p:cNvPr id="179" name="Google Shape;179;p36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6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0" name="Google Shape;18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1900" y="3194500"/>
            <a:ext cx="1520200" cy="134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7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Python for Blue Teaming</a:t>
            </a:r>
            <a:endParaRPr/>
          </a:p>
        </p:txBody>
      </p:sp>
      <p:sp>
        <p:nvSpPr>
          <p:cNvPr id="186" name="Google Shape;186;p37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Offload/automate manual work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Python SDK for enterprise tools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Log analysis, visualization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VirusTotal, Shodan integration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Chaos engineering</a:t>
            </a:r>
            <a:endParaRPr/>
          </a:p>
        </p:txBody>
      </p:sp>
      <p:pic>
        <p:nvPicPr>
          <p:cNvPr id="187" name="Google Shape;1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800" y="1283500"/>
            <a:ext cx="2293200" cy="229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