
<file path=[Content_Types].xml><?xml version="1.0" encoding="utf-8"?>
<Types xmlns="http://schemas.openxmlformats.org/package/2006/content-types">
  <Default ContentType="application/x-fontdata" Extension="fntdata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presProps+xml" PartName="/ppt/presProps.xml"/>
  <Override ContentType="application/vnd.openxmlformats-officedocument.presentationml.presentation.main+xml" PartName="/ppt/presentation.xml"/>
  <Override ContentType="application/vnd.openxmlformats-officedocument.presentationml.slide+xml" PartName="/ppt/slides/slide10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2.xml"/>
  <Override ContentType="application/vnd.openxmlformats-officedocument.presentationml.tableStyles+xml" PartName="/ppt/tableStyles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74" r:id="rId5"/>
    <p:sldMasterId id="2147483675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</p:sldIdLst>
  <p:sldSz cy="5143500" cx="9144000"/>
  <p:notesSz cx="6858000" cy="9144000"/>
  <p:embeddedFontLst>
    <p:embeddedFont>
      <p:font typeface="Montserrat"/>
      <p:regular r:id="rId18"/>
      <p:bold r:id="rId19"/>
      <p:italic r:id="rId20"/>
      <p:boldItalic r:id="rId21"/>
    </p:embeddedFont>
    <p:embeddedFont>
      <p:font typeface="PT Sans Narrow"/>
      <p:regular r:id="rId22"/>
      <p:bold r:id="rId23"/>
    </p:embeddedFont>
    <p:embeddedFont>
      <p:font typeface="Oswald"/>
      <p:regular r:id="rId24"/>
      <p:bold r:id="rId25"/>
    </p:embeddedFont>
    <p:embeddedFont>
      <p:font typeface="PT Sans"/>
      <p:regular r:id="rId26"/>
      <p:bold r:id="rId27"/>
      <p:italic r:id="rId28"/>
      <p:boldItalic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F0A491DB-965A-46B8-9563-769413E383A6}">
  <a:tblStyle styleId="{F0A491DB-965A-46B8-9563-769413E383A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-italic.fntdata"/><Relationship Id="rId22" Type="http://schemas.openxmlformats.org/officeDocument/2006/relationships/font" Target="fonts/PTSansNarrow-regular.fntdata"/><Relationship Id="rId21" Type="http://schemas.openxmlformats.org/officeDocument/2006/relationships/font" Target="fonts/Montserrat-boldItalic.fntdata"/><Relationship Id="rId24" Type="http://schemas.openxmlformats.org/officeDocument/2006/relationships/font" Target="fonts/Oswald-regular.fntdata"/><Relationship Id="rId23" Type="http://schemas.openxmlformats.org/officeDocument/2006/relationships/font" Target="fonts/PTSansNarrow-bold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6" Type="http://schemas.openxmlformats.org/officeDocument/2006/relationships/font" Target="fonts/PTSans-regular.fntdata"/><Relationship Id="rId25" Type="http://schemas.openxmlformats.org/officeDocument/2006/relationships/font" Target="fonts/Oswald-bold.fntdata"/><Relationship Id="rId28" Type="http://schemas.openxmlformats.org/officeDocument/2006/relationships/font" Target="fonts/PTSans-italic.fntdata"/><Relationship Id="rId27" Type="http://schemas.openxmlformats.org/officeDocument/2006/relationships/font" Target="fonts/PTSans-bold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font" Target="fonts/PTSans-boldItalic.fntdata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font" Target="fonts/Montserrat-bold.fntdata"/><Relationship Id="rId18" Type="http://schemas.openxmlformats.org/officeDocument/2006/relationships/font" Target="fonts/Montserrat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56eb0862ac_0_3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56eb0862ac_0_3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56eb0862ac_0_6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56eb0862ac_0_6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5990134e8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5990134e8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7e2db00547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7e2db00547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7e2db00547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7e2db00547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5ecde598aa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5ecde598aa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7e2db00547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7e2db00547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7e2db0054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7e2db0054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7e1477264b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7e1477264b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7e1477264b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7e1477264b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title"/>
          </p:nvPr>
        </p:nvSpPr>
        <p:spPr>
          <a:xfrm>
            <a:off x="232806" y="1500638"/>
            <a:ext cx="3654600" cy="9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 column" type="secHead">
  <p:cSld name="SECTION_HEADER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5"/>
          <p:cNvSpPr txBox="1"/>
          <p:nvPr>
            <p:ph idx="1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8" name="Google Shape;58;p15"/>
          <p:cNvSpPr txBox="1"/>
          <p:nvPr/>
        </p:nvSpPr>
        <p:spPr>
          <a:xfrm>
            <a:off x="568175" y="4800800"/>
            <a:ext cx="33579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PUBLIC USE | COPYRIGHT © 2019 </a:t>
            </a:r>
            <a:r>
              <a:rPr lang="en" sz="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T</a:t>
            </a:r>
            <a:r>
              <a:rPr lang="en" sz="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RUEMOTION, INC. ALL RIGHTS RESERVED</a:t>
            </a: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9" name="Google Shape;59;p15"/>
          <p:cNvSpPr/>
          <p:nvPr/>
        </p:nvSpPr>
        <p:spPr>
          <a:xfrm>
            <a:off x="0" y="-1"/>
            <a:ext cx="9144300" cy="828600"/>
          </a:xfrm>
          <a:prstGeom prst="rect">
            <a:avLst/>
          </a:prstGeom>
          <a:solidFill>
            <a:srgbClr val="E14504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15"/>
          <p:cNvSpPr txBox="1"/>
          <p:nvPr>
            <p:ph type="title"/>
          </p:nvPr>
        </p:nvSpPr>
        <p:spPr>
          <a:xfrm>
            <a:off x="6938" y="-600"/>
            <a:ext cx="9144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61" name="Google Shape;61;p15"/>
          <p:cNvSpPr txBox="1"/>
          <p:nvPr>
            <p:ph idx="1" type="body"/>
          </p:nvPr>
        </p:nvSpPr>
        <p:spPr>
          <a:xfrm>
            <a:off x="369100" y="1131100"/>
            <a:ext cx="8501100" cy="35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1600"/>
              </a:spcBef>
              <a:spcAft>
                <a:spcPts val="0"/>
              </a:spcAft>
              <a:buSzPts val="2400"/>
              <a:buChar char="○"/>
              <a:defRPr/>
            </a:lvl2pPr>
            <a:lvl3pPr indent="-342900" lvl="2" marL="13716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IVATE &amp; CONFIDENTIAL: Red Bar">
  <p:cSld name="SECTION_HEADER_2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/>
          <p:nvPr>
            <p:ph idx="1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4" name="Google Shape;64;p16"/>
          <p:cNvSpPr txBox="1"/>
          <p:nvPr/>
        </p:nvSpPr>
        <p:spPr>
          <a:xfrm>
            <a:off x="568175" y="4760575"/>
            <a:ext cx="3949500" cy="31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latin typeface="Montserrat"/>
                <a:ea typeface="Montserrat"/>
                <a:cs typeface="Montserrat"/>
                <a:sym typeface="Montserrat"/>
              </a:rPr>
              <a:t>PRIVATE &amp; </a:t>
            </a:r>
            <a:r>
              <a:rPr b="1" lang="en" sz="900">
                <a:latin typeface="Montserrat"/>
                <a:ea typeface="Montserrat"/>
                <a:cs typeface="Montserrat"/>
                <a:sym typeface="Montserrat"/>
              </a:rPr>
              <a:t>CONFIDENTIAL | TRUEMOTION, INC.</a:t>
            </a:r>
            <a:endParaRPr b="1" sz="9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5" name="Google Shape;65;p16"/>
          <p:cNvSpPr/>
          <p:nvPr/>
        </p:nvSpPr>
        <p:spPr>
          <a:xfrm>
            <a:off x="0" y="-1"/>
            <a:ext cx="9144300" cy="828600"/>
          </a:xfrm>
          <a:prstGeom prst="rect">
            <a:avLst/>
          </a:prstGeom>
          <a:solidFill>
            <a:srgbClr val="E14504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16"/>
          <p:cNvSpPr txBox="1"/>
          <p:nvPr>
            <p:ph type="title"/>
          </p:nvPr>
        </p:nvSpPr>
        <p:spPr>
          <a:xfrm>
            <a:off x="6938" y="-600"/>
            <a:ext cx="9144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67" name="Google Shape;67;p16"/>
          <p:cNvSpPr txBox="1"/>
          <p:nvPr>
            <p:ph idx="1" type="body"/>
          </p:nvPr>
        </p:nvSpPr>
        <p:spPr>
          <a:xfrm>
            <a:off x="369100" y="1131100"/>
            <a:ext cx="8501100" cy="35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1600"/>
              </a:spcBef>
              <a:spcAft>
                <a:spcPts val="0"/>
              </a:spcAft>
              <a:buSzPts val="2400"/>
              <a:buChar char="○"/>
              <a:defRPr/>
            </a:lvl2pPr>
            <a:lvl3pPr indent="-342900" lvl="2" marL="13716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NTERNAL ONLY: Red Bar 1">
  <p:cSld name="SECTION_HEADER_2_1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/>
          <p:nvPr>
            <p:ph idx="1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0" name="Google Shape;70;p17"/>
          <p:cNvSpPr txBox="1"/>
          <p:nvPr/>
        </p:nvSpPr>
        <p:spPr>
          <a:xfrm>
            <a:off x="568175" y="4760575"/>
            <a:ext cx="3949500" cy="31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latin typeface="Montserrat"/>
                <a:ea typeface="Montserrat"/>
                <a:cs typeface="Montserrat"/>
                <a:sym typeface="Montserrat"/>
              </a:rPr>
              <a:t>INTERNAL ONLY</a:t>
            </a:r>
            <a:r>
              <a:rPr b="1" lang="en" sz="900">
                <a:latin typeface="Montserrat"/>
                <a:ea typeface="Montserrat"/>
                <a:cs typeface="Montserrat"/>
                <a:sym typeface="Montserrat"/>
              </a:rPr>
              <a:t> | TRUEMOTION, INC.</a:t>
            </a:r>
            <a:endParaRPr b="1" sz="9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1" name="Google Shape;71;p17"/>
          <p:cNvSpPr/>
          <p:nvPr/>
        </p:nvSpPr>
        <p:spPr>
          <a:xfrm>
            <a:off x="0" y="-1"/>
            <a:ext cx="9144300" cy="828600"/>
          </a:xfrm>
          <a:prstGeom prst="rect">
            <a:avLst/>
          </a:prstGeom>
          <a:solidFill>
            <a:srgbClr val="E14504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17"/>
          <p:cNvSpPr txBox="1"/>
          <p:nvPr>
            <p:ph type="title"/>
          </p:nvPr>
        </p:nvSpPr>
        <p:spPr>
          <a:xfrm>
            <a:off x="6938" y="-600"/>
            <a:ext cx="9144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73" name="Google Shape;73;p17"/>
          <p:cNvSpPr txBox="1"/>
          <p:nvPr>
            <p:ph idx="1" type="body"/>
          </p:nvPr>
        </p:nvSpPr>
        <p:spPr>
          <a:xfrm>
            <a:off x="369100" y="1131100"/>
            <a:ext cx="8501100" cy="35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1600"/>
              </a:spcBef>
              <a:spcAft>
                <a:spcPts val="0"/>
              </a:spcAft>
              <a:buSzPts val="2400"/>
              <a:buChar char="○"/>
              <a:defRPr/>
            </a:lvl2pPr>
            <a:lvl3pPr indent="-342900" lvl="2" marL="13716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 column">
  <p:cSld name="SECTION_HEADER_1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 txBox="1"/>
          <p:nvPr>
            <p:ph idx="1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6" name="Google Shape;76;p18"/>
          <p:cNvSpPr/>
          <p:nvPr/>
        </p:nvSpPr>
        <p:spPr>
          <a:xfrm>
            <a:off x="0" y="-1"/>
            <a:ext cx="9144300" cy="828600"/>
          </a:xfrm>
          <a:prstGeom prst="rect">
            <a:avLst/>
          </a:prstGeom>
          <a:solidFill>
            <a:srgbClr val="E14504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18"/>
          <p:cNvSpPr txBox="1"/>
          <p:nvPr>
            <p:ph type="title"/>
          </p:nvPr>
        </p:nvSpPr>
        <p:spPr>
          <a:xfrm>
            <a:off x="6938" y="-600"/>
            <a:ext cx="9144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78" name="Google Shape;78;p18"/>
          <p:cNvSpPr txBox="1"/>
          <p:nvPr>
            <p:ph idx="1" type="body"/>
          </p:nvPr>
        </p:nvSpPr>
        <p:spPr>
          <a:xfrm>
            <a:off x="369100" y="1131100"/>
            <a:ext cx="4008000" cy="35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1600"/>
              </a:spcBef>
              <a:spcAft>
                <a:spcPts val="0"/>
              </a:spcAft>
              <a:buSzPts val="2400"/>
              <a:buChar char="○"/>
              <a:defRPr/>
            </a:lvl2pPr>
            <a:lvl3pPr indent="-342900" lvl="2" marL="13716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79" name="Google Shape;79;p18"/>
          <p:cNvSpPr txBox="1"/>
          <p:nvPr>
            <p:ph idx="2" type="body"/>
          </p:nvPr>
        </p:nvSpPr>
        <p:spPr>
          <a:xfrm>
            <a:off x="4694675" y="1131100"/>
            <a:ext cx="4008000" cy="35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1600"/>
              </a:spcBef>
              <a:spcAft>
                <a:spcPts val="0"/>
              </a:spcAft>
              <a:buSzPts val="2400"/>
              <a:buChar char="○"/>
              <a:defRPr/>
            </a:lvl2pPr>
            <a:lvl3pPr indent="-342900" lvl="2" marL="13716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80" name="Google Shape;80;p18"/>
          <p:cNvSpPr txBox="1"/>
          <p:nvPr/>
        </p:nvSpPr>
        <p:spPr>
          <a:xfrm>
            <a:off x="568175" y="4800800"/>
            <a:ext cx="33579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PUBLIC USE | COPYRIGHT © 2019 TRUEMOTION, INC. ALL RIGHTS RESERVED</a:t>
            </a: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 column">
  <p:cSld name="SECTION_HEADER_1_1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9"/>
          <p:cNvSpPr txBox="1"/>
          <p:nvPr>
            <p:ph idx="1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3" name="Google Shape;83;p19"/>
          <p:cNvSpPr/>
          <p:nvPr/>
        </p:nvSpPr>
        <p:spPr>
          <a:xfrm>
            <a:off x="0" y="-1"/>
            <a:ext cx="9144300" cy="828600"/>
          </a:xfrm>
          <a:prstGeom prst="rect">
            <a:avLst/>
          </a:prstGeom>
          <a:solidFill>
            <a:srgbClr val="E14504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19"/>
          <p:cNvSpPr txBox="1"/>
          <p:nvPr>
            <p:ph type="title"/>
          </p:nvPr>
        </p:nvSpPr>
        <p:spPr>
          <a:xfrm>
            <a:off x="6938" y="-600"/>
            <a:ext cx="9144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85" name="Google Shape;85;p19"/>
          <p:cNvSpPr txBox="1"/>
          <p:nvPr>
            <p:ph idx="1" type="body"/>
          </p:nvPr>
        </p:nvSpPr>
        <p:spPr>
          <a:xfrm>
            <a:off x="369100" y="1131100"/>
            <a:ext cx="2563800" cy="35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1600"/>
              </a:spcBef>
              <a:spcAft>
                <a:spcPts val="0"/>
              </a:spcAft>
              <a:buSzPts val="2400"/>
              <a:buChar char="○"/>
              <a:defRPr/>
            </a:lvl2pPr>
            <a:lvl3pPr indent="-342900" lvl="2" marL="13716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86" name="Google Shape;86;p19"/>
          <p:cNvSpPr txBox="1"/>
          <p:nvPr>
            <p:ph idx="2" type="body"/>
          </p:nvPr>
        </p:nvSpPr>
        <p:spPr>
          <a:xfrm>
            <a:off x="3235600" y="1131100"/>
            <a:ext cx="2563800" cy="35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1600"/>
              </a:spcBef>
              <a:spcAft>
                <a:spcPts val="0"/>
              </a:spcAft>
              <a:buSzPts val="2400"/>
              <a:buChar char="○"/>
              <a:defRPr/>
            </a:lvl2pPr>
            <a:lvl3pPr indent="-342900" lvl="2" marL="13716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87" name="Google Shape;87;p19"/>
          <p:cNvSpPr txBox="1"/>
          <p:nvPr>
            <p:ph idx="3" type="body"/>
          </p:nvPr>
        </p:nvSpPr>
        <p:spPr>
          <a:xfrm>
            <a:off x="6102100" y="1131100"/>
            <a:ext cx="2563800" cy="35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1600"/>
              </a:spcBef>
              <a:spcAft>
                <a:spcPts val="0"/>
              </a:spcAft>
              <a:buSzPts val="2400"/>
              <a:buChar char="○"/>
              <a:defRPr/>
            </a:lvl2pPr>
            <a:lvl3pPr indent="-342900" lvl="2" marL="13716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88" name="Google Shape;88;p19"/>
          <p:cNvSpPr txBox="1"/>
          <p:nvPr/>
        </p:nvSpPr>
        <p:spPr>
          <a:xfrm>
            <a:off x="568175" y="4800800"/>
            <a:ext cx="33579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PUBLIC USE | COPYRIGHT © 2019 TRUEMOTION, INC. ALL RIGHTS RESERVED</a:t>
            </a: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>
  <p:cSld name="TITLE_AND_BODY_1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/>
          <p:nvPr>
            <p:ph idx="1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1" name="Google Shape;91;p20"/>
          <p:cNvSpPr txBox="1"/>
          <p:nvPr/>
        </p:nvSpPr>
        <p:spPr>
          <a:xfrm>
            <a:off x="568175" y="4800800"/>
            <a:ext cx="33579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PUBLIC USE | COPYRIGHT © 2019 TRUEMOTION, INC. ALL RIGHTS RESERVED</a:t>
            </a: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IVATE &amp; CONFIDENTIAL: Blank">
  <p:cSld name="TITLE_AND_BODY_1_2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1"/>
          <p:cNvSpPr txBox="1"/>
          <p:nvPr>
            <p:ph idx="1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4" name="Google Shape;94;p21"/>
          <p:cNvSpPr txBox="1"/>
          <p:nvPr/>
        </p:nvSpPr>
        <p:spPr>
          <a:xfrm>
            <a:off x="568175" y="4760575"/>
            <a:ext cx="3949500" cy="31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latin typeface="Montserrat"/>
                <a:ea typeface="Montserrat"/>
                <a:cs typeface="Montserrat"/>
                <a:sym typeface="Montserrat"/>
              </a:rPr>
              <a:t>PRIVATE &amp; CONFIDENTIAL | TRUEMOTION, INC.</a:t>
            </a:r>
            <a:endParaRPr b="1" sz="9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NTERNAL ONLY: Blank">
  <p:cSld name="TITLE_AND_BODY_1_2_1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2"/>
          <p:cNvSpPr txBox="1"/>
          <p:nvPr>
            <p:ph idx="1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7" name="Google Shape;97;p22"/>
          <p:cNvSpPr txBox="1"/>
          <p:nvPr/>
        </p:nvSpPr>
        <p:spPr>
          <a:xfrm>
            <a:off x="568175" y="4760575"/>
            <a:ext cx="3949500" cy="31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latin typeface="Montserrat"/>
                <a:ea typeface="Montserrat"/>
                <a:cs typeface="Montserrat"/>
                <a:sym typeface="Montserrat"/>
              </a:rPr>
              <a:t>INTERNAL ONLY</a:t>
            </a:r>
            <a:r>
              <a:rPr b="1" lang="en" sz="900">
                <a:latin typeface="Montserrat"/>
                <a:ea typeface="Montserrat"/>
                <a:cs typeface="Montserrat"/>
                <a:sym typeface="Montserrat"/>
              </a:rPr>
              <a:t> | TRUEMOTION, INC.</a:t>
            </a:r>
            <a:endParaRPr b="1" sz="9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ivider blue">
  <p:cSld name="TITLE_AND_BODY_1_1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3"/>
          <p:cNvSpPr/>
          <p:nvPr/>
        </p:nvSpPr>
        <p:spPr>
          <a:xfrm>
            <a:off x="-64775" y="-86375"/>
            <a:ext cx="9306000" cy="5311500"/>
          </a:xfrm>
          <a:prstGeom prst="rect">
            <a:avLst/>
          </a:prstGeom>
          <a:solidFill>
            <a:srgbClr val="41546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23"/>
          <p:cNvSpPr txBox="1"/>
          <p:nvPr>
            <p:ph idx="1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1" name="Google Shape;101;p23"/>
          <p:cNvSpPr txBox="1"/>
          <p:nvPr/>
        </p:nvSpPr>
        <p:spPr>
          <a:xfrm>
            <a:off x="568175" y="4800800"/>
            <a:ext cx="33579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PUBLIC USE | COPYRIGHT © 2019 TRUEMOTION, INC. ALL RIGHTS RESERVED</a:t>
            </a: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IVATE &amp; CONFIDENTIAL: Divider blue">
  <p:cSld name="TITLE_AND_BODY_1_1_2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4"/>
          <p:cNvSpPr/>
          <p:nvPr/>
        </p:nvSpPr>
        <p:spPr>
          <a:xfrm>
            <a:off x="-64775" y="-86375"/>
            <a:ext cx="9306000" cy="5311500"/>
          </a:xfrm>
          <a:prstGeom prst="rect">
            <a:avLst/>
          </a:prstGeom>
          <a:solidFill>
            <a:srgbClr val="41546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24"/>
          <p:cNvSpPr txBox="1"/>
          <p:nvPr>
            <p:ph idx="1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5" name="Google Shape;105;p24"/>
          <p:cNvSpPr txBox="1"/>
          <p:nvPr/>
        </p:nvSpPr>
        <p:spPr>
          <a:xfrm>
            <a:off x="568175" y="4760575"/>
            <a:ext cx="3949500" cy="31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PRIVATE &amp; CONFIDENTIAL | TRUEMOTION, INC.</a:t>
            </a:r>
            <a:endParaRPr b="1" sz="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NTERNAL ONLY: Divider blue">
  <p:cSld name="TITLE_AND_BODY_1_1_2_1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5"/>
          <p:cNvSpPr/>
          <p:nvPr/>
        </p:nvSpPr>
        <p:spPr>
          <a:xfrm>
            <a:off x="-64775" y="-86375"/>
            <a:ext cx="9306000" cy="5311500"/>
          </a:xfrm>
          <a:prstGeom prst="rect">
            <a:avLst/>
          </a:prstGeom>
          <a:solidFill>
            <a:srgbClr val="41546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25"/>
          <p:cNvSpPr txBox="1"/>
          <p:nvPr>
            <p:ph idx="1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9" name="Google Shape;109;p25"/>
          <p:cNvSpPr txBox="1"/>
          <p:nvPr/>
        </p:nvSpPr>
        <p:spPr>
          <a:xfrm>
            <a:off x="568175" y="4760575"/>
            <a:ext cx="3949500" cy="31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INTERNAL ONLY | TRUEMOTION, INC.</a:t>
            </a:r>
            <a:endParaRPr b="1" sz="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ivider black">
  <p:cSld name="TITLE_AND_BODY_1_1_1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6"/>
          <p:cNvSpPr/>
          <p:nvPr/>
        </p:nvSpPr>
        <p:spPr>
          <a:xfrm>
            <a:off x="-64775" y="-86375"/>
            <a:ext cx="9306000" cy="5311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26"/>
          <p:cNvSpPr txBox="1"/>
          <p:nvPr>
            <p:ph idx="1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3" name="Google Shape;113;p26"/>
          <p:cNvSpPr txBox="1"/>
          <p:nvPr/>
        </p:nvSpPr>
        <p:spPr>
          <a:xfrm>
            <a:off x="568175" y="4800800"/>
            <a:ext cx="33579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PUBLIC USE | COPYRIGHT © 2019 TRUEMOTION, INC. ALL RIGHTS RESERVED</a:t>
            </a: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IVATE &amp; CONFIDENTIAL: Divider black">
  <p:cSld name="TITLE_AND_BODY_1_1_1_1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7"/>
          <p:cNvSpPr/>
          <p:nvPr/>
        </p:nvSpPr>
        <p:spPr>
          <a:xfrm>
            <a:off x="-64775" y="-86375"/>
            <a:ext cx="9306000" cy="5311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27"/>
          <p:cNvSpPr txBox="1"/>
          <p:nvPr>
            <p:ph idx="1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7" name="Google Shape;117;p27"/>
          <p:cNvSpPr txBox="1"/>
          <p:nvPr/>
        </p:nvSpPr>
        <p:spPr>
          <a:xfrm>
            <a:off x="568175" y="4760575"/>
            <a:ext cx="3949500" cy="31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PRIVATE &amp; CONFIDENTIAL | TRUEMOTION, INC.</a:t>
            </a:r>
            <a:endParaRPr b="1" sz="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NTERNAL ONLY: Divider black">
  <p:cSld name="TITLE_AND_BODY_1_1_1_1_1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8"/>
          <p:cNvSpPr/>
          <p:nvPr/>
        </p:nvSpPr>
        <p:spPr>
          <a:xfrm>
            <a:off x="-64775" y="-86375"/>
            <a:ext cx="9306000" cy="5311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28"/>
          <p:cNvSpPr txBox="1"/>
          <p:nvPr>
            <p:ph idx="1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1" name="Google Shape;121;p28"/>
          <p:cNvSpPr txBox="1"/>
          <p:nvPr/>
        </p:nvSpPr>
        <p:spPr>
          <a:xfrm>
            <a:off x="568175" y="4760575"/>
            <a:ext cx="3949500" cy="31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INTERNAL ONLY</a:t>
            </a:r>
            <a:r>
              <a:rPr b="1" lang="en" sz="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| TRUEMOTION, INC.</a:t>
            </a:r>
            <a:endParaRPr b="1" sz="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●"/>
              <a:defRPr sz="2400"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ontserrat"/>
              <a:buChar char="○"/>
              <a:defRPr sz="2400">
                <a:latin typeface="Montserrat"/>
                <a:ea typeface="Montserrat"/>
                <a:cs typeface="Montserrat"/>
                <a:sym typeface="Montserrat"/>
              </a:defRPr>
            </a:lvl2pPr>
            <a:lvl3pPr indent="-3810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ontserrat"/>
              <a:buChar char="■"/>
              <a:defRPr sz="2400">
                <a:latin typeface="Montserrat"/>
                <a:ea typeface="Montserrat"/>
                <a:cs typeface="Montserrat"/>
                <a:sym typeface="Montserrat"/>
              </a:defRPr>
            </a:lvl3pPr>
            <a:lvl4pPr indent="-3810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ontserrat"/>
              <a:buChar char="●"/>
              <a:defRPr sz="2400">
                <a:latin typeface="Montserrat"/>
                <a:ea typeface="Montserrat"/>
                <a:cs typeface="Montserrat"/>
                <a:sym typeface="Montserrat"/>
              </a:defRPr>
            </a:lvl4pPr>
            <a:lvl5pPr indent="-3810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ontserrat"/>
              <a:buChar char="○"/>
              <a:defRPr sz="2400">
                <a:latin typeface="Montserrat"/>
                <a:ea typeface="Montserrat"/>
                <a:cs typeface="Montserrat"/>
                <a:sym typeface="Montserrat"/>
              </a:defRPr>
            </a:lvl5pPr>
            <a:lvl6pPr indent="-3810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ontserrat"/>
              <a:buChar char="■"/>
              <a:defRPr sz="2400">
                <a:latin typeface="Montserrat"/>
                <a:ea typeface="Montserrat"/>
                <a:cs typeface="Montserrat"/>
                <a:sym typeface="Montserrat"/>
              </a:defRPr>
            </a:lvl6pPr>
            <a:lvl7pPr indent="-3810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ontserrat"/>
              <a:buChar char="●"/>
              <a:defRPr sz="2400">
                <a:latin typeface="Montserrat"/>
                <a:ea typeface="Montserrat"/>
                <a:cs typeface="Montserrat"/>
                <a:sym typeface="Montserrat"/>
              </a:defRPr>
            </a:lvl7pPr>
            <a:lvl8pPr indent="-3810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ontserrat"/>
              <a:buChar char="○"/>
              <a:defRPr sz="2400">
                <a:latin typeface="Montserrat"/>
                <a:ea typeface="Montserrat"/>
                <a:cs typeface="Montserrat"/>
                <a:sym typeface="Montserrat"/>
              </a:defRPr>
            </a:lvl8pPr>
            <a:lvl9pPr indent="-3810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Montserrat"/>
              <a:buChar char="■"/>
              <a:defRPr sz="2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6.png"/><Relationship Id="rId4" Type="http://schemas.openxmlformats.org/officeDocument/2006/relationships/image" Target="../media/image14.png"/><Relationship Id="rId5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png"/><Relationship Id="rId4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13.png"/><Relationship Id="rId9" Type="http://schemas.openxmlformats.org/officeDocument/2006/relationships/image" Target="../media/image11.png"/><Relationship Id="rId5" Type="http://schemas.openxmlformats.org/officeDocument/2006/relationships/image" Target="../media/image22.png"/><Relationship Id="rId6" Type="http://schemas.openxmlformats.org/officeDocument/2006/relationships/image" Target="../media/image5.png"/><Relationship Id="rId7" Type="http://schemas.openxmlformats.org/officeDocument/2006/relationships/image" Target="../media/image10.png"/><Relationship Id="rId8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image" Target="../media/image3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2.png"/><Relationship Id="rId8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Relationship Id="rId4" Type="http://schemas.openxmlformats.org/officeDocument/2006/relationships/image" Target="../media/image8.png"/><Relationship Id="rId5" Type="http://schemas.openxmlformats.org/officeDocument/2006/relationships/image" Target="../media/image15.png"/><Relationship Id="rId6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Relationship Id="rId4" Type="http://schemas.openxmlformats.org/officeDocument/2006/relationships/image" Target="../media/image2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png"/><Relationship Id="rId4" Type="http://schemas.openxmlformats.org/officeDocument/2006/relationships/image" Target="../media/image21.png"/><Relationship Id="rId5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9"/>
          <p:cNvPicPr preferRelativeResize="0"/>
          <p:nvPr/>
        </p:nvPicPr>
        <p:blipFill rotWithShape="1">
          <a:blip r:embed="rId3">
            <a:alphaModFix/>
          </a:blip>
          <a:srcRect b="20809" l="0" r="0" t="4199"/>
          <a:stretch/>
        </p:blipFill>
        <p:spPr>
          <a:xfrm>
            <a:off x="0" y="0"/>
            <a:ext cx="914399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9"/>
          <p:cNvSpPr txBox="1"/>
          <p:nvPr/>
        </p:nvSpPr>
        <p:spPr>
          <a:xfrm>
            <a:off x="0" y="0"/>
            <a:ext cx="4229100" cy="5143500"/>
          </a:xfrm>
          <a:prstGeom prst="rect">
            <a:avLst/>
          </a:prstGeom>
          <a:solidFill>
            <a:srgbClr val="E14504">
              <a:alpha val="84710"/>
            </a:srgbClr>
          </a:solidFill>
          <a:ln>
            <a:noFill/>
          </a:ln>
        </p:spPr>
        <p:txBody>
          <a:bodyPr anchorCtr="0" anchor="t" bIns="2331725" lIns="342900" spcFirstLastPara="1" rIns="342900" wrap="square" tIns="102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8" name="Google Shape;128;p29"/>
          <p:cNvSpPr txBox="1"/>
          <p:nvPr>
            <p:ph type="title"/>
          </p:nvPr>
        </p:nvSpPr>
        <p:spPr>
          <a:xfrm>
            <a:off x="225400" y="1945500"/>
            <a:ext cx="3867300" cy="125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ontserrat"/>
              <a:buNone/>
            </a:pPr>
            <a:r>
              <a:rPr b="1" lang="en" sz="3500">
                <a:solidFill>
                  <a:schemeClr val="lt1"/>
                </a:solidFill>
              </a:rPr>
              <a:t>Python for QA</a:t>
            </a:r>
            <a:endParaRPr b="1" sz="3500">
              <a:solidFill>
                <a:schemeClr val="lt1"/>
              </a:solidFill>
            </a:endParaRPr>
          </a:p>
          <a:p>
            <a:pPr indent="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ontserrat"/>
              <a:buNone/>
            </a:pPr>
            <a:r>
              <a:rPr lang="en" sz="2100">
                <a:solidFill>
                  <a:schemeClr val="lt1"/>
                </a:solidFill>
              </a:rPr>
              <a:t>	</a:t>
            </a:r>
            <a:endParaRPr sz="2100">
              <a:solidFill>
                <a:schemeClr val="lt1"/>
              </a:solidFill>
            </a:endParaRPr>
          </a:p>
          <a:p>
            <a:pPr indent="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</a:rPr>
              <a:t>Peter Viskovics</a:t>
            </a:r>
            <a:endParaRPr sz="1400">
              <a:solidFill>
                <a:schemeClr val="lt1"/>
              </a:solidFill>
            </a:endParaRPr>
          </a:p>
          <a:p>
            <a:pPr indent="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</a:rPr>
              <a:t>27-Feb-</a:t>
            </a:r>
            <a:r>
              <a:rPr lang="en" sz="1400">
                <a:solidFill>
                  <a:schemeClr val="lt1"/>
                </a:solidFill>
              </a:rPr>
              <a:t>20</a:t>
            </a:r>
            <a:r>
              <a:rPr lang="en" sz="1400">
                <a:solidFill>
                  <a:schemeClr val="lt1"/>
                </a:solidFill>
              </a:rPr>
              <a:t>20</a:t>
            </a:r>
            <a:endParaRPr/>
          </a:p>
        </p:txBody>
      </p:sp>
      <p:pic>
        <p:nvPicPr>
          <p:cNvPr id="129" name="Google Shape;129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8792" y="383850"/>
            <a:ext cx="1570707" cy="232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76625" y="2666400"/>
            <a:ext cx="1783100" cy="1795250"/>
          </a:xfrm>
          <a:prstGeom prst="flowChartOffpageConnector">
            <a:avLst/>
          </a:prstGeom>
          <a:noFill/>
          <a:ln>
            <a:noFill/>
          </a:ln>
        </p:spPr>
      </p:pic>
      <p:sp>
        <p:nvSpPr>
          <p:cNvPr id="131" name="Google Shape;131;p29"/>
          <p:cNvSpPr txBox="1"/>
          <p:nvPr/>
        </p:nvSpPr>
        <p:spPr>
          <a:xfrm>
            <a:off x="2106775" y="4361700"/>
            <a:ext cx="1925700" cy="5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80000"/>
                </a:solidFill>
                <a:latin typeface="Montserrat"/>
                <a:ea typeface="Montserrat"/>
                <a:cs typeface="Montserrat"/>
                <a:sym typeface="Montserrat"/>
              </a:rPr>
              <a:t>Automate everything</a:t>
            </a:r>
            <a:endParaRPr>
              <a:solidFill>
                <a:srgbClr val="98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8"/>
          <p:cNvSpPr txBox="1"/>
          <p:nvPr>
            <p:ph idx="4294967295" type="title"/>
          </p:nvPr>
        </p:nvSpPr>
        <p:spPr>
          <a:xfrm>
            <a:off x="457200" y="1399669"/>
            <a:ext cx="8229600" cy="145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2875" lIns="342900" spcFirstLastPara="1" rIns="342900" wrap="square" tIns="1028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Montserrat"/>
              <a:buNone/>
            </a:pPr>
            <a:r>
              <a:rPr lang="en" sz="4800">
                <a:solidFill>
                  <a:srgbClr val="FFFFFF"/>
                </a:solidFill>
              </a:rPr>
              <a:t>Thank you</a:t>
            </a:r>
            <a:endParaRPr b="0" i="0" sz="48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4" name="Google Shape;284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26387" y="2684825"/>
            <a:ext cx="1691226" cy="25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9074" y="3201624"/>
            <a:ext cx="3805902" cy="1625201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30"/>
          <p:cNvSpPr txBox="1"/>
          <p:nvPr>
            <p:ph type="title"/>
          </p:nvPr>
        </p:nvSpPr>
        <p:spPr>
          <a:xfrm>
            <a:off x="6938" y="-600"/>
            <a:ext cx="9144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ABOUT ME</a:t>
            </a:r>
            <a:endParaRPr/>
          </a:p>
        </p:txBody>
      </p:sp>
      <p:sp>
        <p:nvSpPr>
          <p:cNvPr id="138" name="Google Shape;138;p30"/>
          <p:cNvSpPr txBox="1"/>
          <p:nvPr>
            <p:ph idx="1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600">
              <a:solidFill>
                <a:srgbClr val="B7B7B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9" name="Google Shape;139;p30"/>
          <p:cNvPicPr preferRelativeResize="0"/>
          <p:nvPr/>
        </p:nvPicPr>
        <p:blipFill rotWithShape="1">
          <a:blip r:embed="rId4">
            <a:alphaModFix/>
          </a:blip>
          <a:srcRect b="25243" l="0" r="0" t="1458"/>
          <a:stretch/>
        </p:blipFill>
        <p:spPr>
          <a:xfrm>
            <a:off x="1429850" y="828675"/>
            <a:ext cx="6298225" cy="15522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0" name="Google Shape;140;p30"/>
          <p:cNvGrpSpPr/>
          <p:nvPr/>
        </p:nvGrpSpPr>
        <p:grpSpPr>
          <a:xfrm>
            <a:off x="6014853" y="3156228"/>
            <a:ext cx="559512" cy="544104"/>
            <a:chOff x="3289975" y="836638"/>
            <a:chExt cx="2280000" cy="2376000"/>
          </a:xfrm>
        </p:grpSpPr>
        <p:sp>
          <p:nvSpPr>
            <p:cNvPr id="141" name="Google Shape;141;p30"/>
            <p:cNvSpPr/>
            <p:nvPr/>
          </p:nvSpPr>
          <p:spPr>
            <a:xfrm>
              <a:off x="3289975" y="836638"/>
              <a:ext cx="2280000" cy="2376000"/>
            </a:xfrm>
            <a:prstGeom prst="rect">
              <a:avLst/>
            </a:prstGeom>
            <a:solidFill>
              <a:srgbClr val="E145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E14504"/>
                </a:solidFill>
              </a:endParaRPr>
            </a:p>
          </p:txBody>
        </p:sp>
        <p:pic>
          <p:nvPicPr>
            <p:cNvPr id="142" name="Google Shape;142;p3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660724" y="1051825"/>
              <a:ext cx="1538500" cy="1543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" name="Google Shape;143;p3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550776" y="2768091"/>
              <a:ext cx="1800849" cy="26639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4" name="Google Shape;144;p30"/>
          <p:cNvSpPr txBox="1"/>
          <p:nvPr/>
        </p:nvSpPr>
        <p:spPr>
          <a:xfrm>
            <a:off x="4258850" y="4176675"/>
            <a:ext cx="1184400" cy="68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">
                <a:latin typeface="Verdana"/>
                <a:ea typeface="Verdana"/>
                <a:cs typeface="Verdana"/>
                <a:sym typeface="Verdana"/>
              </a:rPr>
              <a:t>Enterprise Analytics</a:t>
            </a:r>
            <a:endParaRPr b="1" sz="6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">
                <a:latin typeface="Trebuchet MS"/>
                <a:ea typeface="Trebuchet MS"/>
                <a:cs typeface="Trebuchet MS"/>
                <a:sym typeface="Trebuchet MS"/>
              </a:rPr>
              <a:t>QA Consultant</a:t>
            </a:r>
            <a:endParaRPr b="1" sz="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">
                <a:latin typeface="Trebuchet MS"/>
                <a:ea typeface="Trebuchet MS"/>
                <a:cs typeface="Trebuchet MS"/>
                <a:sym typeface="Trebuchet MS"/>
              </a:rPr>
              <a:t>    </a:t>
            </a:r>
            <a:r>
              <a:rPr b="1" lang="en" sz="500">
                <a:latin typeface="Trebuchet MS"/>
                <a:ea typeface="Trebuchet MS"/>
                <a:cs typeface="Trebuchet MS"/>
                <a:sym typeface="Trebuchet MS"/>
              </a:rPr>
              <a:t>Test Strategy for EA projects</a:t>
            </a:r>
            <a:endParaRPr b="1" sz="5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6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   </a:t>
            </a:r>
            <a:r>
              <a:rPr b="1" lang="en" sz="5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Automation and CI/CD</a:t>
            </a:r>
            <a:endParaRPr b="1" sz="6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5" name="Google Shape;145;p30"/>
          <p:cNvSpPr txBox="1"/>
          <p:nvPr/>
        </p:nvSpPr>
        <p:spPr>
          <a:xfrm>
            <a:off x="5929650" y="3733725"/>
            <a:ext cx="2542800" cy="4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latin typeface="Montserrat"/>
                <a:ea typeface="Montserrat"/>
                <a:cs typeface="Montserrat"/>
                <a:sym typeface="Montserrat"/>
              </a:rPr>
              <a:t>Senior Test Automation Engineer</a:t>
            </a:r>
            <a:endParaRPr b="1" sz="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DC4305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•</a:t>
            </a:r>
            <a:r>
              <a:rPr lang="en" sz="600">
                <a:solidFill>
                  <a:srgbClr val="3C404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600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Suggest, plan, implement and evaluate QA improvements</a:t>
            </a:r>
            <a:endParaRPr sz="600">
              <a:solidFill>
                <a:schemeClr val="dk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DC4305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•</a:t>
            </a:r>
            <a:r>
              <a:rPr lang="en" sz="600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Create and improve test automation frameworks</a:t>
            </a:r>
            <a:endParaRPr sz="600">
              <a:solidFill>
                <a:srgbClr val="3C404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6" name="Google Shape;146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68875" y="1829750"/>
            <a:ext cx="1044000" cy="1051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47" name="Google Shape;147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8000" y="1951950"/>
            <a:ext cx="683250" cy="58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3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49875" y="2535300"/>
            <a:ext cx="1421950" cy="289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30"/>
          <p:cNvSpPr txBox="1"/>
          <p:nvPr/>
        </p:nvSpPr>
        <p:spPr>
          <a:xfrm>
            <a:off x="62850" y="2733375"/>
            <a:ext cx="21126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Oswald"/>
                <a:ea typeface="Oswald"/>
                <a:cs typeface="Oswald"/>
                <a:sym typeface="Oswald"/>
              </a:rPr>
              <a:t>Advanced Level, Technical Test Analyst</a:t>
            </a:r>
            <a:endParaRPr sz="100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1"/>
          <p:cNvSpPr txBox="1"/>
          <p:nvPr>
            <p:ph type="title"/>
          </p:nvPr>
        </p:nvSpPr>
        <p:spPr>
          <a:xfrm>
            <a:off x="6938" y="-600"/>
            <a:ext cx="9144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AGENDA</a:t>
            </a:r>
            <a:endParaRPr/>
          </a:p>
        </p:txBody>
      </p:sp>
      <p:sp>
        <p:nvSpPr>
          <p:cNvPr id="155" name="Google Shape;155;p31"/>
          <p:cNvSpPr txBox="1"/>
          <p:nvPr>
            <p:ph idx="1" type="body"/>
          </p:nvPr>
        </p:nvSpPr>
        <p:spPr>
          <a:xfrm>
            <a:off x="369100" y="1131100"/>
            <a:ext cx="8501100" cy="35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>
                <a:solidFill>
                  <a:schemeClr val="dk1"/>
                </a:solidFill>
              </a:rPr>
              <a:t>QA subtask generator</a:t>
            </a:r>
            <a:endParaRPr/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/>
              <a:t>Test data generator and verifier</a:t>
            </a:r>
            <a:endParaRPr/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>
                <a:solidFill>
                  <a:schemeClr val="dk1"/>
                </a:solidFill>
              </a:rPr>
              <a:t>Automate release administration</a:t>
            </a:r>
            <a:endParaRPr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/>
              <a:t>Test metrics collector and dashboard</a:t>
            </a:r>
            <a:endParaRPr/>
          </a:p>
        </p:txBody>
      </p:sp>
      <p:sp>
        <p:nvSpPr>
          <p:cNvPr id="156" name="Google Shape;156;p31"/>
          <p:cNvSpPr txBox="1"/>
          <p:nvPr>
            <p:ph idx="1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600">
              <a:solidFill>
                <a:srgbClr val="B7B7B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2"/>
          <p:cNvSpPr txBox="1"/>
          <p:nvPr>
            <p:ph type="title"/>
          </p:nvPr>
        </p:nvSpPr>
        <p:spPr>
          <a:xfrm>
            <a:off x="6938" y="-600"/>
            <a:ext cx="9144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JIRA QA SUBTASK GENERATOR</a:t>
            </a:r>
            <a:endParaRPr/>
          </a:p>
        </p:txBody>
      </p:sp>
      <p:sp>
        <p:nvSpPr>
          <p:cNvPr id="162" name="Google Shape;162;p32"/>
          <p:cNvSpPr/>
          <p:nvPr/>
        </p:nvSpPr>
        <p:spPr>
          <a:xfrm>
            <a:off x="3804538" y="987550"/>
            <a:ext cx="1226100" cy="485400"/>
          </a:xfrm>
          <a:prstGeom prst="roundRect">
            <a:avLst>
              <a:gd fmla="val 16667" name="adj"/>
            </a:avLst>
          </a:prstGeom>
          <a:solidFill>
            <a:srgbClr val="D5A6B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Epic</a:t>
            </a:r>
            <a:endParaRPr sz="2400"/>
          </a:p>
        </p:txBody>
      </p:sp>
      <p:sp>
        <p:nvSpPr>
          <p:cNvPr id="163" name="Google Shape;163;p32"/>
          <p:cNvSpPr/>
          <p:nvPr/>
        </p:nvSpPr>
        <p:spPr>
          <a:xfrm>
            <a:off x="1900100" y="1539050"/>
            <a:ext cx="1365300" cy="615000"/>
          </a:xfrm>
          <a:prstGeom prst="roundRect">
            <a:avLst>
              <a:gd fmla="val 16667" name="adj"/>
            </a:avLst>
          </a:prstGeom>
          <a:solidFill>
            <a:srgbClr val="A4C2F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Business Story 1</a:t>
            </a:r>
            <a:endParaRPr sz="1800"/>
          </a:p>
        </p:txBody>
      </p:sp>
      <p:sp>
        <p:nvSpPr>
          <p:cNvPr id="164" name="Google Shape;164;p32"/>
          <p:cNvSpPr/>
          <p:nvPr/>
        </p:nvSpPr>
        <p:spPr>
          <a:xfrm>
            <a:off x="5646275" y="1539050"/>
            <a:ext cx="1365300" cy="615000"/>
          </a:xfrm>
          <a:prstGeom prst="roundRect">
            <a:avLst>
              <a:gd fmla="val 16667" name="adj"/>
            </a:avLst>
          </a:prstGeom>
          <a:solidFill>
            <a:srgbClr val="A4C2F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Business Story 2</a:t>
            </a:r>
            <a:endParaRPr sz="1800"/>
          </a:p>
        </p:txBody>
      </p:sp>
      <p:sp>
        <p:nvSpPr>
          <p:cNvPr id="165" name="Google Shape;165;p32"/>
          <p:cNvSpPr/>
          <p:nvPr/>
        </p:nvSpPr>
        <p:spPr>
          <a:xfrm>
            <a:off x="1074325" y="2380650"/>
            <a:ext cx="1456500" cy="485400"/>
          </a:xfrm>
          <a:prstGeom prst="roundRect">
            <a:avLst>
              <a:gd fmla="val 16667" name="adj"/>
            </a:avLst>
          </a:prstGeom>
          <a:solidFill>
            <a:srgbClr val="F6B26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Dev subtask</a:t>
            </a:r>
            <a:r>
              <a:rPr lang="en"/>
              <a:t> A</a:t>
            </a:r>
            <a:endParaRPr/>
          </a:p>
        </p:txBody>
      </p:sp>
      <p:sp>
        <p:nvSpPr>
          <p:cNvPr id="166" name="Google Shape;166;p32"/>
          <p:cNvSpPr/>
          <p:nvPr/>
        </p:nvSpPr>
        <p:spPr>
          <a:xfrm>
            <a:off x="1074325" y="2993900"/>
            <a:ext cx="1456500" cy="485400"/>
          </a:xfrm>
          <a:prstGeom prst="roundRect">
            <a:avLst>
              <a:gd fmla="val 16667" name="adj"/>
            </a:avLst>
          </a:prstGeom>
          <a:solidFill>
            <a:srgbClr val="F6B26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Dev subtask B</a:t>
            </a:r>
            <a:endParaRPr/>
          </a:p>
        </p:txBody>
      </p:sp>
      <p:sp>
        <p:nvSpPr>
          <p:cNvPr id="167" name="Google Shape;167;p32"/>
          <p:cNvSpPr/>
          <p:nvPr/>
        </p:nvSpPr>
        <p:spPr>
          <a:xfrm>
            <a:off x="1074325" y="3607150"/>
            <a:ext cx="1456500" cy="4854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QA</a:t>
            </a:r>
            <a:r>
              <a:rPr lang="en"/>
              <a:t> test design</a:t>
            </a:r>
            <a:endParaRPr/>
          </a:p>
        </p:txBody>
      </p:sp>
      <p:sp>
        <p:nvSpPr>
          <p:cNvPr id="168" name="Google Shape;168;p32"/>
          <p:cNvSpPr/>
          <p:nvPr/>
        </p:nvSpPr>
        <p:spPr>
          <a:xfrm>
            <a:off x="2658675" y="2380650"/>
            <a:ext cx="1456500" cy="4854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QA auto comp. testing</a:t>
            </a:r>
            <a:endParaRPr/>
          </a:p>
        </p:txBody>
      </p:sp>
      <p:sp>
        <p:nvSpPr>
          <p:cNvPr id="169" name="Google Shape;169;p32"/>
          <p:cNvSpPr/>
          <p:nvPr/>
        </p:nvSpPr>
        <p:spPr>
          <a:xfrm>
            <a:off x="2658675" y="2993900"/>
            <a:ext cx="1456500" cy="4854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QA auto sys. testing</a:t>
            </a:r>
            <a:endParaRPr/>
          </a:p>
        </p:txBody>
      </p:sp>
      <p:sp>
        <p:nvSpPr>
          <p:cNvPr id="170" name="Google Shape;170;p32"/>
          <p:cNvSpPr/>
          <p:nvPr/>
        </p:nvSpPr>
        <p:spPr>
          <a:xfrm>
            <a:off x="2658675" y="3627150"/>
            <a:ext cx="1456500" cy="4854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QA write manual tests</a:t>
            </a:r>
            <a:endParaRPr/>
          </a:p>
        </p:txBody>
      </p:sp>
      <p:sp>
        <p:nvSpPr>
          <p:cNvPr id="171" name="Google Shape;171;p32"/>
          <p:cNvSpPr/>
          <p:nvPr/>
        </p:nvSpPr>
        <p:spPr>
          <a:xfrm>
            <a:off x="2658675" y="4240400"/>
            <a:ext cx="1456500" cy="4854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QA run manual tests</a:t>
            </a:r>
            <a:endParaRPr/>
          </a:p>
        </p:txBody>
      </p:sp>
      <p:sp>
        <p:nvSpPr>
          <p:cNvPr id="172" name="Google Shape;172;p32"/>
          <p:cNvSpPr/>
          <p:nvPr/>
        </p:nvSpPr>
        <p:spPr>
          <a:xfrm>
            <a:off x="4806600" y="2380650"/>
            <a:ext cx="1456500" cy="485400"/>
          </a:xfrm>
          <a:prstGeom prst="roundRect">
            <a:avLst>
              <a:gd fmla="val 16667" name="adj"/>
            </a:avLst>
          </a:prstGeom>
          <a:solidFill>
            <a:srgbClr val="F6B26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Dev subtask C</a:t>
            </a:r>
            <a:endParaRPr/>
          </a:p>
        </p:txBody>
      </p:sp>
      <p:sp>
        <p:nvSpPr>
          <p:cNvPr id="173" name="Google Shape;173;p32"/>
          <p:cNvSpPr/>
          <p:nvPr/>
        </p:nvSpPr>
        <p:spPr>
          <a:xfrm>
            <a:off x="4806600" y="2993900"/>
            <a:ext cx="1456500" cy="485400"/>
          </a:xfrm>
          <a:prstGeom prst="roundRect">
            <a:avLst>
              <a:gd fmla="val 16667" name="adj"/>
            </a:avLst>
          </a:prstGeom>
          <a:solidFill>
            <a:srgbClr val="F6B26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Dev subtask D</a:t>
            </a:r>
            <a:endParaRPr/>
          </a:p>
        </p:txBody>
      </p:sp>
      <p:sp>
        <p:nvSpPr>
          <p:cNvPr id="174" name="Google Shape;174;p32"/>
          <p:cNvSpPr/>
          <p:nvPr/>
        </p:nvSpPr>
        <p:spPr>
          <a:xfrm>
            <a:off x="4806600" y="3607150"/>
            <a:ext cx="1456500" cy="485400"/>
          </a:xfrm>
          <a:prstGeom prst="roundRect">
            <a:avLst>
              <a:gd fmla="val 16667" name="adj"/>
            </a:avLst>
          </a:prstGeom>
          <a:solidFill>
            <a:srgbClr val="F6B26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Dev subtask E</a:t>
            </a:r>
            <a:endParaRPr/>
          </a:p>
        </p:txBody>
      </p:sp>
      <p:sp>
        <p:nvSpPr>
          <p:cNvPr id="175" name="Google Shape;175;p32"/>
          <p:cNvSpPr/>
          <p:nvPr/>
        </p:nvSpPr>
        <p:spPr>
          <a:xfrm>
            <a:off x="6390950" y="2380650"/>
            <a:ext cx="1456500" cy="4854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QA auto comp. testing</a:t>
            </a:r>
            <a:endParaRPr/>
          </a:p>
        </p:txBody>
      </p:sp>
      <p:sp>
        <p:nvSpPr>
          <p:cNvPr id="176" name="Google Shape;176;p32"/>
          <p:cNvSpPr/>
          <p:nvPr/>
        </p:nvSpPr>
        <p:spPr>
          <a:xfrm>
            <a:off x="6390950" y="2993900"/>
            <a:ext cx="1456500" cy="4854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QA auto sys. testing</a:t>
            </a:r>
            <a:endParaRPr/>
          </a:p>
        </p:txBody>
      </p:sp>
      <p:sp>
        <p:nvSpPr>
          <p:cNvPr id="177" name="Google Shape;177;p32"/>
          <p:cNvSpPr/>
          <p:nvPr/>
        </p:nvSpPr>
        <p:spPr>
          <a:xfrm>
            <a:off x="6390950" y="3627150"/>
            <a:ext cx="1456500" cy="485400"/>
          </a:xfrm>
          <a:prstGeom prst="roundRect">
            <a:avLst>
              <a:gd fmla="val 16667" name="adj"/>
            </a:avLst>
          </a:prstGeom>
          <a:solidFill>
            <a:srgbClr val="CCCCCC"/>
          </a:solidFill>
          <a:ln cap="flat" cmpd="sng" w="9525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QA write manual tests</a:t>
            </a:r>
            <a:endParaRPr/>
          </a:p>
        </p:txBody>
      </p:sp>
      <p:sp>
        <p:nvSpPr>
          <p:cNvPr id="178" name="Google Shape;178;p32"/>
          <p:cNvSpPr/>
          <p:nvPr/>
        </p:nvSpPr>
        <p:spPr>
          <a:xfrm>
            <a:off x="6390950" y="4240400"/>
            <a:ext cx="1456500" cy="485400"/>
          </a:xfrm>
          <a:prstGeom prst="roundRect">
            <a:avLst>
              <a:gd fmla="val 16667" name="adj"/>
            </a:avLst>
          </a:prstGeom>
          <a:solidFill>
            <a:srgbClr val="CCCCCC"/>
          </a:solidFill>
          <a:ln cap="flat" cmpd="sng" w="9525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QA run manual tests</a:t>
            </a:r>
            <a:endParaRPr/>
          </a:p>
        </p:txBody>
      </p:sp>
      <p:sp>
        <p:nvSpPr>
          <p:cNvPr id="179" name="Google Shape;179;p32"/>
          <p:cNvSpPr/>
          <p:nvPr/>
        </p:nvSpPr>
        <p:spPr>
          <a:xfrm>
            <a:off x="4806600" y="4240400"/>
            <a:ext cx="1456500" cy="4854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QA test design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3"/>
          <p:cNvSpPr txBox="1"/>
          <p:nvPr>
            <p:ph type="title"/>
          </p:nvPr>
        </p:nvSpPr>
        <p:spPr>
          <a:xfrm>
            <a:off x="6938" y="-600"/>
            <a:ext cx="9144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 DATA GENERATOR AND VERIFIER</a:t>
            </a:r>
            <a:endParaRPr/>
          </a:p>
        </p:txBody>
      </p:sp>
      <p:pic>
        <p:nvPicPr>
          <p:cNvPr id="185" name="Google Shape;185;p33"/>
          <p:cNvPicPr preferRelativeResize="0"/>
          <p:nvPr/>
        </p:nvPicPr>
        <p:blipFill rotWithShape="1">
          <a:blip r:embed="rId3">
            <a:alphaModFix/>
          </a:blip>
          <a:srcRect b="0" l="10490" r="0" t="62762"/>
          <a:stretch/>
        </p:blipFill>
        <p:spPr>
          <a:xfrm>
            <a:off x="98762" y="3213675"/>
            <a:ext cx="2345700" cy="893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33"/>
          <p:cNvPicPr preferRelativeResize="0"/>
          <p:nvPr/>
        </p:nvPicPr>
        <p:blipFill rotWithShape="1">
          <a:blip r:embed="rId4">
            <a:alphaModFix/>
          </a:blip>
          <a:srcRect b="0" l="30391" r="0" t="0"/>
          <a:stretch/>
        </p:blipFill>
        <p:spPr>
          <a:xfrm>
            <a:off x="2248922" y="2557175"/>
            <a:ext cx="3332725" cy="187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33"/>
          <p:cNvPicPr preferRelativeResize="0"/>
          <p:nvPr/>
        </p:nvPicPr>
        <p:blipFill rotWithShape="1">
          <a:blip r:embed="rId4">
            <a:alphaModFix/>
          </a:blip>
          <a:srcRect b="0" l="30391" r="60160" t="0"/>
          <a:stretch/>
        </p:blipFill>
        <p:spPr>
          <a:xfrm>
            <a:off x="5412271" y="2557175"/>
            <a:ext cx="452350" cy="187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600" y="1263875"/>
            <a:ext cx="1522237" cy="1293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33"/>
          <p:cNvPicPr preferRelativeResize="0"/>
          <p:nvPr/>
        </p:nvPicPr>
        <p:blipFill rotWithShape="1">
          <a:blip r:embed="rId6">
            <a:alphaModFix/>
          </a:blip>
          <a:srcRect b="0" l="21506" r="22076" t="0"/>
          <a:stretch/>
        </p:blipFill>
        <p:spPr>
          <a:xfrm>
            <a:off x="984425" y="1766438"/>
            <a:ext cx="358776" cy="352512"/>
          </a:xfrm>
          <a:prstGeom prst="cloud">
            <a:avLst/>
          </a:prstGeom>
          <a:noFill/>
          <a:ln>
            <a:noFill/>
          </a:ln>
        </p:spPr>
      </p:pic>
      <p:sp>
        <p:nvSpPr>
          <p:cNvPr id="190" name="Google Shape;190;p33"/>
          <p:cNvSpPr/>
          <p:nvPr/>
        </p:nvSpPr>
        <p:spPr>
          <a:xfrm>
            <a:off x="1030225" y="2614100"/>
            <a:ext cx="452400" cy="5538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C27BA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1" name="Google Shape;191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50919" y="1324324"/>
            <a:ext cx="1771200" cy="1441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3"/>
          <p:cNvPicPr preferRelativeResize="0"/>
          <p:nvPr/>
        </p:nvPicPr>
        <p:blipFill rotWithShape="1">
          <a:blip r:embed="rId6">
            <a:alphaModFix/>
          </a:blip>
          <a:srcRect b="0" l="21506" r="22076" t="0"/>
          <a:stretch/>
        </p:blipFill>
        <p:spPr>
          <a:xfrm>
            <a:off x="3853600" y="1822950"/>
            <a:ext cx="358800" cy="352500"/>
          </a:xfrm>
          <a:prstGeom prst="pentagon">
            <a:avLst>
              <a:gd fmla="val 105146" name="hf"/>
              <a:gd fmla="val 110557" name="vf"/>
            </a:avLst>
          </a:prstGeom>
          <a:noFill/>
          <a:ln>
            <a:noFill/>
          </a:ln>
        </p:spPr>
      </p:pic>
      <p:pic>
        <p:nvPicPr>
          <p:cNvPr id="193" name="Google Shape;193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864625" y="2661360"/>
            <a:ext cx="3134223" cy="16650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4"/>
          <p:cNvSpPr txBox="1"/>
          <p:nvPr>
            <p:ph type="title"/>
          </p:nvPr>
        </p:nvSpPr>
        <p:spPr>
          <a:xfrm>
            <a:off x="6938" y="-600"/>
            <a:ext cx="9144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TEST DATA GENERATOR AND VERIFIER</a:t>
            </a:r>
            <a:endParaRPr/>
          </a:p>
        </p:txBody>
      </p:sp>
      <p:sp>
        <p:nvSpPr>
          <p:cNvPr id="199" name="Google Shape;199;p34"/>
          <p:cNvSpPr txBox="1"/>
          <p:nvPr>
            <p:ph idx="1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0" name="Google Shape;200;p34"/>
          <p:cNvSpPr/>
          <p:nvPr/>
        </p:nvSpPr>
        <p:spPr>
          <a:xfrm>
            <a:off x="1059075" y="1042150"/>
            <a:ext cx="1694400" cy="429900"/>
          </a:xfrm>
          <a:prstGeom prst="homePlate">
            <a:avLst>
              <a:gd fmla="val 50000" name="adj"/>
            </a:avLst>
          </a:prstGeom>
          <a:solidFill>
            <a:srgbClr val="D0E0E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Sandbox</a:t>
            </a:r>
            <a:endParaRPr/>
          </a:p>
        </p:txBody>
      </p:sp>
      <p:sp>
        <p:nvSpPr>
          <p:cNvPr id="201" name="Google Shape;201;p34"/>
          <p:cNvSpPr/>
          <p:nvPr/>
        </p:nvSpPr>
        <p:spPr>
          <a:xfrm>
            <a:off x="2753445" y="1049500"/>
            <a:ext cx="1467300" cy="415200"/>
          </a:xfrm>
          <a:prstGeom prst="chevron">
            <a:avLst>
              <a:gd fmla="val 50000" name="adj"/>
            </a:avLst>
          </a:prstGeom>
          <a:solidFill>
            <a:srgbClr val="D0E0E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</a:t>
            </a:r>
            <a:endParaRPr/>
          </a:p>
        </p:txBody>
      </p:sp>
      <p:sp>
        <p:nvSpPr>
          <p:cNvPr id="202" name="Google Shape;202;p34"/>
          <p:cNvSpPr/>
          <p:nvPr/>
        </p:nvSpPr>
        <p:spPr>
          <a:xfrm>
            <a:off x="4220681" y="1049500"/>
            <a:ext cx="1626600" cy="415200"/>
          </a:xfrm>
          <a:prstGeom prst="chevron">
            <a:avLst>
              <a:gd fmla="val 50000" name="adj"/>
            </a:avLst>
          </a:prstGeom>
          <a:solidFill>
            <a:srgbClr val="EAD1D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UAT</a:t>
            </a:r>
            <a:endParaRPr/>
          </a:p>
        </p:txBody>
      </p:sp>
      <p:sp>
        <p:nvSpPr>
          <p:cNvPr id="203" name="Google Shape;203;p34"/>
          <p:cNvSpPr/>
          <p:nvPr/>
        </p:nvSpPr>
        <p:spPr>
          <a:xfrm>
            <a:off x="5847145" y="1049500"/>
            <a:ext cx="1791900" cy="415200"/>
          </a:xfrm>
          <a:prstGeom prst="chevron">
            <a:avLst>
              <a:gd fmla="val 50000" name="adj"/>
            </a:avLst>
          </a:prstGeom>
          <a:solidFill>
            <a:srgbClr val="EAD1D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PROD</a:t>
            </a:r>
            <a:endParaRPr/>
          </a:p>
        </p:txBody>
      </p:sp>
      <p:sp>
        <p:nvSpPr>
          <p:cNvPr id="204" name="Google Shape;204;p34"/>
          <p:cNvSpPr/>
          <p:nvPr/>
        </p:nvSpPr>
        <p:spPr>
          <a:xfrm>
            <a:off x="4908625" y="1942650"/>
            <a:ext cx="2014800" cy="2197800"/>
          </a:xfrm>
          <a:prstGeom prst="can">
            <a:avLst>
              <a:gd fmla="val 25000" name="adj"/>
            </a:avLst>
          </a:prstGeom>
          <a:solidFill>
            <a:srgbClr val="A64D7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Live</a:t>
            </a:r>
            <a:br>
              <a:rPr lang="en" sz="2400">
                <a:solidFill>
                  <a:srgbClr val="FFFFFF"/>
                </a:solidFill>
              </a:rPr>
            </a:br>
            <a:r>
              <a:rPr lang="en" sz="2400">
                <a:solidFill>
                  <a:srgbClr val="FFFFFF"/>
                </a:solidFill>
              </a:rPr>
              <a:t>Driver Trip Data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205" name="Google Shape;205;p34"/>
          <p:cNvSpPr/>
          <p:nvPr/>
        </p:nvSpPr>
        <p:spPr>
          <a:xfrm>
            <a:off x="1564200" y="1942650"/>
            <a:ext cx="2014800" cy="2197800"/>
          </a:xfrm>
          <a:prstGeom prst="can">
            <a:avLst>
              <a:gd fmla="val 25000" name="adj"/>
            </a:avLst>
          </a:prstGeom>
          <a:solidFill>
            <a:srgbClr val="A2C4C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Test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Driver Trip Data</a:t>
            </a:r>
            <a:endParaRPr sz="2400"/>
          </a:p>
        </p:txBody>
      </p:sp>
      <p:sp>
        <p:nvSpPr>
          <p:cNvPr id="206" name="Google Shape;206;p34"/>
          <p:cNvSpPr/>
          <p:nvPr/>
        </p:nvSpPr>
        <p:spPr>
          <a:xfrm>
            <a:off x="3785863" y="2728650"/>
            <a:ext cx="915900" cy="6258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34"/>
          <p:cNvSpPr txBox="1"/>
          <p:nvPr/>
        </p:nvSpPr>
        <p:spPr>
          <a:xfrm>
            <a:off x="3831675" y="2335700"/>
            <a:ext cx="9891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Find trip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8" name="Google Shape;208;p34"/>
          <p:cNvSpPr txBox="1"/>
          <p:nvPr/>
        </p:nvSpPr>
        <p:spPr>
          <a:xfrm>
            <a:off x="3785875" y="3354450"/>
            <a:ext cx="1467300" cy="108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Who is allowed?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Search criteria?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ML classifier?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5"/>
          <p:cNvSpPr txBox="1"/>
          <p:nvPr>
            <p:ph type="title"/>
          </p:nvPr>
        </p:nvSpPr>
        <p:spPr>
          <a:xfrm>
            <a:off x="6938" y="-600"/>
            <a:ext cx="9144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AUTOMATE RELEASE ADMINISTRATION</a:t>
            </a:r>
            <a:endParaRPr/>
          </a:p>
        </p:txBody>
      </p:sp>
      <p:pic>
        <p:nvPicPr>
          <p:cNvPr id="214" name="Google Shape;21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93600"/>
            <a:ext cx="2121749" cy="10608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5" name="Google Shape;215;p35"/>
          <p:cNvCxnSpPr/>
          <p:nvPr/>
        </p:nvCxnSpPr>
        <p:spPr>
          <a:xfrm>
            <a:off x="2299875" y="1812125"/>
            <a:ext cx="1384200" cy="3060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16" name="Google Shape;216;p35"/>
          <p:cNvSpPr txBox="1"/>
          <p:nvPr/>
        </p:nvSpPr>
        <p:spPr>
          <a:xfrm>
            <a:off x="2389525" y="917388"/>
            <a:ext cx="23532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Version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Commit messages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Diff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Tag (refs)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17" name="Google Shape;217;p35"/>
          <p:cNvPicPr preferRelativeResize="0"/>
          <p:nvPr/>
        </p:nvPicPr>
        <p:blipFill rotWithShape="1">
          <a:blip r:embed="rId4">
            <a:alphaModFix/>
          </a:blip>
          <a:srcRect b="0" l="18146" r="0" t="6068"/>
          <a:stretch/>
        </p:blipFill>
        <p:spPr>
          <a:xfrm>
            <a:off x="3839400" y="1515025"/>
            <a:ext cx="1445975" cy="1264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35"/>
          <p:cNvSpPr txBox="1"/>
          <p:nvPr/>
        </p:nvSpPr>
        <p:spPr>
          <a:xfrm>
            <a:off x="4833675" y="2118125"/>
            <a:ext cx="881400" cy="4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Release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notes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19" name="Google Shape;219;p35"/>
          <p:cNvCxnSpPr/>
          <p:nvPr/>
        </p:nvCxnSpPr>
        <p:spPr>
          <a:xfrm>
            <a:off x="1559075" y="2382325"/>
            <a:ext cx="218700" cy="9471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20" name="Google Shape;220;p35"/>
          <p:cNvSpPr txBox="1"/>
          <p:nvPr/>
        </p:nvSpPr>
        <p:spPr>
          <a:xfrm>
            <a:off x="1719500" y="2857888"/>
            <a:ext cx="17664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74E13"/>
                </a:solidFill>
                <a:latin typeface="Montserrat"/>
                <a:ea typeface="Montserrat"/>
                <a:cs typeface="Montserrat"/>
                <a:sym typeface="Montserrat"/>
              </a:rPr>
              <a:t>template</a:t>
            </a:r>
            <a:endParaRPr sz="1000">
              <a:solidFill>
                <a:srgbClr val="274E1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1" name="Google Shape;221;p35"/>
          <p:cNvSpPr/>
          <p:nvPr/>
        </p:nvSpPr>
        <p:spPr>
          <a:xfrm>
            <a:off x="357025" y="3446000"/>
            <a:ext cx="1085400" cy="4299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Sandbox</a:t>
            </a:r>
            <a:endParaRPr/>
          </a:p>
        </p:txBody>
      </p:sp>
      <p:sp>
        <p:nvSpPr>
          <p:cNvPr id="222" name="Google Shape;222;p35"/>
          <p:cNvSpPr/>
          <p:nvPr/>
        </p:nvSpPr>
        <p:spPr>
          <a:xfrm>
            <a:off x="1442425" y="3453350"/>
            <a:ext cx="939900" cy="4152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</a:t>
            </a:r>
            <a:endParaRPr/>
          </a:p>
        </p:txBody>
      </p:sp>
      <p:sp>
        <p:nvSpPr>
          <p:cNvPr id="223" name="Google Shape;223;p35"/>
          <p:cNvSpPr/>
          <p:nvPr/>
        </p:nvSpPr>
        <p:spPr>
          <a:xfrm>
            <a:off x="2382325" y="3453350"/>
            <a:ext cx="1041900" cy="4152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UAT</a:t>
            </a:r>
            <a:endParaRPr/>
          </a:p>
        </p:txBody>
      </p:sp>
      <p:sp>
        <p:nvSpPr>
          <p:cNvPr id="224" name="Google Shape;224;p35"/>
          <p:cNvSpPr/>
          <p:nvPr/>
        </p:nvSpPr>
        <p:spPr>
          <a:xfrm>
            <a:off x="3424225" y="3453350"/>
            <a:ext cx="1147800" cy="4152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PROD</a:t>
            </a:r>
            <a:endParaRPr/>
          </a:p>
        </p:txBody>
      </p:sp>
      <p:cxnSp>
        <p:nvCxnSpPr>
          <p:cNvPr id="225" name="Google Shape;225;p35"/>
          <p:cNvCxnSpPr/>
          <p:nvPr/>
        </p:nvCxnSpPr>
        <p:spPr>
          <a:xfrm flipH="1">
            <a:off x="1384325" y="3926825"/>
            <a:ext cx="7200" cy="896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6" name="Google Shape;226;p35"/>
          <p:cNvCxnSpPr/>
          <p:nvPr/>
        </p:nvCxnSpPr>
        <p:spPr>
          <a:xfrm flipH="1">
            <a:off x="2382325" y="3926825"/>
            <a:ext cx="7200" cy="896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7" name="Google Shape;227;p35"/>
          <p:cNvCxnSpPr/>
          <p:nvPr/>
        </p:nvCxnSpPr>
        <p:spPr>
          <a:xfrm flipH="1">
            <a:off x="3380325" y="3926825"/>
            <a:ext cx="7200" cy="896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8" name="Google Shape;228;p35"/>
          <p:cNvSpPr txBox="1"/>
          <p:nvPr/>
        </p:nvSpPr>
        <p:spPr>
          <a:xfrm>
            <a:off x="240425" y="4006975"/>
            <a:ext cx="10419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login: feat-123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detect: 1.5.0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driver: dev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event: feat-25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9" name="Google Shape;229;p35"/>
          <p:cNvSpPr txBox="1"/>
          <p:nvPr/>
        </p:nvSpPr>
        <p:spPr>
          <a:xfrm>
            <a:off x="1384325" y="3992475"/>
            <a:ext cx="10419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login: 3.0.3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detect: 1.5.1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driver: 5.1.0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event: 13.0.0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0" name="Google Shape;230;p35"/>
          <p:cNvSpPr txBox="1"/>
          <p:nvPr/>
        </p:nvSpPr>
        <p:spPr>
          <a:xfrm>
            <a:off x="2382325" y="3992475"/>
            <a:ext cx="10419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login: 3.0.2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detect: 1.5.0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driver: 5.1.1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event: 13.0.0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1" name="Google Shape;231;p35"/>
          <p:cNvSpPr txBox="1"/>
          <p:nvPr/>
        </p:nvSpPr>
        <p:spPr>
          <a:xfrm>
            <a:off x="3380325" y="3990125"/>
            <a:ext cx="10419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login: 3.0.1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detect: 1.5.0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driver: 5.1.0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event: 12.5.0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32" name="Google Shape;232;p35"/>
          <p:cNvPicPr preferRelativeResize="0"/>
          <p:nvPr/>
        </p:nvPicPr>
        <p:blipFill rotWithShape="1">
          <a:blip r:embed="rId5">
            <a:alphaModFix/>
          </a:blip>
          <a:srcRect b="14614" l="14833" r="14798" t="14337"/>
          <a:stretch/>
        </p:blipFill>
        <p:spPr>
          <a:xfrm>
            <a:off x="1770494" y="2118137"/>
            <a:ext cx="833729" cy="8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5"/>
          <p:cNvPicPr preferRelativeResize="0"/>
          <p:nvPr/>
        </p:nvPicPr>
        <p:blipFill rotWithShape="1">
          <a:blip r:embed="rId6">
            <a:alphaModFix/>
          </a:blip>
          <a:srcRect b="37579" l="3026" r="7695" t="38583"/>
          <a:stretch/>
        </p:blipFill>
        <p:spPr>
          <a:xfrm>
            <a:off x="6164500" y="2779537"/>
            <a:ext cx="2921450" cy="531825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5"/>
          <p:cNvSpPr/>
          <p:nvPr/>
        </p:nvSpPr>
        <p:spPr>
          <a:xfrm rot="-959439">
            <a:off x="4884658" y="3327392"/>
            <a:ext cx="1147813" cy="53175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35"/>
          <p:cNvSpPr/>
          <p:nvPr/>
        </p:nvSpPr>
        <p:spPr>
          <a:xfrm rot="1389714">
            <a:off x="5581736" y="2385072"/>
            <a:ext cx="553732" cy="532106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6"/>
          <p:cNvSpPr txBox="1"/>
          <p:nvPr>
            <p:ph type="title"/>
          </p:nvPr>
        </p:nvSpPr>
        <p:spPr>
          <a:xfrm>
            <a:off x="6938" y="-600"/>
            <a:ext cx="9144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</a:t>
            </a:r>
            <a:r>
              <a:rPr lang="en"/>
              <a:t> METRICS COLLECTOR AND DASHBOARD</a:t>
            </a:r>
            <a:endParaRPr/>
          </a:p>
        </p:txBody>
      </p:sp>
      <p:sp>
        <p:nvSpPr>
          <p:cNvPr id="241" name="Google Shape;241;p36"/>
          <p:cNvSpPr txBox="1"/>
          <p:nvPr>
            <p:ph idx="1" type="body"/>
          </p:nvPr>
        </p:nvSpPr>
        <p:spPr>
          <a:xfrm>
            <a:off x="2574575" y="1131100"/>
            <a:ext cx="4705800" cy="179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Collect data:</a:t>
            </a:r>
            <a:endParaRPr sz="1800"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Junit.xml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Related requirement / Story / bug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Related interface</a:t>
            </a:r>
            <a:endParaRPr sz="1800"/>
          </a:p>
        </p:txBody>
      </p:sp>
      <p:sp>
        <p:nvSpPr>
          <p:cNvPr id="242" name="Google Shape;242;p36"/>
          <p:cNvSpPr txBox="1"/>
          <p:nvPr>
            <p:ph idx="1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43" name="Google Shape;24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700" y="1935500"/>
            <a:ext cx="2203124" cy="2055651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6"/>
          <p:cNvSpPr txBox="1"/>
          <p:nvPr/>
        </p:nvSpPr>
        <p:spPr>
          <a:xfrm>
            <a:off x="2512400" y="2976200"/>
            <a:ext cx="4021800" cy="19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Integrate with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Issue tracker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Test case management tool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Source control management</a:t>
            </a:r>
            <a:endParaRPr/>
          </a:p>
        </p:txBody>
      </p:sp>
      <p:pic>
        <p:nvPicPr>
          <p:cNvPr id="245" name="Google Shape;245;p36"/>
          <p:cNvPicPr preferRelativeResize="0"/>
          <p:nvPr/>
        </p:nvPicPr>
        <p:blipFill rotWithShape="1">
          <a:blip r:embed="rId4">
            <a:alphaModFix/>
          </a:blip>
          <a:srcRect b="0" l="793" r="0" t="0"/>
          <a:stretch/>
        </p:blipFill>
        <p:spPr>
          <a:xfrm>
            <a:off x="4993650" y="841200"/>
            <a:ext cx="4150350" cy="120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7"/>
          <p:cNvSpPr txBox="1"/>
          <p:nvPr>
            <p:ph type="title"/>
          </p:nvPr>
        </p:nvSpPr>
        <p:spPr>
          <a:xfrm>
            <a:off x="6938" y="-600"/>
            <a:ext cx="9144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TEST METRICS COLLECTOR AND DASHBOARD</a:t>
            </a:r>
            <a:endParaRPr/>
          </a:p>
        </p:txBody>
      </p:sp>
      <p:sp>
        <p:nvSpPr>
          <p:cNvPr id="251" name="Google Shape;251;p37"/>
          <p:cNvSpPr txBox="1"/>
          <p:nvPr>
            <p:ph idx="1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52" name="Google Shape;252;p37"/>
          <p:cNvCxnSpPr/>
          <p:nvPr/>
        </p:nvCxnSpPr>
        <p:spPr>
          <a:xfrm>
            <a:off x="701375" y="2922450"/>
            <a:ext cx="75984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3" name="Google Shape;253;p37"/>
          <p:cNvCxnSpPr/>
          <p:nvPr/>
        </p:nvCxnSpPr>
        <p:spPr>
          <a:xfrm>
            <a:off x="3192375" y="968550"/>
            <a:ext cx="0" cy="19551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4" name="Google Shape;254;p37"/>
          <p:cNvCxnSpPr/>
          <p:nvPr/>
        </p:nvCxnSpPr>
        <p:spPr>
          <a:xfrm>
            <a:off x="6208575" y="968550"/>
            <a:ext cx="0" cy="39078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5" name="Google Shape;255;p37"/>
          <p:cNvSpPr txBox="1"/>
          <p:nvPr/>
        </p:nvSpPr>
        <p:spPr>
          <a:xfrm>
            <a:off x="3478425" y="778675"/>
            <a:ext cx="2444100" cy="3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AB4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Root Cause Analysis</a:t>
            </a:r>
            <a:endParaRPr>
              <a:solidFill>
                <a:srgbClr val="FFAB4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56" name="Google Shape;256;p37"/>
          <p:cNvSpPr txBox="1"/>
          <p:nvPr/>
        </p:nvSpPr>
        <p:spPr>
          <a:xfrm>
            <a:off x="560200" y="778675"/>
            <a:ext cx="2444100" cy="3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AB4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Test Execution</a:t>
            </a:r>
            <a:endParaRPr>
              <a:solidFill>
                <a:srgbClr val="FFAB4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57" name="Google Shape;257;p37"/>
          <p:cNvSpPr txBox="1"/>
          <p:nvPr/>
        </p:nvSpPr>
        <p:spPr>
          <a:xfrm>
            <a:off x="6396650" y="815050"/>
            <a:ext cx="2444100" cy="3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AB4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Defect Heatmap</a:t>
            </a:r>
            <a:endParaRPr>
              <a:solidFill>
                <a:srgbClr val="FFAB4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58" name="Google Shape;258;p37"/>
          <p:cNvSpPr txBox="1"/>
          <p:nvPr/>
        </p:nvSpPr>
        <p:spPr>
          <a:xfrm>
            <a:off x="6396650" y="2983925"/>
            <a:ext cx="2444100" cy="3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AB4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Bug Trend</a:t>
            </a:r>
            <a:endParaRPr>
              <a:solidFill>
                <a:srgbClr val="FFAB4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59" name="Google Shape;259;p37"/>
          <p:cNvSpPr/>
          <p:nvPr/>
        </p:nvSpPr>
        <p:spPr>
          <a:xfrm>
            <a:off x="213675" y="3370625"/>
            <a:ext cx="1152300" cy="1614000"/>
          </a:xfrm>
          <a:prstGeom prst="triangle">
            <a:avLst>
              <a:gd fmla="val 50000" name="adj"/>
            </a:avLst>
          </a:prstGeom>
          <a:gradFill>
            <a:gsLst>
              <a:gs pos="0">
                <a:srgbClr val="93C47D"/>
              </a:gs>
              <a:gs pos="100000">
                <a:srgbClr val="FF9900"/>
              </a:gs>
            </a:gsLst>
            <a:lin ang="5400012" scaled="0"/>
          </a:gra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60" name="Google Shape;260;p37"/>
          <p:cNvCxnSpPr/>
          <p:nvPr/>
        </p:nvCxnSpPr>
        <p:spPr>
          <a:xfrm>
            <a:off x="602550" y="3915725"/>
            <a:ext cx="374700" cy="36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1" name="Google Shape;261;p37"/>
          <p:cNvCxnSpPr/>
          <p:nvPr/>
        </p:nvCxnSpPr>
        <p:spPr>
          <a:xfrm>
            <a:off x="475900" y="4274000"/>
            <a:ext cx="631500" cy="18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2" name="Google Shape;262;p37"/>
          <p:cNvCxnSpPr/>
          <p:nvPr/>
        </p:nvCxnSpPr>
        <p:spPr>
          <a:xfrm flipH="1" rot="10800000">
            <a:off x="340175" y="4643150"/>
            <a:ext cx="901200" cy="18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63" name="Google Shape;263;p37"/>
          <p:cNvSpPr txBox="1"/>
          <p:nvPr/>
        </p:nvSpPr>
        <p:spPr>
          <a:xfrm>
            <a:off x="526875" y="3561075"/>
            <a:ext cx="525900" cy="3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T Sans Narrow"/>
                <a:ea typeface="PT Sans Narrow"/>
                <a:cs typeface="PT Sans Narrow"/>
                <a:sym typeface="PT Sans Narrow"/>
              </a:rPr>
              <a:t>UAT</a:t>
            </a:r>
            <a:endParaRPr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64" name="Google Shape;264;p37"/>
          <p:cNvSpPr txBox="1"/>
          <p:nvPr/>
        </p:nvSpPr>
        <p:spPr>
          <a:xfrm>
            <a:off x="526875" y="3937463"/>
            <a:ext cx="525900" cy="3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T Sans Narrow"/>
                <a:ea typeface="PT Sans Narrow"/>
                <a:cs typeface="PT Sans Narrow"/>
                <a:sym typeface="PT Sans Narrow"/>
              </a:rPr>
              <a:t>SYS</a:t>
            </a:r>
            <a:endParaRPr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65" name="Google Shape;265;p37"/>
          <p:cNvSpPr txBox="1"/>
          <p:nvPr/>
        </p:nvSpPr>
        <p:spPr>
          <a:xfrm>
            <a:off x="422950" y="4298825"/>
            <a:ext cx="744900" cy="35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T Sans Narrow"/>
                <a:ea typeface="PT Sans Narrow"/>
                <a:cs typeface="PT Sans Narrow"/>
                <a:sym typeface="PT Sans Narrow"/>
              </a:rPr>
              <a:t>COMP</a:t>
            </a:r>
            <a:endParaRPr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66" name="Google Shape;266;p37"/>
          <p:cNvSpPr txBox="1"/>
          <p:nvPr/>
        </p:nvSpPr>
        <p:spPr>
          <a:xfrm>
            <a:off x="374625" y="4642430"/>
            <a:ext cx="830400" cy="35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T Sans Narrow"/>
                <a:ea typeface="PT Sans Narrow"/>
                <a:cs typeface="PT Sans Narrow"/>
                <a:sym typeface="PT Sans Narrow"/>
              </a:rPr>
              <a:t>UNIT</a:t>
            </a:r>
            <a:endParaRPr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graphicFrame>
        <p:nvGraphicFramePr>
          <p:cNvPr id="267" name="Google Shape;267;p37"/>
          <p:cNvGraphicFramePr/>
          <p:nvPr/>
        </p:nvGraphicFramePr>
        <p:xfrm>
          <a:off x="1428125" y="29902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{F0A491DB-965A-46B8-9563-769413E383A6}</a:tableStyleId>
              </a:tblPr>
              <a:tblGrid>
                <a:gridCol w="890375"/>
                <a:gridCol w="966800"/>
                <a:gridCol w="839475"/>
                <a:gridCol w="898875"/>
                <a:gridCol w="898875"/>
              </a:tblGrid>
              <a:tr h="451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Automation coverage</a:t>
                      </a:r>
                      <a:endParaRPr sz="12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Avg. Suite Run Time</a:t>
                      </a:r>
                      <a:endParaRPr sz="12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Avg. TC </a:t>
                      </a:r>
                      <a:br>
                        <a:rPr lang="en" sz="12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</a:br>
                      <a:r>
                        <a:rPr lang="en" sz="12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Run Time</a:t>
                      </a:r>
                      <a:endParaRPr sz="12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Level coverage</a:t>
                      </a:r>
                      <a:endParaRPr sz="12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Flakiness</a:t>
                      </a:r>
                      <a:endParaRPr sz="12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T="91425" marB="91425" marR="91425" marL="91425"/>
                </a:tc>
              </a:tr>
              <a:tr h="3018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42%</a:t>
                      </a:r>
                      <a:endParaRPr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1h16m29s</a:t>
                      </a:r>
                      <a:endParaRPr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1m22s</a:t>
                      </a:r>
                      <a:endParaRPr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92% AC</a:t>
                      </a:r>
                      <a:endParaRPr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13%</a:t>
                      </a:r>
                      <a:endParaRPr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91425" marB="91425" marR="91425" marL="91425"/>
                </a:tc>
              </a:tr>
              <a:tr h="3018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67%</a:t>
                      </a:r>
                      <a:endParaRPr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22m16s</a:t>
                      </a:r>
                      <a:endParaRPr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29.6s</a:t>
                      </a:r>
                      <a:endParaRPr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78% Story</a:t>
                      </a:r>
                      <a:endParaRPr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8%</a:t>
                      </a:r>
                      <a:endParaRPr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91425" marB="91425" marR="91425" marL="91425"/>
                </a:tc>
              </a:tr>
              <a:tr h="3018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100%</a:t>
                      </a:r>
                      <a:endParaRPr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12m57s</a:t>
                      </a:r>
                      <a:endParaRPr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2.7s</a:t>
                      </a:r>
                      <a:endParaRPr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100% API</a:t>
                      </a:r>
                      <a:endParaRPr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0%</a:t>
                      </a:r>
                      <a:endParaRPr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91425" marB="91425" marR="91425" marL="91425"/>
                </a:tc>
              </a:tr>
              <a:tr h="3018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100%</a:t>
                      </a:r>
                      <a:endParaRPr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42.84s</a:t>
                      </a:r>
                      <a:endParaRPr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629ms</a:t>
                      </a:r>
                      <a:endParaRPr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72% line</a:t>
                      </a:r>
                      <a:endParaRPr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1%</a:t>
                      </a:r>
                      <a:endParaRPr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graphicFrame>
        <p:nvGraphicFramePr>
          <p:cNvPr id="268" name="Google Shape;268;p37"/>
          <p:cNvGraphicFramePr/>
          <p:nvPr/>
        </p:nvGraphicFramePr>
        <p:xfrm>
          <a:off x="6383625" y="1184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{F0A491DB-965A-46B8-9563-769413E383A6}</a:tableStyleId>
              </a:tblPr>
              <a:tblGrid>
                <a:gridCol w="581200"/>
                <a:gridCol w="437475"/>
                <a:gridCol w="521350"/>
                <a:gridCol w="513350"/>
                <a:gridCol w="51335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8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FFFFFF"/>
                          </a:solidFill>
                        </a:rPr>
                        <a:t>login</a:t>
                      </a:r>
                      <a:endParaRPr b="1" sz="8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FFFFFF"/>
                          </a:solidFill>
                        </a:rPr>
                        <a:t>detect</a:t>
                      </a:r>
                      <a:endParaRPr b="1" sz="8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FFFFFF"/>
                          </a:solidFill>
                        </a:rPr>
                        <a:t>driver</a:t>
                      </a:r>
                      <a:endParaRPr b="1" sz="8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FFFFFF"/>
                          </a:solidFill>
                        </a:rPr>
                        <a:t>event</a:t>
                      </a:r>
                      <a:endParaRPr b="1" sz="8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666666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FFFFFF"/>
                          </a:solidFill>
                        </a:rPr>
                        <a:t>high</a:t>
                      </a:r>
                      <a:endParaRPr b="1" sz="8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5</a:t>
                      </a:r>
                      <a:endParaRPr sz="800"/>
                    </a:p>
                  </a:txBody>
                  <a:tcPr marT="91425" marB="91425" marR="91425" marL="91425"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21</a:t>
                      </a:r>
                      <a:endParaRPr sz="800"/>
                    </a:p>
                  </a:txBody>
                  <a:tcPr marT="91425" marB="91425" marR="91425" marL="91425">
                    <a:solidFill>
                      <a:srgbClr val="EE48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</a:rPr>
                        <a:t>0</a:t>
                      </a:r>
                      <a:endParaRPr sz="800"/>
                    </a:p>
                  </a:txBody>
                  <a:tcPr marT="91425" marB="91425" marR="91425" marL="91425"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18</a:t>
                      </a:r>
                      <a:endParaRPr sz="800"/>
                    </a:p>
                  </a:txBody>
                  <a:tcPr marT="91425" marB="91425" marR="91425" marL="91425">
                    <a:solidFill>
                      <a:srgbClr val="EE6000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FFFFFF"/>
                          </a:solidFill>
                        </a:rPr>
                        <a:t>medium</a:t>
                      </a:r>
                      <a:endParaRPr b="1" sz="8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0</a:t>
                      </a:r>
                      <a:endParaRPr sz="800"/>
                    </a:p>
                  </a:txBody>
                  <a:tcPr marT="91425" marB="91425" marR="91425" marL="91425"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6</a:t>
                      </a:r>
                      <a:endParaRPr sz="800"/>
                    </a:p>
                  </a:txBody>
                  <a:tcPr marT="91425" marB="91425" marR="91425" marL="91425">
                    <a:solidFill>
                      <a:srgbClr val="EE8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2</a:t>
                      </a:r>
                      <a:endParaRPr sz="800"/>
                    </a:p>
                  </a:txBody>
                  <a:tcPr marT="91425" marB="91425" marR="91425" marL="91425">
                    <a:solidFill>
                      <a:srgbClr val="4FA8A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9</a:t>
                      </a:r>
                      <a:endParaRPr sz="800"/>
                    </a:p>
                  </a:txBody>
                  <a:tcPr marT="91425" marB="91425" marR="91425" marL="91425">
                    <a:solidFill>
                      <a:srgbClr val="EE8800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FFFFFF"/>
                          </a:solidFill>
                        </a:rPr>
                        <a:t>low</a:t>
                      </a:r>
                      <a:endParaRPr b="1" sz="8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3</a:t>
                      </a:r>
                      <a:endParaRPr sz="800"/>
                    </a:p>
                  </a:txBody>
                  <a:tcPr marT="91425" marB="91425" marR="91425" marL="91425">
                    <a:solidFill>
                      <a:srgbClr val="4F9E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2</a:t>
                      </a:r>
                      <a:endParaRPr sz="800"/>
                    </a:p>
                  </a:txBody>
                  <a:tcPr marT="91425" marB="91425" marR="91425" marL="91425">
                    <a:solidFill>
                      <a:srgbClr val="4FA8A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11</a:t>
                      </a:r>
                      <a:endParaRPr sz="800"/>
                    </a:p>
                  </a:txBody>
                  <a:tcPr marT="91425" marB="91425" marR="91425" marL="91425">
                    <a:solidFill>
                      <a:srgbClr val="EE78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3</a:t>
                      </a:r>
                      <a:endParaRPr sz="800"/>
                    </a:p>
                  </a:txBody>
                  <a:tcPr marT="91425" marB="91425" marR="91425" marL="91425">
                    <a:solidFill>
                      <a:srgbClr val="4F9EA8"/>
                    </a:solidFill>
                  </a:tcPr>
                </a:tc>
              </a:tr>
            </a:tbl>
          </a:graphicData>
        </a:graphic>
      </p:graphicFrame>
      <p:pic>
        <p:nvPicPr>
          <p:cNvPr id="269" name="Google Shape;26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370" y="1194825"/>
            <a:ext cx="2034455" cy="1614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34485" y="1194825"/>
            <a:ext cx="1869343" cy="161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07125" y="3370625"/>
            <a:ext cx="1712000" cy="1418651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7"/>
          <p:cNvSpPr txBox="1"/>
          <p:nvPr/>
        </p:nvSpPr>
        <p:spPr>
          <a:xfrm>
            <a:off x="1052775" y="2596225"/>
            <a:ext cx="2318400" cy="29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93C4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•</a:t>
            </a:r>
            <a:r>
              <a:rPr b="1" lang="en">
                <a:solidFill>
                  <a:srgbClr val="DC4305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800">
                <a:solidFill>
                  <a:srgbClr val="DC4305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600"/>
          </a:p>
        </p:txBody>
      </p:sp>
      <p:sp>
        <p:nvSpPr>
          <p:cNvPr id="273" name="Google Shape;273;p37"/>
          <p:cNvSpPr txBox="1"/>
          <p:nvPr/>
        </p:nvSpPr>
        <p:spPr>
          <a:xfrm>
            <a:off x="1167850" y="2667175"/>
            <a:ext cx="458400" cy="2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passed</a:t>
            </a:r>
            <a:r>
              <a:rPr lang="en" sz="600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/>
          </a:p>
        </p:txBody>
      </p:sp>
      <p:sp>
        <p:nvSpPr>
          <p:cNvPr id="274" name="Google Shape;274;p37"/>
          <p:cNvSpPr txBox="1"/>
          <p:nvPr/>
        </p:nvSpPr>
        <p:spPr>
          <a:xfrm>
            <a:off x="1546525" y="2600425"/>
            <a:ext cx="1632000" cy="2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6FA8DC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•</a:t>
            </a:r>
            <a:endParaRPr>
              <a:solidFill>
                <a:srgbClr val="6FA8DC"/>
              </a:solidFill>
            </a:endParaRPr>
          </a:p>
        </p:txBody>
      </p:sp>
      <p:sp>
        <p:nvSpPr>
          <p:cNvPr id="275" name="Google Shape;275;p37"/>
          <p:cNvSpPr txBox="1"/>
          <p:nvPr/>
        </p:nvSpPr>
        <p:spPr>
          <a:xfrm>
            <a:off x="2062500" y="2600425"/>
            <a:ext cx="933600" cy="3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C4305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•</a:t>
            </a:r>
            <a:endParaRPr/>
          </a:p>
        </p:txBody>
      </p:sp>
      <p:sp>
        <p:nvSpPr>
          <p:cNvPr id="276" name="Google Shape;276;p37"/>
          <p:cNvSpPr txBox="1"/>
          <p:nvPr/>
        </p:nvSpPr>
        <p:spPr>
          <a:xfrm>
            <a:off x="1669500" y="2667175"/>
            <a:ext cx="505800" cy="2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skipped</a:t>
            </a:r>
            <a:r>
              <a:rPr lang="en" sz="600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/>
          </a:p>
        </p:txBody>
      </p:sp>
      <p:sp>
        <p:nvSpPr>
          <p:cNvPr id="277" name="Google Shape;277;p37"/>
          <p:cNvSpPr txBox="1"/>
          <p:nvPr/>
        </p:nvSpPr>
        <p:spPr>
          <a:xfrm>
            <a:off x="2175300" y="2667175"/>
            <a:ext cx="440700" cy="2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failed 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