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bold.fntdata"/><Relationship Id="rId25" Type="http://schemas.openxmlformats.org/officeDocument/2006/relationships/font" Target="fonts/MontserratLight-regular.fntdata"/><Relationship Id="rId28" Type="http://schemas.openxmlformats.org/officeDocument/2006/relationships/font" Target="fonts/MontserratLight-boldItalic.fntdata"/><Relationship Id="rId27" Type="http://schemas.openxmlformats.org/officeDocument/2006/relationships/font" Target="fonts/Montserrat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dcc6f1c47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dcc6f1c47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abef1828d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abef1828d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ef5d60e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ef5d60e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f4a124cc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f4a124cc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abef1828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abef1828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abef1828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abef1828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dcc6f1c4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dcc6f1c4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/>
              <a:t>docker run --rm -p 8080:8080 docker.shiwaforce.com/sf/shiwa:7.7.29-oc</a:t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dcc6f1c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dcc6f1c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dcc6f1c47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dcc6f1c4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f4a124cc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f4a124cc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597819"/>
            <a:ext cx="7772400" cy="16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ontserrat SemiBold"/>
              <a:buNone/>
              <a:defRPr sz="3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83568" y="3363838"/>
            <a:ext cx="77769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20"/>
              </a:spcBef>
              <a:spcAft>
                <a:spcPts val="0"/>
              </a:spcAft>
              <a:buClr>
                <a:srgbClr val="939393"/>
              </a:buClr>
              <a:buSzPts val="2600"/>
              <a:buNone/>
              <a:defRPr>
                <a:solidFill>
                  <a:srgbClr val="93939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460"/>
              </a:spcBef>
              <a:spcAft>
                <a:spcPts val="0"/>
              </a:spcAft>
              <a:buClr>
                <a:srgbClr val="8B8B8B"/>
              </a:buClr>
              <a:buSzPts val="2300"/>
              <a:buNone/>
              <a:defRPr>
                <a:solidFill>
                  <a:srgbClr val="8B8B8B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3pPr>
            <a:lvl4pPr lvl="3" algn="ctr">
              <a:spcBef>
                <a:spcPts val="340"/>
              </a:spcBef>
              <a:spcAft>
                <a:spcPts val="0"/>
              </a:spcAft>
              <a:buClr>
                <a:srgbClr val="8B8B8B"/>
              </a:buClr>
              <a:buSzPts val="1700"/>
              <a:buNone/>
              <a:defRPr>
                <a:solidFill>
                  <a:srgbClr val="8B8B8B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B8B8B"/>
              </a:buClr>
              <a:buSzPts val="1500"/>
              <a:buNone/>
              <a:defRPr>
                <a:solidFill>
                  <a:srgbClr val="8B8B8B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19210" y="0"/>
            <a:ext cx="2724790" cy="235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57200" y="1360711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1"/>
          <p:cNvSpPr txBox="1"/>
          <p:nvPr>
            <p:ph idx="2" type="body"/>
          </p:nvPr>
        </p:nvSpPr>
        <p:spPr>
          <a:xfrm>
            <a:off x="457200" y="1840532"/>
            <a:ext cx="40401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1" name="Google Shape;61;p11"/>
          <p:cNvSpPr txBox="1"/>
          <p:nvPr>
            <p:ph idx="3" type="body"/>
          </p:nvPr>
        </p:nvSpPr>
        <p:spPr>
          <a:xfrm>
            <a:off x="4645026" y="1360711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11"/>
          <p:cNvSpPr txBox="1"/>
          <p:nvPr>
            <p:ph idx="4" type="body"/>
          </p:nvPr>
        </p:nvSpPr>
        <p:spPr>
          <a:xfrm>
            <a:off x="4645026" y="1840532"/>
            <a:ext cx="40419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6542856" y="4673377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6542856" y="4673377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SemiBold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14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6542856" y="4673377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SemiBold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6542856" y="4673377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6542856" y="4673377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6542856" y="4673377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7839" l="0" r="0" t="7855"/>
          <a:stretch/>
        </p:blipFill>
        <p:spPr>
          <a:xfrm>
            <a:off x="0" y="0"/>
            <a:ext cx="9143999" cy="51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685800" y="1597819"/>
            <a:ext cx="7772400" cy="16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ontserrat SemiBold"/>
              <a:buNone/>
              <a:defRPr sz="37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683568" y="3363838"/>
            <a:ext cx="77769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20"/>
              </a:spcBef>
              <a:spcAft>
                <a:spcPts val="0"/>
              </a:spcAft>
              <a:buClr>
                <a:srgbClr val="939393"/>
              </a:buClr>
              <a:buSzPts val="2600"/>
              <a:buNone/>
              <a:defRPr>
                <a:solidFill>
                  <a:srgbClr val="939393"/>
                </a:solidFill>
              </a:defRPr>
            </a:lvl1pPr>
            <a:lvl2pPr lvl="1" algn="ctr">
              <a:spcBef>
                <a:spcPts val="460"/>
              </a:spcBef>
              <a:spcAft>
                <a:spcPts val="0"/>
              </a:spcAft>
              <a:buClr>
                <a:srgbClr val="8B8B8B"/>
              </a:buClr>
              <a:buSzPts val="2300"/>
              <a:buNone/>
              <a:defRPr>
                <a:solidFill>
                  <a:srgbClr val="8B8B8B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3pPr>
            <a:lvl4pPr lvl="3" algn="ctr">
              <a:spcBef>
                <a:spcPts val="340"/>
              </a:spcBef>
              <a:spcAft>
                <a:spcPts val="0"/>
              </a:spcAft>
              <a:buClr>
                <a:srgbClr val="8B8B8B"/>
              </a:buClr>
              <a:buSzPts val="1700"/>
              <a:buNone/>
              <a:defRPr>
                <a:solidFill>
                  <a:srgbClr val="8B8B8B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B8B8B"/>
              </a:buClr>
              <a:buSzPts val="1500"/>
              <a:buNone/>
              <a:defRPr>
                <a:solidFill>
                  <a:srgbClr val="8B8B8B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9210" y="0"/>
            <a:ext cx="2724790" cy="235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00" y="4680000"/>
            <a:ext cx="1062990" cy="280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22626" l="-4" r="20623" t="10452"/>
          <a:stretch/>
        </p:blipFill>
        <p:spPr>
          <a:xfrm>
            <a:off x="0" y="0"/>
            <a:ext cx="9143999" cy="51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85800" y="1597819"/>
            <a:ext cx="7772400" cy="16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ontserrat SemiBold"/>
              <a:buNone/>
              <a:defRPr sz="37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83568" y="3363838"/>
            <a:ext cx="77769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460"/>
              </a:spcBef>
              <a:spcAft>
                <a:spcPts val="0"/>
              </a:spcAft>
              <a:buClr>
                <a:srgbClr val="8B8B8B"/>
              </a:buClr>
              <a:buSzPts val="2300"/>
              <a:buNone/>
              <a:defRPr>
                <a:solidFill>
                  <a:srgbClr val="8B8B8B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3pPr>
            <a:lvl4pPr lvl="3" algn="ctr">
              <a:spcBef>
                <a:spcPts val="340"/>
              </a:spcBef>
              <a:spcAft>
                <a:spcPts val="0"/>
              </a:spcAft>
              <a:buClr>
                <a:srgbClr val="8B8B8B"/>
              </a:buClr>
              <a:buSzPts val="1700"/>
              <a:buNone/>
              <a:defRPr>
                <a:solidFill>
                  <a:srgbClr val="8B8B8B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B8B8B"/>
              </a:buClr>
              <a:buSzPts val="1500"/>
              <a:buNone/>
              <a:defRPr>
                <a:solidFill>
                  <a:srgbClr val="8B8B8B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9210" y="0"/>
            <a:ext cx="2724789" cy="235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00" y="4680000"/>
            <a:ext cx="1062990" cy="280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12566" l="0" r="0" t="3128"/>
          <a:stretch/>
        </p:blipFill>
        <p:spPr>
          <a:xfrm>
            <a:off x="0" y="0"/>
            <a:ext cx="9143999" cy="51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31;p5"/>
          <p:cNvSpPr txBox="1"/>
          <p:nvPr>
            <p:ph type="ctrTitle"/>
          </p:nvPr>
        </p:nvSpPr>
        <p:spPr>
          <a:xfrm>
            <a:off x="685800" y="1597819"/>
            <a:ext cx="7772400" cy="16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 SemiBold"/>
              <a:buNone/>
              <a:defRPr sz="3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683568" y="3363838"/>
            <a:ext cx="77769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20"/>
              </a:spcBef>
              <a:spcAft>
                <a:spcPts val="0"/>
              </a:spcAft>
              <a:buClr>
                <a:srgbClr val="C9C9C9"/>
              </a:buClr>
              <a:buSzPts val="2600"/>
              <a:buNone/>
              <a:defRPr>
                <a:solidFill>
                  <a:srgbClr val="C9C9C9"/>
                </a:solidFill>
              </a:defRPr>
            </a:lvl1pPr>
            <a:lvl2pPr lvl="1" algn="ctr">
              <a:spcBef>
                <a:spcPts val="460"/>
              </a:spcBef>
              <a:spcAft>
                <a:spcPts val="0"/>
              </a:spcAft>
              <a:buClr>
                <a:srgbClr val="8B8B8B"/>
              </a:buClr>
              <a:buSzPts val="2300"/>
              <a:buNone/>
              <a:defRPr>
                <a:solidFill>
                  <a:srgbClr val="8B8B8B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3pPr>
            <a:lvl4pPr lvl="3" algn="ctr">
              <a:spcBef>
                <a:spcPts val="340"/>
              </a:spcBef>
              <a:spcAft>
                <a:spcPts val="0"/>
              </a:spcAft>
              <a:buClr>
                <a:srgbClr val="8B8B8B"/>
              </a:buClr>
              <a:buSzPts val="1700"/>
              <a:buNone/>
              <a:defRPr>
                <a:solidFill>
                  <a:srgbClr val="8B8B8B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B8B8B"/>
              </a:buClr>
              <a:buSzPts val="1500"/>
              <a:buNone/>
              <a:defRPr>
                <a:solidFill>
                  <a:srgbClr val="8B8B8B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9pPr>
          </a:lstStyle>
          <a:p/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9210" y="0"/>
            <a:ext cx="2724789" cy="235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00" y="4680000"/>
            <a:ext cx="1062990" cy="280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33674" y="4587974"/>
            <a:ext cx="1331700" cy="50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7465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/>
            </a:lvl2pPr>
            <a:lvl3pPr indent="-355600" lvl="2" marL="13716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3655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/>
            </a:lvl4pPr>
            <a:lvl5pPr indent="-32385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6542856" y="4673377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 SemiBold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 sz="2000">
                <a:solidFill>
                  <a:srgbClr val="8B8B8B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 sz="1800">
                <a:solidFill>
                  <a:srgbClr val="8B8B8B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B8B8B"/>
              </a:buClr>
              <a:buSzPts val="1400"/>
              <a:buNone/>
              <a:defRPr sz="1400">
                <a:solidFill>
                  <a:srgbClr val="8B8B8B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B8B8B"/>
              </a:buClr>
              <a:buSzPts val="1400"/>
              <a:buNone/>
              <a:defRPr sz="1400">
                <a:solidFill>
                  <a:srgbClr val="8B8B8B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B8B8B"/>
              </a:buClr>
              <a:buSzPts val="1400"/>
              <a:buNone/>
              <a:defRPr sz="1400">
                <a:solidFill>
                  <a:srgbClr val="8B8B8B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B8B8B"/>
              </a:buClr>
              <a:buSzPts val="1400"/>
              <a:buNone/>
              <a:defRPr sz="1400">
                <a:solidFill>
                  <a:srgbClr val="8B8B8B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B8B8B"/>
              </a:buClr>
              <a:buSzPts val="1400"/>
              <a:buNone/>
              <a:defRPr sz="1400">
                <a:solidFill>
                  <a:srgbClr val="8B8B8B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B8B8B"/>
              </a:buClr>
              <a:buSzPts val="1400"/>
              <a:buNone/>
              <a:defRPr sz="1400">
                <a:solidFill>
                  <a:srgbClr val="8B8B8B"/>
                </a:solidFill>
              </a:defRPr>
            </a:lvl9pPr>
          </a:lstStyle>
          <a:p/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19210" y="0"/>
            <a:ext cx="2724790" cy="235572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6542856" y="4673377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457200" y="1106314"/>
            <a:ext cx="40386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648200" y="1106314"/>
            <a:ext cx="40386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6542856" y="4673377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457200" y="1106314"/>
            <a:ext cx="26745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6542856" y="4673377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3240000" y="1106314"/>
            <a:ext cx="26745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6" name="Google Shape;56;p10"/>
          <p:cNvSpPr txBox="1"/>
          <p:nvPr>
            <p:ph idx="3" type="body"/>
          </p:nvPr>
        </p:nvSpPr>
        <p:spPr>
          <a:xfrm>
            <a:off x="6012160" y="1106314"/>
            <a:ext cx="26745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SemiBold"/>
              <a:buNone/>
              <a:defRPr b="0" i="0" sz="35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74650" lvl="1" marL="9144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6550" lvl="3" marL="18288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80000" y="4680000"/>
            <a:ext cx="1062990" cy="2800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6542856" y="4673377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7.jp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683568" y="3363838"/>
            <a:ext cx="7776900" cy="8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b="1" lang="hu"/>
              <a:t>Kolárovics Gábor</a:t>
            </a:r>
            <a:br>
              <a:rPr lang="hu"/>
            </a:br>
            <a:r>
              <a:rPr lang="hu" sz="1800"/>
              <a:t>j</a:t>
            </a:r>
            <a:r>
              <a:rPr lang="hu" sz="1800"/>
              <a:t>ava developer</a:t>
            </a:r>
            <a:br>
              <a:rPr lang="hu" sz="1800"/>
            </a:br>
            <a:r>
              <a:rPr lang="hu" sz="1800"/>
              <a:t>poco evangelist</a:t>
            </a:r>
            <a:br>
              <a:rPr lang="hu"/>
            </a:br>
            <a:r>
              <a:rPr lang="hu" sz="1800"/>
              <a:t>ShiwaForce.com Zrt.</a:t>
            </a:r>
            <a:endParaRPr sz="1800"/>
          </a:p>
        </p:txBody>
      </p:sp>
      <p:sp>
        <p:nvSpPr>
          <p:cNvPr id="91" name="Google Shape;91;p18"/>
          <p:cNvSpPr/>
          <p:nvPr/>
        </p:nvSpPr>
        <p:spPr>
          <a:xfrm>
            <a:off x="3823850" y="3628150"/>
            <a:ext cx="4887300" cy="7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type="ctrTitle"/>
          </p:nvPr>
        </p:nvSpPr>
        <p:spPr>
          <a:xfrm>
            <a:off x="685800" y="1597819"/>
            <a:ext cx="7772400" cy="162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3100"/>
              <a:t>Hogyan épült be végérvényesen a Docker a fejlesztők életébe</a:t>
            </a:r>
            <a:endParaRPr sz="310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3750" y="3838437"/>
            <a:ext cx="1097050" cy="2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1024" y="3670188"/>
            <a:ext cx="1287852" cy="61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9100" y="3748621"/>
            <a:ext cx="1099100" cy="47786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 van a motorháztető alatt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hu"/>
              <a:t>poco</a:t>
            </a:r>
            <a:endParaRPr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lang="hu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version: '3.0'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maintainer: "operations@shiwaforce.com"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plan: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default: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description: "Start app and admin"</a:t>
            </a:r>
            <a:br>
              <a:rPr b="1" lang="hu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enviroment:</a:t>
            </a:r>
            <a:br>
              <a:rPr b="1" lang="hu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include:</a:t>
            </a:r>
            <a:br>
              <a:rPr b="1" lang="hu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-defailt.env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docker-compose-file: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- docker-compose.yml</a:t>
            </a:r>
            <a:br>
              <a:rPr b="1" lang="hu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- docker-compose.admin.yml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ctrTitle"/>
          </p:nvPr>
        </p:nvSpPr>
        <p:spPr>
          <a:xfrm>
            <a:off x="685800" y="1597819"/>
            <a:ext cx="7772400" cy="162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Köszönöm a figyelmet</a:t>
            </a:r>
            <a:endParaRPr/>
          </a:p>
        </p:txBody>
      </p:sp>
      <p:sp>
        <p:nvSpPr>
          <p:cNvPr id="159" name="Google Shape;159;p28"/>
          <p:cNvSpPr txBox="1"/>
          <p:nvPr>
            <p:ph idx="1" type="subTitle"/>
          </p:nvPr>
        </p:nvSpPr>
        <p:spPr>
          <a:xfrm>
            <a:off x="683568" y="3363838"/>
            <a:ext cx="7776900" cy="8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b="1" lang="hu" sz="4900"/>
              <a:t>https://getpoco.io</a:t>
            </a:r>
            <a:endParaRPr b="1" sz="4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700" y="1575850"/>
            <a:ext cx="7598626" cy="20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152400" y="759825"/>
            <a:ext cx="635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latin typeface="Montserrat"/>
                <a:ea typeface="Montserrat"/>
                <a:cs typeface="Montserrat"/>
                <a:sym typeface="Montserrat"/>
              </a:rPr>
              <a:t>Nem mindegy mennyi pofon jön szembe</a:t>
            </a:r>
            <a:r>
              <a:rPr lang="hu" sz="1800">
                <a:latin typeface="Montserrat"/>
                <a:ea typeface="Montserrat"/>
                <a:cs typeface="Montserrat"/>
                <a:sym typeface="Montserrat"/>
              </a:rPr>
              <a:t>...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ctrTitle"/>
          </p:nvPr>
        </p:nvSpPr>
        <p:spPr>
          <a:xfrm>
            <a:off x="685800" y="2247596"/>
            <a:ext cx="7772400" cy="648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3300"/>
              <a:t>Szükségünk van konténerizációra?</a:t>
            </a:r>
            <a:endParaRPr sz="3100"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 rot="10800000">
            <a:off x="685800" y="3652100"/>
            <a:ext cx="3048600" cy="74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None/>
            </a:pPr>
            <a:r>
              <a:rPr b="1" lang="hu"/>
              <a:t>Spoiler: IGEN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800"/>
              <a:t>A long time ago in a galaxy far, far away...</a:t>
            </a:r>
            <a:endParaRPr sz="2800"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457200" y="1106314"/>
            <a:ext cx="4038600" cy="333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500"/>
              </a:spcBef>
              <a:spcAft>
                <a:spcPts val="0"/>
              </a:spcAft>
              <a:buSzPts val="2600"/>
              <a:buChar char="•"/>
            </a:pPr>
            <a:r>
              <a:rPr lang="hu"/>
              <a:t>Adatbázis telepítése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hu"/>
              <a:t>Kiszolgáló telepítése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hu"/>
              <a:t>További komponensek telepítése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FTP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MQ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hu"/>
              <a:t>komplexitás == ∞</a:t>
            </a:r>
            <a:endParaRPr/>
          </a:p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4648200" y="1106314"/>
            <a:ext cx="4038600" cy="333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500"/>
              </a:spcBef>
              <a:spcAft>
                <a:spcPts val="0"/>
              </a:spcAft>
              <a:buSzPts val="2600"/>
              <a:buChar char="•"/>
            </a:pPr>
            <a:r>
              <a:rPr lang="hu"/>
              <a:t>GIT repo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cicd/*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start_app1.sh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start_app1.bat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start_all.sh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start_db.bat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All you need is … Docker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457200" y="1106314"/>
            <a:ext cx="4038600" cy="333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500"/>
              </a:spcBef>
              <a:spcAft>
                <a:spcPts val="0"/>
              </a:spcAft>
              <a:buSzPts val="2600"/>
              <a:buChar char="•"/>
            </a:pPr>
            <a:r>
              <a:rPr lang="hu"/>
              <a:t>Dockerfiles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hu"/>
              <a:t>docker build ...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hu"/>
              <a:t>docker run …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hu"/>
              <a:t>Komplexitás már majdnem elfogadható</a:t>
            </a:r>
            <a:endParaRPr/>
          </a:p>
        </p:txBody>
      </p:sp>
      <p:sp>
        <p:nvSpPr>
          <p:cNvPr id="121" name="Google Shape;121;p22"/>
          <p:cNvSpPr txBox="1"/>
          <p:nvPr>
            <p:ph idx="2" type="body"/>
          </p:nvPr>
        </p:nvSpPr>
        <p:spPr>
          <a:xfrm>
            <a:off x="4648200" y="1106314"/>
            <a:ext cx="4038600" cy="333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500"/>
              </a:spcBef>
              <a:spcAft>
                <a:spcPts val="0"/>
              </a:spcAft>
              <a:buSzPts val="2600"/>
              <a:buChar char="•"/>
            </a:pPr>
            <a:r>
              <a:rPr lang="hu"/>
              <a:t>GIT repo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cicd/*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start_app1.sh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start_app1.bat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start_all.sh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start_db.sh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hu"/>
              <a:t>Docker</a:t>
            </a:r>
            <a:endParaRPr b="1"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lang="hu" sz="1200">
                <a:latin typeface="Courier New"/>
                <a:ea typeface="Courier New"/>
                <a:cs typeface="Courier New"/>
                <a:sym typeface="Courier New"/>
              </a:rPr>
              <a:t>docker build -t backend -f cicd/Dockerfile.backend .</a:t>
            </a:r>
            <a:br>
              <a:rPr b="1" lang="hu" sz="1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200">
                <a:latin typeface="Courier New"/>
                <a:ea typeface="Courier New"/>
                <a:cs typeface="Courier New"/>
                <a:sym typeface="Courier New"/>
              </a:rPr>
              <a:t>docker run --rm -t \</a:t>
            </a:r>
            <a:br>
              <a:rPr b="1" lang="hu" sz="1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200">
                <a:latin typeface="Courier New"/>
                <a:ea typeface="Courier New"/>
                <a:cs typeface="Courier New"/>
                <a:sym typeface="Courier New"/>
              </a:rPr>
              <a:t>  -e DEV_MODE=true \</a:t>
            </a:r>
            <a:br>
              <a:rPr b="1" lang="hu" sz="1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200">
                <a:latin typeface="Courier New"/>
                <a:ea typeface="Courier New"/>
                <a:cs typeface="Courier New"/>
                <a:sym typeface="Courier New"/>
              </a:rPr>
              <a:t>  -e FEATURE_TODO=false \</a:t>
            </a:r>
            <a:br>
              <a:rPr b="1" lang="hu" sz="1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200">
                <a:latin typeface="Courier New"/>
                <a:ea typeface="Courier New"/>
                <a:cs typeface="Courier New"/>
                <a:sym typeface="Courier New"/>
              </a:rPr>
              <a:t>  -p 8080:8080 \</a:t>
            </a:r>
            <a:br>
              <a:rPr b="1" lang="hu" sz="1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200">
                <a:latin typeface="Courier New"/>
                <a:ea typeface="Courier New"/>
                <a:cs typeface="Courier New"/>
                <a:sym typeface="Courier New"/>
              </a:rPr>
              <a:t>  -p 8888:8888 \</a:t>
            </a:r>
            <a:br>
              <a:rPr b="1" lang="hu" sz="1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200">
                <a:latin typeface="Courier New"/>
                <a:ea typeface="Courier New"/>
                <a:cs typeface="Courier New"/>
                <a:sym typeface="Courier New"/>
              </a:rPr>
              <a:t>  -v cicd/mnt/backend:/app/data \</a:t>
            </a:r>
            <a:br>
              <a:rPr b="1" lang="hu" sz="1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200">
                <a:latin typeface="Courier New"/>
                <a:ea typeface="Courier New"/>
                <a:cs typeface="Courier New"/>
                <a:sym typeface="Courier New"/>
              </a:rPr>
              <a:t>  -v cicd/config.xml:/app/configurations/app.xml:ro \</a:t>
            </a:r>
            <a:br>
              <a:rPr b="1" lang="hu" sz="1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2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hu" sz="1200">
                <a:latin typeface="Courier New"/>
                <a:ea typeface="Courier New"/>
                <a:cs typeface="Courier New"/>
                <a:sym typeface="Courier New"/>
              </a:rPr>
              <a:t>backend</a:t>
            </a:r>
            <a:br>
              <a:rPr b="1" lang="hu" sz="12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200">
                <a:latin typeface="Courier New"/>
                <a:ea typeface="Courier New"/>
                <a:cs typeface="Courier New"/>
                <a:sym typeface="Courier New"/>
              </a:rPr>
              <a:t>docker ru… … … 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7" name="Google Shape;127;p2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 van a motorháztető alatt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Docker GeneratioNext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457200" y="1106314"/>
            <a:ext cx="4038600" cy="333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500"/>
              </a:spcBef>
              <a:spcAft>
                <a:spcPts val="0"/>
              </a:spcAft>
              <a:buSzPts val="2600"/>
              <a:buChar char="•"/>
            </a:pPr>
            <a:r>
              <a:rPr lang="hu"/>
              <a:t>D</a:t>
            </a:r>
            <a:r>
              <a:rPr lang="hu"/>
              <a:t>ocker compose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hu"/>
              <a:t>yaml fájlok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hu"/>
              <a:t>Komplexitás közepes</a:t>
            </a:r>
            <a:endParaRPr/>
          </a:p>
        </p:txBody>
      </p:sp>
      <p:sp>
        <p:nvSpPr>
          <p:cNvPr id="134" name="Google Shape;134;p24"/>
          <p:cNvSpPr txBox="1"/>
          <p:nvPr>
            <p:ph idx="2" type="body"/>
          </p:nvPr>
        </p:nvSpPr>
        <p:spPr>
          <a:xfrm>
            <a:off x="4648200" y="1106314"/>
            <a:ext cx="4038600" cy="333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500"/>
              </a:spcBef>
              <a:spcAft>
                <a:spcPts val="0"/>
              </a:spcAft>
              <a:buSzPts val="2600"/>
              <a:buChar char="•"/>
            </a:pPr>
            <a:r>
              <a:rPr lang="hu"/>
              <a:t>GIT repo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cicd/*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dev_backend.sh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dev_frontend.sh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start_tst.sh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start_prod.sh</a:t>
            </a:r>
            <a:endParaRPr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 van a motorháztető alatt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hu"/>
              <a:t>D</a:t>
            </a:r>
            <a:r>
              <a:rPr lang="hu"/>
              <a:t>ocker compose</a:t>
            </a:r>
            <a:br>
              <a:rPr lang="hu"/>
            </a:br>
            <a:br>
              <a:rPr b="1" lang="hu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docker-compose \</a:t>
            </a:r>
            <a:br>
              <a:rPr b="1" lang="hu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-f docker-compose.yml \</a:t>
            </a:r>
            <a:br>
              <a:rPr b="1" lang="hu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-f docker-compose.admin.yml \</a:t>
            </a:r>
            <a:br>
              <a:rPr b="1" lang="hu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--env-file cicd/.env.dev \</a:t>
            </a:r>
            <a:br>
              <a:rPr b="1" lang="hu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hu" sz="1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up</a:t>
            </a:r>
            <a:endParaRPr b="1" sz="1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900"/>
              <a:t>The Answer to the Ultimate Question of ... local development</a:t>
            </a:r>
            <a:endParaRPr sz="2900"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457200" y="1106314"/>
            <a:ext cx="4038600" cy="333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500"/>
              </a:spcBef>
              <a:spcAft>
                <a:spcPts val="0"/>
              </a:spcAft>
              <a:buSzPts val="2600"/>
              <a:buChar char="•"/>
            </a:pPr>
            <a:r>
              <a:rPr b="1" lang="hu"/>
              <a:t>poco up [plan_name]</a:t>
            </a:r>
            <a:endParaRPr b="1"/>
          </a:p>
          <a:p>
            <a:pPr indent="-393700" lvl="0" marL="457200" rtl="0" algn="l">
              <a:spcBef>
                <a:spcPts val="1500"/>
              </a:spcBef>
              <a:spcAft>
                <a:spcPts val="0"/>
              </a:spcAft>
              <a:buSzPts val="2600"/>
              <a:buChar char="•"/>
            </a:pPr>
            <a:r>
              <a:rPr lang="hu"/>
              <a:t>Komplexitás == 1</a:t>
            </a:r>
            <a:endParaRPr/>
          </a:p>
        </p:txBody>
      </p:sp>
      <p:sp>
        <p:nvSpPr>
          <p:cNvPr id="147" name="Google Shape;147;p26"/>
          <p:cNvSpPr txBox="1"/>
          <p:nvPr>
            <p:ph idx="2" type="body"/>
          </p:nvPr>
        </p:nvSpPr>
        <p:spPr>
          <a:xfrm>
            <a:off x="4648200" y="1106314"/>
            <a:ext cx="4038600" cy="333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500"/>
              </a:spcBef>
              <a:spcAft>
                <a:spcPts val="0"/>
              </a:spcAft>
              <a:buSzPts val="2600"/>
              <a:buChar char="•"/>
            </a:pPr>
            <a:r>
              <a:rPr lang="hu"/>
              <a:t>GIT repo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cicd/*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hu"/>
              <a:t>poco.yaml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waForce 2018 Theme">
  <a:themeElements>
    <a:clrScheme name="SF 2018 colors">
      <a:dk1>
        <a:srgbClr val="282828"/>
      </a:dk1>
      <a:lt1>
        <a:srgbClr val="FFFFFF"/>
      </a:lt1>
      <a:dk2>
        <a:srgbClr val="015DA4"/>
      </a:dk2>
      <a:lt2>
        <a:srgbClr val="FCFCFC"/>
      </a:lt2>
      <a:accent1>
        <a:srgbClr val="3B96CF"/>
      </a:accent1>
      <a:accent2>
        <a:srgbClr val="E63C2E"/>
      </a:accent2>
      <a:accent3>
        <a:srgbClr val="81C784"/>
      </a:accent3>
      <a:accent4>
        <a:srgbClr val="BA68C8"/>
      </a:accent4>
      <a:accent5>
        <a:srgbClr val="4BACC6"/>
      </a:accent5>
      <a:accent6>
        <a:srgbClr val="EF7417"/>
      </a:accent6>
      <a:hlink>
        <a:srgbClr val="0281E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