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Open Sans SemiBold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SemiBold-boldItalic.fntdata"/><Relationship Id="rId11" Type="http://schemas.openxmlformats.org/officeDocument/2006/relationships/slide" Target="slides/slide6.xml"/><Relationship Id="rId22" Type="http://schemas.openxmlformats.org/officeDocument/2006/relationships/font" Target="fonts/OpenSans-bold.fntdata"/><Relationship Id="rId10" Type="http://schemas.openxmlformats.org/officeDocument/2006/relationships/slide" Target="slides/slide5.xml"/><Relationship Id="rId21" Type="http://schemas.openxmlformats.org/officeDocument/2006/relationships/font" Target="fonts/OpenSans-regular.fntdata"/><Relationship Id="rId13" Type="http://schemas.openxmlformats.org/officeDocument/2006/relationships/slide" Target="slides/slide8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7.xml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SemiBold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SemiBold-italic.fntdata"/><Relationship Id="rId6" Type="http://schemas.openxmlformats.org/officeDocument/2006/relationships/slide" Target="slides/slide1.xml"/><Relationship Id="rId18" Type="http://schemas.openxmlformats.org/officeDocument/2006/relationships/font" Target="fonts/OpenSansSemiBo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ef4284a9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ef4284a9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def4284a9c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def4284a9c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ef4284a9c_0_2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ef4284a9c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eea2730c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eea2730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ef4284a9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def4284a9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ef4284a9c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ef4284a9c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def4284a9c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def4284a9c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def4284a9c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def4284a9c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eea2730c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deea2730c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def4284a9c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def4284a9c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def4284a9c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def4284a9c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hyperlink" Target="https://alpaca.markets" TargetMode="External"/><Relationship Id="rId5" Type="http://schemas.openxmlformats.org/officeDocument/2006/relationships/hyperlink" Target="https://alpaca.markets/jobs" TargetMode="External"/><Relationship Id="rId6" Type="http://schemas.openxmlformats.org/officeDocument/2006/relationships/hyperlink" Target="https://linkedin.com/in/martonwaszlavik" TargetMode="External"/><Relationship Id="rId7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12factor.net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001175" y="2880379"/>
            <a:ext cx="4188300" cy="2829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0" y="1535500"/>
            <a:ext cx="5970600" cy="239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How Kubernetes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Is shaping the IT organization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1300" y="502000"/>
            <a:ext cx="1861401" cy="49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55453" y="442300"/>
            <a:ext cx="2198050" cy="4755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5831889" y="2470575"/>
            <a:ext cx="1260475" cy="2726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2"/>
          <p:cNvSpPr/>
          <p:nvPr/>
        </p:nvSpPr>
        <p:spPr>
          <a:xfrm>
            <a:off x="4924556" y="2025725"/>
            <a:ext cx="5247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2"/>
          <p:cNvSpPr/>
          <p:nvPr/>
        </p:nvSpPr>
        <p:spPr>
          <a:xfrm>
            <a:off x="5008393" y="2406725"/>
            <a:ext cx="5247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2"/>
          <p:cNvSpPr/>
          <p:nvPr/>
        </p:nvSpPr>
        <p:spPr>
          <a:xfrm>
            <a:off x="4589396" y="2810650"/>
            <a:ext cx="9438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5531925" y="3214582"/>
            <a:ext cx="4815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>
            <a:off x="3055535" y="3618500"/>
            <a:ext cx="4815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2"/>
          <p:cNvSpPr/>
          <p:nvPr/>
        </p:nvSpPr>
        <p:spPr>
          <a:xfrm>
            <a:off x="5823690" y="1621800"/>
            <a:ext cx="13680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2"/>
          <p:cNvSpPr/>
          <p:nvPr/>
        </p:nvSpPr>
        <p:spPr>
          <a:xfrm>
            <a:off x="3355125" y="1218099"/>
            <a:ext cx="481500" cy="2694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2"/>
          <p:cNvSpPr txBox="1"/>
          <p:nvPr>
            <p:ph type="title"/>
          </p:nvPr>
        </p:nvSpPr>
        <p:spPr>
          <a:xfrm>
            <a:off x="410820" y="216425"/>
            <a:ext cx="7644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Case study #1 - Who should be involved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0" name="Google Shape;200;p22"/>
          <p:cNvSpPr txBox="1"/>
          <p:nvPr/>
        </p:nvSpPr>
        <p:spPr>
          <a:xfrm>
            <a:off x="872400" y="1155450"/>
            <a:ext cx="6533400" cy="28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App is not working properly Ops?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Backing service is not available (TCP connection refused) Network/infra?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K8s service is accessible but no pods behind it Infra?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Backing pods try to run but liveness check fails Devs?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No code change, but DB connections slow Infra/DBA?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DB connection pool saturated while at 100% CPU use DBA?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Missing index on a table Devs 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pic>
        <p:nvPicPr>
          <p:cNvPr id="201" name="Google Shape;20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2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"/>
          <p:cNvSpPr txBox="1"/>
          <p:nvPr/>
        </p:nvSpPr>
        <p:spPr>
          <a:xfrm>
            <a:off x="567596" y="1155450"/>
            <a:ext cx="481500" cy="28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1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2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3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4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5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6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9999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7</a:t>
            </a:r>
            <a:endParaRPr>
              <a:solidFill>
                <a:srgbClr val="999999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/>
          <p:nvPr>
            <p:ph type="title"/>
          </p:nvPr>
        </p:nvSpPr>
        <p:spPr>
          <a:xfrm>
            <a:off x="410820" y="216425"/>
            <a:ext cx="7644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Thanks for Listening!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09" name="Google Shape;2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3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1" name="Google Shape;211;p23"/>
          <p:cNvGrpSpPr/>
          <p:nvPr/>
        </p:nvGrpSpPr>
        <p:grpSpPr>
          <a:xfrm>
            <a:off x="528690" y="850644"/>
            <a:ext cx="8588007" cy="674100"/>
            <a:chOff x="528690" y="926844"/>
            <a:chExt cx="8588007" cy="674100"/>
          </a:xfrm>
        </p:grpSpPr>
        <p:sp>
          <p:nvSpPr>
            <p:cNvPr id="212" name="Google Shape;212;p23"/>
            <p:cNvSpPr txBox="1"/>
            <p:nvPr/>
          </p:nvSpPr>
          <p:spPr>
            <a:xfrm>
              <a:off x="872396" y="926844"/>
              <a:ext cx="8244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For more about Alpaca’s API based stock trading platform, visit: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213" name="Google Shape;213;p23"/>
            <p:cNvSpPr/>
            <p:nvPr/>
          </p:nvSpPr>
          <p:spPr>
            <a:xfrm>
              <a:off x="528690" y="1098562"/>
              <a:ext cx="3657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3"/>
            <p:cNvSpPr txBox="1"/>
            <p:nvPr/>
          </p:nvSpPr>
          <p:spPr>
            <a:xfrm>
              <a:off x="872396" y="1231644"/>
              <a:ext cx="8244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u="sng">
                  <a:solidFill>
                    <a:schemeClr val="hlink"/>
                  </a:solidFill>
                  <a:latin typeface="Open Sans"/>
                  <a:ea typeface="Open Sans"/>
                  <a:cs typeface="Open Sans"/>
                  <a:sym typeface="Open Sans"/>
                  <a:hlinkClick r:id="rId4"/>
                </a:rPr>
                <a:t>https://alpaca.markets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215" name="Google Shape;215;p23"/>
          <p:cNvGrpSpPr/>
          <p:nvPr/>
        </p:nvGrpSpPr>
        <p:grpSpPr>
          <a:xfrm>
            <a:off x="528690" y="3136644"/>
            <a:ext cx="8588007" cy="1345225"/>
            <a:chOff x="528690" y="3212844"/>
            <a:chExt cx="8588007" cy="1345225"/>
          </a:xfrm>
        </p:grpSpPr>
        <p:sp>
          <p:nvSpPr>
            <p:cNvPr id="216" name="Google Shape;216;p23"/>
            <p:cNvSpPr txBox="1"/>
            <p:nvPr/>
          </p:nvSpPr>
          <p:spPr>
            <a:xfrm>
              <a:off x="872396" y="3212844"/>
              <a:ext cx="8244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Alpaca is hiring in Budapest! - </a:t>
              </a:r>
              <a:r>
                <a:rPr lang="en" u="sng">
                  <a:solidFill>
                    <a:schemeClr val="hlink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  <a:hlinkClick r:id="rId5"/>
                </a:rPr>
                <a:t>https://alpaca.markets/jobs</a:t>
              </a: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217" name="Google Shape;217;p23"/>
            <p:cNvSpPr txBox="1"/>
            <p:nvPr/>
          </p:nvSpPr>
          <p:spPr>
            <a:xfrm>
              <a:off x="1160577" y="3551569"/>
              <a:ext cx="5846700" cy="10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Backend software engineer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Devops engineer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IT Operations specialist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… and more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18" name="Google Shape;218;p23"/>
            <p:cNvSpPr/>
            <p:nvPr/>
          </p:nvSpPr>
          <p:spPr>
            <a:xfrm>
              <a:off x="1001175" y="3704647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3"/>
            <p:cNvSpPr/>
            <p:nvPr/>
          </p:nvSpPr>
          <p:spPr>
            <a:xfrm>
              <a:off x="1001175" y="3927752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3"/>
            <p:cNvSpPr/>
            <p:nvPr/>
          </p:nvSpPr>
          <p:spPr>
            <a:xfrm>
              <a:off x="1001175" y="4150858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3"/>
            <p:cNvSpPr/>
            <p:nvPr/>
          </p:nvSpPr>
          <p:spPr>
            <a:xfrm>
              <a:off x="528690" y="3384562"/>
              <a:ext cx="3657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2" name="Google Shape;222;p23"/>
          <p:cNvGrpSpPr/>
          <p:nvPr/>
        </p:nvGrpSpPr>
        <p:grpSpPr>
          <a:xfrm>
            <a:off x="528690" y="1612644"/>
            <a:ext cx="8588007" cy="674100"/>
            <a:chOff x="528690" y="1765044"/>
            <a:chExt cx="8588007" cy="674100"/>
          </a:xfrm>
        </p:grpSpPr>
        <p:sp>
          <p:nvSpPr>
            <p:cNvPr id="223" name="Google Shape;223;p23"/>
            <p:cNvSpPr txBox="1"/>
            <p:nvPr/>
          </p:nvSpPr>
          <p:spPr>
            <a:xfrm>
              <a:off x="872396" y="1765044"/>
              <a:ext cx="8244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For questions, discussions, contact: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224" name="Google Shape;224;p23"/>
            <p:cNvSpPr/>
            <p:nvPr/>
          </p:nvSpPr>
          <p:spPr>
            <a:xfrm>
              <a:off x="528690" y="1936762"/>
              <a:ext cx="3657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23"/>
            <p:cNvSpPr txBox="1"/>
            <p:nvPr/>
          </p:nvSpPr>
          <p:spPr>
            <a:xfrm>
              <a:off x="872396" y="2069844"/>
              <a:ext cx="8244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u="sng">
                  <a:solidFill>
                    <a:schemeClr val="hlink"/>
                  </a:solidFill>
                  <a:latin typeface="Open Sans"/>
                  <a:ea typeface="Open Sans"/>
                  <a:cs typeface="Open Sans"/>
                  <a:sym typeface="Open Sans"/>
                  <a:hlinkClick r:id="rId6"/>
                </a:rPr>
                <a:t>https://linkedin.com/in/martonwaszlavik</a:t>
              </a: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226" name="Google Shape;226;p23"/>
          <p:cNvGrpSpPr/>
          <p:nvPr/>
        </p:nvGrpSpPr>
        <p:grpSpPr>
          <a:xfrm>
            <a:off x="528690" y="2374644"/>
            <a:ext cx="8588007" cy="674100"/>
            <a:chOff x="528690" y="2527044"/>
            <a:chExt cx="8588007" cy="674100"/>
          </a:xfrm>
        </p:grpSpPr>
        <p:sp>
          <p:nvSpPr>
            <p:cNvPr id="227" name="Google Shape;227;p23"/>
            <p:cNvSpPr txBox="1"/>
            <p:nvPr/>
          </p:nvSpPr>
          <p:spPr>
            <a:xfrm>
              <a:off x="872396" y="2527044"/>
              <a:ext cx="8244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For more about Kubernetes @ Telekom, watch out for: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228" name="Google Shape;228;p23"/>
            <p:cNvSpPr/>
            <p:nvPr/>
          </p:nvSpPr>
          <p:spPr>
            <a:xfrm>
              <a:off x="528690" y="2698762"/>
              <a:ext cx="3657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3"/>
            <p:cNvSpPr txBox="1"/>
            <p:nvPr/>
          </p:nvSpPr>
          <p:spPr>
            <a:xfrm>
              <a:off x="872396" y="2831844"/>
              <a:ext cx="8244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Peter Szelestey’s presentation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pic>
        <p:nvPicPr>
          <p:cNvPr id="230" name="Google Shape;230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20925" y="286225"/>
            <a:ext cx="1833726" cy="1833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410828" y="216425"/>
            <a:ext cx="273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Introduction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0249" y="767400"/>
            <a:ext cx="1583250" cy="422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65;p14"/>
          <p:cNvGrpSpPr/>
          <p:nvPr/>
        </p:nvGrpSpPr>
        <p:grpSpPr>
          <a:xfrm>
            <a:off x="491403" y="560523"/>
            <a:ext cx="3750335" cy="2713498"/>
            <a:chOff x="491403" y="1093923"/>
            <a:chExt cx="3750335" cy="2713498"/>
          </a:xfrm>
        </p:grpSpPr>
        <p:pic>
          <p:nvPicPr>
            <p:cNvPr id="66" name="Google Shape;66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97250" y="1093923"/>
              <a:ext cx="941825" cy="9418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67;p14"/>
            <p:cNvSpPr txBox="1"/>
            <p:nvPr/>
          </p:nvSpPr>
          <p:spPr>
            <a:xfrm>
              <a:off x="491403" y="1963300"/>
              <a:ext cx="3636000" cy="6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Former Head of Engineering / Digital IT Chapter Area Lead @ Magyar Telekom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68" name="Google Shape;68;p14"/>
            <p:cNvSpPr txBox="1"/>
            <p:nvPr/>
          </p:nvSpPr>
          <p:spPr>
            <a:xfrm>
              <a:off x="756638" y="2606821"/>
              <a:ext cx="3485100" cy="120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Microservices on K8s - 1000+ pods per cluster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Close to 10 agile teams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Mostly JVM based workloads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pen Sans"/>
                  <a:ea typeface="Open Sans"/>
                  <a:cs typeface="Open Sans"/>
                  <a:sym typeface="Open Sans"/>
                </a:rPr>
                <a:t>On premises deployment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597247" y="2759903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597247" y="3040102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597247" y="3320301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597247" y="3600499"/>
              <a:ext cx="183000" cy="27300"/>
            </a:xfrm>
            <a:prstGeom prst="rect">
              <a:avLst/>
            </a:prstGeom>
            <a:solidFill>
              <a:srgbClr val="FFD7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14"/>
          <p:cNvSpPr txBox="1"/>
          <p:nvPr/>
        </p:nvSpPr>
        <p:spPr>
          <a:xfrm>
            <a:off x="4530003" y="1429900"/>
            <a:ext cx="36360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Engineering Lead</a:t>
            </a:r>
            <a:b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@ Alpaca BUD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4795250" y="2073425"/>
            <a:ext cx="40245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US stocks trading API for everyone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Exclusively running on K8s/GCP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Mostly Go based workloads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Low latency data processing (financial markets data)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Scaled for high performance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4635847" y="2226503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4635847" y="250670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4635847" y="2786901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4635847" y="3067099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4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4"/>
          <p:cNvSpPr/>
          <p:nvPr/>
        </p:nvSpPr>
        <p:spPr>
          <a:xfrm>
            <a:off x="4635847" y="333662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>
            <p:ph type="title"/>
          </p:nvPr>
        </p:nvSpPr>
        <p:spPr>
          <a:xfrm>
            <a:off x="410823" y="216425"/>
            <a:ext cx="4878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Is Kubernetes for me?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 txBox="1"/>
          <p:nvPr/>
        </p:nvSpPr>
        <p:spPr>
          <a:xfrm>
            <a:off x="491403" y="1117457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As a backend engineer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756638" y="1456178"/>
            <a:ext cx="3485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Probably yes!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597247" y="160926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5"/>
          <p:cNvSpPr txBox="1"/>
          <p:nvPr/>
        </p:nvSpPr>
        <p:spPr>
          <a:xfrm>
            <a:off x="491403" y="1879457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As an IT company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756638" y="2218178"/>
            <a:ext cx="3485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Backend focus?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Scale?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Complexity / diversity of the IT landscape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Serverless / Firebase?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597247" y="237126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5"/>
          <p:cNvSpPr/>
          <p:nvPr/>
        </p:nvSpPr>
        <p:spPr>
          <a:xfrm>
            <a:off x="597247" y="2646564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5"/>
          <p:cNvSpPr/>
          <p:nvPr/>
        </p:nvSpPr>
        <p:spPr>
          <a:xfrm>
            <a:off x="597247" y="2921867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597247" y="3197171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597247" y="3472474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6"/>
          <p:cNvSpPr txBox="1"/>
          <p:nvPr>
            <p:ph type="title"/>
          </p:nvPr>
        </p:nvSpPr>
        <p:spPr>
          <a:xfrm>
            <a:off x="410823" y="216425"/>
            <a:ext cx="4878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Is Kubernetes for me?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6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491403" y="1117457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As a backend engineer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756638" y="1456178"/>
            <a:ext cx="3485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Probably yes!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597247" y="160926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491403" y="1879457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As an IT company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756638" y="2218178"/>
            <a:ext cx="3485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Backend focus?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Scale?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Complexity / diversity of the IT landscape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Serverless / Firebase?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597247" y="237126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597247" y="2646564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597247" y="2921867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4" name="Google Shape;114;p16"/>
          <p:cNvGrpSpPr/>
          <p:nvPr/>
        </p:nvGrpSpPr>
        <p:grpSpPr>
          <a:xfrm>
            <a:off x="4272250" y="1528982"/>
            <a:ext cx="4608600" cy="1477500"/>
            <a:chOff x="4272250" y="1224182"/>
            <a:chExt cx="4608600" cy="1477500"/>
          </a:xfrm>
        </p:grpSpPr>
        <p:sp>
          <p:nvSpPr>
            <p:cNvPr id="115" name="Google Shape;115;p16"/>
            <p:cNvSpPr/>
            <p:nvPr/>
          </p:nvSpPr>
          <p:spPr>
            <a:xfrm>
              <a:off x="4272250" y="1224182"/>
              <a:ext cx="4608600" cy="1477500"/>
            </a:xfrm>
            <a:prstGeom prst="roundRect">
              <a:avLst>
                <a:gd fmla="val 7658" name="adj"/>
              </a:avLst>
            </a:prstGeom>
            <a:solidFill>
              <a:srgbClr val="FFD700">
                <a:alpha val="251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 txBox="1"/>
            <p:nvPr/>
          </p:nvSpPr>
          <p:spPr>
            <a:xfrm>
              <a:off x="4486750" y="1322582"/>
              <a:ext cx="4179600" cy="128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" sz="16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There is hype, but apart from that, it worth a careful consideration.</a:t>
              </a:r>
              <a:br>
                <a:rPr b="1" lang="en" sz="16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</a:br>
              <a:r>
                <a:rPr b="1" lang="en" sz="16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It is not the solution for everyone AND it will come with certain consequences. </a:t>
              </a:r>
              <a:endParaRPr b="1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117" name="Google Shape;117;p16"/>
          <p:cNvSpPr/>
          <p:nvPr/>
        </p:nvSpPr>
        <p:spPr>
          <a:xfrm>
            <a:off x="597247" y="3197171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6"/>
          <p:cNvSpPr/>
          <p:nvPr/>
        </p:nvSpPr>
        <p:spPr>
          <a:xfrm>
            <a:off x="597247" y="3472474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7"/>
          <p:cNvSpPr txBox="1"/>
          <p:nvPr>
            <p:ph type="title"/>
          </p:nvPr>
        </p:nvSpPr>
        <p:spPr>
          <a:xfrm>
            <a:off x="410825" y="216425"/>
            <a:ext cx="586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How to introduce K8s in your IT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7"/>
          <p:cNvSpPr txBox="1"/>
          <p:nvPr/>
        </p:nvSpPr>
        <p:spPr>
          <a:xfrm>
            <a:off x="491403" y="896500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It may not be too complex to start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787220" y="1235225"/>
            <a:ext cx="75663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Managed (GKE, AKS, EKS), Productized (Openshift, ...), Unmanaged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Stateless workloads first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Start with something non mission critical, migrate more apps later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Most things can be dockerized, but greenfield app development with twelve factor app (</a:t>
            </a:r>
            <a:r>
              <a:rPr lang="en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https://12factor.net/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) principles will make things easier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597247" y="1418873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"/>
          <p:cNvSpPr/>
          <p:nvPr/>
        </p:nvSpPr>
        <p:spPr>
          <a:xfrm>
            <a:off x="597247" y="184610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7"/>
          <p:cNvSpPr/>
          <p:nvPr/>
        </p:nvSpPr>
        <p:spPr>
          <a:xfrm>
            <a:off x="597247" y="2273331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7"/>
          <p:cNvSpPr/>
          <p:nvPr/>
        </p:nvSpPr>
        <p:spPr>
          <a:xfrm>
            <a:off x="597247" y="2700559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8"/>
          <p:cNvSpPr txBox="1"/>
          <p:nvPr>
            <p:ph type="title"/>
          </p:nvPr>
        </p:nvSpPr>
        <p:spPr>
          <a:xfrm>
            <a:off x="410825" y="216425"/>
            <a:ext cx="586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Later, you should think about...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8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8"/>
          <p:cNvSpPr txBox="1"/>
          <p:nvPr/>
        </p:nvSpPr>
        <p:spPr>
          <a:xfrm>
            <a:off x="491403" y="820300"/>
            <a:ext cx="36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It may not be too complex to start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787220" y="1159025"/>
            <a:ext cx="7566300" cy="3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Helm for release management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CI/CD of your choice (or anything K8s native)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Monitoring (Prometheus, Grafana)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Log aggregation and indexing (Loki, ELK, ...)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Stateful workloads (databases)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Stateful infrastructure elements (message queues, caching - Redis)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Cloud native architecture and technologies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Security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Secret management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Network architecture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597247" y="1342673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8"/>
          <p:cNvSpPr/>
          <p:nvPr/>
        </p:nvSpPr>
        <p:spPr>
          <a:xfrm>
            <a:off x="597247" y="166284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8"/>
          <p:cNvSpPr/>
          <p:nvPr/>
        </p:nvSpPr>
        <p:spPr>
          <a:xfrm>
            <a:off x="597247" y="198301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8"/>
          <p:cNvSpPr/>
          <p:nvPr/>
        </p:nvSpPr>
        <p:spPr>
          <a:xfrm>
            <a:off x="597247" y="2623346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23375" y="1509900"/>
            <a:ext cx="1704525" cy="3687551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8"/>
          <p:cNvSpPr/>
          <p:nvPr/>
        </p:nvSpPr>
        <p:spPr>
          <a:xfrm>
            <a:off x="597247" y="2303178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8"/>
          <p:cNvSpPr/>
          <p:nvPr/>
        </p:nvSpPr>
        <p:spPr>
          <a:xfrm>
            <a:off x="597247" y="2943514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8"/>
          <p:cNvSpPr/>
          <p:nvPr/>
        </p:nvSpPr>
        <p:spPr>
          <a:xfrm>
            <a:off x="597247" y="326368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597247" y="3583850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>
            <a:off x="597247" y="3904018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8"/>
          <p:cNvSpPr/>
          <p:nvPr/>
        </p:nvSpPr>
        <p:spPr>
          <a:xfrm>
            <a:off x="597247" y="4224186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Networking </a:t>
            </a:r>
            <a:endParaRPr/>
          </a:p>
        </p:txBody>
      </p:sp>
      <p:sp>
        <p:nvSpPr>
          <p:cNvPr id="157" name="Google Shape;15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You can start with something simple, but eventually, you will likely to face the real complexity to solve advanced problems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410825" y="216425"/>
            <a:ext cx="586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Kubernetes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 Networking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3" name="Google Shape;163;p20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 rotWithShape="1">
          <a:blip r:embed="rId4">
            <a:alphaModFix/>
          </a:blip>
          <a:srcRect b="0" l="0" r="0" t="19987"/>
          <a:stretch/>
        </p:blipFill>
        <p:spPr>
          <a:xfrm>
            <a:off x="557000" y="846638"/>
            <a:ext cx="6467299" cy="364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410820" y="216425"/>
            <a:ext cx="7644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Ok - so if we do all of these,</a:t>
            </a:r>
            <a:br>
              <a:rPr b="1" lang="en">
                <a:latin typeface="Open Sans"/>
                <a:ea typeface="Open Sans"/>
                <a:cs typeface="Open Sans"/>
                <a:sym typeface="Open Sans"/>
              </a:rPr>
            </a:b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what is about to change?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1" name="Google Shape;171;p21"/>
          <p:cNvSpPr txBox="1"/>
          <p:nvPr/>
        </p:nvSpPr>
        <p:spPr>
          <a:xfrm>
            <a:off x="872396" y="1155444"/>
            <a:ext cx="824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Blurring line between application development and infrastructure operations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72" name="Google Shape;172;p21"/>
          <p:cNvSpPr txBox="1"/>
          <p:nvPr/>
        </p:nvSpPr>
        <p:spPr>
          <a:xfrm>
            <a:off x="1160577" y="1494169"/>
            <a:ext cx="58467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It is not just technology upgrade!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Strict separation of development and infra/ops will not work as before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Processes should adopt to CI/CD, frequent releasing, etc.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3" name="Google Shape;173;p21"/>
          <p:cNvSpPr/>
          <p:nvPr/>
        </p:nvSpPr>
        <p:spPr>
          <a:xfrm>
            <a:off x="1001175" y="1647247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1"/>
          <p:cNvSpPr/>
          <p:nvPr/>
        </p:nvSpPr>
        <p:spPr>
          <a:xfrm>
            <a:off x="1001175" y="1870352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1"/>
          <p:cNvSpPr/>
          <p:nvPr/>
        </p:nvSpPr>
        <p:spPr>
          <a:xfrm>
            <a:off x="1001175" y="2093458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6" y="4707874"/>
            <a:ext cx="1009950" cy="26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1"/>
          <p:cNvSpPr/>
          <p:nvPr/>
        </p:nvSpPr>
        <p:spPr>
          <a:xfrm>
            <a:off x="0" y="470575"/>
            <a:ext cx="410700" cy="645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1"/>
          <p:cNvSpPr txBox="1"/>
          <p:nvPr/>
        </p:nvSpPr>
        <p:spPr>
          <a:xfrm>
            <a:off x="872396" y="2686860"/>
            <a:ext cx="824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Engineering roles!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79" name="Google Shape;179;p21"/>
          <p:cNvSpPr txBox="1"/>
          <p:nvPr/>
        </p:nvSpPr>
        <p:spPr>
          <a:xfrm>
            <a:off x="1160575" y="3025581"/>
            <a:ext cx="62910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Developers should know more about the runtime/infrastructure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Ops should be more about DevOps, infrastructure, “investigators” (like ad-hoc PromQL)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Infrastructure engineers: more connectivity to others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"/>
                <a:ea typeface="Open Sans"/>
                <a:cs typeface="Open Sans"/>
                <a:sym typeface="Open Sans"/>
              </a:rPr>
              <a:t>Software architects: shifting to microservices, event driven architectures built with cloud native components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0" name="Google Shape;180;p21"/>
          <p:cNvSpPr/>
          <p:nvPr/>
        </p:nvSpPr>
        <p:spPr>
          <a:xfrm>
            <a:off x="1001175" y="3178663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1"/>
          <p:cNvSpPr/>
          <p:nvPr/>
        </p:nvSpPr>
        <p:spPr>
          <a:xfrm>
            <a:off x="1001175" y="3418885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"/>
          <p:cNvSpPr/>
          <p:nvPr/>
        </p:nvSpPr>
        <p:spPr>
          <a:xfrm>
            <a:off x="1001175" y="3826567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1"/>
          <p:cNvSpPr txBox="1"/>
          <p:nvPr/>
        </p:nvSpPr>
        <p:spPr>
          <a:xfrm>
            <a:off x="872396" y="2275743"/>
            <a:ext cx="824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Cost calculation, estimation and accounting (within the organization)</a:t>
            </a:r>
            <a:endParaRPr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84" name="Google Shape;184;p21"/>
          <p:cNvSpPr/>
          <p:nvPr/>
        </p:nvSpPr>
        <p:spPr>
          <a:xfrm>
            <a:off x="528690" y="1327162"/>
            <a:ext cx="3657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"/>
          <p:cNvSpPr/>
          <p:nvPr/>
        </p:nvSpPr>
        <p:spPr>
          <a:xfrm>
            <a:off x="528690" y="2462519"/>
            <a:ext cx="3657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1"/>
          <p:cNvSpPr/>
          <p:nvPr/>
        </p:nvSpPr>
        <p:spPr>
          <a:xfrm>
            <a:off x="528690" y="2881506"/>
            <a:ext cx="3657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1"/>
          <p:cNvSpPr/>
          <p:nvPr/>
        </p:nvSpPr>
        <p:spPr>
          <a:xfrm>
            <a:off x="1001175" y="4036218"/>
            <a:ext cx="183000" cy="27300"/>
          </a:xfrm>
          <a:prstGeom prst="rect">
            <a:avLst/>
          </a:prstGeom>
          <a:solidFill>
            <a:srgbClr val="FFD7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