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1" r:id="rId6"/>
    <p:sldMasterId id="2147483697" r:id="rId7"/>
  </p:sldMasterIdLst>
  <p:notesMasterIdLst>
    <p:notesMasterId r:id="rId26"/>
  </p:notesMasterIdLst>
  <p:sldIdLst>
    <p:sldId id="258495" r:id="rId8"/>
    <p:sldId id="403" r:id="rId9"/>
    <p:sldId id="258531" r:id="rId10"/>
    <p:sldId id="258544" r:id="rId11"/>
    <p:sldId id="258535" r:id="rId12"/>
    <p:sldId id="258537" r:id="rId13"/>
    <p:sldId id="258538" r:id="rId14"/>
    <p:sldId id="258539" r:id="rId15"/>
    <p:sldId id="258542" r:id="rId16"/>
    <p:sldId id="263" r:id="rId17"/>
    <p:sldId id="269" r:id="rId18"/>
    <p:sldId id="258546" r:id="rId19"/>
    <p:sldId id="261" r:id="rId20"/>
    <p:sldId id="258" r:id="rId21"/>
    <p:sldId id="259" r:id="rId22"/>
    <p:sldId id="262" r:id="rId23"/>
    <p:sldId id="258547" r:id="rId24"/>
    <p:sldId id="580" r:id="rId25"/>
  </p:sldIdLst>
  <p:sldSz cx="12192000" cy="6858000"/>
  <p:notesSz cx="6858000" cy="9144000"/>
  <p:custDataLst>
    <p:tags r:id="rId2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nár László [FI_CAMO]" initials="ML[" lastIdx="3" clrIdx="0">
    <p:extLst>
      <p:ext uri="{19B8F6BF-5375-455C-9EA6-DF929625EA0E}">
        <p15:presenceInfo xmlns:p15="http://schemas.microsoft.com/office/powerpoint/2012/main" userId="S::molnar.laszlo4@telekom.hu::99da0c5c-ce7d-4b5a-98e3-d04b3c98dc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7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A98E-2415-4FE1-904B-507AD9259E98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71560-D676-4F75-9696-EF10F48EBE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83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fld id="{6CBE151F-988C-465B-B962-69014468D8B7}" type="datetimeFigureOut">
              <a:rPr lang="en-US" smtClean="0">
                <a:latin typeface="TeleGrotesk Next" pitchFamily="2" charset="0"/>
                <a:sym typeface="+mn-lt"/>
              </a:rPr>
              <a:pPr/>
              <a:t>6/8/2021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  <p:sp>
        <p:nvSpPr>
          <p:cNvPr id="6021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513" y="755650"/>
            <a:ext cx="6530975" cy="3673475"/>
          </a:xfrm>
          <a:noFill/>
          <a:ln>
            <a:miter lim="800000"/>
            <a:headEnd/>
            <a:tailEnd/>
          </a:ln>
        </p:spPr>
      </p:sp>
      <p:sp>
        <p:nvSpPr>
          <p:cNvPr id="6021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5941" y="4572710"/>
            <a:ext cx="5769185" cy="4236564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Telekom három telephelyes </a:t>
            </a:r>
            <a:r>
              <a:rPr lang="hu-HU" dirty="0" err="1"/>
              <a:t>VMware</a:t>
            </a:r>
            <a:r>
              <a:rPr lang="hu-HU" dirty="0"/>
              <a:t> infrastruktúrájára építve terveztük meg és alakítottuk ki a privát </a:t>
            </a:r>
            <a:r>
              <a:rPr lang="hu-HU" dirty="0" err="1"/>
              <a:t>Kubernetes</a:t>
            </a:r>
            <a:r>
              <a:rPr lang="hu-HU" dirty="0"/>
              <a:t> </a:t>
            </a:r>
            <a:r>
              <a:rPr lang="hu-HU" dirty="0" err="1"/>
              <a:t>clustereinket</a:t>
            </a:r>
            <a:r>
              <a:rPr lang="hu-HU" dirty="0"/>
              <a:t>, tehát </a:t>
            </a:r>
            <a:r>
              <a:rPr lang="hu-HU" dirty="0" err="1"/>
              <a:t>On-Premise</a:t>
            </a:r>
            <a:r>
              <a:rPr lang="hu-HU" dirty="0"/>
              <a:t> K8s platform révén </a:t>
            </a:r>
          </a:p>
          <a:p>
            <a:endParaRPr lang="hu-HU" dirty="0"/>
          </a:p>
          <a:p>
            <a:r>
              <a:rPr lang="hu-HU" dirty="0"/>
              <a:t>Miért volt erre szükség?</a:t>
            </a:r>
          </a:p>
          <a:p>
            <a:r>
              <a:rPr lang="hu-HU" dirty="0"/>
              <a:t>Hogy az </a:t>
            </a:r>
            <a:r>
              <a:rPr lang="hu-HU" dirty="0" err="1"/>
              <a:t>Ingress</a:t>
            </a:r>
            <a:r>
              <a:rPr lang="hu-HU" dirty="0"/>
              <a:t>-ek számára biztosítsunk dedikált VIP címeket, mint belépési pont, így eleget téve a Telekom </a:t>
            </a:r>
            <a:r>
              <a:rPr lang="hu-HU"/>
              <a:t>biztonsági elvárásainak.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9647-834C-45B9-8781-D889B9292A8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05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9647-834C-45B9-8781-D889B9292A8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02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akép helye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Jegyzetek hely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source repository</a:t>
            </a:r>
          </a:p>
          <a:p>
            <a:pPr marL="21779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ci/cd eszkoz</a:t>
            </a:r>
          </a:p>
          <a:p>
            <a:pPr marL="21779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entreprise edition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algn="l">
              <a:defRPr/>
            </a:pPr>
            <a:fld id="{E1E4A878-16DE-DB0B-716C-F0E281A6EDB7}" type="slidenum">
              <a:rPr lang="de-DE" sz="900"/>
              <a:t>13</a:t>
            </a:fld>
            <a:endParaRPr lang="de-DE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akép helye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Jegyzetek hely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Manualis folyamatok</a:t>
            </a: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Build</a:t>
            </a:r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Test</a:t>
            </a: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Release</a:t>
            </a:r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Operate</a:t>
            </a:r>
          </a:p>
          <a:p>
            <a:pPr marL="217793" lvl="0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/>
              <a:t>Egy ido utan megjelennek a felig automatizalt folyamatok (scriptek), de meg mindig emberi beavatkozas szukseges, minden egyes lepeshez</a:t>
            </a:r>
          </a:p>
          <a:p>
            <a:pPr lvl="0"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algn="l">
              <a:defRPr/>
            </a:pPr>
            <a:fld id="{6F450DBC-90BB-49B2-91E4-AABCC1357725}" type="slidenum">
              <a:rPr lang="de-DE" sz="900"/>
              <a:t>14</a:t>
            </a:fld>
            <a:endParaRPr lang="de-DE"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Clr>
                <a:schemeClr val="tx2"/>
              </a:buClr>
              <a:buFont typeface="Arial"/>
              <a:buChar char="•"/>
              <a:defRPr/>
            </a:pPr>
            <a:r>
              <a:t>Uj „Vilag“</a:t>
            </a:r>
            <a:endParaRPr lang="hu-HU"/>
          </a:p>
          <a:p>
            <a:pPr marL="0" indent="0">
              <a:buClr>
                <a:schemeClr val="tx2"/>
              </a:buClr>
              <a:buFont typeface="Arial"/>
              <a:buNone/>
              <a:defRPr/>
            </a:pP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t>DevOps folyamat megjelenese -&gt;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Code -&gt; Build -&gt; Test -&gt; Release -&gt; Deploy -&gt; Operate -&gt; Monitor -&gt; 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Repos</a:t>
            </a:r>
            <a:r>
              <a:rPr lang="hu-HU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toryk hasznalata (forras tarolok -&gt; GIT)</a:t>
            </a: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 megjelenese, amely a kovetkezo feladatokat automatizalja</a:t>
            </a:r>
          </a:p>
          <a:p>
            <a:pPr marL="1017893" lvl="2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-&gt; MT oldalon fokent JAVA buildrol beszelunk</a:t>
            </a:r>
          </a:p>
          <a:p>
            <a:pPr marL="1017893" lvl="2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-&gt; unit testek es egyeb tesztelesi folyamatok automatizalasa</a:t>
            </a:r>
          </a:p>
          <a:p>
            <a:pPr marL="1417943" lvl="3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tesztlefedetseg jelenleg atlagosan 80-90% (jobb kod, kevesebb hiba)</a:t>
            </a:r>
            <a:endParaRPr/>
          </a:p>
          <a:p>
            <a:pPr marL="1017893" lvl="2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== docker + helm chart -&gt; aka. vegtermek/release</a:t>
            </a:r>
            <a:endParaRPr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Verziozas (semantic release)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akép helye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Jegyzetek hely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Mi volt a feladat?</a:t>
            </a:r>
            <a:endParaRPr dirty="0"/>
          </a:p>
          <a:p>
            <a:pPr marL="0" indent="0">
              <a:buClr>
                <a:schemeClr val="tx2"/>
              </a:buClr>
              <a:buFont typeface="Arial"/>
              <a:buNone/>
              <a:defRPr/>
            </a:pPr>
            <a:r>
              <a:rPr lang="hu-HU" b="1" dirty="0"/>
              <a:t>Konkrét példa ez mit oldott meg.</a:t>
            </a:r>
            <a:endParaRPr dirty="0"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Platform oldalon </a:t>
            </a:r>
            <a:r>
              <a:rPr lang="hu-HU" dirty="0" err="1"/>
              <a:t>megnovekedett</a:t>
            </a:r>
            <a:r>
              <a:rPr lang="hu-HU" dirty="0"/>
              <a:t> feladatok </a:t>
            </a:r>
            <a:r>
              <a:rPr lang="hu-HU" dirty="0" err="1"/>
              <a:t>kivaltasa</a:t>
            </a:r>
            <a:r>
              <a:rPr lang="hu-HU" dirty="0"/>
              <a:t> automatikusan</a:t>
            </a:r>
          </a:p>
          <a:p>
            <a:pPr marL="1017892" lvl="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Jelenleg </a:t>
            </a:r>
            <a:r>
              <a:rPr lang="hu-HU" dirty="0" err="1"/>
              <a:t>kozel</a:t>
            </a:r>
            <a:r>
              <a:rPr lang="hu-HU" dirty="0"/>
              <a:t> 100 DPS (dev1, dev2, itst1, tst1, </a:t>
            </a:r>
            <a:r>
              <a:rPr lang="hu-HU" dirty="0" err="1"/>
              <a:t>prod</a:t>
            </a:r>
            <a:r>
              <a:rPr lang="hu-HU" dirty="0"/>
              <a:t> </a:t>
            </a:r>
            <a:r>
              <a:rPr lang="hu-HU" dirty="0" err="1"/>
              <a:t>kornyezet</a:t>
            </a:r>
            <a:r>
              <a:rPr lang="hu-HU" dirty="0"/>
              <a:t>)</a:t>
            </a:r>
          </a:p>
          <a:p>
            <a:pPr marL="1017892" lvl="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DPS </a:t>
            </a:r>
            <a:r>
              <a:rPr lang="hu-HU" dirty="0" err="1"/>
              <a:t>kornyezetenek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 nagyon </a:t>
            </a:r>
            <a:r>
              <a:rPr lang="hu-HU" dirty="0" err="1"/>
              <a:t>hosszu</a:t>
            </a:r>
            <a:r>
              <a:rPr lang="hu-HU" dirty="0"/>
              <a:t> ideig tartott, 10 </a:t>
            </a:r>
            <a:r>
              <a:rPr lang="hu-HU" dirty="0" err="1"/>
              <a:t>kulonbozo</a:t>
            </a:r>
            <a:r>
              <a:rPr lang="hu-HU" dirty="0"/>
              <a:t> </a:t>
            </a:r>
            <a:r>
              <a:rPr lang="hu-HU" dirty="0" err="1"/>
              <a:t>allomason</a:t>
            </a:r>
            <a:r>
              <a:rPr lang="hu-HU" dirty="0"/>
              <a:t> komplex </a:t>
            </a:r>
            <a:r>
              <a:rPr lang="hu-HU" dirty="0" err="1"/>
              <a:t>beallitasok</a:t>
            </a:r>
            <a:r>
              <a:rPr lang="hu-HU" dirty="0"/>
              <a:t> </a:t>
            </a:r>
            <a:r>
              <a:rPr lang="hu-HU" dirty="0" err="1"/>
              <a:t>vegrehajtasa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Artifactory</a:t>
            </a:r>
            <a:r>
              <a:rPr lang="hu-HU" dirty="0"/>
              <a:t> -&gt; </a:t>
            </a:r>
            <a:r>
              <a:rPr lang="hu-HU" dirty="0" err="1"/>
              <a:t>artifactok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, </a:t>
            </a:r>
            <a:r>
              <a:rPr lang="hu-HU" dirty="0" err="1"/>
              <a:t>jogosultsag</a:t>
            </a:r>
            <a:r>
              <a:rPr lang="hu-HU" dirty="0"/>
              <a:t> </a:t>
            </a:r>
            <a:r>
              <a:rPr lang="hu-HU" dirty="0" err="1"/>
              <a:t>mappeles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Gitlab</a:t>
            </a:r>
            <a:r>
              <a:rPr lang="hu-HU" dirty="0"/>
              <a:t> -&gt; project </a:t>
            </a:r>
            <a:r>
              <a:rPr lang="hu-HU" dirty="0" err="1"/>
              <a:t>letrehozas</a:t>
            </a:r>
            <a:r>
              <a:rPr lang="hu-HU" dirty="0"/>
              <a:t>, </a:t>
            </a:r>
            <a:r>
              <a:rPr lang="hu-HU" dirty="0" err="1"/>
              <a:t>jogosultsag</a:t>
            </a:r>
            <a:r>
              <a:rPr lang="hu-HU" dirty="0"/>
              <a:t> </a:t>
            </a:r>
            <a:r>
              <a:rPr lang="hu-HU" dirty="0" err="1"/>
              <a:t>mappeles</a:t>
            </a:r>
            <a:r>
              <a:rPr lang="hu-HU" dirty="0"/>
              <a:t>, secretek </a:t>
            </a:r>
            <a:r>
              <a:rPr lang="hu-HU" dirty="0" err="1"/>
              <a:t>kezelese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Namespace</a:t>
            </a:r>
            <a:r>
              <a:rPr lang="hu-HU" dirty="0"/>
              <a:t> -&gt; </a:t>
            </a:r>
            <a:r>
              <a:rPr lang="hu-HU" dirty="0" err="1"/>
              <a:t>jogosultsag</a:t>
            </a:r>
            <a:r>
              <a:rPr lang="hu-HU" dirty="0"/>
              <a:t>, </a:t>
            </a:r>
            <a:r>
              <a:rPr lang="hu-HU" dirty="0" err="1"/>
              <a:t>quotak</a:t>
            </a:r>
            <a:r>
              <a:rPr lang="hu-HU" dirty="0"/>
              <a:t>,</a:t>
            </a:r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Gitlab-runner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Ingress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Vault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Grafana</a:t>
            </a:r>
            <a:endParaRPr lang="hu-HU" dirty="0"/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DNS</a:t>
            </a:r>
          </a:p>
          <a:p>
            <a:pPr marL="1417942" lvl="3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stb.</a:t>
            </a:r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Minden egyes </a:t>
            </a:r>
            <a:r>
              <a:rPr lang="hu-HU" dirty="0" err="1"/>
              <a:t>stage</a:t>
            </a:r>
            <a:r>
              <a:rPr lang="hu-HU" dirty="0"/>
              <a:t>(</a:t>
            </a:r>
            <a:r>
              <a:rPr lang="hu-HU" dirty="0" err="1"/>
              <a:t>allomas</a:t>
            </a:r>
            <a:r>
              <a:rPr lang="hu-HU" dirty="0"/>
              <a:t>) </a:t>
            </a:r>
            <a:r>
              <a:rPr lang="hu-HU" dirty="0" err="1"/>
              <a:t>feladatanak</a:t>
            </a:r>
            <a:r>
              <a:rPr lang="hu-HU" dirty="0"/>
              <a:t> </a:t>
            </a:r>
            <a:r>
              <a:rPr lang="hu-HU" dirty="0" err="1"/>
              <a:t>elvegzese</a:t>
            </a:r>
            <a:r>
              <a:rPr lang="hu-HU" dirty="0"/>
              <a:t> </a:t>
            </a:r>
            <a:r>
              <a:rPr lang="hu-HU" dirty="0" err="1"/>
              <a:t>manualias</a:t>
            </a:r>
            <a:r>
              <a:rPr lang="hu-HU" dirty="0"/>
              <a:t> </a:t>
            </a:r>
            <a:r>
              <a:rPr lang="hu-HU" dirty="0" err="1"/>
              <a:t>tobb</a:t>
            </a:r>
            <a:r>
              <a:rPr lang="hu-HU" dirty="0"/>
              <a:t> perces feladat (DRY)</a:t>
            </a:r>
            <a:endParaRPr dirty="0"/>
          </a:p>
          <a:p>
            <a:pPr marL="617843" lvl="1" indent="-217793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Vezetoi</a:t>
            </a:r>
            <a:r>
              <a:rPr lang="hu-HU" dirty="0"/>
              <a:t> </a:t>
            </a:r>
            <a:r>
              <a:rPr lang="hu-HU" dirty="0" err="1"/>
              <a:t>dontes</a:t>
            </a:r>
            <a:r>
              <a:rPr lang="hu-HU" dirty="0"/>
              <a:t>, </a:t>
            </a:r>
            <a:r>
              <a:rPr lang="hu-HU" dirty="0" err="1"/>
              <a:t>automatizaljunk</a:t>
            </a:r>
            <a:r>
              <a:rPr lang="hu-HU" dirty="0"/>
              <a:t> hogy kevesebb </a:t>
            </a:r>
            <a:r>
              <a:rPr lang="hu-HU" dirty="0" err="1"/>
              <a:t>ido</a:t>
            </a:r>
            <a:r>
              <a:rPr lang="hu-HU" dirty="0"/>
              <a:t> legyen a </a:t>
            </a:r>
            <a:r>
              <a:rPr lang="hu-HU" dirty="0" err="1"/>
              <a:t>szallitas</a:t>
            </a:r>
            <a:endParaRPr lang="hu-HU" dirty="0"/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Kevesebb </a:t>
            </a:r>
            <a:r>
              <a:rPr lang="hu-HU" dirty="0" err="1"/>
              <a:t>hibat</a:t>
            </a:r>
            <a:r>
              <a:rPr lang="hu-HU" dirty="0"/>
              <a:t> </a:t>
            </a:r>
            <a:r>
              <a:rPr lang="hu-HU" dirty="0" err="1"/>
              <a:t>vetsunk</a:t>
            </a:r>
            <a:r>
              <a:rPr lang="hu-HU" dirty="0"/>
              <a:t>, </a:t>
            </a:r>
            <a:r>
              <a:rPr lang="hu-HU" dirty="0" err="1"/>
              <a:t>manualis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automatizalt</a:t>
            </a:r>
            <a:r>
              <a:rPr lang="hu-HU" dirty="0"/>
              <a:t> folyamat</a:t>
            </a:r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Nezzuk</a:t>
            </a:r>
            <a:r>
              <a:rPr lang="hu-HU" dirty="0"/>
              <a:t> a </a:t>
            </a:r>
            <a:r>
              <a:rPr lang="hu-HU" dirty="0" err="1"/>
              <a:t>szamokat</a:t>
            </a:r>
            <a:r>
              <a:rPr lang="hu-HU" dirty="0"/>
              <a:t>:</a:t>
            </a:r>
          </a:p>
          <a:p>
            <a:pPr marL="1017892" lvl="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1 DPS </a:t>
            </a:r>
            <a:r>
              <a:rPr lang="hu-HU" dirty="0" err="1"/>
              <a:t>kornyezetenek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 a </a:t>
            </a:r>
            <a:r>
              <a:rPr lang="hu-HU" dirty="0" err="1"/>
              <a:t>komplexitas</a:t>
            </a:r>
            <a:r>
              <a:rPr lang="hu-HU" dirty="0"/>
              <a:t> miatt kb. 3 </a:t>
            </a:r>
            <a:r>
              <a:rPr lang="hu-HU" dirty="0" err="1"/>
              <a:t>ora</a:t>
            </a:r>
            <a:r>
              <a:rPr lang="hu-HU" dirty="0"/>
              <a:t>, ez 1 </a:t>
            </a:r>
            <a:r>
              <a:rPr lang="hu-HU" dirty="0" err="1"/>
              <a:t>kornyezetre</a:t>
            </a:r>
            <a:r>
              <a:rPr lang="hu-HU" dirty="0"/>
              <a:t> vonatkozik (5 </a:t>
            </a:r>
            <a:r>
              <a:rPr lang="hu-HU" dirty="0" err="1"/>
              <a:t>kornyezet</a:t>
            </a:r>
            <a:r>
              <a:rPr lang="hu-HU" dirty="0"/>
              <a:t> van, 15 óra </a:t>
            </a:r>
            <a:r>
              <a:rPr lang="hu-HU" dirty="0" err="1"/>
              <a:t>beallitani</a:t>
            </a:r>
            <a:r>
              <a:rPr lang="hu-HU" dirty="0"/>
              <a:t>)</a:t>
            </a:r>
          </a:p>
          <a:p>
            <a:pPr marL="1017892" lvl="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100 DPS * 15 </a:t>
            </a:r>
            <a:r>
              <a:rPr lang="hu-HU" dirty="0" err="1"/>
              <a:t>ora</a:t>
            </a:r>
            <a:r>
              <a:rPr lang="hu-HU" dirty="0"/>
              <a:t> -&gt; 187 nap $$$$$</a:t>
            </a:r>
          </a:p>
          <a:p>
            <a:pPr marL="1017892" lvl="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Most is sok feladat van egy DPS-el, viszont a 3 </a:t>
            </a:r>
            <a:r>
              <a:rPr lang="hu-HU" dirty="0" err="1"/>
              <a:t>ora</a:t>
            </a:r>
            <a:r>
              <a:rPr lang="hu-HU" dirty="0"/>
              <a:t> </a:t>
            </a:r>
            <a:r>
              <a:rPr lang="hu-HU" dirty="0" err="1"/>
              <a:t>redukalodott</a:t>
            </a:r>
            <a:r>
              <a:rPr lang="hu-HU" dirty="0"/>
              <a:t> 10 percre</a:t>
            </a:r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endParaRPr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algn="l">
              <a:defRPr/>
            </a:pPr>
            <a:fld id="{6F450DBC-90BB-49B2-91E4-AABCC1357725}" type="slidenum">
              <a:rPr lang="de-DE" sz="900"/>
              <a:t>16</a:t>
            </a:fld>
            <a:endParaRPr lang="de-DE"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akép helye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Jegyzetek hely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Mi volt a feladat?</a:t>
            </a:r>
            <a:endParaRPr dirty="0"/>
          </a:p>
          <a:p>
            <a:pPr marL="0" indent="0">
              <a:buClr>
                <a:schemeClr val="tx2"/>
              </a:buClr>
              <a:buFont typeface="Arial"/>
              <a:buNone/>
              <a:defRPr/>
            </a:pPr>
            <a:r>
              <a:rPr lang="hu-HU" b="1" dirty="0"/>
              <a:t>Konkrét példa ez mit oldott meg.</a:t>
            </a:r>
            <a:endParaRPr dirty="0"/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Platform oldalon </a:t>
            </a:r>
            <a:r>
              <a:rPr lang="hu-HU" dirty="0" err="1"/>
              <a:t>megnovekedett</a:t>
            </a:r>
            <a:r>
              <a:rPr lang="hu-HU" dirty="0"/>
              <a:t> feladatok </a:t>
            </a:r>
            <a:r>
              <a:rPr lang="hu-HU" dirty="0" err="1"/>
              <a:t>kivaltasa</a:t>
            </a:r>
            <a:r>
              <a:rPr lang="hu-HU" dirty="0"/>
              <a:t> automatikusan</a:t>
            </a:r>
          </a:p>
          <a:p>
            <a:pPr marL="1017891" lvl="2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Jelenleg </a:t>
            </a:r>
            <a:r>
              <a:rPr lang="hu-HU" dirty="0" err="1"/>
              <a:t>kozel</a:t>
            </a:r>
            <a:r>
              <a:rPr lang="hu-HU" dirty="0"/>
              <a:t> 100 DPS (dev1, dev2, itst1, tst1, </a:t>
            </a:r>
            <a:r>
              <a:rPr lang="hu-HU" dirty="0" err="1"/>
              <a:t>prod</a:t>
            </a:r>
            <a:r>
              <a:rPr lang="hu-HU" dirty="0"/>
              <a:t> </a:t>
            </a:r>
            <a:r>
              <a:rPr lang="hu-HU" dirty="0" err="1"/>
              <a:t>kornyezet</a:t>
            </a:r>
            <a:r>
              <a:rPr lang="hu-HU" dirty="0"/>
              <a:t>)</a:t>
            </a:r>
          </a:p>
          <a:p>
            <a:pPr marL="1017891" lvl="2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DPS </a:t>
            </a:r>
            <a:r>
              <a:rPr lang="hu-HU" dirty="0" err="1"/>
              <a:t>kornyezetenek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 nagyon </a:t>
            </a:r>
            <a:r>
              <a:rPr lang="hu-HU" dirty="0" err="1"/>
              <a:t>hosszu</a:t>
            </a:r>
            <a:r>
              <a:rPr lang="hu-HU" dirty="0"/>
              <a:t> ideig tartott, 10 </a:t>
            </a:r>
            <a:r>
              <a:rPr lang="hu-HU" dirty="0" err="1"/>
              <a:t>kulonbozo</a:t>
            </a:r>
            <a:r>
              <a:rPr lang="hu-HU" dirty="0"/>
              <a:t> </a:t>
            </a:r>
            <a:r>
              <a:rPr lang="hu-HU" dirty="0" err="1"/>
              <a:t>allomason</a:t>
            </a:r>
            <a:r>
              <a:rPr lang="hu-HU" dirty="0"/>
              <a:t> komplex </a:t>
            </a:r>
            <a:r>
              <a:rPr lang="hu-HU" dirty="0" err="1"/>
              <a:t>beallitasok</a:t>
            </a:r>
            <a:r>
              <a:rPr lang="hu-HU" dirty="0"/>
              <a:t> </a:t>
            </a:r>
            <a:r>
              <a:rPr lang="hu-HU" dirty="0" err="1"/>
              <a:t>vegrehajtasa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Artifactory</a:t>
            </a:r>
            <a:r>
              <a:rPr lang="hu-HU" dirty="0"/>
              <a:t> -&gt; </a:t>
            </a:r>
            <a:r>
              <a:rPr lang="hu-HU" dirty="0" err="1"/>
              <a:t>artifactok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, </a:t>
            </a:r>
            <a:r>
              <a:rPr lang="hu-HU" dirty="0" err="1"/>
              <a:t>jogosultsag</a:t>
            </a:r>
            <a:r>
              <a:rPr lang="hu-HU" dirty="0"/>
              <a:t> </a:t>
            </a:r>
            <a:r>
              <a:rPr lang="hu-HU" dirty="0" err="1"/>
              <a:t>mappeles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Gitlab</a:t>
            </a:r>
            <a:r>
              <a:rPr lang="hu-HU" dirty="0"/>
              <a:t> -&gt; project </a:t>
            </a:r>
            <a:r>
              <a:rPr lang="hu-HU" dirty="0" err="1"/>
              <a:t>letrehozas</a:t>
            </a:r>
            <a:r>
              <a:rPr lang="hu-HU" dirty="0"/>
              <a:t>, </a:t>
            </a:r>
            <a:r>
              <a:rPr lang="hu-HU" dirty="0" err="1"/>
              <a:t>jogosultsag</a:t>
            </a:r>
            <a:r>
              <a:rPr lang="hu-HU" dirty="0"/>
              <a:t> </a:t>
            </a:r>
            <a:r>
              <a:rPr lang="hu-HU" dirty="0" err="1"/>
              <a:t>mappeles</a:t>
            </a:r>
            <a:r>
              <a:rPr lang="hu-HU" dirty="0"/>
              <a:t>, secretek </a:t>
            </a:r>
            <a:r>
              <a:rPr lang="hu-HU" dirty="0" err="1"/>
              <a:t>kezelese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Namespace</a:t>
            </a:r>
            <a:r>
              <a:rPr lang="hu-HU" dirty="0"/>
              <a:t> -&gt; </a:t>
            </a:r>
            <a:r>
              <a:rPr lang="hu-HU" dirty="0" err="1"/>
              <a:t>jogosultsag</a:t>
            </a:r>
            <a:r>
              <a:rPr lang="hu-HU" dirty="0"/>
              <a:t>, </a:t>
            </a:r>
            <a:r>
              <a:rPr lang="hu-HU" dirty="0" err="1"/>
              <a:t>quotak</a:t>
            </a:r>
            <a:r>
              <a:rPr lang="hu-HU" dirty="0"/>
              <a:t>,</a:t>
            </a:r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Gitlab-runner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Ingress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Vault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Grafana</a:t>
            </a:r>
            <a:endParaRPr lang="hu-HU" dirty="0"/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DNS</a:t>
            </a:r>
          </a:p>
          <a:p>
            <a:pPr marL="1417941" lvl="3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stb.</a:t>
            </a:r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Minden egyes </a:t>
            </a:r>
            <a:r>
              <a:rPr lang="hu-HU" dirty="0" err="1"/>
              <a:t>stage</a:t>
            </a:r>
            <a:r>
              <a:rPr lang="hu-HU" dirty="0"/>
              <a:t>(</a:t>
            </a:r>
            <a:r>
              <a:rPr lang="hu-HU" dirty="0" err="1"/>
              <a:t>allomas</a:t>
            </a:r>
            <a:r>
              <a:rPr lang="hu-HU" dirty="0"/>
              <a:t>) </a:t>
            </a:r>
            <a:r>
              <a:rPr lang="hu-HU" dirty="0" err="1"/>
              <a:t>feladatanak</a:t>
            </a:r>
            <a:r>
              <a:rPr lang="hu-HU" dirty="0"/>
              <a:t> </a:t>
            </a:r>
            <a:r>
              <a:rPr lang="hu-HU" dirty="0" err="1"/>
              <a:t>elvegzese</a:t>
            </a:r>
            <a:r>
              <a:rPr lang="hu-HU" dirty="0"/>
              <a:t> </a:t>
            </a:r>
            <a:r>
              <a:rPr lang="hu-HU" dirty="0" err="1"/>
              <a:t>manualias</a:t>
            </a:r>
            <a:r>
              <a:rPr lang="hu-HU" dirty="0"/>
              <a:t> </a:t>
            </a:r>
            <a:r>
              <a:rPr lang="hu-HU" dirty="0" err="1"/>
              <a:t>tobb</a:t>
            </a:r>
            <a:r>
              <a:rPr lang="hu-HU" dirty="0"/>
              <a:t> perces feladat (DRY)</a:t>
            </a:r>
            <a:endParaRPr dirty="0"/>
          </a:p>
          <a:p>
            <a:pPr marL="617842" lvl="1" indent="-217792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Vezetoi</a:t>
            </a:r>
            <a:r>
              <a:rPr lang="hu-HU" dirty="0"/>
              <a:t> </a:t>
            </a:r>
            <a:r>
              <a:rPr lang="hu-HU" dirty="0" err="1"/>
              <a:t>dontes</a:t>
            </a:r>
            <a:r>
              <a:rPr lang="hu-HU" dirty="0"/>
              <a:t>, </a:t>
            </a:r>
            <a:r>
              <a:rPr lang="hu-HU" dirty="0" err="1"/>
              <a:t>automatizaljunk</a:t>
            </a:r>
            <a:r>
              <a:rPr lang="hu-HU" dirty="0"/>
              <a:t> hogy kevesebb </a:t>
            </a:r>
            <a:r>
              <a:rPr lang="hu-HU" dirty="0" err="1"/>
              <a:t>ido</a:t>
            </a:r>
            <a:r>
              <a:rPr lang="hu-HU" dirty="0"/>
              <a:t> legyen a </a:t>
            </a:r>
            <a:r>
              <a:rPr lang="hu-HU" dirty="0" err="1"/>
              <a:t>szallitas</a:t>
            </a:r>
            <a:endParaRPr lang="hu-HU" dirty="0"/>
          </a:p>
          <a:p>
            <a:pPr marL="617841" lvl="1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Kevesebb </a:t>
            </a:r>
            <a:r>
              <a:rPr lang="hu-HU" dirty="0" err="1"/>
              <a:t>hibat</a:t>
            </a:r>
            <a:r>
              <a:rPr lang="hu-HU" dirty="0"/>
              <a:t> </a:t>
            </a:r>
            <a:r>
              <a:rPr lang="hu-HU" dirty="0" err="1"/>
              <a:t>vetsunk</a:t>
            </a:r>
            <a:r>
              <a:rPr lang="hu-HU" dirty="0"/>
              <a:t>, </a:t>
            </a:r>
            <a:r>
              <a:rPr lang="hu-HU" dirty="0" err="1"/>
              <a:t>manualis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automatizalt</a:t>
            </a:r>
            <a:r>
              <a:rPr lang="hu-HU" dirty="0"/>
              <a:t> folyamat</a:t>
            </a:r>
          </a:p>
          <a:p>
            <a:pPr marL="617841" lvl="1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 err="1"/>
              <a:t>Nezzuk</a:t>
            </a:r>
            <a:r>
              <a:rPr lang="hu-HU" dirty="0"/>
              <a:t> a </a:t>
            </a:r>
            <a:r>
              <a:rPr lang="hu-HU" dirty="0" err="1"/>
              <a:t>szamokat</a:t>
            </a:r>
            <a:r>
              <a:rPr lang="hu-HU" dirty="0"/>
              <a:t>:</a:t>
            </a:r>
          </a:p>
          <a:p>
            <a:pPr marL="1017891" lvl="2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1 DPS </a:t>
            </a:r>
            <a:r>
              <a:rPr lang="hu-HU" dirty="0" err="1"/>
              <a:t>kornyezetenek</a:t>
            </a:r>
            <a:r>
              <a:rPr lang="hu-HU" dirty="0"/>
              <a:t> </a:t>
            </a:r>
            <a:r>
              <a:rPr lang="hu-HU" dirty="0" err="1"/>
              <a:t>letrehozasa</a:t>
            </a:r>
            <a:r>
              <a:rPr lang="hu-HU" dirty="0"/>
              <a:t> a </a:t>
            </a:r>
            <a:r>
              <a:rPr lang="hu-HU" dirty="0" err="1"/>
              <a:t>komplexitas</a:t>
            </a:r>
            <a:r>
              <a:rPr lang="hu-HU" dirty="0"/>
              <a:t> miatt kb. 3 </a:t>
            </a:r>
            <a:r>
              <a:rPr lang="hu-HU" dirty="0" err="1"/>
              <a:t>ora</a:t>
            </a:r>
            <a:r>
              <a:rPr lang="hu-HU" dirty="0"/>
              <a:t>, ez 1 </a:t>
            </a:r>
            <a:r>
              <a:rPr lang="hu-HU" dirty="0" err="1"/>
              <a:t>kornyezetre</a:t>
            </a:r>
            <a:r>
              <a:rPr lang="hu-HU" dirty="0"/>
              <a:t> vonatkozik (5 </a:t>
            </a:r>
            <a:r>
              <a:rPr lang="hu-HU" dirty="0" err="1"/>
              <a:t>kornyezet</a:t>
            </a:r>
            <a:r>
              <a:rPr lang="hu-HU" dirty="0"/>
              <a:t> van, 15 óra </a:t>
            </a:r>
            <a:r>
              <a:rPr lang="hu-HU" dirty="0" err="1"/>
              <a:t>beallitani</a:t>
            </a:r>
            <a:r>
              <a:rPr lang="hu-HU" dirty="0"/>
              <a:t>)</a:t>
            </a:r>
          </a:p>
          <a:p>
            <a:pPr marL="1017891" lvl="2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100 DPS * 15 </a:t>
            </a:r>
            <a:r>
              <a:rPr lang="hu-HU" dirty="0" err="1"/>
              <a:t>ora</a:t>
            </a:r>
            <a:r>
              <a:rPr lang="hu-HU" dirty="0"/>
              <a:t> -&gt; 187 nap $$$$$</a:t>
            </a:r>
          </a:p>
          <a:p>
            <a:pPr marL="1017891" lvl="2" indent="-217791">
              <a:buClr>
                <a:schemeClr val="tx2"/>
              </a:buClr>
              <a:buFont typeface="Arial"/>
              <a:buChar char="•"/>
              <a:defRPr/>
            </a:pPr>
            <a:r>
              <a:rPr lang="hu-HU" dirty="0"/>
              <a:t>Most is sok feladat van egy DPS-el, viszont a 3 </a:t>
            </a:r>
            <a:r>
              <a:rPr lang="hu-HU" dirty="0" err="1"/>
              <a:t>ora</a:t>
            </a:r>
            <a:r>
              <a:rPr lang="hu-HU" dirty="0"/>
              <a:t> </a:t>
            </a:r>
            <a:r>
              <a:rPr lang="hu-HU" dirty="0" err="1"/>
              <a:t>redukalodott</a:t>
            </a:r>
            <a:r>
              <a:rPr lang="hu-HU" dirty="0"/>
              <a:t> 10 percre</a:t>
            </a:r>
          </a:p>
          <a:p>
            <a:pPr marL="617841" lvl="1" indent="-217791">
              <a:buClr>
                <a:schemeClr val="tx2"/>
              </a:buClr>
              <a:buFont typeface="Arial"/>
              <a:buChar char="•"/>
              <a:defRPr/>
            </a:pPr>
            <a:endParaRPr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algn="l">
              <a:defRPr/>
            </a:pPr>
            <a:fld id="{5391CE1F-C326-2690-717D-9AB6CD74773B}" type="slidenum">
              <a:rPr lang="de-DE" sz="900"/>
              <a:t>17</a:t>
            </a:fld>
            <a:endParaRPr lang="de-DE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.xml"/><Relationship Id="rId7" Type="http://schemas.openxmlformats.org/officeDocument/2006/relationships/oleObject" Target="../embeddings/oleObject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2838" y="266693"/>
            <a:ext cx="11504128" cy="5333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 dirty="0"/>
              <a:t>TeleGrotesk Headline Ultra 28 (32) 40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dirty="0"/>
              <a:t>dd.mm.yyyy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232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1121CD-70AE-4A37-A3E8-94BFD822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6A843-1BFC-4741-82BE-2F4801532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4EE14D-0B73-4DE0-8DB2-93C11190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138095-7462-4BEE-AFCB-336A17DF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376CBD-8771-4352-9F52-ADCF7C55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3BA5BE-D6AD-4F4F-A0D2-3AC9C78E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A51CFF-F3BB-44B4-AA80-D6218E04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3C7CAA-2304-4558-8E49-58BCDFAE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583039-DBF7-4DE7-B147-8B3639D9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CDDA2F-7DCE-46AD-B6FE-F52FE4F7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84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32650-D154-4423-A9A5-720CF326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B97974-DE7B-4A01-A982-AB163A5F0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650D03-6E17-48D0-8DD8-6343A5010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EDF2B3-F6C0-45B5-851E-CDC0C52A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5670E28-6B5A-4957-804C-7406DCB7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66F673-9E76-4598-B40A-BDDCA220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70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FD41F-5DC8-45B6-9F2E-1C1B37E3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E0EE1B-3A16-42D8-B9C3-7EB0ADF35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9E00C02-892A-4233-B6D6-60E22AECE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EB3B783-8082-42EE-933C-CF2F30835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0FCE039-7203-478E-84BE-F15B86AE2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2B7F28-D886-4AF6-A9C3-E9DC6FD3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2BA7611-7615-4DCE-90FA-D0EAD691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7537F6D-C617-4E7E-B7B5-3DFF5FAD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93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647941-6A74-4FF2-9014-2976A5A9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EFAC4BE-D95E-4FF7-BC34-5B4A473F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E01273-5706-4C69-9A3D-BDF47424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5B676D5-216A-4B9A-9548-D36780E1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71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AFDDA6-6C18-432D-8501-BEA33956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225D8D3-6870-4840-8569-E707F2AB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4EA48DF-2153-449D-B133-A37A3083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75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95C8F-EFB2-4541-B281-CE98409F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19A341-13F4-429D-8CBA-380E378C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5B0765-9F52-4495-9920-630651B8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37CE0B-414D-4A34-8A7C-5DCB445D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0AB7449-D1B6-4425-BB33-DAC16DED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F79993-E2D3-47EE-AC49-28E266EB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73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0871A-7790-4907-8F7E-2D6386B0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DF01FAE-F8E4-4308-A8B3-11C329B71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73FB28-36A5-48C0-AD79-70C8820EA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14C5C5A-BBCE-4635-9C5D-6BAB564F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28EE1F-F478-4BF1-BA84-21520440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551C10-9ABE-4CD1-89B3-AD4BFB22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53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51F7AC-0E68-45A5-ADF6-BB610D35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7C832D6-0E53-4004-A6E5-E26216429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51FF8F-3245-4473-A6AE-EDEF2446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D5A996-4868-4B57-AC8D-48922C86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69E782-CC31-4505-872A-BACAEA51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073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B91AAB8-385B-4A9A-BC5B-0BF86F828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8924375-D225-4B3A-8694-DF26A7F11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3E7059-0740-4C3F-B99A-2D917CD4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56E0E6-629C-4782-B965-B9336875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9C92F7-5FB8-41E4-ACC1-8FC58C65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0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 b/w">
    <p:bg bwMode="lt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6AD2304-4807-49F0-98C1-EB3BDDBBA60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67980" cy="16800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48386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6349" b="0" i="0" baseline="0" dirty="0" err="1">
              <a:latin typeface="TeleGrotesk Next Ultra" pitchFamily="2" charset="0"/>
              <a:ea typeface="+mj-ea"/>
              <a:cs typeface="TeleGrotesk Next Ultra" pitchFamily="2" charset="0"/>
              <a:sym typeface="TeleGrotesk Next Ultr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15C7D-47E8-4BA5-92E4-86DBAE73329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1841063" y="6587512"/>
            <a:ext cx="8509875" cy="20496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 defTabSz="483862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kumimoji="0" lang="en-US" sz="952" b="0" i="0" u="none" cap="none" baseline="0">
                <a:solidFill>
                  <a:schemeClr val="tx1"/>
                </a:solidFill>
                <a:latin typeface="Tele-GroteskNor" pitchFamily="2" charset="0"/>
                <a:cs typeface="Arial" charset="0"/>
              </a:rPr>
              <a:t>strictly private &amp; confidential</a:t>
            </a:r>
            <a:endParaRPr kumimoji="0" lang="en-US" sz="952" b="0" i="0" u="none" cap="none" baseline="0" dirty="0" err="1">
              <a:solidFill>
                <a:schemeClr val="tx1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438682" y="342732"/>
            <a:ext cx="5410640" cy="2638343"/>
          </a:xfrm>
          <a:noFill/>
        </p:spPr>
        <p:txBody>
          <a:bodyPr wrap="square" lIns="0" tIns="0">
            <a:noAutofit/>
          </a:bodyPr>
          <a:lstStyle>
            <a:lvl1pPr>
              <a:defRPr sz="6349" smtClean="0">
                <a:solidFill>
                  <a:schemeClr val="bg1"/>
                </a:solidFill>
                <a:latin typeface="TeleGrotesk Next Ultra" pitchFamily="2" charset="0"/>
                <a:sym typeface="TeleGrotesk Next Ultra" pitchFamily="2" charset="0"/>
              </a:defRPr>
            </a:lvl1pPr>
          </a:lstStyle>
          <a:p>
            <a:r>
              <a:rPr lang="en-US" dirty="0"/>
              <a:t>next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438680" y="3429000"/>
            <a:ext cx="5410641" cy="1066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</a:t>
            </a:r>
            <a:r>
              <a:rPr lang="en-US" dirty="0" err="1"/>
              <a:t>TeleGrotesk</a:t>
            </a:r>
            <a:r>
              <a:rPr lang="en-US" dirty="0"/>
              <a:t> Next bold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6440359" y="5833164"/>
            <a:ext cx="1390876" cy="687145"/>
            <a:chOff x="323850" y="5511800"/>
            <a:chExt cx="1314450" cy="649288"/>
          </a:xfrm>
        </p:grpSpPr>
        <p:sp>
          <p:nvSpPr>
            <p:cNvPr id="8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1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</p:grpSp>
      <p:grpSp>
        <p:nvGrpSpPr>
          <p:cNvPr id="37" name="Gruppieren 36"/>
          <p:cNvGrpSpPr/>
          <p:nvPr userDrawn="1"/>
        </p:nvGrpSpPr>
        <p:grpSpPr bwMode="black">
          <a:xfrm>
            <a:off x="9495918" y="6125495"/>
            <a:ext cx="2353403" cy="181446"/>
            <a:chOff x="3213101" y="5788025"/>
            <a:chExt cx="2224088" cy="171450"/>
          </a:xfrm>
        </p:grpSpPr>
        <p:sp>
          <p:nvSpPr>
            <p:cNvPr id="38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39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0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1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2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3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4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5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6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7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8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9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0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1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2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3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4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1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99B972-6C84-48E9-9190-765D8BFC7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749A8F9-25F2-49CE-B4D2-19B14E6CF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24727B-9925-45AC-A4B5-66473E35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C448AD-0E99-432D-9867-C7A573F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EB3BB9-17A5-4792-8DD8-507390A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02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7EA4F8-8151-4E92-8D39-EFA05E85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970F93-876F-4706-BF19-D61564CA1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161A18-0762-4CEF-AD17-DFD00B26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678ADC-B117-434B-B85E-F7C9E123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68137-D1F2-4A76-A2AB-F23656A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08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ACEED-9FEE-4066-A3B2-94128724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0AD130-6453-4C22-9782-EFF7F692E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5CBBEF-0ABF-4487-BC27-95045887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DC4CCD-1152-43F4-BD90-8FEDC68C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052A0D-F386-4583-B3BF-06CC8DC5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63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1EA8D-3662-4472-A768-56E4173D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80D593-200F-459B-B16D-DFCDCD8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817B87-3DA9-4BCE-BBF9-6ABB711A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454B44-4AC0-4DC9-8E87-779B07E2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4677A6-36DE-4A4C-B802-9D832D46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E3FAA4-7F0E-44B6-B418-6529D0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93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35EBB9-1D8F-43AD-90C7-C19CE6E5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66A949E-AC38-4152-B191-ED5BEA4A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114564-2AF3-4B55-ACE8-4683D182A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F4BE8A4-49C9-4F44-A233-7B2E56DD6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8344889-45AA-40F1-BE23-FBBE89934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2C90760-3416-4678-B204-03C590D6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179D47B-1CA5-45D8-B6EB-EAD6BD96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452EAE5-7FA2-4E09-BEE2-BD46F2E3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955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143C79-F6A3-44D2-9F29-CBBF9445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F524469-6236-423C-92F5-28F6AD20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8887F5D-EF13-4413-BE9D-83D45751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BE680E5-B897-4540-9A66-FD5C0799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01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AB55E0E-6DA6-40B0-A8AD-E44EDA51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7359C46-8FEC-458F-AE67-5B5D9661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6E5C76-9D5B-462F-A029-68A8C2D6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43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FCC6BB-2093-4A2D-87A0-1955E54E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3359FF-0269-445B-86D6-CF7AADBC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78C262B-88FF-4068-9771-EDD4CB278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78562C1-A4A3-4F90-B7FC-390A4891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84971C-C63E-444F-85D1-62BC2499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3ACF5A-5A2A-443D-94B9-ED81DD8D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562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9FFBD-6112-4DEB-8244-24FE8EFD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E7825F5-D3F9-4CE9-9849-47C9449CD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815AAF-F560-43AD-A0A0-766F40104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BB3ED5-E90D-497D-A813-19C92743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F1B130-C592-48E0-A17A-D7D01A62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EEEF25-6E51-4949-B935-FAB9C988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794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9CF9E3-7854-4EC4-86A5-BB0519CD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CEB6F6F-2590-4245-A90E-5AE82D114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3E1009-6F42-499D-8CB4-9FC313B6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35237A-2C1E-40F0-9C4D-6F95921D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4F3ABF-623D-48D9-B282-23AB9E92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10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883752"/>
              </p:ext>
            </p:ext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6095844" y="1"/>
            <a:ext cx="6096157" cy="685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6186" tIns="76186" rIns="76186" bIns="76186" rtlCol="0" anchor="ctr"/>
          <a:lstStyle/>
          <a:p>
            <a:pPr indent="3359" algn="ctr" defTabSz="48386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905" dirty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42681" y="342731"/>
            <a:ext cx="5410482" cy="5144341"/>
          </a:xfrm>
          <a:noFill/>
        </p:spPr>
        <p:txBody>
          <a:bodyPr vert="horz" wrap="square" lIns="0" tIns="0">
            <a:noAutofit/>
          </a:bodyPr>
          <a:lstStyle>
            <a:lvl1pPr>
              <a:defRPr sz="6349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4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03B29A-6999-46E3-A8C2-6CB4DDFC4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77D20CB-B47D-49D3-9527-F9713B1CE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4BB827-C573-4C74-8EEE-B640723A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482FDC-06AF-4C85-96C8-47F18172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5DDD62-0377-496D-A2E1-8CF6B170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597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2838" y="266693"/>
            <a:ext cx="11504128" cy="5333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 dirty="0"/>
              <a:t>TeleGrotesk Headline Ultra 28 (32) 40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dirty="0"/>
              <a:t>dd.mm.yyyy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41515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 b/w">
    <p:bg bwMode="lt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6AD2304-4807-49F0-98C1-EB3BDDBBA60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67980" cy="16800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48386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6349" b="0" i="0" baseline="0" dirty="0" err="1">
              <a:latin typeface="TeleGrotesk Next Ultra" pitchFamily="2" charset="0"/>
              <a:ea typeface="+mj-ea"/>
              <a:cs typeface="TeleGrotesk Next Ultra" pitchFamily="2" charset="0"/>
              <a:sym typeface="TeleGrotesk Next Ultr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15C7D-47E8-4BA5-92E4-86DBAE73329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1841063" y="6587512"/>
            <a:ext cx="8509875" cy="20496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 defTabSz="483862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kumimoji="0" lang="en-US" sz="952" b="0" i="0" u="none" cap="none" baseline="0">
                <a:solidFill>
                  <a:schemeClr val="tx1"/>
                </a:solidFill>
                <a:latin typeface="Tele-GroteskNor" pitchFamily="2" charset="0"/>
                <a:cs typeface="Arial" charset="0"/>
              </a:rPr>
              <a:t>strictly private &amp; confidential</a:t>
            </a:r>
            <a:endParaRPr kumimoji="0" lang="en-US" sz="952" b="0" i="0" u="none" cap="none" baseline="0" dirty="0" err="1">
              <a:solidFill>
                <a:schemeClr val="tx1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438682" y="342732"/>
            <a:ext cx="5410640" cy="2638343"/>
          </a:xfrm>
          <a:noFill/>
        </p:spPr>
        <p:txBody>
          <a:bodyPr wrap="square" lIns="0" tIns="0">
            <a:noAutofit/>
          </a:bodyPr>
          <a:lstStyle>
            <a:lvl1pPr>
              <a:defRPr sz="6349" smtClean="0">
                <a:solidFill>
                  <a:schemeClr val="bg1"/>
                </a:solidFill>
                <a:latin typeface="TeleGrotesk Next Ultra" pitchFamily="2" charset="0"/>
                <a:sym typeface="TeleGrotesk Next Ultra" pitchFamily="2" charset="0"/>
              </a:defRPr>
            </a:lvl1pPr>
          </a:lstStyle>
          <a:p>
            <a:r>
              <a:rPr lang="en-US" dirty="0"/>
              <a:t>next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438680" y="3429000"/>
            <a:ext cx="5410641" cy="1066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</a:t>
            </a:r>
            <a:r>
              <a:rPr lang="en-US" dirty="0" err="1"/>
              <a:t>TeleGrotesk</a:t>
            </a:r>
            <a:r>
              <a:rPr lang="en-US" dirty="0"/>
              <a:t> Next bold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6440359" y="5833164"/>
            <a:ext cx="1390876" cy="687145"/>
            <a:chOff x="323850" y="5511800"/>
            <a:chExt cx="1314450" cy="649288"/>
          </a:xfrm>
        </p:grpSpPr>
        <p:sp>
          <p:nvSpPr>
            <p:cNvPr id="8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1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</p:grpSp>
      <p:grpSp>
        <p:nvGrpSpPr>
          <p:cNvPr id="37" name="Gruppieren 36"/>
          <p:cNvGrpSpPr/>
          <p:nvPr userDrawn="1"/>
        </p:nvGrpSpPr>
        <p:grpSpPr bwMode="black">
          <a:xfrm>
            <a:off x="9495918" y="6125495"/>
            <a:ext cx="2353403" cy="181446"/>
            <a:chOff x="3213101" y="5788025"/>
            <a:chExt cx="2224088" cy="171450"/>
          </a:xfrm>
        </p:grpSpPr>
        <p:sp>
          <p:nvSpPr>
            <p:cNvPr id="38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39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0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1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2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3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4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5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6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7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8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49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0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1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2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3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  <p:sp>
          <p:nvSpPr>
            <p:cNvPr id="54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905" dirty="0"/>
            </a:p>
          </p:txBody>
        </p:sp>
      </p:grpSp>
    </p:spTree>
    <p:extLst>
      <p:ext uri="{BB962C8B-B14F-4D97-AF65-F5344CB8AC3E}">
        <p14:creationId xmlns:p14="http://schemas.microsoft.com/office/powerpoint/2010/main" val="3924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6095844" y="1"/>
            <a:ext cx="6096157" cy="685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6186" tIns="76186" rIns="76186" bIns="76186" rtlCol="0" anchor="ctr"/>
          <a:lstStyle/>
          <a:p>
            <a:pPr indent="3359" algn="ctr" defTabSz="48386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905" dirty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42681" y="342731"/>
            <a:ext cx="5410482" cy="5144341"/>
          </a:xfrm>
          <a:noFill/>
        </p:spPr>
        <p:txBody>
          <a:bodyPr vert="horz" wrap="square" lIns="0" tIns="0">
            <a:noAutofit/>
          </a:bodyPr>
          <a:lstStyle>
            <a:lvl1pPr>
              <a:defRPr sz="6349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48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ő, bőrönd, poggyász, tartás látható&#10;&#10;Automatikusan generált leírás">
            <a:extLst>
              <a:ext uri="{FF2B5EF4-FFF2-40B4-BE49-F238E27FC236}">
                <a16:creationId xmlns:a16="http://schemas.microsoft.com/office/drawing/2014/main" id="{C34E0FB3-8661-44B8-85B8-EFF118412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F56D24E-9590-415C-9F74-E787699D9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3" y="2001839"/>
            <a:ext cx="11612276" cy="1427162"/>
          </a:xfrm>
        </p:spPr>
        <p:txBody>
          <a:bodyPr anchor="ctr" anchorCtr="0"/>
          <a:lstStyle>
            <a:lvl1pPr algn="l">
              <a:defRPr sz="5998">
                <a:solidFill>
                  <a:schemeClr val="bg1"/>
                </a:solidFill>
                <a:latin typeface="TeleNeo Office ExtraBold" panose="020B0A04040202090203" pitchFamily="34" charset="-1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D551B5C-CD23-4ADF-A276-B4A47E14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13" y="3487738"/>
            <a:ext cx="116122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eleNeo Office Medium" panose="020B0604040202090203" pitchFamily="34" charset="-18"/>
              </a:defRPr>
            </a:lvl1pPr>
            <a:lvl2pPr marL="457108" indent="0" algn="ctr">
              <a:buNone/>
              <a:defRPr sz="2000"/>
            </a:lvl2pPr>
            <a:lvl3pPr marL="914216" indent="0" algn="ctr">
              <a:buNone/>
              <a:defRPr sz="1800"/>
            </a:lvl3pPr>
            <a:lvl4pPr marL="1371324" indent="0" algn="ctr">
              <a:buNone/>
              <a:defRPr sz="1600"/>
            </a:lvl4pPr>
            <a:lvl5pPr marL="1828432" indent="0" algn="ctr">
              <a:buNone/>
              <a:defRPr sz="1600"/>
            </a:lvl5pPr>
            <a:lvl6pPr marL="2285539" indent="0" algn="ctr">
              <a:buNone/>
              <a:defRPr sz="1600"/>
            </a:lvl6pPr>
            <a:lvl7pPr marL="2742648" indent="0" algn="ctr">
              <a:buNone/>
              <a:defRPr sz="1600"/>
            </a:lvl7pPr>
            <a:lvl8pPr marL="3199756" indent="0" algn="ctr">
              <a:buNone/>
              <a:defRPr sz="1600"/>
            </a:lvl8pPr>
            <a:lvl9pPr marL="3656863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10" name="Kép 9" descr="A képen rajz, óra látható&#10;&#10;Automatikusan generált leírás">
            <a:extLst>
              <a:ext uri="{FF2B5EF4-FFF2-40B4-BE49-F238E27FC236}">
                <a16:creationId xmlns:a16="http://schemas.microsoft.com/office/drawing/2014/main" id="{41C5FD84-888B-4500-852E-D0CE311AF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0"/>
          <a:stretch/>
        </p:blipFill>
        <p:spPr>
          <a:xfrm>
            <a:off x="318613" y="6117134"/>
            <a:ext cx="1130626" cy="472441"/>
          </a:xfrm>
          <a:prstGeom prst="rect">
            <a:avLst/>
          </a:prstGeom>
        </p:spPr>
      </p:pic>
      <p:pic>
        <p:nvPicPr>
          <p:cNvPr id="11" name="Kép 10" descr="A képen rajz, óra látható&#10;&#10;Automatikusan generált leírás">
            <a:extLst>
              <a:ext uri="{FF2B5EF4-FFF2-40B4-BE49-F238E27FC236}">
                <a16:creationId xmlns:a16="http://schemas.microsoft.com/office/drawing/2014/main" id="{A0D90B05-BEF0-44A1-81B9-D050EE717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7"/>
          <a:stretch/>
        </p:blipFill>
        <p:spPr>
          <a:xfrm>
            <a:off x="10696750" y="6117133"/>
            <a:ext cx="12341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7F47C-6E5D-4C69-8680-7138C29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leNeo Office ExtraBold" panose="020B0A04040202090203" pitchFamily="34" charset="-18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A34C4-5B2D-4EB3-99CA-13804E35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eleNeo Office Thin" panose="020B0204040202090203" pitchFamily="34" charset="-18"/>
              </a:defRPr>
            </a:lvl1pPr>
            <a:lvl2pPr>
              <a:defRPr>
                <a:latin typeface="TeleNeo Office Thin" panose="020B0204040202090203" pitchFamily="34" charset="-18"/>
              </a:defRPr>
            </a:lvl2pPr>
            <a:lvl3pPr>
              <a:defRPr>
                <a:latin typeface="TeleNeo Office Thin" panose="020B0204040202090203" pitchFamily="34" charset="-18"/>
              </a:defRPr>
            </a:lvl3pPr>
            <a:lvl4pPr>
              <a:defRPr>
                <a:latin typeface="TeleNeo Office Thin" panose="020B0204040202090203" pitchFamily="34" charset="-18"/>
              </a:defRPr>
            </a:lvl4pPr>
            <a:lvl5pPr>
              <a:defRPr>
                <a:latin typeface="TeleNeo Office Thin" panose="020B0204040202090203" pitchFamily="34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2E4B21-DCF3-4B20-A028-714A6F0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644249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6CCEF-DB17-40BB-BDF3-7F22F4FB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3623" y="6356351"/>
            <a:ext cx="123357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059B92D8-C7BC-4C89-8A33-ADB7B799484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12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ő, bőrönd, poggyász, tartás látható&#10;&#10;Automatikusan generált leírás">
            <a:extLst>
              <a:ext uri="{FF2B5EF4-FFF2-40B4-BE49-F238E27FC236}">
                <a16:creationId xmlns:a16="http://schemas.microsoft.com/office/drawing/2014/main" id="{C34E0FB3-8661-44B8-85B8-EFF118412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F56D24E-9590-415C-9F74-E787699D9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3" y="2001839"/>
            <a:ext cx="11612276" cy="1427162"/>
          </a:xfrm>
        </p:spPr>
        <p:txBody>
          <a:bodyPr anchor="ctr" anchorCtr="0"/>
          <a:lstStyle>
            <a:lvl1pPr algn="l">
              <a:defRPr sz="5998">
                <a:solidFill>
                  <a:schemeClr val="bg1"/>
                </a:solidFill>
                <a:latin typeface="TeleNeo Office ExtraBold" panose="020B0A04040202090203" pitchFamily="34" charset="-1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D551B5C-CD23-4ADF-A276-B4A47E14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13" y="3487738"/>
            <a:ext cx="116122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eleNeo Office Medium" panose="020B0604040202090203" pitchFamily="34" charset="-18"/>
              </a:defRPr>
            </a:lvl1pPr>
            <a:lvl2pPr marL="457108" indent="0" algn="ctr">
              <a:buNone/>
              <a:defRPr sz="2000"/>
            </a:lvl2pPr>
            <a:lvl3pPr marL="914216" indent="0" algn="ctr">
              <a:buNone/>
              <a:defRPr sz="1800"/>
            </a:lvl3pPr>
            <a:lvl4pPr marL="1371324" indent="0" algn="ctr">
              <a:buNone/>
              <a:defRPr sz="1600"/>
            </a:lvl4pPr>
            <a:lvl5pPr marL="1828432" indent="0" algn="ctr">
              <a:buNone/>
              <a:defRPr sz="1600"/>
            </a:lvl5pPr>
            <a:lvl6pPr marL="2285539" indent="0" algn="ctr">
              <a:buNone/>
              <a:defRPr sz="1600"/>
            </a:lvl6pPr>
            <a:lvl7pPr marL="2742648" indent="0" algn="ctr">
              <a:buNone/>
              <a:defRPr sz="1600"/>
            </a:lvl7pPr>
            <a:lvl8pPr marL="3199756" indent="0" algn="ctr">
              <a:buNone/>
              <a:defRPr sz="1600"/>
            </a:lvl8pPr>
            <a:lvl9pPr marL="3656863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10" name="Kép 9" descr="A képen rajz, óra látható&#10;&#10;Automatikusan generált leírás">
            <a:extLst>
              <a:ext uri="{FF2B5EF4-FFF2-40B4-BE49-F238E27FC236}">
                <a16:creationId xmlns:a16="http://schemas.microsoft.com/office/drawing/2014/main" id="{41C5FD84-888B-4500-852E-D0CE311AF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0"/>
          <a:stretch/>
        </p:blipFill>
        <p:spPr>
          <a:xfrm>
            <a:off x="318613" y="6117134"/>
            <a:ext cx="1130626" cy="472441"/>
          </a:xfrm>
          <a:prstGeom prst="rect">
            <a:avLst/>
          </a:prstGeom>
        </p:spPr>
      </p:pic>
      <p:pic>
        <p:nvPicPr>
          <p:cNvPr id="11" name="Kép 10" descr="A képen rajz, óra látható&#10;&#10;Automatikusan generált leírás">
            <a:extLst>
              <a:ext uri="{FF2B5EF4-FFF2-40B4-BE49-F238E27FC236}">
                <a16:creationId xmlns:a16="http://schemas.microsoft.com/office/drawing/2014/main" id="{A0D90B05-BEF0-44A1-81B9-D050EE717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7"/>
          <a:stretch/>
        </p:blipFill>
        <p:spPr>
          <a:xfrm>
            <a:off x="10696750" y="6117133"/>
            <a:ext cx="12341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7F47C-6E5D-4C69-8680-7138C29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leNeo Office ExtraBold" panose="020B0A04040202090203" pitchFamily="34" charset="-18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A34C4-5B2D-4EB3-99CA-13804E35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eleNeo Office Thin" panose="020B0204040202090203" pitchFamily="34" charset="-18"/>
              </a:defRPr>
            </a:lvl1pPr>
            <a:lvl2pPr>
              <a:defRPr>
                <a:latin typeface="TeleNeo Office Thin" panose="020B0204040202090203" pitchFamily="34" charset="-18"/>
              </a:defRPr>
            </a:lvl2pPr>
            <a:lvl3pPr>
              <a:defRPr>
                <a:latin typeface="TeleNeo Office Thin" panose="020B0204040202090203" pitchFamily="34" charset="-18"/>
              </a:defRPr>
            </a:lvl3pPr>
            <a:lvl4pPr>
              <a:defRPr>
                <a:latin typeface="TeleNeo Office Thin" panose="020B0204040202090203" pitchFamily="34" charset="-18"/>
              </a:defRPr>
            </a:lvl4pPr>
            <a:lvl5pPr>
              <a:defRPr>
                <a:latin typeface="TeleNeo Office Thin" panose="020B0204040202090203" pitchFamily="34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2E4B21-DCF3-4B20-A028-714A6F0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644249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6CCEF-DB17-40BB-BDF3-7F22F4FB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3623" y="6356351"/>
            <a:ext cx="123357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059B92D8-C7BC-4C89-8A33-ADB7B799484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17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nő, bőrönd, poggyász, tartás látható&#10;&#10;Automatikusan generált leírás">
            <a:extLst>
              <a:ext uri="{FF2B5EF4-FFF2-40B4-BE49-F238E27FC236}">
                <a16:creationId xmlns:a16="http://schemas.microsoft.com/office/drawing/2014/main" id="{1F0E5005-78B8-4395-8BC8-F6A2DA3FB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6"/>
          <a:stretch/>
        </p:blipFill>
        <p:spPr>
          <a:xfrm>
            <a:off x="1" y="1"/>
            <a:ext cx="6090313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192B7FA-2EB7-4B1E-B0A4-3BCC1FFF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139586"/>
            <a:ext cx="5627238" cy="79081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eleNeo Office ExtraBold" panose="020B0A04040202090203" pitchFamily="34" charset="-18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D3D836-D6B7-4A8F-92E7-38E5A41C1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922" y="1116238"/>
            <a:ext cx="5627239" cy="50607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eleNeo Office Thin" panose="020B0204040202090203" pitchFamily="34" charset="-18"/>
              </a:defRPr>
            </a:lvl1pPr>
            <a:lvl2pPr>
              <a:defRPr>
                <a:solidFill>
                  <a:schemeClr val="bg1"/>
                </a:solidFill>
                <a:latin typeface="TeleNeo Office Thin" panose="020B0204040202090203" pitchFamily="34" charset="-18"/>
              </a:defRPr>
            </a:lvl2pPr>
            <a:lvl3pPr>
              <a:defRPr>
                <a:solidFill>
                  <a:schemeClr val="bg1"/>
                </a:solidFill>
                <a:latin typeface="TeleNeo Office Thin" panose="020B0204040202090203" pitchFamily="34" charset="-18"/>
              </a:defRPr>
            </a:lvl3pPr>
            <a:lvl4pPr>
              <a:defRPr>
                <a:solidFill>
                  <a:schemeClr val="bg1"/>
                </a:solidFill>
                <a:latin typeface="TeleNeo Office Thin" panose="020B0204040202090203" pitchFamily="34" charset="-18"/>
              </a:defRPr>
            </a:lvl4pPr>
            <a:lvl5pPr>
              <a:defRPr>
                <a:solidFill>
                  <a:schemeClr val="bg1"/>
                </a:solidFill>
                <a:latin typeface="TeleNeo Office Thin" panose="020B0204040202090203" pitchFamily="34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E218C9-CE67-4016-86AB-B1A814A9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841" y="1116237"/>
            <a:ext cx="5624356" cy="5060725"/>
          </a:xfrm>
        </p:spPr>
        <p:txBody>
          <a:bodyPr/>
          <a:lstStyle>
            <a:lvl1pPr>
              <a:defRPr>
                <a:latin typeface="TeleNeo Office Thin" panose="020B0204040202090203" pitchFamily="34" charset="-18"/>
              </a:defRPr>
            </a:lvl1pPr>
            <a:lvl2pPr>
              <a:defRPr>
                <a:latin typeface="TeleNeo Office Thin" panose="020B0204040202090203" pitchFamily="34" charset="-18"/>
              </a:defRPr>
            </a:lvl2pPr>
            <a:lvl3pPr>
              <a:defRPr>
                <a:latin typeface="TeleNeo Office Thin" panose="020B0204040202090203" pitchFamily="34" charset="-18"/>
              </a:defRPr>
            </a:lvl3pPr>
            <a:lvl4pPr>
              <a:defRPr>
                <a:latin typeface="TeleNeo Office Thin" panose="020B0204040202090203" pitchFamily="34" charset="-18"/>
              </a:defRPr>
            </a:lvl4pPr>
            <a:lvl5pPr>
              <a:defRPr>
                <a:latin typeface="TeleNeo Office Thin" panose="020B0204040202090203" pitchFamily="34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B072292-B787-4086-A79C-976B63AD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2841" y="6356351"/>
            <a:ext cx="4218253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ele-GroteskNor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62D2A094-6EC4-41AF-BE2C-6EAE6677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3623" y="6356351"/>
            <a:ext cx="123357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Tele-GroteskNor" pitchFamily="2" charset="0"/>
              </a:defRPr>
            </a:lvl1pPr>
          </a:lstStyle>
          <a:p>
            <a:fld id="{059B92D8-C7BC-4C89-8A33-ADB7B799484D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6" name="Kép 5" descr="A képen rajz, óra látható&#10;&#10;Automatikusan generált leírás">
            <a:extLst>
              <a:ext uri="{FF2B5EF4-FFF2-40B4-BE49-F238E27FC236}">
                <a16:creationId xmlns:a16="http://schemas.microsoft.com/office/drawing/2014/main" id="{2F57E1BA-815F-4FF4-BC16-D63BE535B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2" y="6395590"/>
            <a:ext cx="1781199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Headline short 40pt (double-spaced headline 24pt)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/>
              <a:t>Click to edit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/>
              <a:t>Click to edit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confidential, internal, public | Author | Topic of presentation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A5E10D-79A5-49BA-9648-53481340C6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Headline short 40pt (double-spaced headline 24pt)</a:t>
            </a:r>
            <a:endParaRPr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7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>
              <a:defRPr/>
            </a:pPr>
            <a:r>
              <a:rPr lang="en-US"/>
              <a:t>Add picture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/>
              <a:t>Click to edit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confidential, internal, public | Author | Topic of presentation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A5E10D-79A5-49BA-9648-53481340C6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D04789-C4B3-4E54-B9C5-F9439EF05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440CE5-6A16-4739-942A-673A225E1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8C0E26-E65A-4EE8-9127-2AC23A8A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C54584-A552-4C95-9005-FA1C0A04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627960-23B4-41BF-81BD-3247CD72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3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>
            <a:extLst>
              <a:ext uri="{FF2B5EF4-FFF2-40B4-BE49-F238E27FC236}">
                <a16:creationId xmlns:a16="http://schemas.microsoft.com/office/drawing/2014/main" id="{435D0776-1097-4748-84EE-E35777CB7A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81909687"/>
              </p:ext>
            </p:extLst>
          </p:nvPr>
        </p:nvGraphicFramePr>
        <p:xfrm>
          <a:off x="1680" y="1680"/>
          <a:ext cx="1680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think-cell Slide" r:id="rId12" imgW="359" imgH="360" progId="TCLayout.ActiveDocument.1">
                  <p:embed/>
                </p:oleObj>
              </mc:Choice>
              <mc:Fallback>
                <p:oleObj name="think-cell Slide" r:id="rId12" imgW="359" imgH="360" progId="TCLayout.ActiveDocument.1">
                  <p:embed/>
                  <p:pic>
                    <p:nvPicPr>
                      <p:cNvPr id="2" name="Objektum 1" hidden="1">
                        <a:extLst>
                          <a:ext uri="{FF2B5EF4-FFF2-40B4-BE49-F238E27FC236}">
                            <a16:creationId xmlns:a16="http://schemas.microsoft.com/office/drawing/2014/main" id="{435D0776-1097-4748-84EE-E35777CB7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0" y="1680"/>
                        <a:ext cx="1680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42681" y="266693"/>
            <a:ext cx="11504128" cy="5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hu-HU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2838" y="1562058"/>
            <a:ext cx="11504128" cy="42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Click to edit text</a:t>
            </a:r>
          </a:p>
          <a:p>
            <a:pPr lvl="1"/>
            <a:r>
              <a:rPr lang="hu-HU" noProof="0" dirty="0"/>
              <a:t>Second level</a:t>
            </a:r>
          </a:p>
          <a:p>
            <a:pPr lvl="2"/>
            <a:r>
              <a:rPr lang="hu-HU" noProof="0" dirty="0"/>
              <a:t>Third level</a:t>
            </a:r>
          </a:p>
          <a:p>
            <a:pPr lvl="3"/>
            <a:r>
              <a:rPr lang="hu-HU" noProof="0" dirty="0"/>
              <a:t>Fourth level</a:t>
            </a:r>
          </a:p>
          <a:p>
            <a:pPr lvl="4"/>
            <a:r>
              <a:rPr lang="hu-HU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483232" y="6172537"/>
            <a:ext cx="876142" cy="342388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dirty="0"/>
              <a:t>dd.mm.yyyy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466035" y="6172537"/>
            <a:ext cx="380931" cy="342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933061" y="6172537"/>
            <a:ext cx="5447319" cy="342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hu-HU" noProof="0" dirty="0"/>
              <a:t>– Strictly confidential, Confidential, Internal –     Author/Presentation Topic</a:t>
            </a:r>
          </a:p>
        </p:txBody>
      </p:sp>
      <p:pic>
        <p:nvPicPr>
          <p:cNvPr id="9" name="Grafik 8" descr="T_Logo_3c_Slogan_p_HU.e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2679" y="6172033"/>
            <a:ext cx="1946659" cy="3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5" r:id="rId4"/>
    <p:sldLayoutId id="2147483696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8389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386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2pPr>
      <a:lvl3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3pPr>
      <a:lvl4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4pPr>
      <a:lvl5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5pPr>
      <a:lvl6pPr marL="483733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6pPr>
      <a:lvl7pPr marL="967465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7pPr>
      <a:lvl8pPr marL="1451198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8pPr>
      <a:lvl9pPr marL="1934929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9pPr>
    </p:titleStyle>
    <p:bodyStyle>
      <a:lvl1pPr algn="l" defTabSz="609705" rtl="0" eaLnBrk="1" fontAlgn="base" hangingPunct="1">
        <a:lnSpc>
          <a:spcPct val="104000"/>
        </a:lnSpc>
        <a:spcBef>
          <a:spcPts val="1270"/>
        </a:spcBef>
        <a:spcAft>
          <a:spcPct val="0"/>
        </a:spcAft>
        <a:buClr>
          <a:schemeClr val="tx2"/>
        </a:buClr>
        <a:buFont typeface="Wingdings" pitchFamily="2" charset="2"/>
        <a:defRPr sz="1905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680" algn="l" defTabSz="609705" rtl="0" eaLnBrk="1" fontAlgn="base" hangingPunct="1">
        <a:lnSpc>
          <a:spcPct val="104000"/>
        </a:lnSpc>
        <a:spcBef>
          <a:spcPts val="317"/>
        </a:spcBef>
        <a:spcAft>
          <a:spcPct val="0"/>
        </a:spcAft>
        <a:buClr>
          <a:schemeClr val="tx2"/>
        </a:buClr>
        <a:buFont typeface="Wingdings" pitchFamily="2" charset="2"/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228550" indent="-228550" algn="l" defTabSz="609705" rtl="0" eaLnBrk="1" fontAlgn="base" hangingPunct="1">
        <a:lnSpc>
          <a:spcPct val="104000"/>
        </a:lnSpc>
        <a:spcBef>
          <a:spcPts val="317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457099" indent="-228429" algn="l" defTabSz="609705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685649" indent="-228550" algn="l" defTabSz="609705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660529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259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992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725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33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465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198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929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662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395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126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69858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70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674">
          <p15:clr>
            <a:srgbClr val="F26B43"/>
          </p15:clr>
        </p15:guide>
        <p15:guide id="9" orient="horz" pos="3266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7C8E5D02-3E87-4048-8391-6A7B8DD34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75125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1" name="think-cell Slide" r:id="rId15" imgW="425" imgH="424" progId="TCLayout.ActiveDocument.1">
                  <p:embed/>
                </p:oleObj>
              </mc:Choice>
              <mc:Fallback>
                <p:oleObj name="think-cell Slide" r:id="rId1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>
            <a:extLst>
              <a:ext uri="{FF2B5EF4-FFF2-40B4-BE49-F238E27FC236}">
                <a16:creationId xmlns:a16="http://schemas.microsoft.com/office/drawing/2014/main" id="{AD2A18DF-C662-4CD1-A0A9-18A544A3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87781E-0446-4060-A4A5-B0F676981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6CBC17-AE3D-4066-8195-1B81D86B4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18A3-81ED-47C7-87EE-BE7AC4359A8E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023166-398E-4776-A4CF-4B645717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D41EAF-8091-4F05-AA27-A1EDEEF31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5834-FF66-4773-AD35-2D86A32AC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3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617F3B63-4A81-47EA-8B3E-BA02F61C5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92013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5" name="think-cell Slide" r:id="rId15" imgW="425" imgH="424" progId="TCLayout.ActiveDocument.1">
                  <p:embed/>
                </p:oleObj>
              </mc:Choice>
              <mc:Fallback>
                <p:oleObj name="think-cell Slide" r:id="rId1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>
            <a:extLst>
              <a:ext uri="{FF2B5EF4-FFF2-40B4-BE49-F238E27FC236}">
                <a16:creationId xmlns:a16="http://schemas.microsoft.com/office/drawing/2014/main" id="{EDC3A935-6E67-4225-8566-4892DD38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122DD4-BDD5-4A57-BC89-697F5D15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3E2D53-B3BA-49D6-B903-5ED0E0D4D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1A32-771D-4C0F-B4E3-18FE8E653AE3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E50890-7E12-41A2-8635-E6571CA92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E1F3EF-3D6F-4B6A-BFA2-88BB27082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7C94-4341-4A74-93CC-CC766ED2E6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3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>
            <a:extLst>
              <a:ext uri="{FF2B5EF4-FFF2-40B4-BE49-F238E27FC236}">
                <a16:creationId xmlns:a16="http://schemas.microsoft.com/office/drawing/2014/main" id="{435D0776-1097-4748-84EE-E35777CB7A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680" y="1680"/>
          <a:ext cx="1680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24" name="think-cell Slide" r:id="rId9" imgW="359" imgH="360" progId="TCLayout.ActiveDocument.1">
                  <p:embed/>
                </p:oleObj>
              </mc:Choice>
              <mc:Fallback>
                <p:oleObj name="think-cell Slide" r:id="rId9" imgW="359" imgH="360" progId="TCLayout.ActiveDocument.1">
                  <p:embed/>
                  <p:pic>
                    <p:nvPicPr>
                      <p:cNvPr id="2" name="Objektum 1" hidden="1">
                        <a:extLst>
                          <a:ext uri="{FF2B5EF4-FFF2-40B4-BE49-F238E27FC236}">
                            <a16:creationId xmlns:a16="http://schemas.microsoft.com/office/drawing/2014/main" id="{435D0776-1097-4748-84EE-E35777CB7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0" y="1680"/>
                        <a:ext cx="1680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42681" y="266693"/>
            <a:ext cx="11504128" cy="5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hu-HU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2838" y="1562058"/>
            <a:ext cx="11504128" cy="42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Click to edit text</a:t>
            </a:r>
          </a:p>
          <a:p>
            <a:pPr lvl="1"/>
            <a:r>
              <a:rPr lang="hu-HU" noProof="0" dirty="0"/>
              <a:t>Second level</a:t>
            </a:r>
          </a:p>
          <a:p>
            <a:pPr lvl="2"/>
            <a:r>
              <a:rPr lang="hu-HU" noProof="0" dirty="0"/>
              <a:t>Third level</a:t>
            </a:r>
          </a:p>
          <a:p>
            <a:pPr lvl="3"/>
            <a:r>
              <a:rPr lang="hu-HU" noProof="0" dirty="0"/>
              <a:t>Fourth level</a:t>
            </a:r>
          </a:p>
          <a:p>
            <a:pPr lvl="4"/>
            <a:r>
              <a:rPr lang="hu-HU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483232" y="6172537"/>
            <a:ext cx="876142" cy="342388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dirty="0"/>
              <a:t>dd.mm.yyyy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466035" y="6172537"/>
            <a:ext cx="380931" cy="342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933061" y="6172537"/>
            <a:ext cx="5447319" cy="342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0970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17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hu-HU" noProof="0" dirty="0"/>
              <a:t>– Strictly confidential, Confidential, Internal –     Author/Presentation Topic</a:t>
            </a:r>
          </a:p>
        </p:txBody>
      </p:sp>
      <p:pic>
        <p:nvPicPr>
          <p:cNvPr id="9" name="Grafik 8" descr="T_Logo_3c_Slogan_p_HU.emf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2679" y="6172033"/>
            <a:ext cx="1946659" cy="3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8389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386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2pPr>
      <a:lvl3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3pPr>
      <a:lvl4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4pPr>
      <a:lvl5pPr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5pPr>
      <a:lvl6pPr marL="483733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6pPr>
      <a:lvl7pPr marL="967465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7pPr>
      <a:lvl8pPr marL="1451198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8pPr>
      <a:lvl9pPr marL="1934929" algn="l" defTabSz="6097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5">
          <a:solidFill>
            <a:schemeClr val="tx2"/>
          </a:solidFill>
          <a:latin typeface="Tele-GroteskUlt" pitchFamily="2" charset="0"/>
        </a:defRPr>
      </a:lvl9pPr>
    </p:titleStyle>
    <p:bodyStyle>
      <a:lvl1pPr algn="l" defTabSz="609705" rtl="0" eaLnBrk="1" fontAlgn="base" hangingPunct="1">
        <a:lnSpc>
          <a:spcPct val="104000"/>
        </a:lnSpc>
        <a:spcBef>
          <a:spcPts val="1270"/>
        </a:spcBef>
        <a:spcAft>
          <a:spcPct val="0"/>
        </a:spcAft>
        <a:buClr>
          <a:schemeClr val="tx2"/>
        </a:buClr>
        <a:buFont typeface="Wingdings" pitchFamily="2" charset="2"/>
        <a:defRPr sz="1905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680" algn="l" defTabSz="609705" rtl="0" eaLnBrk="1" fontAlgn="base" hangingPunct="1">
        <a:lnSpc>
          <a:spcPct val="104000"/>
        </a:lnSpc>
        <a:spcBef>
          <a:spcPts val="317"/>
        </a:spcBef>
        <a:spcAft>
          <a:spcPct val="0"/>
        </a:spcAft>
        <a:buClr>
          <a:schemeClr val="tx2"/>
        </a:buClr>
        <a:buFont typeface="Wingdings" pitchFamily="2" charset="2"/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228550" indent="-228550" algn="l" defTabSz="609705" rtl="0" eaLnBrk="1" fontAlgn="base" hangingPunct="1">
        <a:lnSpc>
          <a:spcPct val="104000"/>
        </a:lnSpc>
        <a:spcBef>
          <a:spcPts val="317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457099" indent="-228429" algn="l" defTabSz="609705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685649" indent="-228550" algn="l" defTabSz="609705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660529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259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992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725" indent="-241866" algn="l" defTabSz="483733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33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465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198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929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662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395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126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69858" algn="l" defTabSz="48373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70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674">
          <p15:clr>
            <a:srgbClr val="F26B43"/>
          </p15:clr>
        </p15:guide>
        <p15:guide id="9" orient="horz" pos="3266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1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.xml"/><Relationship Id="rId11" Type="http://schemas.openxmlformats.org/officeDocument/2006/relationships/image" Target="../media/image10.emf"/><Relationship Id="rId5" Type="http://schemas.openxmlformats.org/officeDocument/2006/relationships/tags" Target="../tags/tag17.xml"/><Relationship Id="rId10" Type="http://schemas.openxmlformats.org/officeDocument/2006/relationships/image" Target="../media/image9.emf"/><Relationship Id="rId4" Type="http://schemas.openxmlformats.org/officeDocument/2006/relationships/tags" Target="../tags/tag16.xml"/><Relationship Id="rId9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rojectcalico.org/whats-new-in-calico-v3-1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3.emf"/><Relationship Id="rId2" Type="http://schemas.openxmlformats.org/officeDocument/2006/relationships/tags" Target="../tags/tag19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27.xml"/><Relationship Id="rId19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sv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31.xml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jpeg"/><Relationship Id="rId11" Type="http://schemas.openxmlformats.org/officeDocument/2006/relationships/image" Target="../media/image19.svg"/><Relationship Id="rId24" Type="http://schemas.openxmlformats.org/officeDocument/2006/relationships/image" Target="../media/image32.jpg"/><Relationship Id="rId5" Type="http://schemas.openxmlformats.org/officeDocument/2006/relationships/image" Target="../media/image8.emf"/><Relationship Id="rId15" Type="http://schemas.openxmlformats.org/officeDocument/2006/relationships/image" Target="../media/image23.jp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0.JPG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hub.com/kubernetes-sigs/kubespray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>
            <a:extLst>
              <a:ext uri="{FF2B5EF4-FFF2-40B4-BE49-F238E27FC236}">
                <a16:creationId xmlns:a16="http://schemas.microsoft.com/office/drawing/2014/main" id="{DFF6F859-72E8-4E8E-911D-98D654F724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39574"/>
              </p:ext>
            </p:extLst>
          </p:nvPr>
        </p:nvGraphicFramePr>
        <p:xfrm>
          <a:off x="1681" y="2206"/>
          <a:ext cx="168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5" name="think-cell Slide" r:id="rId9" imgW="408" imgH="408" progId="TCLayout.ActiveDocument.1">
                  <p:embed/>
                </p:oleObj>
              </mc:Choice>
              <mc:Fallback>
                <p:oleObj name="think-cell Slide" r:id="rId9" imgW="408" imgH="408" progId="TCLayout.ActiveDocument.1">
                  <p:embed/>
                  <p:pic>
                    <p:nvPicPr>
                      <p:cNvPr id="3" name="Objektum 2" hidden="1">
                        <a:extLst>
                          <a:ext uri="{FF2B5EF4-FFF2-40B4-BE49-F238E27FC236}">
                            <a16:creationId xmlns:a16="http://schemas.microsoft.com/office/drawing/2014/main" id="{DFF6F859-72E8-4E8E-911D-98D654F72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1" y="2206"/>
                        <a:ext cx="1680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 hidden="1">
            <a:extLst>
              <a:ext uri="{FF2B5EF4-FFF2-40B4-BE49-F238E27FC236}">
                <a16:creationId xmlns:a16="http://schemas.microsoft.com/office/drawing/2014/main" id="{02F5B0A7-6C29-4558-B106-F664FBF37C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526"/>
            <a:ext cx="167980" cy="167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hu-HU" sz="5714" dirty="0">
              <a:latin typeface="TeleNeo Office ExtraBold" panose="020B0A04040202090203" pitchFamily="34" charset="-18"/>
              <a:ea typeface="+mj-ea"/>
              <a:cs typeface="+mj-cs"/>
              <a:sym typeface="TeleNeo Office ExtraBold" panose="020B0A04040202090203" pitchFamily="34" charset="-18"/>
            </a:endParaRPr>
          </a:p>
        </p:txBody>
      </p:sp>
      <p:pic>
        <p:nvPicPr>
          <p:cNvPr id="14338" name="Picture 2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" y="2206"/>
            <a:ext cx="1679" cy="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996357A-E069-477E-8C04-CF3C8FD0DF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4946" y="2216409"/>
            <a:ext cx="11501602" cy="3105150"/>
          </a:xfrm>
          <a:prstGeom prst="rect">
            <a:avLst/>
          </a:prstGeom>
        </p:spPr>
        <p:txBody>
          <a:bodyPr vert="horz" lIns="96757" tIns="48378" rIns="96757" bIns="48378" rtlCol="0" anchor="ctr" anchorCtr="0">
            <a:norm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69" kern="1200">
                <a:solidFill>
                  <a:schemeClr val="bg1"/>
                </a:solidFill>
                <a:latin typeface="TeleNeo Office ExtraBold" panose="020B0A04040202090203" pitchFamily="34" charset="-18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714" cap="all" dirty="0"/>
              <a:t>Telekom </a:t>
            </a:r>
            <a:r>
              <a:rPr lang="hu-HU" sz="5714" cap="all" dirty="0" err="1"/>
              <a:t>Cloud</a:t>
            </a:r>
            <a:r>
              <a:rPr lang="hu-HU" sz="5714" cap="all" dirty="0"/>
              <a:t> Platform</a:t>
            </a:r>
            <a:endParaRPr lang="en-US" sz="5714" cap="all" dirty="0"/>
          </a:p>
          <a:p>
            <a:pPr>
              <a:defRPr/>
            </a:pPr>
            <a:r>
              <a:rPr lang="hu-HU" sz="3000" b="1" dirty="0"/>
              <a:t>Egy </a:t>
            </a:r>
            <a:r>
              <a:rPr lang="hu-HU" sz="3000" b="1" dirty="0" err="1"/>
              <a:t>production-ready</a:t>
            </a:r>
            <a:r>
              <a:rPr lang="hu-HU" sz="3000" b="1" dirty="0"/>
              <a:t> </a:t>
            </a:r>
            <a:r>
              <a:rPr lang="hu-HU" sz="3000" b="1" dirty="0" err="1"/>
              <a:t>Kubernetes</a:t>
            </a:r>
            <a:r>
              <a:rPr lang="hu-HU" sz="3000" b="1" dirty="0"/>
              <a:t> </a:t>
            </a:r>
            <a:r>
              <a:rPr lang="hu-HU" sz="3000" b="1" dirty="0" err="1"/>
              <a:t>cluster</a:t>
            </a:r>
            <a:r>
              <a:rPr lang="hu-HU" sz="3000" b="1" dirty="0"/>
              <a:t> felhúzásának </a:t>
            </a:r>
            <a:br>
              <a:rPr lang="hu-HU" sz="3000" b="1" dirty="0"/>
            </a:br>
            <a:r>
              <a:rPr lang="hu-HU" sz="3000" b="1" dirty="0"/>
              <a:t>története és tanulságai</a:t>
            </a:r>
            <a:endParaRPr lang="en-US" sz="3000" cap="all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128CA6-279E-4B75-9DDA-E4B100A6C85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67875" y="5400675"/>
            <a:ext cx="11501602" cy="609600"/>
          </a:xfrm>
          <a:prstGeom prst="rect">
            <a:avLst/>
          </a:prstGeom>
        </p:spPr>
        <p:txBody>
          <a:bodyPr vert="horz" lIns="96757" tIns="48378" rIns="96757" bIns="48378" rtlCol="0" anchor="ctr" anchorCtr="0">
            <a:norm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69" kern="1200">
                <a:solidFill>
                  <a:schemeClr val="bg1"/>
                </a:solidFill>
                <a:latin typeface="TeleNeo Office ExtraBold" panose="020B0A04040202090203" pitchFamily="34" charset="-18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1500" cap="all" dirty="0"/>
              <a:t>Szelestey Péter, 2021.06.08. HWSW free</a:t>
            </a:r>
          </a:p>
        </p:txBody>
      </p:sp>
      <p:pic>
        <p:nvPicPr>
          <p:cNvPr id="8" name="Bildplatzhalter 30">
            <a:extLst>
              <a:ext uri="{FF2B5EF4-FFF2-40B4-BE49-F238E27FC236}">
                <a16:creationId xmlns:a16="http://schemas.microsoft.com/office/drawing/2014/main" id="{65B70BED-B70A-47A3-B0CD-B81650E23E9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/>
        </p:blipFill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6095 h 6858000"/>
              <a:gd name="connsiteX1" fmla="*/ 1 w 12192000"/>
              <a:gd name="connsiteY1" fmla="*/ 6856095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9047029 w 12192000"/>
              <a:gd name="connsiteY7" fmla="*/ 6858000 h 6858000"/>
              <a:gd name="connsiteX8" fmla="*/ 9047029 w 12192000"/>
              <a:gd name="connsiteY8" fmla="*/ 5121593 h 6858000"/>
              <a:gd name="connsiteX9" fmla="*/ 9047029 w 12192000"/>
              <a:gd name="connsiteY9" fmla="*/ 2782253 h 6858000"/>
              <a:gd name="connsiteX10" fmla="*/ 9047997 w 12192000"/>
              <a:gd name="connsiteY10" fmla="*/ 2782253 h 6858000"/>
              <a:gd name="connsiteX11" fmla="*/ 8437835 w 12192000"/>
              <a:gd name="connsiteY11" fmla="*/ 2180273 h 6858000"/>
              <a:gd name="connsiteX12" fmla="*/ 8330407 w 12192000"/>
              <a:gd name="connsiteY12" fmla="*/ 2180273 h 6858000"/>
              <a:gd name="connsiteX13" fmla="*/ 8311515 w 12192000"/>
              <a:gd name="connsiteY13" fmla="*/ 2178368 h 6858000"/>
              <a:gd name="connsiteX14" fmla="*/ 7494270 w 12192000"/>
              <a:gd name="connsiteY14" fmla="*/ 2178368 h 6858000"/>
              <a:gd name="connsiteX15" fmla="*/ 1884046 w 12192000"/>
              <a:gd name="connsiteY15" fmla="*/ 2178368 h 6858000"/>
              <a:gd name="connsiteX16" fmla="*/ 1774259 w 12192000"/>
              <a:gd name="connsiteY16" fmla="*/ 2159742 h 6858000"/>
              <a:gd name="connsiteX17" fmla="*/ 1301551 w 12192000"/>
              <a:gd name="connsiteY17" fmla="*/ 1549718 h 6858000"/>
              <a:gd name="connsiteX18" fmla="*/ 1301551 w 12192000"/>
              <a:gd name="connsiteY18" fmla="*/ 1187768 h 6858000"/>
              <a:gd name="connsiteX19" fmla="*/ 788310 w 12192000"/>
              <a:gd name="connsiteY19" fmla="*/ 567195 h 6858000"/>
              <a:gd name="connsiteX20" fmla="*/ 780008 w 12192000"/>
              <a:gd name="connsiteY20" fmla="*/ 566374 h 6858000"/>
              <a:gd name="connsiteX21" fmla="*/ 776508 w 12192000"/>
              <a:gd name="connsiteY21" fmla="*/ 565290 h 6858000"/>
              <a:gd name="connsiteX22" fmla="*/ 648653 w 12192000"/>
              <a:gd name="connsiteY22" fmla="*/ 552450 h 6858000"/>
              <a:gd name="connsiteX23" fmla="*/ 0 w 12192000"/>
              <a:gd name="connsiteY23" fmla="*/ 552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 extrusionOk="0">
                <a:moveTo>
                  <a:pt x="0" y="6856095"/>
                </a:moveTo>
                <a:lnTo>
                  <a:pt x="1" y="6856095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047029" y="6858000"/>
                </a:lnTo>
                <a:cubicBezTo>
                  <a:pt x="9047029" y="6858000"/>
                  <a:pt x="9047029" y="5454015"/>
                  <a:pt x="9047029" y="5121593"/>
                </a:cubicBezTo>
                <a:lnTo>
                  <a:pt x="9047029" y="2782253"/>
                </a:lnTo>
                <a:lnTo>
                  <a:pt x="9047997" y="2782253"/>
                </a:lnTo>
                <a:cubicBezTo>
                  <a:pt x="9048963" y="2449830"/>
                  <a:pt x="8775310" y="2180273"/>
                  <a:pt x="8437835" y="2180273"/>
                </a:cubicBezTo>
                <a:lnTo>
                  <a:pt x="8330407" y="2180273"/>
                </a:lnTo>
                <a:lnTo>
                  <a:pt x="8311515" y="2178368"/>
                </a:lnTo>
                <a:lnTo>
                  <a:pt x="7494270" y="2178368"/>
                </a:lnTo>
                <a:lnTo>
                  <a:pt x="1884046" y="2178368"/>
                </a:lnTo>
                <a:lnTo>
                  <a:pt x="1774259" y="2159742"/>
                </a:lnTo>
                <a:cubicBezTo>
                  <a:pt x="1501443" y="2086452"/>
                  <a:pt x="1301551" y="1841421"/>
                  <a:pt x="1301551" y="1549718"/>
                </a:cubicBezTo>
                <a:lnTo>
                  <a:pt x="1301551" y="1187768"/>
                </a:lnTo>
                <a:cubicBezTo>
                  <a:pt x="1301551" y="881063"/>
                  <a:pt x="1081670" y="626135"/>
                  <a:pt x="788310" y="567195"/>
                </a:cubicBezTo>
                <a:lnTo>
                  <a:pt x="780008" y="566374"/>
                </a:lnTo>
                <a:lnTo>
                  <a:pt x="776508" y="565290"/>
                </a:lnTo>
                <a:cubicBezTo>
                  <a:pt x="735227" y="556870"/>
                  <a:pt x="692468" y="552450"/>
                  <a:pt x="648653" y="552450"/>
                </a:cubicBezTo>
                <a:lnTo>
                  <a:pt x="0" y="552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152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1631FD-4229-496F-8854-19F1A97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/>
              <a:t>Hálózati kialakítás, első kihívások </a:t>
            </a:r>
            <a:br>
              <a:rPr lang="hu-HU" sz="3600" b="1" dirty="0"/>
            </a:br>
            <a:r>
              <a:rPr lang="hu-HU" sz="3600" b="1" dirty="0" err="1"/>
              <a:t>Calico</a:t>
            </a:r>
            <a:r>
              <a:rPr lang="hu-HU" sz="3600" b="1" dirty="0"/>
              <a:t> + </a:t>
            </a:r>
            <a:r>
              <a:rPr lang="hu-HU" sz="3600" b="1" dirty="0" err="1"/>
              <a:t>MetalLB</a:t>
            </a:r>
            <a:endParaRPr lang="hu-HU" sz="3600" b="1" dirty="0"/>
          </a:p>
        </p:txBody>
      </p:sp>
      <p:pic>
        <p:nvPicPr>
          <p:cNvPr id="6" name="Tartalom helye 5" descr="A képen térkép látható&#10;&#10;Automatikusan generált leírás">
            <a:extLst>
              <a:ext uri="{FF2B5EF4-FFF2-40B4-BE49-F238E27FC236}">
                <a16:creationId xmlns:a16="http://schemas.microsoft.com/office/drawing/2014/main" id="{89C03C43-8C5B-43EA-83FE-C28B0393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45" y="659769"/>
            <a:ext cx="5606210" cy="2769231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0D393F1-E23C-4AFF-8CCB-AC9B41A4D353}"/>
              </a:ext>
            </a:extLst>
          </p:cNvPr>
          <p:cNvSpPr txBox="1"/>
          <p:nvPr/>
        </p:nvSpPr>
        <p:spPr>
          <a:xfrm>
            <a:off x="239429" y="1237288"/>
            <a:ext cx="5709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Koncepció</a:t>
            </a:r>
            <a:r>
              <a:rPr lang="hu-HU" sz="2000" dirty="0"/>
              <a:t>:</a:t>
            </a:r>
          </a:p>
          <a:p>
            <a:r>
              <a:rPr lang="hu-HU" sz="2000" dirty="0" err="1"/>
              <a:t>MetalLB</a:t>
            </a:r>
            <a:r>
              <a:rPr lang="hu-HU" sz="2000" dirty="0"/>
              <a:t> </a:t>
            </a:r>
            <a:r>
              <a:rPr lang="hu-HU" sz="2000" dirty="0" err="1"/>
              <a:t>baremetal</a:t>
            </a:r>
            <a:r>
              <a:rPr lang="hu-HU" sz="2000" dirty="0"/>
              <a:t> </a:t>
            </a:r>
            <a:r>
              <a:rPr lang="hu-HU" sz="2000" dirty="0" err="1"/>
              <a:t>loadbalancer</a:t>
            </a:r>
            <a:r>
              <a:rPr lang="hu-HU" sz="2000" dirty="0"/>
              <a:t> használata, hogy a K8s </a:t>
            </a:r>
            <a:r>
              <a:rPr lang="hu-HU" sz="2000" dirty="0" err="1"/>
              <a:t>LoadBalancer</a:t>
            </a:r>
            <a:r>
              <a:rPr lang="hu-HU" sz="2000" dirty="0"/>
              <a:t> típusú szolgáltatások számára dedikálhassunk egyedi külső IP címet.</a:t>
            </a:r>
            <a:br>
              <a:rPr lang="hu-HU" sz="2000" dirty="0"/>
            </a:br>
            <a:br>
              <a:rPr lang="hu-HU" sz="2000" dirty="0"/>
            </a:br>
            <a:r>
              <a:rPr lang="hu-HU" sz="2000" b="1" dirty="0"/>
              <a:t>Probléma, kihívás:</a:t>
            </a:r>
            <a:br>
              <a:rPr lang="hu-HU" sz="2000" b="1" dirty="0"/>
            </a:br>
            <a:r>
              <a:rPr lang="hu-HU" sz="2000" dirty="0"/>
              <a:t>A BGP csak egy session-t képes felépíteni a </a:t>
            </a:r>
            <a:r>
              <a:rPr lang="hu-HU" sz="2000" dirty="0" err="1"/>
              <a:t>peer</a:t>
            </a:r>
            <a:r>
              <a:rPr lang="hu-HU" sz="2000" dirty="0"/>
              <a:t> szomszédjával </a:t>
            </a:r>
            <a:r>
              <a:rPr lang="hu-HU" sz="2000" dirty="0" err="1"/>
              <a:t>node</a:t>
            </a:r>
            <a:r>
              <a:rPr lang="hu-HU" sz="2000" dirty="0"/>
              <a:t> páronként. </a:t>
            </a:r>
            <a:br>
              <a:rPr lang="hu-HU" sz="2000" dirty="0"/>
            </a:br>
            <a:r>
              <a:rPr lang="hu-HU" sz="2000" dirty="0"/>
              <a:t>Mivel a </a:t>
            </a:r>
            <a:r>
              <a:rPr lang="hu-HU" sz="2000" dirty="0" err="1"/>
              <a:t>Calico</a:t>
            </a:r>
            <a:r>
              <a:rPr lang="hu-HU" sz="2000" dirty="0"/>
              <a:t> esetében ez a </a:t>
            </a:r>
            <a:r>
              <a:rPr lang="hu-HU" sz="2000" dirty="0" err="1"/>
              <a:t>peering</a:t>
            </a:r>
            <a:r>
              <a:rPr lang="hu-HU" sz="2000" dirty="0"/>
              <a:t> már felépült, a </a:t>
            </a:r>
            <a:r>
              <a:rPr lang="hu-HU" sz="2000" dirty="0" err="1"/>
              <a:t>MetalLB</a:t>
            </a:r>
            <a:r>
              <a:rPr lang="hu-HU" sz="2000" dirty="0"/>
              <a:t> képtelen volt ugyanazzal a BGP routerrel összekapcsolódni.</a:t>
            </a:r>
          </a:p>
          <a:p>
            <a:endParaRPr lang="hu-HU" sz="2000" b="1" dirty="0"/>
          </a:p>
          <a:p>
            <a:r>
              <a:rPr lang="hu-HU" sz="2000" dirty="0"/>
              <a:t>Az igény felmerülésekor az akkori legújabb </a:t>
            </a:r>
            <a:r>
              <a:rPr lang="hu-HU" sz="2000" dirty="0" err="1"/>
              <a:t>Calico</a:t>
            </a:r>
            <a:r>
              <a:rPr lang="hu-HU" sz="2000" dirty="0"/>
              <a:t> v3.4 még nem volt képes LB típusú szolgáltatások külső IP címeinek hirdetésére</a:t>
            </a:r>
          </a:p>
        </p:txBody>
      </p:sp>
    </p:spTree>
    <p:extLst>
      <p:ext uri="{BB962C8B-B14F-4D97-AF65-F5344CB8AC3E}">
        <p14:creationId xmlns:p14="http://schemas.microsoft.com/office/powerpoint/2010/main" val="419949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790B831-9DD4-4C5B-8E86-A86745F5A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0" y="1952107"/>
            <a:ext cx="9058523" cy="27755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9D9283-4C47-4E6D-8596-44D5350A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/>
              <a:t>Calico</a:t>
            </a:r>
            <a:r>
              <a:rPr lang="hu-HU" sz="3600" b="1" dirty="0"/>
              <a:t> + </a:t>
            </a:r>
            <a:r>
              <a:rPr lang="hu-HU" sz="3600" b="1" dirty="0" err="1"/>
              <a:t>MetalLB</a:t>
            </a:r>
            <a:endParaRPr lang="hu-HU" sz="36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41531A-EC94-47B7-AD10-76C01941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43" y="1411669"/>
            <a:ext cx="11504128" cy="4267746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latin typeface="+mn-lt"/>
              </a:rPr>
              <a:t>Kerülőmegoldás alkalmazása</a:t>
            </a:r>
          </a:p>
          <a:p>
            <a:pPr marL="0" indent="0">
              <a:buNone/>
            </a:pPr>
            <a:r>
              <a:rPr lang="hu-HU" sz="2000" dirty="0" err="1">
                <a:latin typeface="+mn-lt"/>
              </a:rPr>
              <a:t>Calico</a:t>
            </a:r>
            <a:r>
              <a:rPr lang="hu-HU" sz="2000" dirty="0">
                <a:latin typeface="+mn-lt"/>
              </a:rPr>
              <a:t> RR </a:t>
            </a:r>
            <a:r>
              <a:rPr lang="hu-HU" sz="2000" dirty="0" err="1">
                <a:latin typeface="+mn-lt"/>
              </a:rPr>
              <a:t>node</a:t>
            </a:r>
            <a:r>
              <a:rPr lang="hu-HU" sz="2000" dirty="0">
                <a:latin typeface="+mn-lt"/>
              </a:rPr>
              <a:t>-ok használata</a:t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hogy a </a:t>
            </a:r>
            <a:r>
              <a:rPr lang="hu-HU" sz="2000" dirty="0" err="1">
                <a:latin typeface="+mn-lt"/>
              </a:rPr>
              <a:t>peering</a:t>
            </a:r>
            <a:r>
              <a:rPr lang="hu-HU" sz="2000" dirty="0">
                <a:latin typeface="+mn-lt"/>
              </a:rPr>
              <a:t> közvetett legyen</a:t>
            </a:r>
          </a:p>
          <a:p>
            <a:pPr marL="0" indent="0">
              <a:buNone/>
            </a:pPr>
            <a:r>
              <a:rPr lang="hu-HU" sz="2000" dirty="0" err="1">
                <a:latin typeface="+mn-lt"/>
              </a:rPr>
              <a:t>MetalLB</a:t>
            </a:r>
            <a:r>
              <a:rPr lang="hu-HU" sz="2000" dirty="0">
                <a:latin typeface="+mn-lt"/>
              </a:rPr>
              <a:t> közvetlen </a:t>
            </a:r>
            <a:r>
              <a:rPr lang="hu-HU" sz="2000" dirty="0" err="1">
                <a:latin typeface="+mn-lt"/>
              </a:rPr>
              <a:t>peering</a:t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beállítása a GW routerrel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dirty="0"/>
          </a:p>
          <a:p>
            <a:r>
              <a:rPr lang="hu-HU" sz="2000" b="1" dirty="0">
                <a:latin typeface="+mn-lt"/>
              </a:rPr>
              <a:t>Végleges megoldás</a:t>
            </a:r>
          </a:p>
          <a:p>
            <a:pPr marL="0" indent="0">
              <a:buNone/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Calico</a:t>
            </a:r>
            <a:r>
              <a:rPr lang="hu-HU" sz="2000" dirty="0">
                <a:latin typeface="+mn-lt"/>
              </a:rPr>
              <a:t> v3.10.0 verziótól támogatja a külső szolgáltatás címek hirdetését natívan:</a:t>
            </a:r>
          </a:p>
          <a:p>
            <a:pPr marL="0" indent="0">
              <a:buNone/>
            </a:pPr>
            <a:r>
              <a:rPr lang="hu-HU" sz="20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https://www.projectcalico.org/whats-new-in-calico-v3-10/</a:t>
            </a:r>
            <a:r>
              <a:rPr lang="hu-HU" sz="2000" dirty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Advertisement of Kubernetes Service </a:t>
            </a:r>
            <a:r>
              <a:rPr lang="en-US" sz="2000" dirty="0" err="1">
                <a:latin typeface="+mn-lt"/>
              </a:rPr>
              <a:t>ExternalIPs</a:t>
            </a:r>
            <a:r>
              <a:rPr lang="hu-HU" sz="2000" dirty="0">
                <a:latin typeface="+mn-lt"/>
              </a:rPr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66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4A939A4-4D27-4002-A6F1-53865E12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704E36F-B935-4666-A47D-AB1FFACB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dirty="0"/>
              <a:t>Monitorozás és riasztások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162C8A-D4F8-424B-89A6-C0A4272B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69" y="4677507"/>
            <a:ext cx="2271115" cy="139105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73B577-2792-48F6-A2FA-F9F4C3A4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59" y="748873"/>
            <a:ext cx="7750646" cy="55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black">
          <a:xfrm>
            <a:off x="623999" y="405000"/>
            <a:ext cx="10944000" cy="720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hu-HU" sz="3200" dirty="0"/>
              <a:t>Választott eszköz CI/CD folyamatainkhoz</a:t>
            </a:r>
            <a:endParaRPr lang="en-US" sz="3200" dirty="0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 bwMode="black">
          <a:xfrm>
            <a:off x="11675999" y="6385644"/>
            <a:ext cx="252000" cy="324000"/>
          </a:xfrm>
        </p:spPr>
        <p:txBody>
          <a:bodyPr anchor="ctr">
            <a:normAutofit/>
          </a:bodyPr>
          <a:lstStyle/>
          <a:p>
            <a:pPr>
              <a:spcAft>
                <a:spcPts val="599"/>
              </a:spcAft>
              <a:defRPr/>
            </a:pPr>
            <a:fld id="{B0CF63EA-F35E-A19D-2A63-5346EEBAC468}" type="slidenum">
              <a:rPr lang="en-US"/>
              <a:t>13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83499" y="1312786"/>
            <a:ext cx="9225000" cy="4600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pPr>
              <a:defRPr/>
            </a:pPr>
            <a:r>
              <a:rPr lang="hu-HU" sz="3200" dirty="0"/>
              <a:t>Fejlesztés a múltban</a:t>
            </a:r>
            <a:endParaRPr lang="en-US" sz="2400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>
              <a:defRPr/>
            </a:pPr>
            <a:fld id="{A1A5E10D-79A5-49BA-9648-53481340C65F}" type="slidenum">
              <a:rPr lang="en-US"/>
              <a:t>14</a:t>
            </a:fld>
            <a:endParaRPr lang="en-US"/>
          </a:p>
        </p:txBody>
      </p:sp>
      <p:sp>
        <p:nvSpPr>
          <p:cNvPr id="8" name="Téglalap 8"/>
          <p:cNvSpPr/>
          <p:nvPr/>
        </p:nvSpPr>
        <p:spPr bwMode="auto">
          <a:xfrm>
            <a:off x="1883532" y="5013176"/>
            <a:ext cx="8424936" cy="10392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/>
              <a:t>Fejlesztés-&gt; Fordítás (Build) -&gt; Manuális tesztek -&gt; Élesítés -&gt; Üzemeltetés</a:t>
            </a:r>
            <a:br>
              <a:rPr lang="hu-HU"/>
            </a:br>
            <a:r>
              <a:rPr lang="hu-HU"/>
              <a:t>Mindenhol kézi beavatkozás</a:t>
            </a:r>
            <a:endParaRPr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77B1ACA-8B40-4448-B641-EA1745C8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68" y="1262328"/>
            <a:ext cx="10762832" cy="3584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pPr>
              <a:defRPr/>
            </a:pPr>
            <a:r>
              <a:rPr lang="hu-HU" sz="3200" dirty="0"/>
              <a:t>Jelen Fejlesztői szemszögből</a:t>
            </a:r>
            <a:endParaRPr lang="en-US" sz="3200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>
              <a:defRPr/>
            </a:pPr>
            <a:fld id="{A1A5E10D-79A5-49BA-9648-53481340C65F}" type="slidenum">
              <a:rPr lang="en-US"/>
              <a:t>15</a:t>
            </a:fld>
            <a:endParaRPr lang="en-US"/>
          </a:p>
        </p:txBody>
      </p:sp>
      <p:pic>
        <p:nvPicPr>
          <p:cNvPr id="8" name="Kép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6569" y="902145"/>
            <a:ext cx="6031676" cy="4463440"/>
          </a:xfrm>
          <a:prstGeom prst="rect">
            <a:avLst/>
          </a:prstGeom>
        </p:spPr>
      </p:pic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0D83E515-6FCC-4E77-9A81-C4123BD8C9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247483" y="800079"/>
            <a:ext cx="5149086" cy="44596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pPr>
              <a:defRPr/>
            </a:pPr>
            <a:r>
              <a:rPr lang="hu-HU" sz="3200" dirty="0"/>
              <a:t>CI/CD Folyamatunk</a:t>
            </a:r>
            <a:endParaRPr lang="en-US" sz="3200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>
              <a:defRPr/>
            </a:pPr>
            <a:fld id="{A1A5E10D-79A5-49BA-9648-53481340C65F}" type="slidenum">
              <a:rPr lang="en-US"/>
              <a:t>16</a:t>
            </a:fld>
            <a:endParaRPr lang="en-US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14" hasCustomPrompt="1"/>
          </p:nvPr>
        </p:nvPicPr>
        <p:blipFill>
          <a:blip r:embed="rId3"/>
          <a:stretch/>
        </p:blipFill>
        <p:spPr bwMode="auto">
          <a:xfrm>
            <a:off x="314006" y="800079"/>
            <a:ext cx="11361994" cy="50432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black">
          <a:xfrm>
            <a:off x="343936" y="508741"/>
            <a:ext cx="11504128" cy="533386"/>
          </a:xfrm>
        </p:spPr>
        <p:txBody>
          <a:bodyPr/>
          <a:lstStyle/>
          <a:p>
            <a:pPr>
              <a:defRPr/>
            </a:pPr>
            <a:r>
              <a:rPr lang="hu-HU" sz="3200" dirty="0"/>
              <a:t>CI/CD Folyamatainknak köszönhető eredmények</a:t>
            </a:r>
            <a:endParaRPr lang="en-US" sz="3200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>
              <a:defRPr/>
            </a:pPr>
            <a:fld id="{F310F119-2606-747D-AEE2-7C68E57B8036}" type="slidenum">
              <a:rPr lang="en-US"/>
              <a:t>17</a:t>
            </a:fld>
            <a:endParaRPr lang="en-US"/>
          </a:p>
        </p:txBody>
      </p:sp>
      <p:sp>
        <p:nvSpPr>
          <p:cNvPr id="7" name="Inhaltsplatzhalter 5"/>
          <p:cNvSpPr>
            <a:spLocks noGrp="1"/>
          </p:cNvSpPr>
          <p:nvPr>
            <p:ph sz="quarter" idx="14" hasCustomPrompt="1"/>
          </p:nvPr>
        </p:nvSpPr>
        <p:spPr bwMode="black">
          <a:xfrm>
            <a:off x="623999" y="1484312"/>
            <a:ext cx="10852171" cy="4752000"/>
          </a:xfrm>
        </p:spPr>
        <p:txBody>
          <a:bodyPr>
            <a:no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hu-HU" sz="2000" dirty="0"/>
              <a:t>Közel 100 </a:t>
            </a:r>
            <a:r>
              <a:rPr lang="hu-HU" sz="2000" dirty="0" err="1"/>
              <a:t>microservice</a:t>
            </a:r>
            <a:r>
              <a:rPr lang="hu-HU" sz="2000" dirty="0"/>
              <a:t> együttes -&gt; 5 különböző környezet (dev1, dev2, itst1, tst1, </a:t>
            </a:r>
            <a:r>
              <a:rPr lang="hu-HU" sz="2000" dirty="0" err="1"/>
              <a:t>prod</a:t>
            </a:r>
            <a:r>
              <a:rPr lang="hu-HU" sz="2000" dirty="0"/>
              <a:t>)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hu-HU" sz="2000" dirty="0"/>
              <a:t>Microservice alkalmazásaink környezetének manuálisan létrehozása 3 órát vesz igénybe (10 különböző komplex feladat)</a:t>
            </a:r>
          </a:p>
          <a:p>
            <a:pPr marL="683929" lvl="1" indent="-283879">
              <a:buFont typeface="Arial"/>
              <a:buChar char="•"/>
              <a:defRPr/>
            </a:pPr>
            <a:r>
              <a:rPr lang="hu-HU" sz="2000" dirty="0"/>
              <a:t>1 db  </a:t>
            </a:r>
            <a:r>
              <a:rPr lang="hu-HU" sz="2000" dirty="0" err="1"/>
              <a:t>microservice</a:t>
            </a:r>
            <a:r>
              <a:rPr lang="hu-HU" sz="2000" dirty="0"/>
              <a:t> együttes 5 környezet -&gt; 15 óra manuális munka</a:t>
            </a:r>
          </a:p>
          <a:p>
            <a:pPr marL="683929" lvl="1" indent="-283879">
              <a:buFont typeface="Arial"/>
              <a:buChar char="•"/>
              <a:defRPr/>
            </a:pPr>
            <a:r>
              <a:rPr lang="hu-HU" sz="2000" dirty="0"/>
              <a:t>100 db </a:t>
            </a:r>
            <a:r>
              <a:rPr lang="hu-HU" sz="2000" dirty="0" err="1"/>
              <a:t>microservice</a:t>
            </a:r>
            <a:r>
              <a:rPr lang="hu-HU" sz="2000" dirty="0"/>
              <a:t> együttes * 15 óra -&gt; 187 nap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hu-HU" sz="2000" dirty="0"/>
              <a:t>Automatizálás után a K8s környezetre tervezett alkalmazásaink létrehozási ideje (5 környezet) 10 percre redukálódott</a:t>
            </a:r>
          </a:p>
          <a:p>
            <a:pPr marL="683929" lvl="1" indent="-283879">
              <a:buFont typeface="Arial"/>
              <a:buChar char="•"/>
              <a:defRPr/>
            </a:pPr>
            <a:r>
              <a:rPr lang="hu-HU" sz="2000" dirty="0" err="1"/>
              <a:t>Idempotens</a:t>
            </a:r>
            <a:r>
              <a:rPr lang="hu-HU" sz="2000" dirty="0"/>
              <a:t> működés</a:t>
            </a:r>
          </a:p>
          <a:p>
            <a:pPr marL="683929" lvl="1" indent="-283879">
              <a:buFont typeface="Arial"/>
              <a:buChar char="•"/>
              <a:defRPr/>
            </a:pPr>
            <a:r>
              <a:rPr lang="hu-HU" sz="2000" dirty="0"/>
              <a:t>Reprodukálható, verziókövethető eredmény (GIT)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49BE8E5-5DA3-4B80-BA51-2EE1F300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56" y="0"/>
            <a:ext cx="12373112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4456A43-506F-4C89-BFE4-40076638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dirty="0"/>
              <a:t>Kérdések? | Q &amp; 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38C5A7-11D4-4059-8856-3F3EB7C0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1891-FA8C-463D-A9E1-6E97ED9952CA}" type="slidenum">
              <a:rPr lang="hu-HU" noProof="0" smtClean="0"/>
              <a:pPr/>
              <a:t>18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448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82" y="2206"/>
          <a:ext cx="1679" cy="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3"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82" y="2206"/>
                        <a:ext cx="1679" cy="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Mérföldkövek és jövőkép</a:t>
            </a:r>
            <a:br>
              <a:rPr lang="en-US" dirty="0"/>
            </a:br>
            <a:endParaRPr lang="en-US" dirty="0">
              <a:latin typeface="TeleGrotesk Headline" pitchFamily="2" charset="0"/>
            </a:endParaRPr>
          </a:p>
        </p:txBody>
      </p:sp>
      <p:sp>
        <p:nvSpPr>
          <p:cNvPr id="601100" name="VctBodyText_ID_122474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14511" y="4438843"/>
            <a:ext cx="3146046" cy="10053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76186" rIns="76186" bIns="76186"/>
          <a:lstStyle/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400" b="1" dirty="0">
                <a:cs typeface="Arial Unicode MS"/>
                <a:sym typeface="+mn-lt"/>
              </a:rPr>
              <a:t>Tervezési fázis</a:t>
            </a: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VMware</a:t>
            </a:r>
            <a:r>
              <a:rPr lang="hu-HU" sz="2000" dirty="0">
                <a:cs typeface="Arial Unicode MS"/>
                <a:sym typeface="+mn-lt"/>
              </a:rPr>
              <a:t> NSX-V multi </a:t>
            </a:r>
            <a:r>
              <a:rPr lang="hu-HU" sz="2000" dirty="0" err="1">
                <a:cs typeface="Arial Unicode MS"/>
                <a:sym typeface="+mn-lt"/>
              </a:rPr>
              <a:t>tenancy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Vanilla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Kubernetes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Ansible</a:t>
            </a:r>
            <a:r>
              <a:rPr lang="hu-HU" sz="2000" dirty="0">
                <a:cs typeface="Arial Unicode MS"/>
                <a:sym typeface="+mn-lt"/>
              </a:rPr>
              <a:t> Tower</a:t>
            </a: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KubeSpray</a:t>
            </a:r>
            <a:endParaRPr lang="en-US" sz="2000" dirty="0">
              <a:cs typeface="Arial Unicode MS"/>
              <a:sym typeface="+mn-lt"/>
            </a:endParaRPr>
          </a:p>
        </p:txBody>
      </p:sp>
      <p:sp>
        <p:nvSpPr>
          <p:cNvPr id="601110" name="Line 21"/>
          <p:cNvSpPr>
            <a:spLocks noChangeShapeType="1"/>
          </p:cNvSpPr>
          <p:nvPr/>
        </p:nvSpPr>
        <p:spPr bwMode="gray">
          <a:xfrm flipH="1" flipV="1">
            <a:off x="1859737" y="3508847"/>
            <a:ext cx="354774" cy="929995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wrap="none" lIns="95233" tIns="49521" rIns="95233" bIns="49521" anchor="ctr"/>
          <a:lstStyle/>
          <a:p>
            <a:endParaRPr lang="en-US" sz="1905" dirty="0"/>
          </a:p>
        </p:txBody>
      </p:sp>
      <p:sp>
        <p:nvSpPr>
          <p:cNvPr id="43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37610" y="3035204"/>
            <a:ext cx="1838375" cy="542085"/>
          </a:xfrm>
          <a:prstGeom prst="chevron">
            <a:avLst>
              <a:gd name="adj" fmla="val 28872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6186" tIns="76186" rIns="76186" bIns="76186" anchor="ctr"/>
          <a:lstStyle/>
          <a:p>
            <a:pPr algn="ctr" defTabSz="967527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18</a:t>
            </a:r>
            <a:endParaRPr lang="en-US" sz="2000" b="1" dirty="0">
              <a:solidFill>
                <a:schemeClr val="bg1"/>
              </a:solidFill>
              <a:latin typeface="TeleGrotesk Next" pitchFamily="2" charset="0"/>
              <a:ea typeface="Arial Unicode MS"/>
              <a:cs typeface="Arial Unicode MS"/>
              <a:sym typeface="TeleGrotesk Next" pitchFamily="2" charset="0"/>
            </a:endParaRPr>
          </a:p>
        </p:txBody>
      </p:sp>
      <p:cxnSp>
        <p:nvCxnSpPr>
          <p:cNvPr id="5" name="Gerader Verbinder 4"/>
          <p:cNvCxnSpPr>
            <a:stCxn id="601110" idx="0"/>
          </p:cNvCxnSpPr>
          <p:nvPr/>
        </p:nvCxnSpPr>
        <p:spPr>
          <a:xfrm>
            <a:off x="2214511" y="4438843"/>
            <a:ext cx="1757744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VctBodyText_ID_122474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921085" y="4519881"/>
            <a:ext cx="3500821" cy="10053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76186" rIns="76186" bIns="76186"/>
          <a:lstStyle/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Hashicorp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Vault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secret</a:t>
            </a:r>
            <a:r>
              <a:rPr lang="hu-HU" sz="2000" dirty="0">
                <a:cs typeface="Arial Unicode MS"/>
                <a:sym typeface="+mn-lt"/>
              </a:rPr>
              <a:t> kezeléshez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>
                <a:cs typeface="Arial Unicode MS"/>
                <a:sym typeface="+mn-lt"/>
              </a:rPr>
              <a:t>DEX </a:t>
            </a:r>
            <a:r>
              <a:rPr lang="hu-HU" sz="2000" dirty="0" err="1">
                <a:cs typeface="Arial Unicode MS"/>
                <a:sym typeface="+mn-lt"/>
              </a:rPr>
              <a:t>oauth</a:t>
            </a:r>
            <a:endParaRPr lang="hu-HU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MetalLB</a:t>
            </a:r>
            <a:r>
              <a:rPr lang="hu-HU" sz="2000" dirty="0">
                <a:cs typeface="Arial Unicode MS"/>
                <a:sym typeface="+mn-lt"/>
              </a:rPr>
              <a:t> BGP-n keresztül hirdetett </a:t>
            </a:r>
            <a:r>
              <a:rPr lang="hu-HU" sz="2000" dirty="0" err="1">
                <a:cs typeface="Arial Unicode MS"/>
                <a:sym typeface="+mn-lt"/>
              </a:rPr>
              <a:t>ingress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external</a:t>
            </a:r>
            <a:r>
              <a:rPr lang="hu-HU" sz="2000" dirty="0">
                <a:cs typeface="Arial Unicode MS"/>
                <a:sym typeface="+mn-lt"/>
              </a:rPr>
              <a:t> IP </a:t>
            </a:r>
            <a:r>
              <a:rPr lang="hu-HU" sz="2000" dirty="0" err="1">
                <a:cs typeface="Arial Unicode MS"/>
                <a:sym typeface="+mn-lt"/>
              </a:rPr>
              <a:t>pool</a:t>
            </a:r>
            <a:r>
              <a:rPr lang="hu-HU" sz="2000" dirty="0">
                <a:cs typeface="Arial Unicode MS"/>
                <a:sym typeface="+mn-lt"/>
              </a:rPr>
              <a:t>-ok</a:t>
            </a:r>
            <a:endParaRPr lang="en-US" sz="2000" dirty="0">
              <a:cs typeface="Arial Unicode MS"/>
              <a:sym typeface="+mn-lt"/>
            </a:endParaRP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gray">
          <a:xfrm flipH="1" flipV="1">
            <a:off x="5566311" y="3589885"/>
            <a:ext cx="354774" cy="929995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wrap="none" lIns="95233" tIns="49521" rIns="95233" bIns="49521" anchor="ctr"/>
          <a:lstStyle/>
          <a:p>
            <a:endParaRPr lang="en-US" sz="1905" dirty="0"/>
          </a:p>
        </p:txBody>
      </p:sp>
      <p:cxnSp>
        <p:nvCxnSpPr>
          <p:cNvPr id="38" name="Gerader Verbinder 37"/>
          <p:cNvCxnSpPr>
            <a:stCxn id="37" idx="0"/>
          </p:cNvCxnSpPr>
          <p:nvPr/>
        </p:nvCxnSpPr>
        <p:spPr>
          <a:xfrm>
            <a:off x="5921085" y="4519881"/>
            <a:ext cx="1838375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VctBodyText_ID_122474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627660" y="4514953"/>
            <a:ext cx="2044129" cy="10053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76186" rIns="76186" bIns="76186"/>
          <a:lstStyle/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Serverless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Hybrid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Cloud</a:t>
            </a:r>
            <a:endParaRPr lang="hu-HU" sz="2000" dirty="0">
              <a:cs typeface="Arial Unicode MS"/>
              <a:sym typeface="+mn-lt"/>
            </a:endParaRPr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gray">
          <a:xfrm flipH="1" flipV="1">
            <a:off x="9272886" y="3584957"/>
            <a:ext cx="354774" cy="929995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wrap="none" lIns="95233" tIns="49521" rIns="95233" bIns="49521" anchor="ctr"/>
          <a:lstStyle/>
          <a:p>
            <a:endParaRPr lang="en-US" sz="1905" dirty="0"/>
          </a:p>
        </p:txBody>
      </p:sp>
      <p:cxnSp>
        <p:nvCxnSpPr>
          <p:cNvPr id="41" name="Gerader Verbinder 40"/>
          <p:cNvCxnSpPr>
            <a:stCxn id="40" idx="0"/>
          </p:cNvCxnSpPr>
          <p:nvPr/>
        </p:nvCxnSpPr>
        <p:spPr>
          <a:xfrm>
            <a:off x="9627660" y="4514953"/>
            <a:ext cx="1838375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ine 21"/>
          <p:cNvSpPr>
            <a:spLocks noChangeShapeType="1"/>
          </p:cNvSpPr>
          <p:nvPr/>
        </p:nvSpPr>
        <p:spPr bwMode="gray">
          <a:xfrm flipH="1" flipV="1">
            <a:off x="3490204" y="2103922"/>
            <a:ext cx="354774" cy="929995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wrap="none" lIns="95233" tIns="49521" rIns="95233" bIns="49521" anchor="ctr"/>
          <a:lstStyle/>
          <a:p>
            <a:endParaRPr lang="en-US" sz="1905" dirty="0"/>
          </a:p>
        </p:txBody>
      </p:sp>
      <p:sp>
        <p:nvSpPr>
          <p:cNvPr id="57" name="VctBodyText_ID_122474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704398" y="1112932"/>
            <a:ext cx="3342732" cy="9909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76186" rIns="76186" bIns="76186" anchor="b" anchorCtr="0"/>
          <a:lstStyle/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Artifactory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GitLab</a:t>
            </a:r>
            <a:r>
              <a:rPr lang="hu-HU" sz="2000" dirty="0">
                <a:cs typeface="Arial Unicode MS"/>
                <a:sym typeface="+mn-lt"/>
              </a:rPr>
              <a:t> EE CI/CD</a:t>
            </a: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Fluentbit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>
                <a:cs typeface="Arial Unicode MS"/>
                <a:sym typeface="Wingdings" panose="05000000000000000000" pitchFamily="2" charset="2"/>
              </a:rPr>
              <a:t> </a:t>
            </a:r>
            <a:r>
              <a:rPr lang="hu-HU" sz="2000" dirty="0">
                <a:cs typeface="Arial Unicode MS"/>
                <a:sym typeface="+mn-lt"/>
              </a:rPr>
              <a:t>ELK (K8s-en kívül)</a:t>
            </a: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>
                <a:cs typeface="Arial Unicode MS"/>
                <a:sym typeface="+mn-lt"/>
              </a:rPr>
              <a:t>Prometheus Operator monitoring</a:t>
            </a:r>
          </a:p>
        </p:txBody>
      </p:sp>
      <p:cxnSp>
        <p:nvCxnSpPr>
          <p:cNvPr id="47" name="Gerader Verbinder 46"/>
          <p:cNvCxnSpPr/>
          <p:nvPr/>
        </p:nvCxnSpPr>
        <p:spPr>
          <a:xfrm>
            <a:off x="1704398" y="2103922"/>
            <a:ext cx="1785806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ine 21"/>
          <p:cNvSpPr>
            <a:spLocks noChangeShapeType="1"/>
          </p:cNvSpPr>
          <p:nvPr/>
        </p:nvSpPr>
        <p:spPr bwMode="gray">
          <a:xfrm flipH="1" flipV="1">
            <a:off x="7347550" y="2510850"/>
            <a:ext cx="354774" cy="929995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wrap="none" lIns="95233" tIns="49521" rIns="95233" bIns="49521" anchor="ctr"/>
          <a:lstStyle/>
          <a:p>
            <a:endParaRPr lang="en-US" sz="1905" dirty="0"/>
          </a:p>
        </p:txBody>
      </p:sp>
      <p:sp>
        <p:nvSpPr>
          <p:cNvPr id="59" name="VctBodyText_ID_122474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561743" y="1486277"/>
            <a:ext cx="5446915" cy="9909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76186" rIns="76186" bIns="76186" anchor="b" anchorCtr="0"/>
          <a:lstStyle/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b="1" dirty="0" err="1">
                <a:cs typeface="Arial Unicode MS"/>
                <a:sym typeface="+mn-lt"/>
              </a:rPr>
              <a:t>VMware</a:t>
            </a:r>
            <a:r>
              <a:rPr lang="hu-HU" sz="2000" b="1" dirty="0">
                <a:cs typeface="Arial Unicode MS"/>
                <a:sym typeface="+mn-lt"/>
              </a:rPr>
              <a:t> NSX-T</a:t>
            </a:r>
            <a:endParaRPr lang="en-US" sz="2000" b="1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VMware</a:t>
            </a:r>
            <a:r>
              <a:rPr lang="hu-HU" sz="2000" dirty="0">
                <a:cs typeface="Arial Unicode MS"/>
                <a:sym typeface="+mn-lt"/>
              </a:rPr>
              <a:t> NCP CNI</a:t>
            </a:r>
            <a:endParaRPr lang="en-US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 err="1">
                <a:cs typeface="Arial Unicode MS"/>
                <a:sym typeface="+mn-lt"/>
              </a:rPr>
              <a:t>KeyCloak</a:t>
            </a:r>
            <a:r>
              <a:rPr lang="hu-HU" sz="2000" dirty="0">
                <a:cs typeface="Arial Unicode MS"/>
                <a:sym typeface="+mn-lt"/>
              </a:rPr>
              <a:t> </a:t>
            </a:r>
            <a:r>
              <a:rPr lang="hu-HU" sz="2000" dirty="0" err="1">
                <a:cs typeface="Arial Unicode MS"/>
                <a:sym typeface="+mn-lt"/>
              </a:rPr>
              <a:t>Authn</a:t>
            </a:r>
            <a:r>
              <a:rPr lang="hu-HU" sz="2000" dirty="0">
                <a:cs typeface="Arial Unicode MS"/>
                <a:sym typeface="+mn-lt"/>
              </a:rPr>
              <a:t>/</a:t>
            </a:r>
            <a:r>
              <a:rPr lang="hu-HU" sz="2000" dirty="0" err="1">
                <a:cs typeface="Arial Unicode MS"/>
                <a:sym typeface="+mn-lt"/>
              </a:rPr>
              <a:t>Authz</a:t>
            </a:r>
            <a:endParaRPr lang="hu-HU" sz="2000" dirty="0">
              <a:cs typeface="Arial Unicode MS"/>
              <a:sym typeface="+mn-lt"/>
            </a:endParaRP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>
                <a:cs typeface="Arial Unicode MS"/>
                <a:sym typeface="+mn-lt"/>
              </a:rPr>
              <a:t>Automatizált </a:t>
            </a:r>
            <a:r>
              <a:rPr lang="hu-HU" sz="2000" dirty="0" err="1">
                <a:cs typeface="Arial Unicode MS"/>
                <a:sym typeface="+mn-lt"/>
              </a:rPr>
              <a:t>namespace</a:t>
            </a:r>
            <a:r>
              <a:rPr lang="hu-HU" sz="2000" dirty="0">
                <a:cs typeface="Arial Unicode MS"/>
                <a:sym typeface="+mn-lt"/>
              </a:rPr>
              <a:t> igénylési folyamat (CI/CD)</a:t>
            </a:r>
          </a:p>
          <a:p>
            <a:pPr marL="228550" lvl="1" indent="-228550" defTabSz="967527">
              <a:spcBef>
                <a:spcPts val="317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hu-HU" sz="2000" dirty="0">
                <a:cs typeface="Arial Unicode MS"/>
                <a:sym typeface="+mn-lt"/>
              </a:rPr>
              <a:t>Service </a:t>
            </a:r>
            <a:r>
              <a:rPr lang="hu-HU" sz="2000" dirty="0" err="1">
                <a:cs typeface="Arial Unicode MS"/>
                <a:sym typeface="+mn-lt"/>
              </a:rPr>
              <a:t>Mesh</a:t>
            </a:r>
            <a:r>
              <a:rPr lang="hu-HU" sz="2000" dirty="0">
                <a:cs typeface="Arial Unicode MS"/>
                <a:sym typeface="+mn-lt"/>
              </a:rPr>
              <a:t> (</a:t>
            </a:r>
            <a:r>
              <a:rPr lang="hu-HU" sz="2000" dirty="0" err="1">
                <a:cs typeface="Arial Unicode MS"/>
                <a:sym typeface="+mn-lt"/>
              </a:rPr>
              <a:t>Istio</a:t>
            </a:r>
            <a:r>
              <a:rPr lang="hu-HU" sz="2000" dirty="0">
                <a:cs typeface="Arial Unicode MS"/>
                <a:sym typeface="+mn-lt"/>
              </a:rPr>
              <a:t>)</a:t>
            </a:r>
            <a:endParaRPr lang="en-US" sz="2000" dirty="0">
              <a:cs typeface="Arial Unicode MS"/>
              <a:sym typeface="+mn-lt"/>
            </a:endParaRPr>
          </a:p>
        </p:txBody>
      </p:sp>
      <p:cxnSp>
        <p:nvCxnSpPr>
          <p:cNvPr id="60" name="Gerader Verbinder 59"/>
          <p:cNvCxnSpPr/>
          <p:nvPr/>
        </p:nvCxnSpPr>
        <p:spPr>
          <a:xfrm>
            <a:off x="5561744" y="2510850"/>
            <a:ext cx="1785806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oliennummernplatzhalt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2B61-49DC-4937-83D9-6C97F6C89D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9" name="Kép 48">
            <a:extLst>
              <a:ext uri="{FF2B5EF4-FFF2-40B4-BE49-F238E27FC236}">
                <a16:creationId xmlns:a16="http://schemas.microsoft.com/office/drawing/2014/main" id="{A6E5396E-9C76-49FB-A2B8-A6BA1120A8D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r="3" b="4940"/>
          <a:stretch/>
        </p:blipFill>
        <p:spPr>
          <a:xfrm>
            <a:off x="882858" y="3785975"/>
            <a:ext cx="1039593" cy="873773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solidFill>
            <a:srgbClr val="FFFFFF"/>
          </a:solidFill>
          <a:effectLst>
            <a:softEdge rad="127000"/>
          </a:effectLst>
        </p:spPr>
      </p:pic>
      <p:pic>
        <p:nvPicPr>
          <p:cNvPr id="50" name="Kép 49" descr="A képen rajz látható&#10;&#10;Automatikusan generált leírás">
            <a:extLst>
              <a:ext uri="{FF2B5EF4-FFF2-40B4-BE49-F238E27FC236}">
                <a16:creationId xmlns:a16="http://schemas.microsoft.com/office/drawing/2014/main" id="{65C924C0-D9BE-4039-8762-5587D281A1D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r="1" b="12046"/>
          <a:stretch/>
        </p:blipFill>
        <p:spPr>
          <a:xfrm>
            <a:off x="2432683" y="2253853"/>
            <a:ext cx="1260967" cy="724714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2" name="AutoShape 4">
            <a:extLst>
              <a:ext uri="{FF2B5EF4-FFF2-40B4-BE49-F238E27FC236}">
                <a16:creationId xmlns:a16="http://schemas.microsoft.com/office/drawing/2014/main" id="{0A8B12DE-7ED0-4357-906B-0E844EA600F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753394" y="3031349"/>
            <a:ext cx="1838375" cy="542085"/>
          </a:xfrm>
          <a:prstGeom prst="chevron">
            <a:avLst>
              <a:gd name="adj" fmla="val 28872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6186" tIns="76186" rIns="76186" bIns="76186" anchor="ctr"/>
          <a:lstStyle/>
          <a:p>
            <a:pPr algn="ctr" defTabSz="967527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endParaRPr lang="en-US" sz="2000" b="1" dirty="0">
              <a:solidFill>
                <a:schemeClr val="bg1"/>
              </a:solidFill>
              <a:latin typeface="TeleGrotesk Next" pitchFamily="2" charset="0"/>
              <a:ea typeface="Arial Unicode MS"/>
              <a:cs typeface="Arial Unicode MS"/>
              <a:sym typeface="TeleGrotesk Next" pitchFamily="2" charset="0"/>
            </a:endParaRP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5BEFD528-54D8-4245-A3D0-3FAC444938F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895502" y="3031350"/>
            <a:ext cx="1838375" cy="542085"/>
          </a:xfrm>
          <a:prstGeom prst="chevron">
            <a:avLst>
              <a:gd name="adj" fmla="val 28872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6186" tIns="76186" rIns="76186" bIns="76186" anchor="ctr"/>
          <a:lstStyle/>
          <a:p>
            <a:pPr algn="ctr" defTabSz="967527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19</a:t>
            </a:r>
            <a:endParaRPr lang="en-US" sz="2000" b="1" dirty="0">
              <a:solidFill>
                <a:schemeClr val="bg1"/>
              </a:solidFill>
              <a:latin typeface="TeleGrotesk Next" pitchFamily="2" charset="0"/>
              <a:ea typeface="Arial Unicode MS"/>
              <a:cs typeface="Arial Unicode MS"/>
              <a:sym typeface="TeleGrotesk Next" pitchFamily="2" charset="0"/>
            </a:endParaRP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BC30C6FC-E4FB-4051-BFC4-9CA4326B8B0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478965" y="3042872"/>
            <a:ext cx="1838375" cy="542085"/>
          </a:xfrm>
          <a:prstGeom prst="chevron">
            <a:avLst>
              <a:gd name="adj" fmla="val 28872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6186" tIns="76186" rIns="76186" bIns="76186" anchor="ctr"/>
          <a:lstStyle/>
          <a:p>
            <a:pPr algn="ctr" defTabSz="967527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22</a:t>
            </a:r>
            <a:endParaRPr lang="en-US" sz="2000" b="1" dirty="0">
              <a:solidFill>
                <a:schemeClr val="bg1"/>
              </a:solidFill>
              <a:latin typeface="TeleGrotesk Next" pitchFamily="2" charset="0"/>
              <a:ea typeface="Arial Unicode MS"/>
              <a:cs typeface="Arial Unicode MS"/>
              <a:sym typeface="TeleGrotesk Next" pitchFamily="2" charset="0"/>
            </a:endParaRPr>
          </a:p>
        </p:txBody>
      </p:sp>
      <p:sp>
        <p:nvSpPr>
          <p:cNvPr id="55" name="AutoShape 4">
            <a:extLst>
              <a:ext uri="{FF2B5EF4-FFF2-40B4-BE49-F238E27FC236}">
                <a16:creationId xmlns:a16="http://schemas.microsoft.com/office/drawing/2014/main" id="{FD4EBC93-B1C2-48DF-B997-991621AB1A6F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616625" y="3042872"/>
            <a:ext cx="1838375" cy="542085"/>
          </a:xfrm>
          <a:prstGeom prst="chevron">
            <a:avLst>
              <a:gd name="adj" fmla="val 28872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6186" tIns="76186" rIns="76186" bIns="76186" anchor="ctr"/>
          <a:lstStyle/>
          <a:p>
            <a:pPr algn="ctr" defTabSz="967527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latin typeface="TeleGrotesk Next" pitchFamily="2" charset="0"/>
                <a:ea typeface="Arial Unicode MS"/>
                <a:cs typeface="Arial Unicode MS"/>
                <a:sym typeface="TeleGrotesk Next" pitchFamily="2" charset="0"/>
              </a:rPr>
              <a:t>21</a:t>
            </a:r>
            <a:endParaRPr lang="en-US" sz="2000" b="1" dirty="0">
              <a:solidFill>
                <a:schemeClr val="bg1"/>
              </a:solidFill>
              <a:latin typeface="TeleGrotesk Next" pitchFamily="2" charset="0"/>
              <a:ea typeface="Arial Unicode MS"/>
              <a:cs typeface="Arial Unicode MS"/>
              <a:sym typeface="TeleGrotesk Next" pitchFamily="2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421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um 11" hidden="1">
            <a:extLst>
              <a:ext uri="{FF2B5EF4-FFF2-40B4-BE49-F238E27FC236}">
                <a16:creationId xmlns:a16="http://schemas.microsoft.com/office/drawing/2014/main" id="{64C8B004-CD4A-4298-9137-AF0E0B801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07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2" name="Objektum 11" hidden="1">
                        <a:extLst>
                          <a:ext uri="{FF2B5EF4-FFF2-40B4-BE49-F238E27FC236}">
                            <a16:creationId xmlns:a16="http://schemas.microsoft.com/office/drawing/2014/main" id="{64C8B004-CD4A-4298-9137-AF0E0B801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2266F1DF-3DF7-4D67-AB02-8086DB5C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95" y="162024"/>
            <a:ext cx="12089625" cy="533386"/>
          </a:xfrm>
        </p:spPr>
        <p:txBody>
          <a:bodyPr vert="horz"/>
          <a:lstStyle/>
          <a:p>
            <a:r>
              <a:rPr lang="hu-HU" dirty="0"/>
              <a:t>PLATFORM ESZKÖZTÁRUNK</a:t>
            </a:r>
            <a:endParaRPr lang="en-US" dirty="0"/>
          </a:p>
        </p:txBody>
      </p:sp>
      <p:sp>
        <p:nvSpPr>
          <p:cNvPr id="9" name="Dia számának helye 3">
            <a:extLst>
              <a:ext uri="{FF2B5EF4-FFF2-40B4-BE49-F238E27FC236}">
                <a16:creationId xmlns:a16="http://schemas.microsoft.com/office/drawing/2014/main" id="{80019135-1226-4879-A8DA-5F335C35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3623" y="6356351"/>
            <a:ext cx="1233575" cy="365125"/>
          </a:xfrm>
        </p:spPr>
        <p:txBody>
          <a:bodyPr/>
          <a:lstStyle/>
          <a:p>
            <a:pPr marL="0" marR="0" lvl="0" indent="0" algn="r" defTabSz="609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B92D8-C7BC-4C89-8A33-ADB7B799484D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60970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E025277-08A9-4DF6-882E-D8E0089D1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06" y="4201393"/>
            <a:ext cx="1615226" cy="101022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72F361D-A45B-4F7F-9531-AF20A4ED7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409" y="4266174"/>
            <a:ext cx="932526" cy="93252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1EA8DC4-CE6C-48D7-8A96-A0D21C92F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496" y="401222"/>
            <a:ext cx="2682115" cy="89046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B0D05798-3294-4F57-BDB1-929A6AE10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7154" y="2243748"/>
            <a:ext cx="3198700" cy="858302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DA05DD0E-64F2-4060-BF87-9883FF2BC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7522" y="1245498"/>
            <a:ext cx="935399" cy="935399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F6441378-1446-4F54-9F37-8D6F1CDEBD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0538" y="547057"/>
            <a:ext cx="820368" cy="820368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7D690C4A-D835-4F45-A1A7-C48ECE8D78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3932" y="1310807"/>
            <a:ext cx="787311" cy="747466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F9C44657-3F13-4699-9056-7F127D66DC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8216" y="539121"/>
            <a:ext cx="2237053" cy="636149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B5918DD7-3ED9-45C3-ABD9-4EB4FA5BE2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7153" y="4274840"/>
            <a:ext cx="925495" cy="94289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35107AF7-7FF4-4AD8-B5AD-1ECFB184EF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2624" y="2177112"/>
            <a:ext cx="1357585" cy="1018188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3BACE745-4745-47F9-AB3C-562E37BEA7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0665" y="4325450"/>
            <a:ext cx="970238" cy="794723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6CBED66A-55B8-4B1B-A085-DF6FE2F634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7694" y="2826054"/>
            <a:ext cx="3134428" cy="1640298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763B865C-803F-497F-9297-4CEBCB4324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3505" y="3121346"/>
            <a:ext cx="1787907" cy="993282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A000C590-9E56-4BE1-891F-D300F397E4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6158" y="1327644"/>
            <a:ext cx="1334238" cy="713792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D6A64F57-A2CC-4C8B-B222-CD4101788E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13858" y="4225154"/>
            <a:ext cx="912956" cy="94289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8F417D78-E730-4EB2-BF3A-FD38488AAD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79135" y="4277581"/>
            <a:ext cx="890463" cy="890463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D9E28147-4173-4E1A-96B3-BF7F5D0CF9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13858" y="5636487"/>
            <a:ext cx="2350510" cy="674126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0E96E392-F296-423F-91D4-004D185156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79924" y="3233727"/>
            <a:ext cx="1515708" cy="894269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D8B030AE-97A4-4E3C-8944-361EDA1E0F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79923" y="5334440"/>
            <a:ext cx="2267287" cy="94780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32D52CB4-F6E5-4284-8C29-DE1A3F9A1B3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17317" y="1323078"/>
            <a:ext cx="1956866" cy="590159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3B4BDA4B-4DA1-40E1-A20E-7F26321BFB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52624" y="1424547"/>
            <a:ext cx="2255054" cy="737724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08B051A-9D8D-4F1B-9C78-48361F7C5F1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21575" y="2161642"/>
            <a:ext cx="499618" cy="750792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928A842-B9B4-4030-83FC-6671F7C0A8F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277268" y="3337335"/>
            <a:ext cx="2636963" cy="686910"/>
          </a:xfrm>
          <a:prstGeom prst="rect">
            <a:avLst/>
          </a:prstGeom>
        </p:spPr>
      </p:pic>
      <p:sp>
        <p:nvSpPr>
          <p:cNvPr id="38" name="Téglalap: lekerekített 37">
            <a:extLst>
              <a:ext uri="{FF2B5EF4-FFF2-40B4-BE49-F238E27FC236}">
                <a16:creationId xmlns:a16="http://schemas.microsoft.com/office/drawing/2014/main" id="{70293499-1466-42B9-A4F9-E125561A7722}"/>
              </a:ext>
            </a:extLst>
          </p:cNvPr>
          <p:cNvSpPr/>
          <p:nvPr/>
        </p:nvSpPr>
        <p:spPr>
          <a:xfrm>
            <a:off x="308008" y="5168044"/>
            <a:ext cx="11704320" cy="101137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>
              <a:solidFill>
                <a:schemeClr val="tx1"/>
              </a:solidFill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7E7CC7E8-CD26-441A-B2BC-5012F47EB2A4}"/>
              </a:ext>
            </a:extLst>
          </p:cNvPr>
          <p:cNvSpPr txBox="1"/>
          <p:nvPr/>
        </p:nvSpPr>
        <p:spPr>
          <a:xfrm>
            <a:off x="251457" y="775251"/>
            <a:ext cx="2566147" cy="257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/>
              <a:t>Fejlesztési folyamat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6869F1A-F4D5-4E00-9B95-59CC5FCB5F55}"/>
              </a:ext>
            </a:extLst>
          </p:cNvPr>
          <p:cNvSpPr txBox="1"/>
          <p:nvPr/>
        </p:nvSpPr>
        <p:spPr>
          <a:xfrm>
            <a:off x="251457" y="1605426"/>
            <a:ext cx="2601167" cy="269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/>
              <a:t>Monitorozás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F2790C0D-32B9-43B6-A12F-6365DF700630}"/>
              </a:ext>
            </a:extLst>
          </p:cNvPr>
          <p:cNvSpPr txBox="1"/>
          <p:nvPr/>
        </p:nvSpPr>
        <p:spPr>
          <a:xfrm>
            <a:off x="284792" y="2710641"/>
            <a:ext cx="23333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 err="1"/>
              <a:t>Konténerizáció</a:t>
            </a:r>
            <a:endParaRPr lang="hu-HU" dirty="0"/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7FB77CE-51BE-4172-9836-0FAA34ABB7B2}"/>
              </a:ext>
            </a:extLst>
          </p:cNvPr>
          <p:cNvSpPr txBox="1"/>
          <p:nvPr/>
        </p:nvSpPr>
        <p:spPr>
          <a:xfrm>
            <a:off x="286477" y="3484837"/>
            <a:ext cx="2566147" cy="269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/>
              <a:t>Hálózat és OS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2D1CCA77-67E5-4165-9069-7FB9A9564D22}"/>
              </a:ext>
            </a:extLst>
          </p:cNvPr>
          <p:cNvSpPr txBox="1"/>
          <p:nvPr/>
        </p:nvSpPr>
        <p:spPr>
          <a:xfrm>
            <a:off x="187190" y="4485608"/>
            <a:ext cx="25661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400" dirty="0"/>
              <a:t>Virtuális Infrastruktúra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89532E4E-129D-409D-BDA2-09DD23EA1598}"/>
              </a:ext>
            </a:extLst>
          </p:cNvPr>
          <p:cNvSpPr txBox="1"/>
          <p:nvPr/>
        </p:nvSpPr>
        <p:spPr>
          <a:xfrm>
            <a:off x="233946" y="5658353"/>
            <a:ext cx="2601167" cy="269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/>
              <a:t>Fizikai Infrastruktúra</a:t>
            </a:r>
          </a:p>
        </p:txBody>
      </p:sp>
    </p:spTree>
    <p:extLst>
      <p:ext uri="{BB962C8B-B14F-4D97-AF65-F5344CB8AC3E}">
        <p14:creationId xmlns:p14="http://schemas.microsoft.com/office/powerpoint/2010/main" val="195261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D9E198-49D6-46EE-9B68-FBFF9D73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3DEF4E3D-28C3-42D2-A2BB-F7A9E362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dirty="0"/>
              <a:t>NSX komponensek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F85654E-4889-475B-A696-F28F085E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720" y="4108968"/>
            <a:ext cx="3110948" cy="1835459"/>
          </a:xfrm>
          <a:prstGeom prst="rect">
            <a:avLst/>
          </a:prstGeom>
        </p:spPr>
      </p:pic>
      <p:pic>
        <p:nvPicPr>
          <p:cNvPr id="7" name="Kép 6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50F8DB49-FD40-4959-A16C-A98FCD99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873"/>
            <a:ext cx="12027335" cy="39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um 11" hidden="1">
            <a:extLst>
              <a:ext uri="{FF2B5EF4-FFF2-40B4-BE49-F238E27FC236}">
                <a16:creationId xmlns:a16="http://schemas.microsoft.com/office/drawing/2014/main" id="{64C8B004-CD4A-4298-9137-AF0E0B801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1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2" name="Objektum 11" hidden="1">
                        <a:extLst>
                          <a:ext uri="{FF2B5EF4-FFF2-40B4-BE49-F238E27FC236}">
                            <a16:creationId xmlns:a16="http://schemas.microsoft.com/office/drawing/2014/main" id="{64C8B004-CD4A-4298-9137-AF0E0B801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39EA5A7-FA74-4C7F-9F50-49939298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A112D-EBF6-4125-97C3-F3F9A8BB899B}"/>
              </a:ext>
            </a:extLst>
          </p:cNvPr>
          <p:cNvSpPr/>
          <p:nvPr/>
        </p:nvSpPr>
        <p:spPr bwMode="gray">
          <a:xfrm>
            <a:off x="9875837" y="4136957"/>
            <a:ext cx="2232025" cy="11245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F8B95E-5BCC-4450-947D-775449F81F15}"/>
              </a:ext>
            </a:extLst>
          </p:cNvPr>
          <p:cNvSpPr/>
          <p:nvPr/>
        </p:nvSpPr>
        <p:spPr bwMode="gray">
          <a:xfrm>
            <a:off x="10031412" y="4169284"/>
            <a:ext cx="2073274" cy="11245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>
              <a:cs typeface="Arial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29C7E0-C0EF-401C-9736-D882ED58B08F}"/>
              </a:ext>
            </a:extLst>
          </p:cNvPr>
          <p:cNvSpPr txBox="1">
            <a:spLocks/>
          </p:cNvSpPr>
          <p:nvPr/>
        </p:nvSpPr>
        <p:spPr bwMode="gray">
          <a:xfrm>
            <a:off x="383118" y="329469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83892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de-DE" sz="3386" kern="1200">
                <a:solidFill>
                  <a:schemeClr val="tx2"/>
                </a:solidFill>
                <a:latin typeface="TeleNeo Office ExtraBold" panose="020B0A04040202090203" pitchFamily="34" charset="-18"/>
                <a:ea typeface="+mj-ea"/>
                <a:cs typeface="TeleGrotesk Headline Ultra" pitchFamily="2" charset="0"/>
              </a:defRPr>
            </a:lvl1pPr>
            <a:lvl2pPr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5pPr>
            <a:lvl6pPr marL="483733"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6pPr>
            <a:lvl7pPr marL="967465"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7pPr>
            <a:lvl8pPr marL="1451198"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8pPr>
            <a:lvl9pPr marL="1934929" algn="l" defTabSz="6097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5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b="1" dirty="0" err="1"/>
              <a:t>VMware</a:t>
            </a:r>
            <a:r>
              <a:rPr lang="hu-HU" b="1" dirty="0"/>
              <a:t> </a:t>
            </a:r>
            <a:r>
              <a:rPr lang="hu-HU" b="1" dirty="0" err="1"/>
              <a:t>vRealize</a:t>
            </a:r>
            <a:r>
              <a:rPr lang="hu-HU" b="1" dirty="0"/>
              <a:t> </a:t>
            </a:r>
            <a:r>
              <a:rPr lang="hu-HU" b="1" dirty="0" err="1"/>
              <a:t>Automation</a:t>
            </a:r>
            <a:r>
              <a:rPr lang="hu-HU" b="1" dirty="0"/>
              <a:t> (</a:t>
            </a:r>
            <a:r>
              <a:rPr lang="hu-HU" b="1" dirty="0" err="1"/>
              <a:t>vRA</a:t>
            </a:r>
            <a:r>
              <a:rPr lang="hu-HU" b="1" dirty="0"/>
              <a:t>):</a:t>
            </a:r>
            <a:endParaRPr lang="en-US" dirty="0">
              <a:latin typeface="+mn-lt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B87AEA6-80FD-4168-AAC0-4874B62A0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864" y="4348905"/>
            <a:ext cx="1396507" cy="139650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38C2725-EF77-4C02-99BA-90F7343CB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519" y="744966"/>
            <a:ext cx="6484124" cy="541320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C0103A5-944F-41E6-90AE-576E7E904D3E}"/>
              </a:ext>
            </a:extLst>
          </p:cNvPr>
          <p:cNvSpPr txBox="1"/>
          <p:nvPr/>
        </p:nvSpPr>
        <p:spPr bwMode="gray">
          <a:xfrm>
            <a:off x="8081713" y="864325"/>
            <a:ext cx="3588247" cy="28917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400" dirty="0">
                <a:latin typeface="Tele-GroteskFet" pitchFamily="2" charset="0"/>
              </a:rPr>
              <a:t>IaaS réteg automatikus legyártásához használjuk elsősorban.</a:t>
            </a:r>
          </a:p>
          <a:p>
            <a:pPr marL="0" indent="0">
              <a:buNone/>
            </a:pPr>
            <a:endParaRPr lang="hu-HU" sz="2400" dirty="0">
              <a:latin typeface="Tele-GroteskFet" pitchFamily="2" charset="0"/>
            </a:endParaRPr>
          </a:p>
          <a:p>
            <a:pPr marL="0" indent="0">
              <a:buNone/>
            </a:pPr>
            <a:r>
              <a:rPr lang="hu-HU" sz="2400" dirty="0">
                <a:latin typeface="Tele-GroteskFet" pitchFamily="2" charset="0"/>
              </a:rPr>
              <a:t>- </a:t>
            </a:r>
            <a:r>
              <a:rPr lang="hu-HU" sz="2400" dirty="0" err="1">
                <a:latin typeface="Tele-GroteskFet" pitchFamily="2" charset="0"/>
              </a:rPr>
              <a:t>Blueprint</a:t>
            </a:r>
            <a:r>
              <a:rPr lang="hu-HU" sz="2400" dirty="0">
                <a:latin typeface="Tele-GroteskFet" pitchFamily="2" charset="0"/>
              </a:rPr>
              <a:t> létrehozása</a:t>
            </a:r>
          </a:p>
          <a:p>
            <a:pPr marL="0" indent="0">
              <a:buNone/>
            </a:pPr>
            <a:r>
              <a:rPr lang="hu-HU" sz="2400" dirty="0">
                <a:latin typeface="Tele-GroteskFet" pitchFamily="2" charset="0"/>
              </a:rPr>
              <a:t>- </a:t>
            </a:r>
            <a:r>
              <a:rPr lang="hu-HU" sz="2400" dirty="0" err="1">
                <a:latin typeface="Tele-GroteskFet" pitchFamily="2" charset="0"/>
              </a:rPr>
              <a:t>Node</a:t>
            </a:r>
            <a:r>
              <a:rPr lang="hu-HU" sz="2400" dirty="0">
                <a:latin typeface="Tele-GroteskFet" pitchFamily="2" charset="0"/>
              </a:rPr>
              <a:t> menedzsment</a:t>
            </a:r>
          </a:p>
          <a:p>
            <a:pPr marL="0" indent="0">
              <a:buNone/>
            </a:pPr>
            <a:r>
              <a:rPr lang="hu-HU" sz="2400" dirty="0">
                <a:latin typeface="Tele-GroteskFet" pitchFamily="2" charset="0"/>
              </a:rPr>
              <a:t>- OS </a:t>
            </a:r>
            <a:r>
              <a:rPr lang="hu-HU" sz="2400" dirty="0" err="1">
                <a:latin typeface="Tele-GroteskFet" pitchFamily="2" charset="0"/>
              </a:rPr>
              <a:t>Clone</a:t>
            </a:r>
            <a:r>
              <a:rPr lang="hu-HU" sz="2400" dirty="0">
                <a:latin typeface="Tele-GroteskFet" pitchFamily="2" charset="0"/>
              </a:rPr>
              <a:t> vagy </a:t>
            </a:r>
            <a:r>
              <a:rPr lang="hu-HU" sz="2400" dirty="0" err="1">
                <a:latin typeface="Tele-GroteskFet" pitchFamily="2" charset="0"/>
              </a:rPr>
              <a:t>Build</a:t>
            </a:r>
            <a:endParaRPr lang="hu-HU" sz="2400" dirty="0"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8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E8F3EDF-2D45-41A0-AC6C-4AE20521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998A148-07A7-4C4C-B5E9-A43E5728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9" y="506563"/>
            <a:ext cx="8496300" cy="415498"/>
          </a:xfrm>
        </p:spPr>
        <p:txBody>
          <a:bodyPr/>
          <a:lstStyle/>
          <a:p>
            <a:r>
              <a:rPr lang="hu-HU" b="1" dirty="0" err="1"/>
              <a:t>VMware</a:t>
            </a:r>
            <a:r>
              <a:rPr lang="hu-HU" b="1" dirty="0"/>
              <a:t> </a:t>
            </a:r>
            <a:r>
              <a:rPr lang="hu-HU" b="1" dirty="0" err="1"/>
              <a:t>vRealize</a:t>
            </a:r>
            <a:r>
              <a:rPr lang="hu-HU" b="1" dirty="0"/>
              <a:t> </a:t>
            </a:r>
            <a:r>
              <a:rPr lang="hu-HU" b="1" dirty="0" err="1"/>
              <a:t>Orchestrator</a:t>
            </a:r>
            <a:r>
              <a:rPr lang="hu-HU" b="1" dirty="0"/>
              <a:t> (</a:t>
            </a:r>
            <a:r>
              <a:rPr lang="hu-HU" b="1" dirty="0" err="1"/>
              <a:t>vRO</a:t>
            </a:r>
            <a:r>
              <a:rPr lang="hu-HU" b="1" dirty="0"/>
              <a:t>):</a:t>
            </a:r>
            <a:endParaRPr lang="en-US" dirty="0">
              <a:latin typeface="+mn-lt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D0BB993-FE26-403C-8008-1D835BD3A9A1}"/>
              </a:ext>
            </a:extLst>
          </p:cNvPr>
          <p:cNvSpPr txBox="1">
            <a:spLocks/>
          </p:cNvSpPr>
          <p:nvPr/>
        </p:nvSpPr>
        <p:spPr bwMode="gray">
          <a:xfrm>
            <a:off x="860613" y="2046229"/>
            <a:ext cx="9727096" cy="30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6213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1714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41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hu-HU" sz="2400" dirty="0"/>
              <a:t>Javas szoftver, kiterjedt </a:t>
            </a:r>
            <a:r>
              <a:rPr lang="hu-HU" sz="2400" dirty="0" err="1"/>
              <a:t>Workflow</a:t>
            </a:r>
            <a:r>
              <a:rPr lang="hu-HU" sz="2400" dirty="0"/>
              <a:t> </a:t>
            </a:r>
            <a:r>
              <a:rPr lang="hu-HU" sz="2400" dirty="0" err="1"/>
              <a:t>library</a:t>
            </a:r>
            <a:r>
              <a:rPr lang="hu-HU" sz="2400" dirty="0"/>
              <a:t>-vel rendelkezik, </a:t>
            </a:r>
            <a:r>
              <a:rPr lang="hu-HU" sz="2400" dirty="0" err="1"/>
              <a:t>Kubernetes</a:t>
            </a:r>
            <a:r>
              <a:rPr lang="hu-HU" sz="2400" dirty="0"/>
              <a:t> szempontjából a </a:t>
            </a:r>
            <a:r>
              <a:rPr lang="hu-HU" sz="2400" dirty="0" err="1"/>
              <a:t>Clusterek</a:t>
            </a:r>
            <a:r>
              <a:rPr lang="hu-HU" sz="2400" dirty="0"/>
              <a:t> legyártásához szükséges lépések automatizálására használjuk.</a:t>
            </a:r>
          </a:p>
          <a:p>
            <a:pPr>
              <a:buSzTx/>
            </a:pPr>
            <a:endParaRPr lang="hu-HU" sz="2400" dirty="0"/>
          </a:p>
          <a:p>
            <a:pPr>
              <a:buSzTx/>
            </a:pPr>
            <a:r>
              <a:rPr lang="hu-HU" sz="2400" dirty="0"/>
              <a:t>Kommunikációs </a:t>
            </a:r>
            <a:r>
              <a:rPr lang="hu-HU" sz="2400" dirty="0" err="1"/>
              <a:t>interface</a:t>
            </a:r>
            <a:r>
              <a:rPr lang="hu-HU" sz="2400" dirty="0"/>
              <a:t> az </a:t>
            </a:r>
            <a:r>
              <a:rPr lang="hu-HU" sz="2400" dirty="0" err="1"/>
              <a:t>Ansible</a:t>
            </a:r>
            <a:r>
              <a:rPr lang="hu-HU" sz="2400" dirty="0"/>
              <a:t> Tower-el, ami előkészíti a </a:t>
            </a:r>
            <a:r>
              <a:rPr lang="hu-HU" sz="2400" dirty="0" err="1"/>
              <a:t>cluster</a:t>
            </a:r>
            <a:r>
              <a:rPr lang="hu-HU" sz="2400" dirty="0"/>
              <a:t> legyártását különféle folyamatok lefuttatása során.</a:t>
            </a:r>
            <a:br>
              <a:rPr lang="hu-HU" sz="2400" dirty="0"/>
            </a:br>
            <a:r>
              <a:rPr lang="hu-HU" sz="2400" dirty="0" err="1"/>
              <a:t>VMware</a:t>
            </a:r>
            <a:r>
              <a:rPr lang="hu-HU" sz="2400" dirty="0"/>
              <a:t> </a:t>
            </a:r>
            <a:r>
              <a:rPr lang="hu-HU" sz="2400" dirty="0" err="1"/>
              <a:t>vCenter</a:t>
            </a:r>
            <a:r>
              <a:rPr lang="hu-HU" sz="2400" dirty="0"/>
              <a:t> API hívásokat indít és </a:t>
            </a:r>
            <a:r>
              <a:rPr lang="hu-HU" sz="2400" dirty="0" err="1"/>
              <a:t>Workflow</a:t>
            </a:r>
            <a:r>
              <a:rPr lang="hu-HU" sz="2400" dirty="0"/>
              <a:t>-k végén </a:t>
            </a:r>
            <a:r>
              <a:rPr lang="hu-HU" sz="2400" dirty="0" err="1"/>
              <a:t>Ansible</a:t>
            </a:r>
            <a:r>
              <a:rPr lang="hu-HU" sz="2400" dirty="0"/>
              <a:t> Job-</a:t>
            </a:r>
            <a:r>
              <a:rPr lang="hu-HU" sz="2400" dirty="0" err="1"/>
              <a:t>okat</a:t>
            </a:r>
            <a:r>
              <a:rPr lang="hu-HU" sz="2400" dirty="0"/>
              <a:t> indít el API-n keresztül.</a:t>
            </a:r>
          </a:p>
          <a:p>
            <a:pPr>
              <a:buSzTx/>
            </a:pPr>
            <a:endParaRPr lang="en-US" sz="2400" dirty="0"/>
          </a:p>
          <a:p>
            <a:pPr>
              <a:buSzTx/>
            </a:pPr>
            <a:br>
              <a:rPr lang="en-US" dirty="0"/>
            </a:br>
            <a:endParaRPr lang="hu-HU" dirty="0"/>
          </a:p>
          <a:p>
            <a:pPr>
              <a:buSzTx/>
            </a:pP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B8686E3-26F0-4CFF-BCB2-347B4135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50" y="0"/>
            <a:ext cx="1743318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1B12D3A-5A2C-4899-971B-F95CF01C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2110EA0-D4E3-4D95-9E75-43DE9E51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537218"/>
            <a:ext cx="8496300" cy="415498"/>
          </a:xfrm>
        </p:spPr>
        <p:txBody>
          <a:bodyPr/>
          <a:lstStyle/>
          <a:p>
            <a:r>
              <a:rPr lang="hu-HU" dirty="0" err="1"/>
              <a:t>Ansible</a:t>
            </a:r>
            <a:r>
              <a:rPr lang="hu-HU" dirty="0"/>
              <a:t> Tower</a:t>
            </a:r>
            <a:endParaRPr lang="en-US" dirty="0">
              <a:latin typeface="+mn-lt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88B1532-2FB2-42B0-A20C-6E2C83766CC1}"/>
              </a:ext>
            </a:extLst>
          </p:cNvPr>
          <p:cNvSpPr txBox="1">
            <a:spLocks/>
          </p:cNvSpPr>
          <p:nvPr/>
        </p:nvSpPr>
        <p:spPr bwMode="gray">
          <a:xfrm>
            <a:off x="383118" y="1478137"/>
            <a:ext cx="4447299" cy="38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6213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1714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41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hu-HU" sz="2400" dirty="0"/>
              <a:t>A K8s </a:t>
            </a:r>
            <a:r>
              <a:rPr lang="hu-HU" sz="2400" dirty="0" err="1"/>
              <a:t>cluster</a:t>
            </a:r>
            <a:r>
              <a:rPr lang="hu-HU" sz="2400" dirty="0"/>
              <a:t> </a:t>
            </a:r>
            <a:r>
              <a:rPr lang="hu-HU" sz="2400" dirty="0" err="1"/>
              <a:t>node</a:t>
            </a:r>
            <a:r>
              <a:rPr lang="hu-HU" sz="2400" dirty="0"/>
              <a:t>-ok telepítését, menedzselését, frissítését és karbantartását végezzük vele.</a:t>
            </a:r>
          </a:p>
          <a:p>
            <a:pPr>
              <a:buSzTx/>
            </a:pPr>
            <a:endParaRPr lang="hu-HU" sz="2400" dirty="0"/>
          </a:p>
          <a:p>
            <a:pPr>
              <a:buSzTx/>
            </a:pPr>
            <a:r>
              <a:rPr lang="hu-HU" sz="2400" dirty="0"/>
              <a:t>Előnyei közé tartozik, hogy API-n keresztül képes kéréseket fogadni így segítve az </a:t>
            </a:r>
            <a:r>
              <a:rPr lang="hu-HU" sz="2400" dirty="0" err="1"/>
              <a:t>automatizációs</a:t>
            </a:r>
            <a:r>
              <a:rPr lang="hu-HU" sz="2400" dirty="0"/>
              <a:t> folyamataink.</a:t>
            </a:r>
            <a:endParaRPr lang="en-US" dirty="0"/>
          </a:p>
          <a:p>
            <a:pPr>
              <a:buSzTx/>
            </a:pPr>
            <a:br>
              <a:rPr lang="en-US" dirty="0"/>
            </a:br>
            <a:endParaRPr lang="hu-HU" dirty="0"/>
          </a:p>
          <a:p>
            <a:pPr>
              <a:buSzTx/>
            </a:pP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02A7C2B-527D-49C4-A4AB-CB35E0ED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42" y="1252772"/>
            <a:ext cx="4704254" cy="363158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40A386-6224-42BC-9918-ACC684FD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844" y="88233"/>
            <a:ext cx="1441406" cy="14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D3190A-6283-456A-9DEB-D4171C52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2B55FA-7157-4531-A56F-AF725C6B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kubespray</a:t>
            </a:r>
            <a:endParaRPr lang="en-US" dirty="0">
              <a:latin typeface="+mn-lt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4153A33-453F-40AF-B883-8F9CD958D745}"/>
              </a:ext>
            </a:extLst>
          </p:cNvPr>
          <p:cNvSpPr txBox="1">
            <a:spLocks/>
          </p:cNvSpPr>
          <p:nvPr/>
        </p:nvSpPr>
        <p:spPr bwMode="gray">
          <a:xfrm>
            <a:off x="383119" y="1583894"/>
            <a:ext cx="10410777" cy="4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6213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1714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41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/>
              <a:t>Opensource</a:t>
            </a:r>
            <a:r>
              <a:rPr lang="hu-HU" sz="2400" dirty="0"/>
              <a:t> projekt, ami </a:t>
            </a:r>
            <a:r>
              <a:rPr lang="hu-HU" sz="2400" dirty="0" err="1"/>
              <a:t>ansible</a:t>
            </a:r>
            <a:r>
              <a:rPr lang="hu-HU" sz="2400" dirty="0"/>
              <a:t> </a:t>
            </a:r>
            <a:r>
              <a:rPr lang="hu-HU" sz="2400" dirty="0" err="1"/>
              <a:t>playbook</a:t>
            </a:r>
            <a:r>
              <a:rPr lang="hu-HU" sz="2400" dirty="0"/>
              <a:t>-ok összessége </a:t>
            </a:r>
            <a:r>
              <a:rPr lang="hu-HU" sz="2400" dirty="0" err="1"/>
              <a:t>Production</a:t>
            </a:r>
            <a:r>
              <a:rPr lang="hu-HU" sz="2400" dirty="0"/>
              <a:t> </a:t>
            </a:r>
            <a:r>
              <a:rPr lang="hu-HU" sz="2400" dirty="0" err="1"/>
              <a:t>Ready</a:t>
            </a:r>
            <a:r>
              <a:rPr lang="hu-HU" sz="2400" dirty="0"/>
              <a:t> </a:t>
            </a:r>
            <a:r>
              <a:rPr lang="hu-HU" sz="2400" dirty="0" err="1"/>
              <a:t>Kubernetes</a:t>
            </a:r>
            <a:r>
              <a:rPr lang="hu-HU" sz="2400" dirty="0"/>
              <a:t> </a:t>
            </a:r>
            <a:r>
              <a:rPr lang="hu-HU" sz="2400" dirty="0" err="1"/>
              <a:t>Cluster</a:t>
            </a:r>
            <a:r>
              <a:rPr lang="hu-HU" sz="2400" dirty="0"/>
              <a:t>-ek létrehozásához.</a:t>
            </a:r>
          </a:p>
          <a:p>
            <a:endParaRPr lang="hu-HU" sz="2400" dirty="0"/>
          </a:p>
          <a:p>
            <a:pPr>
              <a:buSzTx/>
            </a:pPr>
            <a:r>
              <a:rPr lang="hu-HU" sz="2400" dirty="0"/>
              <a:t>Minden kötelező komponenst tartalmaz, ami redundáns </a:t>
            </a:r>
            <a:r>
              <a:rPr lang="hu-HU" sz="2400" dirty="0" err="1"/>
              <a:t>clusterek</a:t>
            </a:r>
            <a:r>
              <a:rPr lang="hu-HU" sz="2400" dirty="0"/>
              <a:t> legyártásához szükséges. </a:t>
            </a:r>
            <a:r>
              <a:rPr lang="hu-HU" sz="2400" dirty="0" err="1"/>
              <a:t>Kubeadm-et</a:t>
            </a:r>
            <a:r>
              <a:rPr lang="hu-HU" sz="2400" dirty="0"/>
              <a:t> használ a K8s komponensek telepítéséhez.</a:t>
            </a:r>
          </a:p>
          <a:p>
            <a:pPr>
              <a:buSzTx/>
            </a:pPr>
            <a:endParaRPr lang="hu-HU" sz="2400" dirty="0"/>
          </a:p>
          <a:p>
            <a:pPr>
              <a:buSzTx/>
            </a:pPr>
            <a:r>
              <a:rPr lang="hu-HU" sz="2400" b="1" dirty="0"/>
              <a:t>Alap komponensek: </a:t>
            </a:r>
            <a:r>
              <a:rPr lang="hu-HU" sz="2400" dirty="0" err="1"/>
              <a:t>Kubernetes</a:t>
            </a:r>
            <a:r>
              <a:rPr lang="hu-HU" sz="2400" dirty="0"/>
              <a:t>, </a:t>
            </a:r>
            <a:r>
              <a:rPr lang="hu-HU" sz="2400" dirty="0" err="1"/>
              <a:t>etcd</a:t>
            </a:r>
            <a:r>
              <a:rPr lang="hu-HU" sz="2400" dirty="0"/>
              <a:t> </a:t>
            </a:r>
            <a:r>
              <a:rPr lang="hu-HU" sz="2400" dirty="0" err="1"/>
              <a:t>cluster</a:t>
            </a:r>
            <a:r>
              <a:rPr lang="hu-HU" sz="2400" dirty="0"/>
              <a:t>, futtatókörnyezet (Docker, </a:t>
            </a:r>
            <a:r>
              <a:rPr lang="hu-HU" sz="2400" dirty="0" err="1"/>
              <a:t>ContainerD</a:t>
            </a:r>
            <a:r>
              <a:rPr lang="hu-HU" sz="2400" dirty="0"/>
              <a:t>)</a:t>
            </a:r>
          </a:p>
          <a:p>
            <a:pPr>
              <a:buSzTx/>
            </a:pPr>
            <a:r>
              <a:rPr lang="hu-HU" sz="2400" b="1" dirty="0"/>
              <a:t>Hálózati komponensek: </a:t>
            </a:r>
            <a:r>
              <a:rPr lang="hu-HU" sz="2400" dirty="0" err="1"/>
              <a:t>Calico</a:t>
            </a:r>
            <a:r>
              <a:rPr lang="hu-HU" sz="2400" dirty="0"/>
              <a:t>, </a:t>
            </a:r>
            <a:r>
              <a:rPr lang="hu-HU" sz="2400" dirty="0" err="1"/>
              <a:t>kube-ovn</a:t>
            </a:r>
            <a:r>
              <a:rPr lang="hu-HU" sz="2400" dirty="0"/>
              <a:t>, </a:t>
            </a:r>
            <a:r>
              <a:rPr lang="hu-HU" sz="2400" dirty="0" err="1"/>
              <a:t>multus</a:t>
            </a:r>
            <a:r>
              <a:rPr lang="hu-HU" sz="2400" dirty="0"/>
              <a:t>, </a:t>
            </a:r>
            <a:r>
              <a:rPr lang="hu-HU" sz="2400" dirty="0" err="1"/>
              <a:t>weave</a:t>
            </a:r>
            <a:r>
              <a:rPr lang="hu-HU" sz="2400" dirty="0"/>
              <a:t>, </a:t>
            </a:r>
            <a:r>
              <a:rPr lang="hu-HU" sz="2400" dirty="0" err="1"/>
              <a:t>canal</a:t>
            </a:r>
            <a:r>
              <a:rPr lang="hu-HU" sz="2400" dirty="0"/>
              <a:t>, </a:t>
            </a:r>
            <a:r>
              <a:rPr lang="hu-HU" sz="2400" dirty="0" err="1"/>
              <a:t>cilium</a:t>
            </a:r>
            <a:r>
              <a:rPr lang="hu-HU" sz="2400" dirty="0"/>
              <a:t>, stb.</a:t>
            </a:r>
          </a:p>
          <a:p>
            <a:pPr>
              <a:buSzTx/>
            </a:pPr>
            <a:r>
              <a:rPr lang="hu-HU" sz="2400" b="1" dirty="0"/>
              <a:t>Alkalmazások</a:t>
            </a:r>
            <a:r>
              <a:rPr lang="hu-HU" sz="2400" dirty="0"/>
              <a:t>: </a:t>
            </a:r>
            <a:r>
              <a:rPr lang="hu-HU" sz="2400" dirty="0" err="1"/>
              <a:t>coredns</a:t>
            </a:r>
            <a:r>
              <a:rPr lang="hu-HU" sz="2400" dirty="0"/>
              <a:t>, </a:t>
            </a:r>
            <a:r>
              <a:rPr lang="hu-HU" sz="2400" dirty="0" err="1"/>
              <a:t>cert-manager</a:t>
            </a:r>
            <a:r>
              <a:rPr lang="hu-HU" sz="2400" dirty="0"/>
              <a:t>, </a:t>
            </a:r>
            <a:r>
              <a:rPr lang="hu-HU" sz="2400" dirty="0" err="1"/>
              <a:t>ambassador</a:t>
            </a:r>
            <a:r>
              <a:rPr lang="hu-HU" sz="2400" dirty="0"/>
              <a:t> proxy, </a:t>
            </a:r>
            <a:r>
              <a:rPr lang="hu-HU" sz="2400" dirty="0" err="1"/>
              <a:t>ingress-nginx</a:t>
            </a:r>
            <a:r>
              <a:rPr lang="hu-HU" sz="2400" dirty="0"/>
              <a:t>, stb.</a:t>
            </a:r>
          </a:p>
          <a:p>
            <a:endParaRPr lang="hu-HU" sz="2400" dirty="0"/>
          </a:p>
          <a:p>
            <a:r>
              <a:rPr lang="en-US" sz="2400" dirty="0"/>
              <a:t>Link: </a:t>
            </a:r>
            <a:r>
              <a:rPr lang="en-US" sz="2400" dirty="0">
                <a:hlinkClick r:id="rId2"/>
              </a:rPr>
              <a:t>https://github.com/kubernetes-sigs/kubespray</a:t>
            </a:r>
            <a:endParaRPr lang="en-US" sz="2400" dirty="0"/>
          </a:p>
          <a:p>
            <a:endParaRPr lang="en-US" sz="2400" dirty="0"/>
          </a:p>
          <a:p>
            <a:br>
              <a:rPr lang="en-US" sz="2400" dirty="0"/>
            </a:br>
            <a:endParaRPr lang="hu-HU" sz="2400" dirty="0"/>
          </a:p>
          <a:p>
            <a:endParaRPr lang="en-US" sz="2400" dirty="0"/>
          </a:p>
          <a:p>
            <a:pPr>
              <a:buSzTx/>
            </a:pPr>
            <a:endParaRPr lang="en-US" sz="2400" dirty="0"/>
          </a:p>
          <a:p>
            <a:pPr>
              <a:buSzTx/>
            </a:pPr>
            <a:br>
              <a:rPr lang="en-US" dirty="0"/>
            </a:br>
            <a:endParaRPr lang="hu-HU" dirty="0"/>
          </a:p>
          <a:p>
            <a:pPr>
              <a:buSzTx/>
            </a:pP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420837-685A-48C9-8165-177D630A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52" y="202134"/>
            <a:ext cx="1485425" cy="1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0F41B6-DEFB-4D04-B5E2-7A5DD6B5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2D8-C7BC-4C89-8A33-ADB7B799484D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A5445A1-4468-4D6A-877B-294AE094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Artifactory</a:t>
            </a:r>
            <a:endParaRPr lang="en-US" dirty="0">
              <a:latin typeface="+mn-lt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46E4D1D-7B87-4C46-BB98-C43138AEB2C7}"/>
              </a:ext>
            </a:extLst>
          </p:cNvPr>
          <p:cNvSpPr txBox="1">
            <a:spLocks/>
          </p:cNvSpPr>
          <p:nvPr/>
        </p:nvSpPr>
        <p:spPr bwMode="gray">
          <a:xfrm>
            <a:off x="383118" y="1401861"/>
            <a:ext cx="9941982" cy="3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6213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1714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4150" algn="l" defTabSz="457200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Univerzális bináris kezelő rendszer</a:t>
            </a:r>
          </a:p>
          <a:p>
            <a:endParaRPr lang="hu-HU" sz="2400" dirty="0"/>
          </a:p>
          <a:p>
            <a:r>
              <a:rPr lang="hu-HU" sz="2400" dirty="0" err="1"/>
              <a:t>Repositorykban</a:t>
            </a:r>
            <a:r>
              <a:rPr lang="hu-HU" sz="2400" dirty="0"/>
              <a:t> (local, </a:t>
            </a:r>
            <a:r>
              <a:rPr lang="hu-HU" sz="2400" dirty="0" err="1"/>
              <a:t>remote</a:t>
            </a:r>
            <a:r>
              <a:rPr lang="hu-HU" sz="2400" dirty="0"/>
              <a:t> és </a:t>
            </a:r>
            <a:r>
              <a:rPr lang="hu-HU" sz="2400" dirty="0" err="1"/>
              <a:t>virtual</a:t>
            </a:r>
            <a:r>
              <a:rPr lang="hu-HU" sz="2400" dirty="0"/>
              <a:t>) tároljuk és cache-</a:t>
            </a:r>
            <a:r>
              <a:rPr lang="hu-HU" sz="2400" dirty="0" err="1"/>
              <a:t>eljük</a:t>
            </a:r>
            <a:r>
              <a:rPr lang="hu-HU" sz="2400" dirty="0"/>
              <a:t> a </a:t>
            </a:r>
            <a:r>
              <a:rPr lang="hu-HU" sz="2400" dirty="0" err="1"/>
              <a:t>verziózott</a:t>
            </a:r>
            <a:r>
              <a:rPr lang="hu-HU" sz="2400" dirty="0"/>
              <a:t> binárisokat. Ezek olyan binárisok, </a:t>
            </a:r>
            <a:r>
              <a:rPr lang="hu-HU" sz="2400" dirty="0" err="1"/>
              <a:t>dependenciák</a:t>
            </a:r>
            <a:r>
              <a:rPr lang="hu-HU" sz="2400" dirty="0"/>
              <a:t> és egyéb források, melyek szükségesek a </a:t>
            </a:r>
            <a:r>
              <a:rPr lang="hu-HU" sz="2400" dirty="0" err="1"/>
              <a:t>konténerizált</a:t>
            </a:r>
            <a:r>
              <a:rPr lang="hu-HU" sz="2400" dirty="0"/>
              <a:t> alkalmazás sikeres image </a:t>
            </a:r>
            <a:r>
              <a:rPr lang="hu-HU" sz="2400" dirty="0" err="1"/>
              <a:t>buildjéhez</a:t>
            </a:r>
            <a:r>
              <a:rPr lang="hu-HU" sz="2400" dirty="0"/>
              <a:t>.</a:t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 err="1"/>
              <a:t>Remote</a:t>
            </a:r>
            <a:r>
              <a:rPr lang="hu-HU" sz="2400" dirty="0"/>
              <a:t> </a:t>
            </a:r>
            <a:r>
              <a:rPr lang="hu-HU" sz="2400" dirty="0" err="1"/>
              <a:t>repo</a:t>
            </a:r>
            <a:r>
              <a:rPr lang="hu-HU" sz="2400" dirty="0"/>
              <a:t> (image) esetén proxy-n keresztül de ő húzza le az image-t </a:t>
            </a:r>
            <a:r>
              <a:rPr lang="hu-HU" sz="2400" dirty="0" err="1"/>
              <a:t>public</a:t>
            </a:r>
            <a:r>
              <a:rPr lang="hu-HU" sz="2400" dirty="0"/>
              <a:t> </a:t>
            </a:r>
            <a:r>
              <a:rPr lang="hu-HU" sz="2400" dirty="0" err="1"/>
              <a:t>repositorkból</a:t>
            </a:r>
            <a:r>
              <a:rPr lang="hu-HU" sz="2400" dirty="0"/>
              <a:t>.</a:t>
            </a:r>
          </a:p>
          <a:p>
            <a:endParaRPr lang="hu-HU" sz="2400" dirty="0"/>
          </a:p>
          <a:p>
            <a:r>
              <a:rPr lang="hu-HU" sz="2400" dirty="0"/>
              <a:t>Alatta </a:t>
            </a:r>
            <a:r>
              <a:rPr lang="hu-HU" sz="2400" dirty="0" err="1"/>
              <a:t>PostgreDB</a:t>
            </a:r>
            <a:r>
              <a:rPr lang="hu-HU" sz="2400" dirty="0"/>
              <a:t> (</a:t>
            </a:r>
            <a:r>
              <a:rPr lang="hu-HU" sz="2400" dirty="0" err="1"/>
              <a:t>primary+standby</a:t>
            </a:r>
            <a:r>
              <a:rPr lang="hu-HU" sz="2400" dirty="0"/>
              <a:t>), </a:t>
            </a:r>
            <a:r>
              <a:rPr lang="hu-HU" sz="2400" dirty="0" err="1"/>
              <a:t>Hitachi</a:t>
            </a:r>
            <a:r>
              <a:rPr lang="hu-HU" sz="2400" dirty="0"/>
              <a:t> NAS </a:t>
            </a:r>
            <a:r>
              <a:rPr lang="hu-HU" sz="2400" dirty="0" err="1"/>
              <a:t>storage</a:t>
            </a:r>
            <a:r>
              <a:rPr lang="hu-HU" sz="2400" dirty="0"/>
              <a:t> biztosítja a </a:t>
            </a:r>
            <a:r>
              <a:rPr lang="hu-HU" sz="2400" dirty="0" err="1"/>
              <a:t>tárhelyet</a:t>
            </a:r>
            <a:r>
              <a:rPr lang="hu-HU" sz="2400" dirty="0"/>
              <a:t> </a:t>
            </a:r>
            <a:endParaRPr lang="en-US" sz="2400" dirty="0"/>
          </a:p>
          <a:p>
            <a:pPr>
              <a:buSzTx/>
            </a:pPr>
            <a:endParaRPr lang="hu-HU" sz="1600" dirty="0"/>
          </a:p>
          <a:p>
            <a:pPr>
              <a:buSzTx/>
            </a:pPr>
            <a:endParaRPr lang="hu-HU" sz="1600" dirty="0"/>
          </a:p>
          <a:p>
            <a:pPr>
              <a:buSzTx/>
            </a:pPr>
            <a:endParaRPr lang="hu-HU" sz="1600" dirty="0"/>
          </a:p>
          <a:p>
            <a:pPr>
              <a:buSzTx/>
            </a:pPr>
            <a:endParaRPr lang="hu-HU" sz="16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81B0B0A-8E86-4FD2-8A86-7E9D7BC1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607" y="98352"/>
            <a:ext cx="4874785" cy="16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9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. %m. %d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2.79764838899999990218E+00&quot;&gt;&lt;m_msothmcolidx val=&quot;0&quot;/&gt;&lt;m_rgb r=&quot;FF&quot; g=&quot;5E&quot; b=&quot;B7&quot;/&gt;&lt;/elem&gt;&lt;elem m_fUsage=&quot;2.33524565010000051402E+00&quot;&gt;&lt;m_msothmcolidx val=&quot;0&quot;/&gt;&lt;m_rgb r=&quot;FF&quot; g=&quot;EE&quot; b=&quot;B9&quot;/&gt;&lt;/elem&gt;&lt;elem m_fUsage=&quot;1.72900000000000009237E+00&quot;&gt;&lt;m_msothmcolidx val=&quot;0&quot;/&gt;&lt;m_rgb r=&quot;ED&quot; g=&quot;A0&quot; b=&quot;5A&quot;/&gt;&lt;/elem&gt;&lt;elem m_fUsage=&quot;7.65384043863510110661E-01&quot;&gt;&lt;m_msothmcolidx val=&quot;0&quot;/&gt;&lt;m_rgb r=&quot;E2&quot; g=&quot;00&quot; b=&quot;74&quot;/&gt;&lt;/elem&gt;&lt;elem m_fUsage=&quot;3.13810596090000171188E-01&quot;&gt;&lt;m_msothmcolidx val=&quot;0&quot;/&gt;&lt;m_rgb r=&quot;2E&quot; g=&quot;75&quot; b=&quot;B6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Ct.0IeqCjAI.FHtJUJ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ip2At.q6Jma5rDgLuJ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XCWwDWH36Mh2Es2xxn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WNxVKSAUOOCEtKdFlR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WNxVKSAUOOCEtKdFlR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4,125;14,25;28,25;28,375;42,375;42,5;56,5;"/>
  <p:tag name="VCT-BULLETVISIBILITY" val="L ****"/>
  <p:tag name="STYLE" val="VctBodyText"/>
  <p:tag name="DATE" val="11.01.2010 16:01: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4,125;14,25;28,25;28,375;42,375;42,5;56,5;"/>
  <p:tag name="VCT-BULLETVISIBILITY" val="L ****"/>
  <p:tag name="STYLE" val="VctBodyText"/>
  <p:tag name="DATE" val="11.01.2010 16:01: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4,125;14,25;28,25;28,375;42,375;42,5;56,5;"/>
  <p:tag name="VCT-BULLETVISIBILITY" val="L ****"/>
  <p:tag name="STYLE" val="VctBodyText"/>
  <p:tag name="DATE" val="11.01.2010 16:01: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4,125;14,25;28,25;28,375;42,375;42,5;56,5;"/>
  <p:tag name="VCT-BULLETVISIBILITY" val="L ****"/>
  <p:tag name="STYLE" val="VctBodyText"/>
  <p:tag name="DATE" val="11.01.2010 16:01: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4,125;14,25;28,25;28,375;42,375;42,5;56,5;"/>
  <p:tag name="VCT-BULLETVISIBILITY" val="L ****"/>
  <p:tag name="STYLE" val="VctBodyText"/>
  <p:tag name="DATE" val="11.01.2010 16:01: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Ct.0IeqCjAI.FHtJUJ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ip2At.q6Jma5rDgLuJ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 16:9 2016 HU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HU_20161212" id="{234DC5FD-B39F-4988-BC79-89CD4FE3EB2A}" vid="{FF964223-9840-4923-87BC-38F98983EFA0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lekom 16:9 2016 HU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HU_20161212" id="{234DC5FD-B39F-4988-BC79-89CD4FE3EB2A}" vid="{FF964223-9840-4923-87BC-38F98983EFA0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26C0D6094CA504BB5AC9C4D83C01995" ma:contentTypeVersion="13" ma:contentTypeDescription="Új dokumentum létrehozása." ma:contentTypeScope="" ma:versionID="c99758a30305ed267f58a62ed5653363">
  <xsd:schema xmlns:xsd="http://www.w3.org/2001/XMLSchema" xmlns:xs="http://www.w3.org/2001/XMLSchema" xmlns:p="http://schemas.microsoft.com/office/2006/metadata/properties" xmlns:ns3="9d201f64-f048-43fe-8f43-5b4518c0dafd" xmlns:ns4="a666f340-07a4-4208-83df-2ee439c80d64" targetNamespace="http://schemas.microsoft.com/office/2006/metadata/properties" ma:root="true" ma:fieldsID="a2b3439ab2fefe82aa2b5b013e13d321" ns3:_="" ns4:_="">
    <xsd:import namespace="9d201f64-f048-43fe-8f43-5b4518c0dafd"/>
    <xsd:import namespace="a666f340-07a4-4208-83df-2ee439c80d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01f64-f048-43fe-8f43-5b4518c0d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6f340-07a4-4208-83df-2ee439c80d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80C9F3-99AA-489A-8E14-866B27E731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D0E7C-BAE2-4070-91D7-ADCEA4B1E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01f64-f048-43fe-8f43-5b4518c0dafd"/>
    <ds:schemaRef ds:uri="a666f340-07a4-4208-83df-2ee439c80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2A9B30-5EA2-442C-B34C-020C69592C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Szélesvásznú</PresentationFormat>
  <Paragraphs>193</Paragraphs>
  <Slides>18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16</vt:i4>
      </vt:variant>
      <vt:variant>
        <vt:lpstr>Téma</vt:lpstr>
      </vt:variant>
      <vt:variant>
        <vt:i4>4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40" baseType="lpstr">
      <vt:lpstr>Arial</vt:lpstr>
      <vt:lpstr>Calibri</vt:lpstr>
      <vt:lpstr>Calibri Light</vt:lpstr>
      <vt:lpstr>TeleGrotesk Headline</vt:lpstr>
      <vt:lpstr>TeleGrotesk Headline Ultra</vt:lpstr>
      <vt:lpstr>TeleGrotesk Next</vt:lpstr>
      <vt:lpstr>TeleGrotesk Next Ultra</vt:lpstr>
      <vt:lpstr>Tele-GroteskFet</vt:lpstr>
      <vt:lpstr>Tele-GroteskNor</vt:lpstr>
      <vt:lpstr>Tele-GroteskUlt</vt:lpstr>
      <vt:lpstr>TeleNeo Office ExtraBold</vt:lpstr>
      <vt:lpstr>TeleNeo Office Medium</vt:lpstr>
      <vt:lpstr>TeleNeo Office Thin</vt:lpstr>
      <vt:lpstr>Times New Roman</vt:lpstr>
      <vt:lpstr>Wingdings</vt:lpstr>
      <vt:lpstr>Wingdings 2</vt:lpstr>
      <vt:lpstr>Telekom 16:9 2016 HU</vt:lpstr>
      <vt:lpstr>1_Egyéni tervezés</vt:lpstr>
      <vt:lpstr>Egyéni tervezés</vt:lpstr>
      <vt:lpstr>1_Telekom 16:9 2016 HU</vt:lpstr>
      <vt:lpstr>think-cell Slide</vt:lpstr>
      <vt:lpstr>think-cell Folie</vt:lpstr>
      <vt:lpstr>PowerPoint-bemutató</vt:lpstr>
      <vt:lpstr>Mérföldkövek és jövőkép </vt:lpstr>
      <vt:lpstr>PLATFORM ESZKÖZTÁRUNK</vt:lpstr>
      <vt:lpstr>NSX komponensek</vt:lpstr>
      <vt:lpstr>PowerPoint-bemutató</vt:lpstr>
      <vt:lpstr>VMware vRealize Orchestrator (vRO):</vt:lpstr>
      <vt:lpstr>Ansible Tower</vt:lpstr>
      <vt:lpstr>kubespray</vt:lpstr>
      <vt:lpstr>Artifactory</vt:lpstr>
      <vt:lpstr>Hálózati kialakítás, első kihívások  Calico + MetalLB</vt:lpstr>
      <vt:lpstr>Calico + MetalLB</vt:lpstr>
      <vt:lpstr>Monitorozás és riasztások</vt:lpstr>
      <vt:lpstr>Választott eszköz CI/CD folyamatainkhoz</vt:lpstr>
      <vt:lpstr>Fejlesztés a múltban</vt:lpstr>
      <vt:lpstr>Jelen Fejlesztői szemszögből</vt:lpstr>
      <vt:lpstr>CI/CD Folyamatunk</vt:lpstr>
      <vt:lpstr>CI/CD Folyamatainknak köszönhető eredmények</vt:lpstr>
      <vt:lpstr>Kérdések? |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Molnár László [FI_CAMO]</dc:creator>
  <cp:lastModifiedBy>Szelestey Péter</cp:lastModifiedBy>
  <cp:revision>564</cp:revision>
  <dcterms:created xsi:type="dcterms:W3CDTF">2020-12-02T09:37:04Z</dcterms:created>
  <dcterms:modified xsi:type="dcterms:W3CDTF">2021-06-08T15:21:43Z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0x010100A26C0D6094CA504BB5AC9C4D83C01995</vt:lpwstr>
  </property>
</Properties>
</file>