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65" r:id="rId3"/>
    <p:sldId id="261" r:id="rId4"/>
    <p:sldId id="258" r:id="rId5"/>
    <p:sldId id="259" r:id="rId6"/>
    <p:sldId id="260" r:id="rId7"/>
    <p:sldId id="263" r:id="rId8"/>
    <p:sldId id="271" r:id="rId9"/>
    <p:sldId id="287" r:id="rId10"/>
    <p:sldId id="288" r:id="rId11"/>
    <p:sldId id="281" r:id="rId12"/>
    <p:sldId id="268" r:id="rId13"/>
    <p:sldId id="285" r:id="rId14"/>
    <p:sldId id="286" r:id="rId15"/>
    <p:sldId id="289" r:id="rId16"/>
    <p:sldId id="273" r:id="rId17"/>
    <p:sldId id="278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/>
    <p:restoredTop sz="94703"/>
  </p:normalViewPr>
  <p:slideViewPr>
    <p:cSldViewPr snapToGrid="0" snapToObjects="1">
      <p:cViewPr varScale="1">
        <p:scale>
          <a:sx n="60" d="100"/>
          <a:sy n="60" d="100"/>
        </p:scale>
        <p:origin x="200" y="3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49E32-E4F1-42BC-B99F-57D392D22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4CA38-338B-407A-9827-F5565626E9E5}">
      <dgm:prSet/>
      <dgm:spPr/>
      <dgm:t>
        <a:bodyPr/>
        <a:lstStyle/>
        <a:p>
          <a:r>
            <a:rPr lang="hu-HU"/>
            <a:t>Store sensitive information</a:t>
          </a:r>
          <a:endParaRPr lang="en-US"/>
        </a:p>
      </dgm:t>
    </dgm:pt>
    <dgm:pt modelId="{B3FD6D52-5798-4188-BDF1-25F4CE71C609}" type="parTrans" cxnId="{22216A13-E60D-4C33-904B-3B2231C99311}">
      <dgm:prSet/>
      <dgm:spPr/>
      <dgm:t>
        <a:bodyPr/>
        <a:lstStyle/>
        <a:p>
          <a:endParaRPr lang="en-US"/>
        </a:p>
      </dgm:t>
    </dgm:pt>
    <dgm:pt modelId="{D934D9D8-2479-471B-A6A2-CC322C2A6922}" type="sibTrans" cxnId="{22216A13-E60D-4C33-904B-3B2231C99311}">
      <dgm:prSet/>
      <dgm:spPr/>
      <dgm:t>
        <a:bodyPr/>
        <a:lstStyle/>
        <a:p>
          <a:endParaRPr lang="en-US"/>
        </a:p>
      </dgm:t>
    </dgm:pt>
    <dgm:pt modelId="{D1F95716-F5AD-4219-9976-8C2D8F5EE7E9}">
      <dgm:prSet/>
      <dgm:spPr/>
      <dgm:t>
        <a:bodyPr/>
        <a:lstStyle/>
        <a:p>
          <a:r>
            <a:rPr lang="hu-HU"/>
            <a:t>Inject into containers</a:t>
          </a:r>
          <a:endParaRPr lang="en-US"/>
        </a:p>
      </dgm:t>
    </dgm:pt>
    <dgm:pt modelId="{1ADA966B-71AB-4C4D-9944-CD10724A683D}" type="parTrans" cxnId="{BD48E223-387A-424C-BD0B-09D5F7A5B320}">
      <dgm:prSet/>
      <dgm:spPr/>
      <dgm:t>
        <a:bodyPr/>
        <a:lstStyle/>
        <a:p>
          <a:endParaRPr lang="en-US"/>
        </a:p>
      </dgm:t>
    </dgm:pt>
    <dgm:pt modelId="{8432D46B-97BE-4C90-9BFC-1DFB2F3CCE17}" type="sibTrans" cxnId="{BD48E223-387A-424C-BD0B-09D5F7A5B320}">
      <dgm:prSet/>
      <dgm:spPr/>
      <dgm:t>
        <a:bodyPr/>
        <a:lstStyle/>
        <a:p>
          <a:endParaRPr lang="en-US"/>
        </a:p>
      </dgm:t>
    </dgm:pt>
    <dgm:pt modelId="{5D0E646F-FB3E-42C9-8F38-9D22AC0DC3CA}">
      <dgm:prSet/>
      <dgm:spPr/>
      <dgm:t>
        <a:bodyPr/>
        <a:lstStyle/>
        <a:p>
          <a:r>
            <a:rPr lang="hu-HU"/>
            <a:t>as files</a:t>
          </a:r>
          <a:endParaRPr lang="en-US"/>
        </a:p>
      </dgm:t>
    </dgm:pt>
    <dgm:pt modelId="{7D5B2462-7CDC-46DD-A855-2822C2BA1922}" type="parTrans" cxnId="{9B3D7CD4-83C3-4CCC-B4DA-C2D5AE9DE026}">
      <dgm:prSet/>
      <dgm:spPr/>
      <dgm:t>
        <a:bodyPr/>
        <a:lstStyle/>
        <a:p>
          <a:endParaRPr lang="en-US"/>
        </a:p>
      </dgm:t>
    </dgm:pt>
    <dgm:pt modelId="{29ED9925-E832-4FFC-AA6A-1E888A987EFA}" type="sibTrans" cxnId="{9B3D7CD4-83C3-4CCC-B4DA-C2D5AE9DE026}">
      <dgm:prSet/>
      <dgm:spPr/>
      <dgm:t>
        <a:bodyPr/>
        <a:lstStyle/>
        <a:p>
          <a:endParaRPr lang="en-US"/>
        </a:p>
      </dgm:t>
    </dgm:pt>
    <dgm:pt modelId="{B931A560-2D7D-4D2E-A9E8-D5D07E4C9665}">
      <dgm:prSet/>
      <dgm:spPr/>
      <dgm:t>
        <a:bodyPr/>
        <a:lstStyle/>
        <a:p>
          <a:r>
            <a:rPr lang="hu-HU"/>
            <a:t>as environment variables</a:t>
          </a:r>
          <a:endParaRPr lang="en-US"/>
        </a:p>
      </dgm:t>
    </dgm:pt>
    <dgm:pt modelId="{0B145815-2F99-41BB-8DE2-8C667ABC7633}" type="parTrans" cxnId="{DAFD4046-2677-472C-8188-5D23B83EAE8F}">
      <dgm:prSet/>
      <dgm:spPr/>
      <dgm:t>
        <a:bodyPr/>
        <a:lstStyle/>
        <a:p>
          <a:endParaRPr lang="en-US"/>
        </a:p>
      </dgm:t>
    </dgm:pt>
    <dgm:pt modelId="{24EB8843-8482-4263-AA07-FCB898A34D00}" type="sibTrans" cxnId="{DAFD4046-2677-472C-8188-5D23B83EAE8F}">
      <dgm:prSet/>
      <dgm:spPr/>
      <dgm:t>
        <a:bodyPr/>
        <a:lstStyle/>
        <a:p>
          <a:endParaRPr lang="en-US"/>
        </a:p>
      </dgm:t>
    </dgm:pt>
    <dgm:pt modelId="{BA605705-370F-744C-9302-21157A3A1783}" type="pres">
      <dgm:prSet presAssocID="{CAB49E32-E4F1-42BC-B99F-57D392D22552}" presName="linear" presStyleCnt="0">
        <dgm:presLayoutVars>
          <dgm:animLvl val="lvl"/>
          <dgm:resizeHandles val="exact"/>
        </dgm:presLayoutVars>
      </dgm:prSet>
      <dgm:spPr/>
    </dgm:pt>
    <dgm:pt modelId="{1A895A99-46EB-BA4E-B66A-A2C673E372C4}" type="pres">
      <dgm:prSet presAssocID="{3914CA38-338B-407A-9827-F5565626E9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2E3914-ECAA-044D-9DF8-28CC6CC48E4D}" type="pres">
      <dgm:prSet presAssocID="{D934D9D8-2479-471B-A6A2-CC322C2A6922}" presName="spacer" presStyleCnt="0"/>
      <dgm:spPr/>
    </dgm:pt>
    <dgm:pt modelId="{BE2379EA-224E-A54B-961A-0027C381AA8A}" type="pres">
      <dgm:prSet presAssocID="{D1F95716-F5AD-4219-9976-8C2D8F5EE7E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52A8C3-7265-D744-84D7-AE45178E2A53}" type="pres">
      <dgm:prSet presAssocID="{D1F95716-F5AD-4219-9976-8C2D8F5EE7E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2216A13-E60D-4C33-904B-3B2231C99311}" srcId="{CAB49E32-E4F1-42BC-B99F-57D392D22552}" destId="{3914CA38-338B-407A-9827-F5565626E9E5}" srcOrd="0" destOrd="0" parTransId="{B3FD6D52-5798-4188-BDF1-25F4CE71C609}" sibTransId="{D934D9D8-2479-471B-A6A2-CC322C2A6922}"/>
    <dgm:cxn modelId="{BD48E223-387A-424C-BD0B-09D5F7A5B320}" srcId="{CAB49E32-E4F1-42BC-B99F-57D392D22552}" destId="{D1F95716-F5AD-4219-9976-8C2D8F5EE7E9}" srcOrd="1" destOrd="0" parTransId="{1ADA966B-71AB-4C4D-9944-CD10724A683D}" sibTransId="{8432D46B-97BE-4C90-9BFC-1DFB2F3CCE17}"/>
    <dgm:cxn modelId="{2DCA7E24-F464-C840-B78A-69E2E5CF0D74}" type="presOf" srcId="{CAB49E32-E4F1-42BC-B99F-57D392D22552}" destId="{BA605705-370F-744C-9302-21157A3A1783}" srcOrd="0" destOrd="0" presId="urn:microsoft.com/office/officeart/2005/8/layout/vList2"/>
    <dgm:cxn modelId="{F40D4B31-F135-4E46-9BA2-3DBB3AB0B8C8}" type="presOf" srcId="{3914CA38-338B-407A-9827-F5565626E9E5}" destId="{1A895A99-46EB-BA4E-B66A-A2C673E372C4}" srcOrd="0" destOrd="0" presId="urn:microsoft.com/office/officeart/2005/8/layout/vList2"/>
    <dgm:cxn modelId="{DAFD4046-2677-472C-8188-5D23B83EAE8F}" srcId="{D1F95716-F5AD-4219-9976-8C2D8F5EE7E9}" destId="{B931A560-2D7D-4D2E-A9E8-D5D07E4C9665}" srcOrd="1" destOrd="0" parTransId="{0B145815-2F99-41BB-8DE2-8C667ABC7633}" sibTransId="{24EB8843-8482-4263-AA07-FCB898A34D00}"/>
    <dgm:cxn modelId="{3B4E0149-EBEC-4F4B-A002-99B26C3D528F}" type="presOf" srcId="{D1F95716-F5AD-4219-9976-8C2D8F5EE7E9}" destId="{BE2379EA-224E-A54B-961A-0027C381AA8A}" srcOrd="0" destOrd="0" presId="urn:microsoft.com/office/officeart/2005/8/layout/vList2"/>
    <dgm:cxn modelId="{6CA68F9F-88B8-1540-887B-74E19F6B35DC}" type="presOf" srcId="{5D0E646F-FB3E-42C9-8F38-9D22AC0DC3CA}" destId="{2652A8C3-7265-D744-84D7-AE45178E2A53}" srcOrd="0" destOrd="0" presId="urn:microsoft.com/office/officeart/2005/8/layout/vList2"/>
    <dgm:cxn modelId="{63AD7AC1-AEBA-4E4D-A987-7F8A0B430046}" type="presOf" srcId="{B931A560-2D7D-4D2E-A9E8-D5D07E4C9665}" destId="{2652A8C3-7265-D744-84D7-AE45178E2A53}" srcOrd="0" destOrd="1" presId="urn:microsoft.com/office/officeart/2005/8/layout/vList2"/>
    <dgm:cxn modelId="{9B3D7CD4-83C3-4CCC-B4DA-C2D5AE9DE026}" srcId="{D1F95716-F5AD-4219-9976-8C2D8F5EE7E9}" destId="{5D0E646F-FB3E-42C9-8F38-9D22AC0DC3CA}" srcOrd="0" destOrd="0" parTransId="{7D5B2462-7CDC-46DD-A855-2822C2BA1922}" sibTransId="{29ED9925-E832-4FFC-AA6A-1E888A987EFA}"/>
    <dgm:cxn modelId="{DF9255A6-B59C-7F4D-94ED-5BE7564E168B}" type="presParOf" srcId="{BA605705-370F-744C-9302-21157A3A1783}" destId="{1A895A99-46EB-BA4E-B66A-A2C673E372C4}" srcOrd="0" destOrd="0" presId="urn:microsoft.com/office/officeart/2005/8/layout/vList2"/>
    <dgm:cxn modelId="{9382E313-C24C-014E-9572-22EF7F63A3C6}" type="presParOf" srcId="{BA605705-370F-744C-9302-21157A3A1783}" destId="{1D2E3914-ECAA-044D-9DF8-28CC6CC48E4D}" srcOrd="1" destOrd="0" presId="urn:microsoft.com/office/officeart/2005/8/layout/vList2"/>
    <dgm:cxn modelId="{41F2013C-E7A2-F546-B3AD-0B0AA96998D6}" type="presParOf" srcId="{BA605705-370F-744C-9302-21157A3A1783}" destId="{BE2379EA-224E-A54B-961A-0027C381AA8A}" srcOrd="2" destOrd="0" presId="urn:microsoft.com/office/officeart/2005/8/layout/vList2"/>
    <dgm:cxn modelId="{56C20B2E-8436-BF41-8679-C2EBC3780328}" type="presParOf" srcId="{BA605705-370F-744C-9302-21157A3A1783}" destId="{2652A8C3-7265-D744-84D7-AE45178E2A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1608B-0ACF-487F-A0FA-5712D6EBC48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7FE7F0-3A20-4E93-81FE-D1EE15667953}">
      <dgm:prSet/>
      <dgm:spPr/>
      <dgm:t>
        <a:bodyPr/>
        <a:lstStyle/>
        <a:p>
          <a:r>
            <a:rPr lang="hu-HU"/>
            <a:t>Swiss-army knife for Hashicorp Vault on Kubernetes</a:t>
          </a:r>
          <a:endParaRPr lang="en-US"/>
        </a:p>
      </dgm:t>
    </dgm:pt>
    <dgm:pt modelId="{DD379E90-FEBD-49E2-9762-D4F9531D03C6}" type="parTrans" cxnId="{50723F76-3C8A-4F9E-8FB0-640534DDD6EC}">
      <dgm:prSet/>
      <dgm:spPr/>
      <dgm:t>
        <a:bodyPr/>
        <a:lstStyle/>
        <a:p>
          <a:endParaRPr lang="en-US"/>
        </a:p>
      </dgm:t>
    </dgm:pt>
    <dgm:pt modelId="{F60162AB-CCB2-4ECD-B016-C8F4FDE406D0}" type="sibTrans" cxnId="{50723F76-3C8A-4F9E-8FB0-640534DDD6EC}">
      <dgm:prSet/>
      <dgm:spPr/>
      <dgm:t>
        <a:bodyPr/>
        <a:lstStyle/>
        <a:p>
          <a:endParaRPr lang="en-US"/>
        </a:p>
      </dgm:t>
    </dgm:pt>
    <dgm:pt modelId="{EE09F874-F884-401F-BB76-804EB5181720}">
      <dgm:prSet/>
      <dgm:spPr/>
      <dgm:t>
        <a:bodyPr/>
        <a:lstStyle/>
        <a:p>
          <a:r>
            <a:rPr lang="hu-HU" dirty="0" err="1"/>
            <a:t>Secrets</a:t>
          </a:r>
          <a:r>
            <a:rPr lang="hu-HU" dirty="0"/>
            <a:t> </a:t>
          </a:r>
          <a:r>
            <a:rPr lang="hu-HU" dirty="0" err="1"/>
            <a:t>are</a:t>
          </a:r>
          <a:r>
            <a:rPr lang="hu-HU" dirty="0"/>
            <a:t> </a:t>
          </a:r>
          <a:r>
            <a:rPr lang="hu-HU" dirty="0" err="1"/>
            <a:t>stored</a:t>
          </a:r>
          <a:r>
            <a:rPr lang="hu-HU" dirty="0"/>
            <a:t> </a:t>
          </a:r>
          <a:r>
            <a:rPr lang="hu-HU" dirty="0" err="1"/>
            <a:t>safely</a:t>
          </a:r>
          <a:r>
            <a:rPr lang="hu-HU" dirty="0"/>
            <a:t> in </a:t>
          </a:r>
          <a:r>
            <a:rPr lang="hu-HU" dirty="0" err="1"/>
            <a:t>Vault</a:t>
          </a:r>
          <a:endParaRPr lang="en-US" dirty="0"/>
        </a:p>
      </dgm:t>
    </dgm:pt>
    <dgm:pt modelId="{86445B12-8B59-442B-A0A5-22300CFBB127}" type="parTrans" cxnId="{AEC3E05E-7C89-45E5-B5B9-99AF2358DFE7}">
      <dgm:prSet/>
      <dgm:spPr/>
      <dgm:t>
        <a:bodyPr/>
        <a:lstStyle/>
        <a:p>
          <a:endParaRPr lang="en-US"/>
        </a:p>
      </dgm:t>
    </dgm:pt>
    <dgm:pt modelId="{8E7F8199-5082-4CD4-88D8-F53F90C31F77}" type="sibTrans" cxnId="{AEC3E05E-7C89-45E5-B5B9-99AF2358DFE7}">
      <dgm:prSet/>
      <dgm:spPr/>
      <dgm:t>
        <a:bodyPr/>
        <a:lstStyle/>
        <a:p>
          <a:endParaRPr lang="en-US"/>
        </a:p>
      </dgm:t>
    </dgm:pt>
    <dgm:pt modelId="{400B7E69-0854-4348-BAB0-DF5E53D54234}">
      <dgm:prSet/>
      <dgm:spPr/>
      <dgm:t>
        <a:bodyPr/>
        <a:lstStyle/>
        <a:p>
          <a:r>
            <a:rPr lang="hu-HU" dirty="0" err="1"/>
            <a:t>Secret</a:t>
          </a:r>
          <a:r>
            <a:rPr lang="hu-HU" dirty="0"/>
            <a:t> </a:t>
          </a:r>
          <a:r>
            <a:rPr lang="hu-HU" dirty="0" err="1"/>
            <a:t>values</a:t>
          </a:r>
          <a:r>
            <a:rPr lang="hu-HU" dirty="0"/>
            <a:t> </a:t>
          </a:r>
          <a:r>
            <a:rPr lang="hu-HU" dirty="0" err="1"/>
            <a:t>are</a:t>
          </a:r>
          <a:r>
            <a:rPr lang="hu-HU" dirty="0"/>
            <a:t> </a:t>
          </a:r>
          <a:r>
            <a:rPr lang="hu-HU" dirty="0" err="1"/>
            <a:t>injected</a:t>
          </a:r>
          <a:r>
            <a:rPr lang="hu-HU" dirty="0"/>
            <a:t> </a:t>
          </a:r>
          <a:r>
            <a:rPr lang="hu-HU" dirty="0" err="1"/>
            <a:t>directly</a:t>
          </a:r>
          <a:r>
            <a:rPr lang="hu-HU" dirty="0"/>
            <a:t> </a:t>
          </a:r>
          <a:r>
            <a:rPr lang="hu-HU" dirty="0" err="1"/>
            <a:t>into</a:t>
          </a:r>
          <a:r>
            <a:rPr lang="hu-HU" dirty="0"/>
            <a:t> </a:t>
          </a:r>
          <a:r>
            <a:rPr lang="hu-HU" dirty="0" err="1"/>
            <a:t>pods</a:t>
          </a:r>
          <a:endParaRPr lang="en-US" dirty="0"/>
        </a:p>
      </dgm:t>
    </dgm:pt>
    <dgm:pt modelId="{1A989B58-E442-4736-AE8F-EBBE56423BCC}" type="parTrans" cxnId="{7733794C-D193-4F66-975A-E00448D1A8C2}">
      <dgm:prSet/>
      <dgm:spPr/>
      <dgm:t>
        <a:bodyPr/>
        <a:lstStyle/>
        <a:p>
          <a:endParaRPr lang="en-US"/>
        </a:p>
      </dgm:t>
    </dgm:pt>
    <dgm:pt modelId="{006634AA-5CF1-4C9B-88A6-348F2905A35E}" type="sibTrans" cxnId="{7733794C-D193-4F66-975A-E00448D1A8C2}">
      <dgm:prSet/>
      <dgm:spPr/>
      <dgm:t>
        <a:bodyPr/>
        <a:lstStyle/>
        <a:p>
          <a:endParaRPr lang="en-US"/>
        </a:p>
      </dgm:t>
    </dgm:pt>
    <dgm:pt modelId="{4FE0DF5E-D938-F44C-BFA4-58C1AC480C50}" type="pres">
      <dgm:prSet presAssocID="{9801608B-0ACF-487F-A0FA-5712D6EBC485}" presName="vert0" presStyleCnt="0">
        <dgm:presLayoutVars>
          <dgm:dir/>
          <dgm:animOne val="branch"/>
          <dgm:animLvl val="lvl"/>
        </dgm:presLayoutVars>
      </dgm:prSet>
      <dgm:spPr/>
    </dgm:pt>
    <dgm:pt modelId="{8AC7C33A-D9FB-7A4D-9C22-BC63A8D9C680}" type="pres">
      <dgm:prSet presAssocID="{BD7FE7F0-3A20-4E93-81FE-D1EE15667953}" presName="thickLine" presStyleLbl="alignNode1" presStyleIdx="0" presStyleCnt="3"/>
      <dgm:spPr/>
    </dgm:pt>
    <dgm:pt modelId="{BA5622C0-BC55-804E-877C-44D33BB2F53D}" type="pres">
      <dgm:prSet presAssocID="{BD7FE7F0-3A20-4E93-81FE-D1EE15667953}" presName="horz1" presStyleCnt="0"/>
      <dgm:spPr/>
    </dgm:pt>
    <dgm:pt modelId="{ACF4B63B-63AC-CA4A-A070-5649CADB45EC}" type="pres">
      <dgm:prSet presAssocID="{BD7FE7F0-3A20-4E93-81FE-D1EE15667953}" presName="tx1" presStyleLbl="revTx" presStyleIdx="0" presStyleCnt="3"/>
      <dgm:spPr/>
    </dgm:pt>
    <dgm:pt modelId="{39808344-844D-0C41-82A2-4F1EBDE18B6C}" type="pres">
      <dgm:prSet presAssocID="{BD7FE7F0-3A20-4E93-81FE-D1EE15667953}" presName="vert1" presStyleCnt="0"/>
      <dgm:spPr/>
    </dgm:pt>
    <dgm:pt modelId="{7162DBF5-4B36-BC4B-9CBB-73B039B3B201}" type="pres">
      <dgm:prSet presAssocID="{EE09F874-F884-401F-BB76-804EB5181720}" presName="thickLine" presStyleLbl="alignNode1" presStyleIdx="1" presStyleCnt="3"/>
      <dgm:spPr/>
    </dgm:pt>
    <dgm:pt modelId="{398AA64B-CA28-424C-A248-7754F4CA3D7A}" type="pres">
      <dgm:prSet presAssocID="{EE09F874-F884-401F-BB76-804EB5181720}" presName="horz1" presStyleCnt="0"/>
      <dgm:spPr/>
    </dgm:pt>
    <dgm:pt modelId="{9E487244-F85E-9143-82EF-D48F1E82E8C7}" type="pres">
      <dgm:prSet presAssocID="{EE09F874-F884-401F-BB76-804EB5181720}" presName="tx1" presStyleLbl="revTx" presStyleIdx="1" presStyleCnt="3"/>
      <dgm:spPr/>
    </dgm:pt>
    <dgm:pt modelId="{71D469AD-C115-2B47-B1B0-B23C8B3CE662}" type="pres">
      <dgm:prSet presAssocID="{EE09F874-F884-401F-BB76-804EB5181720}" presName="vert1" presStyleCnt="0"/>
      <dgm:spPr/>
    </dgm:pt>
    <dgm:pt modelId="{85743EB3-133C-6340-BE03-1BA6AFC950A4}" type="pres">
      <dgm:prSet presAssocID="{400B7E69-0854-4348-BAB0-DF5E53D54234}" presName="thickLine" presStyleLbl="alignNode1" presStyleIdx="2" presStyleCnt="3"/>
      <dgm:spPr/>
    </dgm:pt>
    <dgm:pt modelId="{36E94C66-5C46-9E42-90E1-BF229010B2A3}" type="pres">
      <dgm:prSet presAssocID="{400B7E69-0854-4348-BAB0-DF5E53D54234}" presName="horz1" presStyleCnt="0"/>
      <dgm:spPr/>
    </dgm:pt>
    <dgm:pt modelId="{ED1CEEB7-FD18-504C-876F-091B609FBB3E}" type="pres">
      <dgm:prSet presAssocID="{400B7E69-0854-4348-BAB0-DF5E53D54234}" presName="tx1" presStyleLbl="revTx" presStyleIdx="2" presStyleCnt="3"/>
      <dgm:spPr/>
    </dgm:pt>
    <dgm:pt modelId="{0B3801B4-235D-D946-A808-D0CC79806718}" type="pres">
      <dgm:prSet presAssocID="{400B7E69-0854-4348-BAB0-DF5E53D54234}" presName="vert1" presStyleCnt="0"/>
      <dgm:spPr/>
    </dgm:pt>
  </dgm:ptLst>
  <dgm:cxnLst>
    <dgm:cxn modelId="{68D29608-452A-E743-80E9-F34DF1622E2C}" type="presOf" srcId="{BD7FE7F0-3A20-4E93-81FE-D1EE15667953}" destId="{ACF4B63B-63AC-CA4A-A070-5649CADB45EC}" srcOrd="0" destOrd="0" presId="urn:microsoft.com/office/officeart/2008/layout/LinedList"/>
    <dgm:cxn modelId="{0A0D902C-12C2-1541-96D1-76C5ACAAB629}" type="presOf" srcId="{EE09F874-F884-401F-BB76-804EB5181720}" destId="{9E487244-F85E-9143-82EF-D48F1E82E8C7}" srcOrd="0" destOrd="0" presId="urn:microsoft.com/office/officeart/2008/layout/LinedList"/>
    <dgm:cxn modelId="{7733794C-D193-4F66-975A-E00448D1A8C2}" srcId="{9801608B-0ACF-487F-A0FA-5712D6EBC485}" destId="{400B7E69-0854-4348-BAB0-DF5E53D54234}" srcOrd="2" destOrd="0" parTransId="{1A989B58-E442-4736-AE8F-EBBE56423BCC}" sibTransId="{006634AA-5CF1-4C9B-88A6-348F2905A35E}"/>
    <dgm:cxn modelId="{95150A56-424F-E64A-829E-5C62720F1A95}" type="presOf" srcId="{9801608B-0ACF-487F-A0FA-5712D6EBC485}" destId="{4FE0DF5E-D938-F44C-BFA4-58C1AC480C50}" srcOrd="0" destOrd="0" presId="urn:microsoft.com/office/officeart/2008/layout/LinedList"/>
    <dgm:cxn modelId="{AEC3E05E-7C89-45E5-B5B9-99AF2358DFE7}" srcId="{9801608B-0ACF-487F-A0FA-5712D6EBC485}" destId="{EE09F874-F884-401F-BB76-804EB5181720}" srcOrd="1" destOrd="0" parTransId="{86445B12-8B59-442B-A0A5-22300CFBB127}" sibTransId="{8E7F8199-5082-4CD4-88D8-F53F90C31F77}"/>
    <dgm:cxn modelId="{50723F76-3C8A-4F9E-8FB0-640534DDD6EC}" srcId="{9801608B-0ACF-487F-A0FA-5712D6EBC485}" destId="{BD7FE7F0-3A20-4E93-81FE-D1EE15667953}" srcOrd="0" destOrd="0" parTransId="{DD379E90-FEBD-49E2-9762-D4F9531D03C6}" sibTransId="{F60162AB-CCB2-4ECD-B016-C8F4FDE406D0}"/>
    <dgm:cxn modelId="{86526ACC-E056-0D4C-B142-D4EF6AD8AC53}" type="presOf" srcId="{400B7E69-0854-4348-BAB0-DF5E53D54234}" destId="{ED1CEEB7-FD18-504C-876F-091B609FBB3E}" srcOrd="0" destOrd="0" presId="urn:microsoft.com/office/officeart/2008/layout/LinedList"/>
    <dgm:cxn modelId="{2ECBB174-AB45-4A41-A22E-3AC7511D0FA4}" type="presParOf" srcId="{4FE0DF5E-D938-F44C-BFA4-58C1AC480C50}" destId="{8AC7C33A-D9FB-7A4D-9C22-BC63A8D9C680}" srcOrd="0" destOrd="0" presId="urn:microsoft.com/office/officeart/2008/layout/LinedList"/>
    <dgm:cxn modelId="{5C9F8C5B-39AB-8B44-AECB-9C3FF7907181}" type="presParOf" srcId="{4FE0DF5E-D938-F44C-BFA4-58C1AC480C50}" destId="{BA5622C0-BC55-804E-877C-44D33BB2F53D}" srcOrd="1" destOrd="0" presId="urn:microsoft.com/office/officeart/2008/layout/LinedList"/>
    <dgm:cxn modelId="{5CC6CC4A-64F8-3840-A5E3-402EC22299E0}" type="presParOf" srcId="{BA5622C0-BC55-804E-877C-44D33BB2F53D}" destId="{ACF4B63B-63AC-CA4A-A070-5649CADB45EC}" srcOrd="0" destOrd="0" presId="urn:microsoft.com/office/officeart/2008/layout/LinedList"/>
    <dgm:cxn modelId="{E6F192DC-2782-9E4B-BB21-598254A83BB3}" type="presParOf" srcId="{BA5622C0-BC55-804E-877C-44D33BB2F53D}" destId="{39808344-844D-0C41-82A2-4F1EBDE18B6C}" srcOrd="1" destOrd="0" presId="urn:microsoft.com/office/officeart/2008/layout/LinedList"/>
    <dgm:cxn modelId="{52882DD1-30DD-4648-9B60-08D7C3DC76ED}" type="presParOf" srcId="{4FE0DF5E-D938-F44C-BFA4-58C1AC480C50}" destId="{7162DBF5-4B36-BC4B-9CBB-73B039B3B201}" srcOrd="2" destOrd="0" presId="urn:microsoft.com/office/officeart/2008/layout/LinedList"/>
    <dgm:cxn modelId="{B678DB89-E2FE-D940-B03D-250AB13CB63F}" type="presParOf" srcId="{4FE0DF5E-D938-F44C-BFA4-58C1AC480C50}" destId="{398AA64B-CA28-424C-A248-7754F4CA3D7A}" srcOrd="3" destOrd="0" presId="urn:microsoft.com/office/officeart/2008/layout/LinedList"/>
    <dgm:cxn modelId="{88D551F4-949E-4746-A20C-FE36E8116A9C}" type="presParOf" srcId="{398AA64B-CA28-424C-A248-7754F4CA3D7A}" destId="{9E487244-F85E-9143-82EF-D48F1E82E8C7}" srcOrd="0" destOrd="0" presId="urn:microsoft.com/office/officeart/2008/layout/LinedList"/>
    <dgm:cxn modelId="{AE425FBD-3CFC-FC41-8AF3-6314F4CBBFDB}" type="presParOf" srcId="{398AA64B-CA28-424C-A248-7754F4CA3D7A}" destId="{71D469AD-C115-2B47-B1B0-B23C8B3CE662}" srcOrd="1" destOrd="0" presId="urn:microsoft.com/office/officeart/2008/layout/LinedList"/>
    <dgm:cxn modelId="{C8F7674B-7D2B-3145-84A2-1BBAB97F2546}" type="presParOf" srcId="{4FE0DF5E-D938-F44C-BFA4-58C1AC480C50}" destId="{85743EB3-133C-6340-BE03-1BA6AFC950A4}" srcOrd="4" destOrd="0" presId="urn:microsoft.com/office/officeart/2008/layout/LinedList"/>
    <dgm:cxn modelId="{4FBF8298-5872-114E-A886-9AEB226AB77A}" type="presParOf" srcId="{4FE0DF5E-D938-F44C-BFA4-58C1AC480C50}" destId="{36E94C66-5C46-9E42-90E1-BF229010B2A3}" srcOrd="5" destOrd="0" presId="urn:microsoft.com/office/officeart/2008/layout/LinedList"/>
    <dgm:cxn modelId="{2AD1F9B2-6EA0-EF49-82D8-BC064E0EE8F3}" type="presParOf" srcId="{36E94C66-5C46-9E42-90E1-BF229010B2A3}" destId="{ED1CEEB7-FD18-504C-876F-091B609FBB3E}" srcOrd="0" destOrd="0" presId="urn:microsoft.com/office/officeart/2008/layout/LinedList"/>
    <dgm:cxn modelId="{7A51A74C-79D2-DA4A-AFA7-8F3F81C13403}" type="presParOf" srcId="{36E94C66-5C46-9E42-90E1-BF229010B2A3}" destId="{0B3801B4-235D-D946-A808-D0CC798067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95A99-46EB-BA4E-B66A-A2C673E372C4}">
      <dsp:nvSpPr>
        <dsp:cNvPr id="0" name=""/>
        <dsp:cNvSpPr/>
      </dsp:nvSpPr>
      <dsp:spPr>
        <a:xfrm>
          <a:off x="0" y="37268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500" kern="1200"/>
            <a:t>Store sensitive information</a:t>
          </a:r>
          <a:endParaRPr lang="en-US" sz="5500" kern="1200"/>
        </a:p>
      </dsp:txBody>
      <dsp:txXfrm>
        <a:off x="64397" y="101665"/>
        <a:ext cx="10386806" cy="1190381"/>
      </dsp:txXfrm>
    </dsp:sp>
    <dsp:sp modelId="{BE2379EA-224E-A54B-961A-0027C381AA8A}">
      <dsp:nvSpPr>
        <dsp:cNvPr id="0" name=""/>
        <dsp:cNvSpPr/>
      </dsp:nvSpPr>
      <dsp:spPr>
        <a:xfrm>
          <a:off x="0" y="151484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500" kern="1200"/>
            <a:t>Inject into containers</a:t>
          </a:r>
          <a:endParaRPr lang="en-US" sz="5500" kern="1200"/>
        </a:p>
      </dsp:txBody>
      <dsp:txXfrm>
        <a:off x="64397" y="1579240"/>
        <a:ext cx="10386806" cy="1190381"/>
      </dsp:txXfrm>
    </dsp:sp>
    <dsp:sp modelId="{2652A8C3-7265-D744-84D7-AE45178E2A53}">
      <dsp:nvSpPr>
        <dsp:cNvPr id="0" name=""/>
        <dsp:cNvSpPr/>
      </dsp:nvSpPr>
      <dsp:spPr>
        <a:xfrm>
          <a:off x="0" y="2834019"/>
          <a:ext cx="10515600" cy="148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4300" kern="1200"/>
            <a:t>as files</a:t>
          </a:r>
          <a:endParaRPr lang="en-US" sz="4300" kern="120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4300" kern="1200"/>
            <a:t>as environment variables</a:t>
          </a:r>
          <a:endParaRPr lang="en-US" sz="4300" kern="1200"/>
        </a:p>
      </dsp:txBody>
      <dsp:txXfrm>
        <a:off x="0" y="2834019"/>
        <a:ext cx="10515600" cy="1480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C33A-D9FB-7A4D-9C22-BC63A8D9C68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4B63B-63AC-CA4A-A070-5649CADB45E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kern="1200"/>
            <a:t>Swiss-army knife for Hashicorp Vault on Kubernetes</a:t>
          </a:r>
          <a:endParaRPr lang="en-US" sz="4100" kern="1200"/>
        </a:p>
      </dsp:txBody>
      <dsp:txXfrm>
        <a:off x="0" y="2703"/>
        <a:ext cx="6900512" cy="1843578"/>
      </dsp:txXfrm>
    </dsp:sp>
    <dsp:sp modelId="{7162DBF5-4B36-BC4B-9CBB-73B039B3B20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87244-F85E-9143-82EF-D48F1E82E8C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kern="1200" dirty="0" err="1"/>
            <a:t>Secrets</a:t>
          </a:r>
          <a:r>
            <a:rPr lang="hu-HU" sz="4100" kern="1200" dirty="0"/>
            <a:t> </a:t>
          </a:r>
          <a:r>
            <a:rPr lang="hu-HU" sz="4100" kern="1200" dirty="0" err="1"/>
            <a:t>are</a:t>
          </a:r>
          <a:r>
            <a:rPr lang="hu-HU" sz="4100" kern="1200" dirty="0"/>
            <a:t> </a:t>
          </a:r>
          <a:r>
            <a:rPr lang="hu-HU" sz="4100" kern="1200" dirty="0" err="1"/>
            <a:t>stored</a:t>
          </a:r>
          <a:r>
            <a:rPr lang="hu-HU" sz="4100" kern="1200" dirty="0"/>
            <a:t> </a:t>
          </a:r>
          <a:r>
            <a:rPr lang="hu-HU" sz="4100" kern="1200" dirty="0" err="1"/>
            <a:t>safely</a:t>
          </a:r>
          <a:r>
            <a:rPr lang="hu-HU" sz="4100" kern="1200" dirty="0"/>
            <a:t> in </a:t>
          </a:r>
          <a:r>
            <a:rPr lang="hu-HU" sz="4100" kern="1200" dirty="0" err="1"/>
            <a:t>Vault</a:t>
          </a:r>
          <a:endParaRPr lang="en-US" sz="4100" kern="1200" dirty="0"/>
        </a:p>
      </dsp:txBody>
      <dsp:txXfrm>
        <a:off x="0" y="1846281"/>
        <a:ext cx="6900512" cy="1843578"/>
      </dsp:txXfrm>
    </dsp:sp>
    <dsp:sp modelId="{85743EB3-133C-6340-BE03-1BA6AFC950A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CEEB7-FD18-504C-876F-091B609FBB3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100" kern="1200" dirty="0" err="1"/>
            <a:t>Secret</a:t>
          </a:r>
          <a:r>
            <a:rPr lang="hu-HU" sz="4100" kern="1200" dirty="0"/>
            <a:t> </a:t>
          </a:r>
          <a:r>
            <a:rPr lang="hu-HU" sz="4100" kern="1200" dirty="0" err="1"/>
            <a:t>values</a:t>
          </a:r>
          <a:r>
            <a:rPr lang="hu-HU" sz="4100" kern="1200" dirty="0"/>
            <a:t> </a:t>
          </a:r>
          <a:r>
            <a:rPr lang="hu-HU" sz="4100" kern="1200" dirty="0" err="1"/>
            <a:t>are</a:t>
          </a:r>
          <a:r>
            <a:rPr lang="hu-HU" sz="4100" kern="1200" dirty="0"/>
            <a:t> </a:t>
          </a:r>
          <a:r>
            <a:rPr lang="hu-HU" sz="4100" kern="1200" dirty="0" err="1"/>
            <a:t>injected</a:t>
          </a:r>
          <a:r>
            <a:rPr lang="hu-HU" sz="4100" kern="1200" dirty="0"/>
            <a:t> </a:t>
          </a:r>
          <a:r>
            <a:rPr lang="hu-HU" sz="4100" kern="1200" dirty="0" err="1"/>
            <a:t>directly</a:t>
          </a:r>
          <a:r>
            <a:rPr lang="hu-HU" sz="4100" kern="1200" dirty="0"/>
            <a:t> </a:t>
          </a:r>
          <a:r>
            <a:rPr lang="hu-HU" sz="4100" kern="1200" dirty="0" err="1"/>
            <a:t>into</a:t>
          </a:r>
          <a:r>
            <a:rPr lang="hu-HU" sz="4100" kern="1200" dirty="0"/>
            <a:t> </a:t>
          </a:r>
          <a:r>
            <a:rPr lang="hu-HU" sz="4100" kern="1200" dirty="0" err="1"/>
            <a:t>pods</a:t>
          </a:r>
          <a:endParaRPr lang="en-US" sz="4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15BE63-AB67-044F-806F-5A19690D2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6FB52C4-D23A-9946-B219-4D4AC20F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F93620-D0CD-9646-907E-461CD140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B2F960-EAE7-C84C-A83C-CA35804C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AA587C-D9B0-1E40-BC71-A05CCC4F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3FABD1-4B90-0345-B41C-29E0482D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3E703B-C133-0C47-AEEC-CA574355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16559A-3EC1-E442-91DA-11D33E68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96E475-255D-884F-8E5C-98F2F0EB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677EF6-A146-F441-91A8-B2E1A61E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95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76EB06-9274-B544-80AD-87124E117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C0E504D-CF86-A341-8CBB-92FB483FA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E077C8-8A7A-AF46-B62C-43B3FD3F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2D476D-2855-8C4F-B84A-6300CD26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5AA5D4-4607-DD45-95FA-6F94840C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46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FC3A-E0F7-A344-A86F-C5B6433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36B04F-24AB-8848-9FB7-2FC6CEED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3185B9-E7FD-274F-B932-60D9B05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5A8770-6DF5-0E41-ADB3-5014CE08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0FFB73-D19C-9C4C-A1A7-A0A11726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3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2679C4-5093-E54C-A9D5-09E18DA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CDC495-FA25-8640-9522-CE9B04A9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B20F0A-A5C9-AE47-906D-36E8A056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CFFBAC-851C-B145-8FAD-E47FDCB5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431726-0C97-044C-969C-818E1DF0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36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F51FB3-CCD0-EB41-98F1-A0216F10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C6BFA9-4838-D645-836C-0B4E1B7A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A9FC2B7-31EF-BA49-9075-3BE99898E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228D5A3-532C-984E-9521-9A899EDD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BF3CCC-884B-4F45-B91B-BE44068C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22F13A4-501C-AF44-BECA-1ACB0695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45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673C65-C5B3-C244-8057-8346EAA9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BFDCED-6DBE-8C49-B4A0-AF075723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1EDA24C-7F1C-B642-BF15-0F93EC6A1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DAF18DF-ABC9-C049-8867-8268D16F5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E72D50E-1D03-8B42-8452-EDBC2A882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E87E5E9-743F-204D-9E5F-E787334C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5654F0F-8743-1240-B5FD-9889247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FF97950-F3E8-0B4D-A93D-5A782247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39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DD1955-6FA2-0B45-83E8-81A3DB58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63F63C1-12E7-F544-ABFA-33545808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1F5FE97-A55E-9C47-A5A4-6FB4C73A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A7A121D-5AEC-7D44-B99B-BF66F4B5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43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698F3C2-C48B-F140-9E9E-E5D09AC1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A3B4CDC-A2B8-F24C-9933-1F77C380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EB4BC6-F16F-5940-A97F-2D170063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0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B1EC66-E3CA-E14F-9618-3970DDF4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AFD653-9B5C-B94F-87D5-1597A9D14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7C521A8-AD68-F64A-99E9-E11516CEF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B0DB577-58EE-4645-AFB5-A8D5E4A7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65CC6B3-8F18-614C-B726-2B274D6F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38445B-AC4A-C249-837F-C66EC80F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2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7C3A6B-C46D-E64A-844B-F2F745F9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4D2EF69-D8CA-3D4C-A7B6-9B42359A0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F6A47AF-1AAE-3546-A841-A61BA252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84CEA23-5F03-1243-904C-8E77899B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DC0608-FF75-B44E-9E23-5553374A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674A54-8817-6C40-9321-2F41744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6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212E11A-D5CA-A641-8FBD-663703DD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EEFB68-DFB9-414B-BBB7-2CFBB4A7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188C97-F610-D546-8BB2-0BED30880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2E09-D020-3D4F-852A-F75DF30D35AA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03C0D7-542F-3340-BFD2-556DF1F77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8090F6-A010-0B4C-A161-154E2232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8905-D599-814D-93D6-F85051AE4A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0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s://github.com/banzaicloud/bank-vaults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xternal-secrets/kubernetes-external-secrets" TargetMode="External"/><Relationship Id="rId2" Type="http://schemas.openxmlformats.org/officeDocument/2006/relationships/hyperlink" Target="https://github.com/doitintl/kube-secrets-i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mus.soluto.io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CD8CAD-E25E-C340-82B6-4D6155AF1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27" y="1122363"/>
            <a:ext cx="10888717" cy="23876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Deep </a:t>
            </a:r>
            <a:r>
              <a:rPr lang="hu-HU" dirty="0" err="1">
                <a:solidFill>
                  <a:schemeClr val="bg1"/>
                </a:solidFill>
              </a:rPr>
              <a:t>dive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into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Kubernetes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secrets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EAA7764-D173-C846-B69F-9D9A79494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16" y="5989638"/>
            <a:ext cx="2188832" cy="718349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Sági-Kazár Márk</a:t>
            </a:r>
          </a:p>
          <a:p>
            <a:r>
              <a:rPr lang="hu-HU" dirty="0">
                <a:solidFill>
                  <a:schemeClr val="bg1"/>
                </a:solidFill>
              </a:rPr>
              <a:t>@</a:t>
            </a:r>
            <a:r>
              <a:rPr lang="hu-HU" dirty="0" err="1">
                <a:solidFill>
                  <a:schemeClr val="bg1"/>
                </a:solidFill>
              </a:rPr>
              <a:t>sagikazarmark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0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2CCD7-6BE3-C945-9979-1EC1B962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Encryption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rest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978F75-FEE0-B04C-A955-8553E267E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Encryption</a:t>
            </a:r>
            <a:r>
              <a:rPr lang="hu-HU" dirty="0"/>
              <a:t> config: </a:t>
            </a:r>
            <a:r>
              <a:rPr lang="hu-HU" dirty="0" err="1"/>
              <a:t>encrypt</a:t>
            </a:r>
            <a:r>
              <a:rPr lang="hu-HU" dirty="0"/>
              <a:t> </a:t>
            </a:r>
            <a:r>
              <a:rPr lang="hu-HU" dirty="0" err="1"/>
              <a:t>secrets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 </a:t>
            </a:r>
            <a:r>
              <a:rPr lang="hu-HU" dirty="0" err="1"/>
              <a:t>storing</a:t>
            </a:r>
            <a:r>
              <a:rPr lang="hu-HU" dirty="0"/>
              <a:t> in </a:t>
            </a:r>
            <a:r>
              <a:rPr lang="hu-HU" dirty="0" err="1"/>
              <a:t>etcd</a:t>
            </a:r>
            <a:endParaRPr lang="hu-HU" dirty="0"/>
          </a:p>
          <a:p>
            <a:r>
              <a:rPr lang="hu-HU" dirty="0" err="1">
                <a:solidFill>
                  <a:srgbClr val="FF0000"/>
                </a:solidFill>
              </a:rPr>
              <a:t>Plaintext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by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default</a:t>
            </a:r>
            <a:r>
              <a:rPr lang="hu-HU" dirty="0">
                <a:solidFill>
                  <a:srgbClr val="FF0000"/>
                </a:solidFill>
              </a:rPr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410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301808-5873-5344-8E46-D43B8E83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Myth: Kubernetes secrets aren’t secure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BFA39D-1E43-E240-930E-20FD6AEA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Secrets are stored in plaintext by default (encryption is optional)</a:t>
            </a:r>
          </a:p>
          <a:p>
            <a:r>
              <a:rPr lang="hu-HU"/>
              <a:t>No control over managed services (trust, compliance)</a:t>
            </a:r>
          </a:p>
          <a:p>
            <a:r>
              <a:rPr lang="hu-HU"/>
              <a:t>RBAC needs to be configured properly</a:t>
            </a:r>
            <a:endParaRPr lang="hu-HU" dirty="0"/>
          </a:p>
        </p:txBody>
      </p:sp>
      <p:pic>
        <p:nvPicPr>
          <p:cNvPr id="4" name="Tartalom helye 4" descr="A képen szöveg, kültéri, tányér, aláírás látható&#10;&#10;Automatikusan generált leírás">
            <a:extLst>
              <a:ext uri="{FF2B5EF4-FFF2-40B4-BE49-F238E27FC236}">
                <a16:creationId xmlns:a16="http://schemas.microsoft.com/office/drawing/2014/main" id="{83DA3D24-EADE-BA48-8667-D8EA66EA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71" y="3593041"/>
            <a:ext cx="5565308" cy="24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CC8A188-FA84-4E9D-919A-16DC91FCE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8936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Ábra 5">
            <a:extLst>
              <a:ext uri="{FF2B5EF4-FFF2-40B4-BE49-F238E27FC236}">
                <a16:creationId xmlns:a16="http://schemas.microsoft.com/office/drawing/2014/main" id="{A5D5DED6-AC52-CA4A-A7C8-A6D79172B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178" y="1956141"/>
            <a:ext cx="3844411" cy="2945718"/>
          </a:xfrm>
          <a:prstGeom prst="rect">
            <a:avLst/>
          </a:prstGeom>
        </p:spPr>
      </p:pic>
      <p:pic>
        <p:nvPicPr>
          <p:cNvPr id="12" name="Kép 11" descr="A képen szöveg, edények, étkészlet, tányér látható&#10;&#10;Automatikusan generált leírás">
            <a:extLst>
              <a:ext uri="{FF2B5EF4-FFF2-40B4-BE49-F238E27FC236}">
                <a16:creationId xmlns:a16="http://schemas.microsoft.com/office/drawing/2014/main" id="{CC45CD70-7BC4-3544-B4C1-0EED54D2D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993" y="5172072"/>
            <a:ext cx="1906780" cy="100489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4CFB0F2-078A-2842-AA65-6844560B3FC1}"/>
              </a:ext>
            </a:extLst>
          </p:cNvPr>
          <p:cNvSpPr txBox="1"/>
          <p:nvPr/>
        </p:nvSpPr>
        <p:spPr>
          <a:xfrm>
            <a:off x="4648018" y="6332815"/>
            <a:ext cx="61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10"/>
              </a:rPr>
              <a:t>https://github.com/banzaicloud/bank-vaults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718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6D12DB-4595-784F-9664-86C871A0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Injecting</a:t>
            </a:r>
            <a:r>
              <a:rPr lang="hu-HU" dirty="0"/>
              <a:t> a </a:t>
            </a:r>
            <a:r>
              <a:rPr lang="hu-HU" dirty="0" err="1"/>
              <a:t>secret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0F38E3E-16BC-BC4A-ADA7-B96F1943C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983" y="1690688"/>
            <a:ext cx="7230034" cy="4562955"/>
          </a:xfrm>
        </p:spPr>
      </p:pic>
    </p:spTree>
    <p:extLst>
      <p:ext uri="{BB962C8B-B14F-4D97-AF65-F5344CB8AC3E}">
        <p14:creationId xmlns:p14="http://schemas.microsoft.com/office/powerpoint/2010/main" val="149621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63347D-18F7-C449-A9DF-2F3F04D2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45"/>
            <a:ext cx="10515600" cy="794752"/>
          </a:xfrm>
        </p:spPr>
        <p:txBody>
          <a:bodyPr/>
          <a:lstStyle/>
          <a:p>
            <a:r>
              <a:rPr lang="hu-HU" dirty="0" err="1"/>
              <a:t>Mutating</a:t>
            </a:r>
            <a:r>
              <a:rPr lang="hu-HU" dirty="0"/>
              <a:t> a </a:t>
            </a:r>
            <a:r>
              <a:rPr lang="hu-HU" dirty="0" err="1"/>
              <a:t>pod</a:t>
            </a:r>
            <a:endParaRPr lang="hu-HU" dirty="0"/>
          </a:p>
        </p:txBody>
      </p:sp>
      <p:pic>
        <p:nvPicPr>
          <p:cNvPr id="7" name="Tartalom helye 6" descr="A képen asztal látható&#10;&#10;Automatikusan generált leírás">
            <a:extLst>
              <a:ext uri="{FF2B5EF4-FFF2-40B4-BE49-F238E27FC236}">
                <a16:creationId xmlns:a16="http://schemas.microsoft.com/office/drawing/2014/main" id="{AC642F26-F669-C24A-8BB9-92053BE42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545" y="961685"/>
            <a:ext cx="5916910" cy="5727570"/>
          </a:xfrm>
        </p:spPr>
      </p:pic>
    </p:spTree>
    <p:extLst>
      <p:ext uri="{BB962C8B-B14F-4D97-AF65-F5344CB8AC3E}">
        <p14:creationId xmlns:p14="http://schemas.microsoft.com/office/powerpoint/2010/main" val="343524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3ED0D-5915-BF4A-A275-750DE090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Retrieve</a:t>
            </a:r>
            <a:r>
              <a:rPr lang="hu-HU" dirty="0"/>
              <a:t> </a:t>
            </a:r>
            <a:r>
              <a:rPr lang="hu-HU" dirty="0" err="1"/>
              <a:t>secret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Vault</a:t>
            </a:r>
            <a:endParaRPr lang="hu-HU" dirty="0"/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6A1CAC57-835F-0A46-A9E7-7841FCDB7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14811"/>
            <a:ext cx="10515600" cy="2572965"/>
          </a:xfrm>
        </p:spPr>
      </p:pic>
    </p:spTree>
    <p:extLst>
      <p:ext uri="{BB962C8B-B14F-4D97-AF65-F5344CB8AC3E}">
        <p14:creationId xmlns:p14="http://schemas.microsoft.com/office/powerpoint/2010/main" val="117648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0150C2-C6D4-E04E-818B-1699FD5E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solutions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AF4090-E3F7-394E-9846-759580249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kube-secrets-init</a:t>
            </a:r>
            <a:r>
              <a:rPr lang="hu-HU" dirty="0"/>
              <a:t>: </a:t>
            </a:r>
            <a:r>
              <a:rPr lang="hu-HU" dirty="0" err="1"/>
              <a:t>Mutating</a:t>
            </a:r>
            <a:r>
              <a:rPr lang="hu-HU" dirty="0"/>
              <a:t> </a:t>
            </a:r>
            <a:r>
              <a:rPr lang="hu-HU" dirty="0" err="1"/>
              <a:t>webhook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AWS/GCP </a:t>
            </a:r>
            <a:r>
              <a:rPr lang="hu-HU" dirty="0" err="1"/>
              <a:t>secret</a:t>
            </a:r>
            <a:r>
              <a:rPr lang="hu-HU" dirty="0"/>
              <a:t> </a:t>
            </a:r>
            <a:r>
              <a:rPr lang="hu-HU" dirty="0" err="1"/>
              <a:t>stores</a:t>
            </a:r>
            <a:r>
              <a:rPr lang="hu-HU" dirty="0"/>
              <a:t> (</a:t>
            </a:r>
            <a:r>
              <a:rPr lang="hu-HU" dirty="0" err="1"/>
              <a:t>inspired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Bank-</a:t>
            </a:r>
            <a:r>
              <a:rPr lang="hu-HU" dirty="0" err="1"/>
              <a:t>Vaults</a:t>
            </a:r>
            <a:r>
              <a:rPr lang="hu-HU" dirty="0"/>
              <a:t>)</a:t>
            </a:r>
          </a:p>
          <a:p>
            <a:r>
              <a:rPr lang="hu-HU" dirty="0">
                <a:hlinkClick r:id="rId3"/>
              </a:rPr>
              <a:t>external-secrets</a:t>
            </a:r>
            <a:r>
              <a:rPr lang="hu-HU" dirty="0"/>
              <a:t>: </a:t>
            </a:r>
            <a:r>
              <a:rPr lang="hu-HU" dirty="0" err="1"/>
              <a:t>synchronize</a:t>
            </a:r>
            <a:r>
              <a:rPr lang="hu-HU" dirty="0"/>
              <a:t> </a:t>
            </a:r>
            <a:r>
              <a:rPr lang="hu-HU" dirty="0" err="1"/>
              <a:t>Kubernetes</a:t>
            </a:r>
            <a:r>
              <a:rPr lang="hu-HU" dirty="0"/>
              <a:t> </a:t>
            </a:r>
            <a:r>
              <a:rPr lang="hu-HU" dirty="0" err="1"/>
              <a:t>secrets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external</a:t>
            </a:r>
            <a:r>
              <a:rPr lang="hu-HU" dirty="0"/>
              <a:t> </a:t>
            </a:r>
            <a:r>
              <a:rPr lang="hu-HU" dirty="0" err="1"/>
              <a:t>secret</a:t>
            </a:r>
            <a:r>
              <a:rPr lang="hu-HU" dirty="0"/>
              <a:t> </a:t>
            </a:r>
            <a:r>
              <a:rPr lang="hu-HU" dirty="0" err="1"/>
              <a:t>stores</a:t>
            </a:r>
            <a:endParaRPr lang="hu-HU" dirty="0"/>
          </a:p>
          <a:p>
            <a:r>
              <a:rPr lang="hu-HU" dirty="0">
                <a:hlinkClick r:id="rId4"/>
              </a:rPr>
              <a:t>Kamus</a:t>
            </a:r>
            <a:r>
              <a:rPr lang="hu-HU" dirty="0"/>
              <a:t>: </a:t>
            </a:r>
            <a:r>
              <a:rPr lang="hu-HU" dirty="0" err="1"/>
              <a:t>combination</a:t>
            </a:r>
            <a:r>
              <a:rPr lang="hu-HU" dirty="0"/>
              <a:t> of Bank-</a:t>
            </a:r>
            <a:r>
              <a:rPr lang="hu-HU" dirty="0" err="1"/>
              <a:t>Vaults</a:t>
            </a:r>
            <a:r>
              <a:rPr lang="hu-HU" dirty="0"/>
              <a:t> and </a:t>
            </a:r>
            <a:r>
              <a:rPr lang="hu-HU" dirty="0" err="1"/>
              <a:t>external-secrets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KMS </a:t>
            </a:r>
            <a:r>
              <a:rPr lang="hu-HU" dirty="0" err="1"/>
              <a:t>instead</a:t>
            </a:r>
            <a:r>
              <a:rPr lang="hu-HU" dirty="0"/>
              <a:t> of a </a:t>
            </a:r>
            <a:r>
              <a:rPr lang="hu-HU" dirty="0" err="1"/>
              <a:t>secret</a:t>
            </a:r>
            <a:r>
              <a:rPr lang="hu-HU" dirty="0"/>
              <a:t> </a:t>
            </a:r>
            <a:r>
              <a:rPr lang="hu-HU" dirty="0" err="1"/>
              <a:t>store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322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CD8CAD-E25E-C340-82B6-4D6155AF1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27" y="1122363"/>
            <a:ext cx="10888717" cy="2387600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Thank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you</a:t>
            </a:r>
            <a:r>
              <a:rPr lang="hu-HU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EAA7764-D173-C846-B69F-9D9A79494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16" y="5989638"/>
            <a:ext cx="2188832" cy="718349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chemeClr val="bg1"/>
                </a:solidFill>
              </a:rPr>
              <a:t>Sági-Kazár Márk</a:t>
            </a:r>
          </a:p>
          <a:p>
            <a:r>
              <a:rPr lang="hu-HU" dirty="0">
                <a:solidFill>
                  <a:schemeClr val="bg1"/>
                </a:solidFill>
              </a:rPr>
              <a:t>@</a:t>
            </a:r>
            <a:r>
              <a:rPr lang="hu-HU" dirty="0" err="1">
                <a:solidFill>
                  <a:schemeClr val="bg1"/>
                </a:solidFill>
              </a:rPr>
              <a:t>sagikazarmark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13CD3B-D297-2748-9091-57EB1AA7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Myth: Kubernetes secrets aren’t secure</a:t>
            </a:r>
          </a:p>
        </p:txBody>
      </p:sp>
    </p:spTree>
    <p:extLst>
      <p:ext uri="{BB962C8B-B14F-4D97-AF65-F5344CB8AC3E}">
        <p14:creationId xmlns:p14="http://schemas.microsoft.com/office/powerpoint/2010/main" val="20388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E10E1C-B5CD-844E-8ACC-408593DD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Kubernetes secrets</a:t>
            </a:r>
            <a:endParaRPr lang="hu-HU" dirty="0"/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549B9CAC-676F-402E-9B3A-59E49171B8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71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3B0D3-421B-044E-9645-59476C86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Kubernetes</a:t>
            </a:r>
            <a:r>
              <a:rPr lang="hu-HU" dirty="0"/>
              <a:t> </a:t>
            </a:r>
            <a:r>
              <a:rPr lang="hu-HU" dirty="0" err="1"/>
              <a:t>secret</a:t>
            </a:r>
            <a:r>
              <a:rPr lang="hu-HU" dirty="0"/>
              <a:t> </a:t>
            </a:r>
            <a:r>
              <a:rPr lang="hu-HU" dirty="0" err="1"/>
              <a:t>example</a:t>
            </a:r>
            <a:endParaRPr lang="hu-HU" dirty="0"/>
          </a:p>
        </p:txBody>
      </p:sp>
      <p:pic>
        <p:nvPicPr>
          <p:cNvPr id="29" name="Tartalom helye 28" descr="A képen szöveg látható&#10;&#10;Automatikusan generált leírás">
            <a:extLst>
              <a:ext uri="{FF2B5EF4-FFF2-40B4-BE49-F238E27FC236}">
                <a16:creationId xmlns:a16="http://schemas.microsoft.com/office/drawing/2014/main" id="{A3CD11B0-7FCC-334B-AE22-D9CCAF6C9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438"/>
            <a:ext cx="10515600" cy="4299712"/>
          </a:xfrm>
        </p:spPr>
      </p:pic>
    </p:spTree>
    <p:extLst>
      <p:ext uri="{BB962C8B-B14F-4D97-AF65-F5344CB8AC3E}">
        <p14:creationId xmlns:p14="http://schemas.microsoft.com/office/powerpoint/2010/main" val="149152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3B0D3-421B-044E-9645-59476C86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Kubernetes</a:t>
            </a:r>
            <a:r>
              <a:rPr lang="hu-HU" dirty="0"/>
              <a:t> </a:t>
            </a:r>
            <a:r>
              <a:rPr lang="hu-HU" dirty="0" err="1"/>
              <a:t>secret</a:t>
            </a:r>
            <a:r>
              <a:rPr lang="hu-HU" dirty="0"/>
              <a:t> </a:t>
            </a:r>
            <a:r>
              <a:rPr lang="hu-HU" dirty="0" err="1"/>
              <a:t>example</a:t>
            </a: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7DF2EE5-7228-8D43-B208-A8F7AF9FE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438"/>
            <a:ext cx="10515600" cy="4299712"/>
          </a:xfrm>
        </p:spPr>
      </p:pic>
    </p:spTree>
    <p:extLst>
      <p:ext uri="{BB962C8B-B14F-4D97-AF65-F5344CB8AC3E}">
        <p14:creationId xmlns:p14="http://schemas.microsoft.com/office/powerpoint/2010/main" val="298846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személy, személyek, csoport látható&#10;&#10;Automatikusan generált leírás">
            <a:extLst>
              <a:ext uri="{FF2B5EF4-FFF2-40B4-BE49-F238E27FC236}">
                <a16:creationId xmlns:a16="http://schemas.microsoft.com/office/drawing/2014/main" id="{BF00EEF2-12C4-944F-95CA-2DD9DE6C3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9" t="10030" r="14538" b="2912"/>
          <a:stretch/>
        </p:blipFill>
        <p:spPr>
          <a:xfrm>
            <a:off x="1624236" y="398767"/>
            <a:ext cx="8943527" cy="60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9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A55AD2-82A7-EA42-8FD3-F40F8542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This isn’t encrypted either</a:t>
            </a:r>
            <a:endParaRPr lang="hu-HU" dirty="0"/>
          </a:p>
        </p:txBody>
      </p:sp>
      <p:pic>
        <p:nvPicPr>
          <p:cNvPr id="17" name="Tartalom helye 16">
            <a:extLst>
              <a:ext uri="{FF2B5EF4-FFF2-40B4-BE49-F238E27FC236}">
                <a16:creationId xmlns:a16="http://schemas.microsoft.com/office/drawing/2014/main" id="{2021B9DA-0754-DE4A-ACC7-32FDF55C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8798"/>
            <a:ext cx="10515600" cy="3364992"/>
          </a:xfrm>
        </p:spPr>
      </p:pic>
    </p:spTree>
    <p:extLst>
      <p:ext uri="{BB962C8B-B14F-4D97-AF65-F5344CB8AC3E}">
        <p14:creationId xmlns:p14="http://schemas.microsoft.com/office/powerpoint/2010/main" val="417080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AC6CD2-8B02-2044-8D60-D6CE68AE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base64 is </a:t>
            </a:r>
            <a:r>
              <a:rPr lang="en-US" sz="8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encoding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not </a:t>
            </a:r>
            <a:r>
              <a:rPr lang="en-US" sz="8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encryption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1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A342F6-71E0-504C-A927-DF1698E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Kubernetes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(</a:t>
            </a:r>
            <a:r>
              <a:rPr lang="hu-HU" dirty="0" err="1"/>
              <a:t>states</a:t>
            </a:r>
            <a:r>
              <a:rPr lang="hu-HU" dirty="0"/>
              <a:t>)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DF7523A-02F6-E94C-BD98-B0B537B84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874" y="1825625"/>
            <a:ext cx="10032251" cy="4351338"/>
          </a:xfrm>
        </p:spPr>
      </p:pic>
    </p:spTree>
    <p:extLst>
      <p:ext uri="{BB962C8B-B14F-4D97-AF65-F5344CB8AC3E}">
        <p14:creationId xmlns:p14="http://schemas.microsoft.com/office/powerpoint/2010/main" val="249733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185</Words>
  <Application>Microsoft Macintosh PowerPoint</Application>
  <PresentationFormat>Szélesvásznú</PresentationFormat>
  <Paragraphs>35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Deep dive into Kubernetes secrets</vt:lpstr>
      <vt:lpstr>Myth: Kubernetes secrets aren’t secure</vt:lpstr>
      <vt:lpstr>Kubernetes secrets</vt:lpstr>
      <vt:lpstr>Kubernetes secret example</vt:lpstr>
      <vt:lpstr>Kubernetes secret example</vt:lpstr>
      <vt:lpstr>PowerPoint-bemutató</vt:lpstr>
      <vt:lpstr>This isn’t encrypted either</vt:lpstr>
      <vt:lpstr>base64 is encoding, not encryption</vt:lpstr>
      <vt:lpstr>Kubernetes data (states)</vt:lpstr>
      <vt:lpstr>Encryption at rest</vt:lpstr>
      <vt:lpstr>Myth: Kubernetes secrets aren’t secure</vt:lpstr>
      <vt:lpstr>PowerPoint-bemutató</vt:lpstr>
      <vt:lpstr>Injecting a secret</vt:lpstr>
      <vt:lpstr>Mutating a pod</vt:lpstr>
      <vt:lpstr>Retrieve secret from Vault</vt:lpstr>
      <vt:lpstr>Other solutions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 into Kubernetes secrets</dc:title>
  <dc:creator>Márk Sági-Kazár (marksk)</dc:creator>
  <cp:lastModifiedBy>Márk Sági-Kazár (marksk)</cp:lastModifiedBy>
  <cp:revision>36</cp:revision>
  <dcterms:created xsi:type="dcterms:W3CDTF">2021-06-06T19:49:54Z</dcterms:created>
  <dcterms:modified xsi:type="dcterms:W3CDTF">2021-06-08T13:32:06Z</dcterms:modified>
</cp:coreProperties>
</file>