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84" r:id="rId2"/>
    <p:sldId id="408" r:id="rId3"/>
    <p:sldId id="406" r:id="rId4"/>
    <p:sldId id="420" r:id="rId5"/>
    <p:sldId id="407" r:id="rId6"/>
    <p:sldId id="418" r:id="rId7"/>
    <p:sldId id="421" r:id="rId8"/>
    <p:sldId id="409" r:id="rId9"/>
    <p:sldId id="423" r:id="rId10"/>
    <p:sldId id="422" r:id="rId11"/>
    <p:sldId id="414" r:id="rId12"/>
    <p:sldId id="415" r:id="rId13"/>
    <p:sldId id="416" r:id="rId14"/>
    <p:sldId id="417" r:id="rId1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Dávid" initials="SzD" lastIdx="1" clrIdx="0">
    <p:extLst>
      <p:ext uri="{19B8F6BF-5375-455C-9EA6-DF929625EA0E}">
        <p15:presenceInfo xmlns:p15="http://schemas.microsoft.com/office/powerpoint/2012/main" userId="SzDáv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C88"/>
    <a:srgbClr val="2E6CE6"/>
    <a:srgbClr val="EED9C6"/>
    <a:srgbClr val="385D8A"/>
    <a:srgbClr val="226CB3"/>
    <a:srgbClr val="887D75"/>
    <a:srgbClr val="942825"/>
    <a:srgbClr val="4F81BD"/>
    <a:srgbClr val="326CE5"/>
    <a:srgbClr val="FF5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112" autoAdjust="0"/>
  </p:normalViewPr>
  <p:slideViewPr>
    <p:cSldViewPr>
      <p:cViewPr varScale="1">
        <p:scale>
          <a:sx n="98" d="100"/>
          <a:sy n="98" d="100"/>
        </p:scale>
        <p:origin x="93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055A7-1E0B-4F5A-B620-13F3945A856E}" type="datetimeFigureOut">
              <a:rPr lang="hu-HU" smtClean="0"/>
              <a:pPr/>
              <a:t>2021. 06. 08.</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C88CC-9452-4C98-93D8-9DBF75166190}" type="slidenum">
              <a:rPr lang="hu-HU" smtClean="0"/>
              <a:pPr/>
              <a:t>‹#›</a:t>
            </a:fld>
            <a:endParaRPr lang="hu-HU"/>
          </a:p>
        </p:txBody>
      </p:sp>
    </p:spTree>
    <p:extLst>
      <p:ext uri="{BB962C8B-B14F-4D97-AF65-F5344CB8AC3E}">
        <p14:creationId xmlns:p14="http://schemas.microsoft.com/office/powerpoint/2010/main" val="7926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loudflare.com/learning/cloud/what-is-the-clou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7C88CC-9452-4C98-93D8-9DBF75166190}" type="slidenum">
              <a:rPr lang="hu-HU" smtClean="0"/>
              <a:pPr/>
              <a:t>1</a:t>
            </a:fld>
            <a:endParaRPr lang="hu-HU"/>
          </a:p>
        </p:txBody>
      </p:sp>
    </p:spTree>
    <p:extLst>
      <p:ext uri="{BB962C8B-B14F-4D97-AF65-F5344CB8AC3E}">
        <p14:creationId xmlns:p14="http://schemas.microsoft.com/office/powerpoint/2010/main" val="301984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11</a:t>
            </a:fld>
            <a:endParaRPr lang="hu-HU"/>
          </a:p>
        </p:txBody>
      </p:sp>
    </p:spTree>
    <p:extLst>
      <p:ext uri="{BB962C8B-B14F-4D97-AF65-F5344CB8AC3E}">
        <p14:creationId xmlns:p14="http://schemas.microsoft.com/office/powerpoint/2010/main" val="426837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What are the advantages of using </a:t>
            </a:r>
            <a:r>
              <a:rPr lang="en-US" sz="1200" b="1" i="0" kern="1200" dirty="0" err="1" smtClean="0">
                <a:solidFill>
                  <a:schemeClr val="tx1"/>
                </a:solidFill>
                <a:effectLst/>
                <a:latin typeface="+mn-lt"/>
                <a:ea typeface="+mn-ea"/>
                <a:cs typeface="+mn-cs"/>
              </a:rPr>
              <a:t>FaaS</a:t>
            </a:r>
            <a:r>
              <a:rPr lang="en-US" sz="1200" b="1"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Improved developer velocity</a:t>
            </a:r>
          </a:p>
          <a:p>
            <a:r>
              <a:rPr lang="en-US" sz="1200" b="0" i="0" kern="1200" dirty="0" smtClean="0">
                <a:solidFill>
                  <a:schemeClr val="tx1"/>
                </a:solidFill>
                <a:effectLst/>
                <a:latin typeface="+mn-lt"/>
                <a:ea typeface="+mn-ea"/>
                <a:cs typeface="+mn-cs"/>
              </a:rPr>
              <a:t>With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developers can spend more time writing application logic and less time worrying about servers and deploys. This typically means a much faster development turnaround.</a:t>
            </a:r>
          </a:p>
          <a:p>
            <a:r>
              <a:rPr lang="en-US" sz="1200" b="1" i="0" kern="1200" dirty="0" smtClean="0">
                <a:solidFill>
                  <a:schemeClr val="tx1"/>
                </a:solidFill>
                <a:effectLst/>
                <a:latin typeface="+mn-lt"/>
                <a:ea typeface="+mn-ea"/>
                <a:cs typeface="+mn-cs"/>
              </a:rPr>
              <a:t>Built-in scalability</a:t>
            </a:r>
          </a:p>
          <a:p>
            <a:r>
              <a:rPr lang="en-US" sz="1200" b="0" i="0" kern="1200" dirty="0" smtClean="0">
                <a:solidFill>
                  <a:schemeClr val="tx1"/>
                </a:solidFill>
                <a:effectLst/>
                <a:latin typeface="+mn-lt"/>
                <a:ea typeface="+mn-ea"/>
                <a:cs typeface="+mn-cs"/>
              </a:rPr>
              <a:t>Since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code is inherently scalable, developers don’t have to worry about creating contingencies for high traffic or heavy use. The </a:t>
            </a:r>
            <a:r>
              <a:rPr lang="en-US" sz="1200" b="0" i="0" kern="1200" dirty="0" err="1" smtClean="0">
                <a:solidFill>
                  <a:schemeClr val="tx1"/>
                </a:solidFill>
                <a:effectLst/>
                <a:latin typeface="+mn-lt"/>
                <a:ea typeface="+mn-ea"/>
                <a:cs typeface="+mn-cs"/>
              </a:rPr>
              <a:t>serverless</a:t>
            </a:r>
            <a:r>
              <a:rPr lang="en-US" sz="1200" b="0" i="0" kern="1200" dirty="0" smtClean="0">
                <a:solidFill>
                  <a:schemeClr val="tx1"/>
                </a:solidFill>
                <a:effectLst/>
                <a:latin typeface="+mn-lt"/>
                <a:ea typeface="+mn-ea"/>
                <a:cs typeface="+mn-cs"/>
              </a:rPr>
              <a:t> provider will handle all of the scaling concerns.</a:t>
            </a:r>
          </a:p>
          <a:p>
            <a:r>
              <a:rPr lang="en-US" sz="1200" b="1" i="0" kern="1200" dirty="0" smtClean="0">
                <a:solidFill>
                  <a:schemeClr val="tx1"/>
                </a:solidFill>
                <a:effectLst/>
                <a:latin typeface="+mn-lt"/>
                <a:ea typeface="+mn-ea"/>
                <a:cs typeface="+mn-cs"/>
              </a:rPr>
              <a:t>Cost efficiency</a:t>
            </a:r>
          </a:p>
          <a:p>
            <a:r>
              <a:rPr lang="en-US" sz="1200" b="0" i="0" kern="1200" dirty="0" smtClean="0">
                <a:solidFill>
                  <a:schemeClr val="tx1"/>
                </a:solidFill>
                <a:effectLst/>
                <a:latin typeface="+mn-lt"/>
                <a:ea typeface="+mn-ea"/>
                <a:cs typeface="+mn-cs"/>
              </a:rPr>
              <a:t>Unlike traditional </a:t>
            </a:r>
            <a:r>
              <a:rPr lang="en-US" sz="1200" b="0" i="0" u="none" strike="noStrike" kern="1200" dirty="0" smtClean="0">
                <a:solidFill>
                  <a:schemeClr val="tx1"/>
                </a:solidFill>
                <a:effectLst/>
                <a:latin typeface="+mn-lt"/>
                <a:ea typeface="+mn-ea"/>
                <a:cs typeface="+mn-cs"/>
                <a:hlinkClick r:id="rId3"/>
              </a:rPr>
              <a:t>cloud</a:t>
            </a:r>
            <a:r>
              <a:rPr lang="en-US" sz="1200" b="0" i="0" kern="1200" dirty="0" smtClean="0">
                <a:solidFill>
                  <a:schemeClr val="tx1"/>
                </a:solidFill>
                <a:effectLst/>
                <a:latin typeface="+mn-lt"/>
                <a:ea typeface="+mn-ea"/>
                <a:cs typeface="+mn-cs"/>
              </a:rPr>
              <a:t> providers, </a:t>
            </a:r>
            <a:r>
              <a:rPr lang="en-US" sz="1200" b="0" i="0" kern="1200" dirty="0" err="1" smtClean="0">
                <a:solidFill>
                  <a:schemeClr val="tx1"/>
                </a:solidFill>
                <a:effectLst/>
                <a:latin typeface="+mn-lt"/>
                <a:ea typeface="+mn-ea"/>
                <a:cs typeface="+mn-cs"/>
              </a:rPr>
              <a:t>serverless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providers do not charge their clients for idle computation time. Because of this, clients only pay for as much computation time as they use, and do not need to waste money over-provisioning cloud resources.</a:t>
            </a:r>
          </a:p>
          <a:p>
            <a:r>
              <a:rPr lang="en-US" sz="1200" b="1" i="0" kern="1200" dirty="0" smtClean="0">
                <a:solidFill>
                  <a:schemeClr val="tx1"/>
                </a:solidFill>
                <a:effectLst/>
                <a:latin typeface="+mn-lt"/>
                <a:ea typeface="+mn-ea"/>
                <a:cs typeface="+mn-cs"/>
              </a:rPr>
              <a:t>What are the drawbacks of </a:t>
            </a:r>
            <a:r>
              <a:rPr lang="en-US" sz="1200" b="1" i="0" kern="1200" dirty="0" err="1" smtClean="0">
                <a:solidFill>
                  <a:schemeClr val="tx1"/>
                </a:solidFill>
                <a:effectLst/>
                <a:latin typeface="+mn-lt"/>
                <a:ea typeface="+mn-ea"/>
                <a:cs typeface="+mn-cs"/>
              </a:rPr>
              <a:t>FaaS</a:t>
            </a:r>
            <a:r>
              <a:rPr lang="en-US" sz="1200" b="1"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Less system control</a:t>
            </a:r>
          </a:p>
          <a:p>
            <a:r>
              <a:rPr lang="en-US" sz="1200" b="0" i="0" kern="1200" dirty="0" smtClean="0">
                <a:solidFill>
                  <a:schemeClr val="tx1"/>
                </a:solidFill>
                <a:effectLst/>
                <a:latin typeface="+mn-lt"/>
                <a:ea typeface="+mn-ea"/>
                <a:cs typeface="+mn-cs"/>
              </a:rPr>
              <a:t>Having a third party manage part of the infrastructure makes it tough to understand the whole system and adds debugging challenges.</a:t>
            </a:r>
          </a:p>
          <a:p>
            <a:r>
              <a:rPr lang="en-US" sz="1200" b="1" i="0" kern="1200" dirty="0" smtClean="0">
                <a:solidFill>
                  <a:schemeClr val="tx1"/>
                </a:solidFill>
                <a:effectLst/>
                <a:latin typeface="+mn-lt"/>
                <a:ea typeface="+mn-ea"/>
                <a:cs typeface="+mn-cs"/>
              </a:rPr>
              <a:t>More complexity required for testing</a:t>
            </a:r>
          </a:p>
          <a:p>
            <a:r>
              <a:rPr lang="en-US" sz="1200" b="0" i="0" kern="1200" dirty="0" smtClean="0">
                <a:solidFill>
                  <a:schemeClr val="tx1"/>
                </a:solidFill>
                <a:effectLst/>
                <a:latin typeface="+mn-lt"/>
                <a:ea typeface="+mn-ea"/>
                <a:cs typeface="+mn-cs"/>
              </a:rPr>
              <a:t>It can be very difficult to incorporate </a:t>
            </a:r>
            <a:r>
              <a:rPr lang="en-US" sz="1200" b="0" i="0" kern="1200" dirty="0" err="1" smtClean="0">
                <a:solidFill>
                  <a:schemeClr val="tx1"/>
                </a:solidFill>
                <a:effectLst/>
                <a:latin typeface="+mn-lt"/>
                <a:ea typeface="+mn-ea"/>
                <a:cs typeface="+mn-cs"/>
              </a:rPr>
              <a:t>FaaS</a:t>
            </a:r>
            <a:r>
              <a:rPr lang="en-US" sz="1200" b="0" i="0" kern="1200" dirty="0" smtClean="0">
                <a:solidFill>
                  <a:schemeClr val="tx1"/>
                </a:solidFill>
                <a:effectLst/>
                <a:latin typeface="+mn-lt"/>
                <a:ea typeface="+mn-ea"/>
                <a:cs typeface="+mn-cs"/>
              </a:rPr>
              <a:t> code into a local testing environment, making thorough testing of an application a more intensive task.</a:t>
            </a:r>
          </a:p>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12</a:t>
            </a:fld>
            <a:endParaRPr lang="hu-HU"/>
          </a:p>
        </p:txBody>
      </p:sp>
    </p:spTree>
    <p:extLst>
      <p:ext uri="{BB962C8B-B14F-4D97-AF65-F5344CB8AC3E}">
        <p14:creationId xmlns:p14="http://schemas.microsoft.com/office/powerpoint/2010/main" val="323390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13</a:t>
            </a:fld>
            <a:endParaRPr lang="hu-HU"/>
          </a:p>
        </p:txBody>
      </p:sp>
    </p:spTree>
    <p:extLst>
      <p:ext uri="{BB962C8B-B14F-4D97-AF65-F5344CB8AC3E}">
        <p14:creationId xmlns:p14="http://schemas.microsoft.com/office/powerpoint/2010/main" val="84593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14</a:t>
            </a:fld>
            <a:endParaRPr lang="hu-HU"/>
          </a:p>
        </p:txBody>
      </p:sp>
    </p:spTree>
    <p:extLst>
      <p:ext uri="{BB962C8B-B14F-4D97-AF65-F5344CB8AC3E}">
        <p14:creationId xmlns:p14="http://schemas.microsoft.com/office/powerpoint/2010/main" val="272883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3</a:t>
            </a:fld>
            <a:endParaRPr lang="hu-HU"/>
          </a:p>
        </p:txBody>
      </p:sp>
    </p:spTree>
    <p:extLst>
      <p:ext uri="{BB962C8B-B14F-4D97-AF65-F5344CB8AC3E}">
        <p14:creationId xmlns:p14="http://schemas.microsoft.com/office/powerpoint/2010/main" val="128045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4</a:t>
            </a:fld>
            <a:endParaRPr lang="hu-HU"/>
          </a:p>
        </p:txBody>
      </p:sp>
    </p:spTree>
    <p:extLst>
      <p:ext uri="{BB962C8B-B14F-4D97-AF65-F5344CB8AC3E}">
        <p14:creationId xmlns:p14="http://schemas.microsoft.com/office/powerpoint/2010/main" val="175239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5</a:t>
            </a:fld>
            <a:endParaRPr lang="hu-HU"/>
          </a:p>
        </p:txBody>
      </p:sp>
    </p:spTree>
    <p:extLst>
      <p:ext uri="{BB962C8B-B14F-4D97-AF65-F5344CB8AC3E}">
        <p14:creationId xmlns:p14="http://schemas.microsoft.com/office/powerpoint/2010/main" val="337246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6</a:t>
            </a:fld>
            <a:endParaRPr lang="hu-HU"/>
          </a:p>
        </p:txBody>
      </p:sp>
    </p:spTree>
    <p:extLst>
      <p:ext uri="{BB962C8B-B14F-4D97-AF65-F5344CB8AC3E}">
        <p14:creationId xmlns:p14="http://schemas.microsoft.com/office/powerpoint/2010/main" val="314337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7</a:t>
            </a:fld>
            <a:endParaRPr lang="hu-HU"/>
          </a:p>
        </p:txBody>
      </p:sp>
    </p:spTree>
    <p:extLst>
      <p:ext uri="{BB962C8B-B14F-4D97-AF65-F5344CB8AC3E}">
        <p14:creationId xmlns:p14="http://schemas.microsoft.com/office/powerpoint/2010/main" val="124104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8</a:t>
            </a:fld>
            <a:endParaRPr lang="hu-HU"/>
          </a:p>
        </p:txBody>
      </p:sp>
    </p:spTree>
    <p:extLst>
      <p:ext uri="{BB962C8B-B14F-4D97-AF65-F5344CB8AC3E}">
        <p14:creationId xmlns:p14="http://schemas.microsoft.com/office/powerpoint/2010/main" val="179381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9</a:t>
            </a:fld>
            <a:endParaRPr lang="hu-HU"/>
          </a:p>
        </p:txBody>
      </p:sp>
    </p:spTree>
    <p:extLst>
      <p:ext uri="{BB962C8B-B14F-4D97-AF65-F5344CB8AC3E}">
        <p14:creationId xmlns:p14="http://schemas.microsoft.com/office/powerpoint/2010/main" val="274137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 0.75 = 3.75</a:t>
            </a:r>
          </a:p>
          <a:p>
            <a:r>
              <a:rPr lang="en-US" dirty="0" smtClean="0"/>
              <a:t>3.75 / 8 =~ 0.47</a:t>
            </a:r>
          </a:p>
          <a:p>
            <a:r>
              <a:rPr lang="en-US" dirty="0" smtClean="0"/>
              <a:t>3.75 / 7 =~ 0.54</a:t>
            </a:r>
          </a:p>
          <a:p>
            <a:r>
              <a:rPr lang="en-US" dirty="0" smtClean="0"/>
              <a:t>3.75 / 9 =~ 0.42</a:t>
            </a:r>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10</a:t>
            </a:fld>
            <a:endParaRPr lang="hu-HU"/>
          </a:p>
        </p:txBody>
      </p:sp>
    </p:spTree>
    <p:extLst>
      <p:ext uri="{BB962C8B-B14F-4D97-AF65-F5344CB8AC3E}">
        <p14:creationId xmlns:p14="http://schemas.microsoft.com/office/powerpoint/2010/main" val="360509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7" name="Cím 6"/>
          <p:cNvSpPr>
            <a:spLocks noGrp="1"/>
          </p:cNvSpPr>
          <p:nvPr>
            <p:ph type="title"/>
          </p:nvPr>
        </p:nvSpPr>
        <p:spPr/>
        <p:txBody>
          <a:bodyPr/>
          <a:lstStyle/>
          <a:p>
            <a:r>
              <a:rPr lang="hu-HU" smtClean="0"/>
              <a:t>Mintacím szerkesztése</a:t>
            </a:r>
            <a:endParaRPr lang="en-US"/>
          </a:p>
        </p:txBody>
      </p:sp>
      <p:sp>
        <p:nvSpPr>
          <p:cNvPr id="8" name="Dátum helye 7"/>
          <p:cNvSpPr>
            <a:spLocks noGrp="1"/>
          </p:cNvSpPr>
          <p:nvPr>
            <p:ph type="dt" sz="half" idx="10"/>
          </p:nvPr>
        </p:nvSpPr>
        <p:spPr/>
        <p:txBody>
          <a:bodyPr/>
          <a:lstStyle/>
          <a:p>
            <a:fld id="{7EEDB08A-2EEF-4077-BDDA-D2BF2F02C0E2}" type="datetimeFigureOut">
              <a:rPr lang="hu-HU" smtClean="0"/>
              <a:pPr/>
              <a:t>2021. 06. 08.</a:t>
            </a:fld>
            <a:endParaRPr lang="hu-HU" dirty="0"/>
          </a:p>
        </p:txBody>
      </p:sp>
      <p:sp>
        <p:nvSpPr>
          <p:cNvPr id="9" name="Élőláb helye 8"/>
          <p:cNvSpPr>
            <a:spLocks noGrp="1"/>
          </p:cNvSpPr>
          <p:nvPr>
            <p:ph type="ftr" sz="quarter" idx="11"/>
          </p:nvPr>
        </p:nvSpPr>
        <p:spPr/>
        <p:txBody>
          <a:bodyPr/>
          <a:lstStyle/>
          <a:p>
            <a:endParaRPr lang="hu-HU"/>
          </a:p>
        </p:txBody>
      </p:sp>
      <p:sp>
        <p:nvSpPr>
          <p:cNvPr id="10" name="Dia számának helye 9"/>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2021. 06. 08.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DB08A-2EEF-4077-BDDA-D2BF2F02C0E2}" type="datetimeFigureOut">
              <a:rPr lang="hu-HU" smtClean="0"/>
              <a:pPr/>
              <a:t>2021. 06. 08.</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3C54C-9CE6-47BC-B290-0EA782513D0E}" type="slidenum">
              <a:rPr lang="hu-HU" smtClean="0"/>
              <a:pPr/>
              <a:t>‹#›</a:t>
            </a:fld>
            <a:endParaRPr lang="hu-HU"/>
          </a:p>
        </p:txBody>
      </p:sp>
      <p:sp>
        <p:nvSpPr>
          <p:cNvPr id="7" name="Téglalap 6"/>
          <p:cNvSpPr/>
          <p:nvPr userDrawn="1"/>
        </p:nvSpPr>
        <p:spPr>
          <a:xfrm>
            <a:off x="0" y="0"/>
            <a:ext cx="12192000" cy="785794"/>
          </a:xfrm>
          <a:prstGeom prst="rect">
            <a:avLst/>
          </a:prstGeom>
          <a:solidFill>
            <a:srgbClr val="22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8" name="Téglalap 7"/>
          <p:cNvSpPr/>
          <p:nvPr userDrawn="1"/>
        </p:nvSpPr>
        <p:spPr>
          <a:xfrm>
            <a:off x="0" y="6572272"/>
            <a:ext cx="12192000" cy="285728"/>
          </a:xfrm>
          <a:prstGeom prst="rect">
            <a:avLst/>
          </a:prstGeom>
          <a:solidFill>
            <a:srgbClr val="226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artalom helye 6"/>
          <p:cNvSpPr txBox="1">
            <a:spLocks/>
          </p:cNvSpPr>
          <p:nvPr userDrawn="1"/>
        </p:nvSpPr>
        <p:spPr>
          <a:xfrm>
            <a:off x="10382280" y="6572272"/>
            <a:ext cx="1809720" cy="285728"/>
          </a:xfrm>
          <a:prstGeom prst="rect">
            <a:avLst/>
          </a:prstGeom>
          <a:solidFill>
            <a:srgbClr val="226CB3"/>
          </a:solidFill>
        </p:spPr>
        <p:txBody>
          <a:bodyPr>
            <a:noAutofit/>
          </a:bodyPr>
          <a:lstStyle>
            <a:lvl1pPr algn="r">
              <a:buNone/>
              <a:defRPr sz="1200" b="1">
                <a:solidFill>
                  <a:schemeClr val="bg1"/>
                </a:solidFill>
              </a:defRPr>
            </a:lvl1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1200" b="1" i="0" u="none" strike="noStrike" kern="1200" cap="none" spc="0" normalizeH="0" baseline="0" noProof="0" dirty="0" err="1" smtClean="0">
                <a:ln>
                  <a:noFill/>
                </a:ln>
                <a:solidFill>
                  <a:schemeClr val="bg1"/>
                </a:solidFill>
                <a:effectLst/>
                <a:uLnTx/>
                <a:uFillTx/>
                <a:latin typeface="+mn-lt"/>
                <a:ea typeface="+mn-ea"/>
                <a:cs typeface="+mn-cs"/>
              </a:rPr>
              <a:t>www.leannet.eu</a:t>
            </a:r>
            <a:endParaRPr kumimoji="0" lang="hu-HU"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Téglalap 10"/>
          <p:cNvSpPr/>
          <p:nvPr userDrawn="1"/>
        </p:nvSpPr>
        <p:spPr>
          <a:xfrm>
            <a:off x="0" y="785794"/>
            <a:ext cx="12192000" cy="714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4" name="Kép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0704" y="6567559"/>
            <a:ext cx="1440160" cy="666741"/>
          </a:xfrm>
          <a:prstGeom prst="rect">
            <a:avLst/>
          </a:prstGeom>
        </p:spPr>
      </p:pic>
      <p:pic>
        <p:nvPicPr>
          <p:cNvPr id="16" name="Kép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71464" y="6601816"/>
            <a:ext cx="64830" cy="241104"/>
          </a:xfrm>
          <a:prstGeom prst="rect">
            <a:avLst/>
          </a:prstGeom>
        </p:spPr>
      </p:pic>
      <p:pic>
        <p:nvPicPr>
          <p:cNvPr id="17" name="Kép 16"/>
          <p:cNvPicPr>
            <a:picLocks noChangeAspect="1"/>
          </p:cNvPicPr>
          <p:nvPr userDrawn="1"/>
        </p:nvPicPr>
        <p:blipFill rotWithShape="1">
          <a:blip r:embed="rId12" cstate="print">
            <a:extLst>
              <a:ext uri="{28A0092B-C50C-407E-A947-70E740481C1C}">
                <a14:useLocalDpi xmlns:a14="http://schemas.microsoft.com/office/drawing/2010/main" val="0"/>
              </a:ext>
            </a:extLst>
          </a:blip>
          <a:srcRect l="20684" t="49331" r="29316"/>
          <a:stretch/>
        </p:blipFill>
        <p:spPr>
          <a:xfrm>
            <a:off x="1415480" y="6597352"/>
            <a:ext cx="720081" cy="337834"/>
          </a:xfrm>
          <a:prstGeom prst="rect">
            <a:avLst/>
          </a:prstGeom>
        </p:spPr>
      </p:pic>
      <p:cxnSp>
        <p:nvCxnSpPr>
          <p:cNvPr id="19" name="Egyenes összekötő 18"/>
          <p:cNvCxnSpPr>
            <a:stCxn id="16" idx="0"/>
            <a:endCxn id="16" idx="0"/>
          </p:cNvCxnSpPr>
          <p:nvPr userDrawn="1"/>
        </p:nvCxnSpPr>
        <p:spPr>
          <a:xfrm>
            <a:off x="1303879" y="6601816"/>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052736"/>
            <a:ext cx="12192000" cy="5400600"/>
          </a:xfrm>
        </p:spPr>
        <p:txBody>
          <a:bodyPr>
            <a:normAutofit/>
          </a:bodyPr>
          <a:lstStyle/>
          <a:p>
            <a:r>
              <a:rPr lang="en-US" dirty="0" smtClean="0">
                <a:solidFill>
                  <a:schemeClr val="tx1">
                    <a:lumMod val="85000"/>
                    <a:lumOff val="15000"/>
                  </a:schemeClr>
                </a:solidFill>
              </a:rPr>
              <a:t>Scaling in Kubernetes</a:t>
            </a:r>
            <a:r>
              <a:rPr lang="hu-HU" dirty="0" smtClean="0">
                <a:solidFill>
                  <a:schemeClr val="tx1">
                    <a:lumMod val="85000"/>
                    <a:lumOff val="15000"/>
                  </a:schemeClr>
                </a:solidFill>
              </a:rPr>
              <a:t/>
            </a:r>
            <a:br>
              <a:rPr lang="hu-HU"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a:solidFill>
                  <a:schemeClr val="tx1">
                    <a:lumMod val="85000"/>
                    <a:lumOff val="15000"/>
                  </a:schemeClr>
                </a:solidFill>
              </a:rPr>
              <a:t/>
            </a:r>
            <a:br>
              <a:rPr lang="en-US" dirty="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endParaRPr lang="hu-HU" sz="3600" dirty="0">
              <a:solidFill>
                <a:schemeClr val="tx1">
                  <a:lumMod val="85000"/>
                  <a:lumOff val="15000"/>
                </a:schemeClr>
              </a:solidFill>
            </a:endParaRPr>
          </a:p>
        </p:txBody>
      </p:sp>
      <p:pic>
        <p:nvPicPr>
          <p:cNvPr id="3076" name="Picture 4" descr="Skála Nagyáruház | retronom.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602" y="2420888"/>
            <a:ext cx="1964796" cy="38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0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Horizontal Pod </a:t>
            </a:r>
            <a:r>
              <a:rPr lang="en-US" sz="2800" dirty="0" err="1" smtClean="0">
                <a:solidFill>
                  <a:srgbClr val="FAFBF9"/>
                </a:solidFill>
              </a:rPr>
              <a:t>Autoscaler</a:t>
            </a:r>
            <a:endParaRPr lang="hu-HU" sz="2800" dirty="0">
              <a:solidFill>
                <a:schemeClr val="bg1">
                  <a:lumMod val="95000"/>
                </a:schemeClr>
              </a:solidFill>
            </a:endParaRPr>
          </a:p>
        </p:txBody>
      </p:sp>
      <p:sp>
        <p:nvSpPr>
          <p:cNvPr id="5" name="Rectangle 3"/>
          <p:cNvSpPr/>
          <p:nvPr/>
        </p:nvSpPr>
        <p:spPr>
          <a:xfrm>
            <a:off x="0" y="913344"/>
            <a:ext cx="12192000" cy="2431435"/>
          </a:xfrm>
          <a:prstGeom prst="rect">
            <a:avLst/>
          </a:prstGeom>
        </p:spPr>
        <p:txBody>
          <a:bodyPr wrap="square">
            <a:spAutoFit/>
          </a:bodyPr>
          <a:lstStyle/>
          <a:p>
            <a:pPr marL="593725" indent="-342900">
              <a:spcBef>
                <a:spcPts val="1200"/>
              </a:spcBef>
              <a:buSzPct val="100000"/>
              <a:buFont typeface="Wingdings" panose="05000000000000000000" pitchFamily="2" charset="2"/>
              <a:buChar char="§"/>
            </a:pPr>
            <a:r>
              <a:rPr lang="en-US" sz="2400" dirty="0" smtClean="0">
                <a:solidFill>
                  <a:srgbClr val="000000"/>
                </a:solidFill>
              </a:rPr>
              <a:t>Automatically </a:t>
            </a:r>
            <a:r>
              <a:rPr lang="en-US" sz="2400" dirty="0">
                <a:solidFill>
                  <a:srgbClr val="000000"/>
                </a:solidFill>
              </a:rPr>
              <a:t>scales the number of Pods </a:t>
            </a:r>
            <a:r>
              <a:rPr lang="en-US" sz="2400" dirty="0" smtClean="0">
                <a:solidFill>
                  <a:srgbClr val="000000"/>
                </a:solidFill>
              </a:rPr>
              <a:t>based </a:t>
            </a:r>
            <a:r>
              <a:rPr lang="en-US" sz="2400" dirty="0">
                <a:solidFill>
                  <a:srgbClr val="000000"/>
                </a:solidFill>
              </a:rPr>
              <a:t>on observed </a:t>
            </a:r>
            <a:r>
              <a:rPr lang="en-US" sz="2400" dirty="0" smtClean="0">
                <a:solidFill>
                  <a:srgbClr val="000000"/>
                </a:solidFill>
              </a:rPr>
              <a:t>metrics</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Set a target metric (e.g. 50% CPU utilization)</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The </a:t>
            </a:r>
            <a:r>
              <a:rPr lang="en-US" sz="2200" dirty="0">
                <a:solidFill>
                  <a:srgbClr val="000000"/>
                </a:solidFill>
              </a:rPr>
              <a:t>controller takes the mean of a per-pod metric value</a:t>
            </a:r>
            <a:endParaRPr lang="en-US" sz="2200" dirty="0" smtClean="0">
              <a:solidFill>
                <a:srgbClr val="000000"/>
              </a:solidFill>
            </a:endParaRPr>
          </a:p>
          <a:p>
            <a:pPr marL="1050925" lvl="1" indent="-342900">
              <a:spcBef>
                <a:spcPts val="1200"/>
              </a:spcBef>
              <a:buSzPct val="45000"/>
              <a:buFont typeface="Wingdings" panose="05000000000000000000" pitchFamily="2" charset="2"/>
              <a:buChar char="q"/>
            </a:pPr>
            <a:r>
              <a:rPr lang="en-US" sz="2200" dirty="0" smtClean="0">
                <a:solidFill>
                  <a:srgbClr val="000000"/>
                </a:solidFill>
              </a:rPr>
              <a:t>Calculates </a:t>
            </a:r>
            <a:r>
              <a:rPr lang="en-US" sz="2200" dirty="0">
                <a:solidFill>
                  <a:srgbClr val="000000"/>
                </a:solidFill>
              </a:rPr>
              <a:t>whether adding or removing </a:t>
            </a:r>
            <a:r>
              <a:rPr lang="en-US" sz="2200" dirty="0" smtClean="0">
                <a:solidFill>
                  <a:srgbClr val="000000"/>
                </a:solidFill>
              </a:rPr>
              <a:t>a replica would get closer </a:t>
            </a:r>
            <a:r>
              <a:rPr lang="en-US" sz="2200" dirty="0">
                <a:solidFill>
                  <a:srgbClr val="000000"/>
                </a:solidFill>
              </a:rPr>
              <a:t>to the target value.</a:t>
            </a:r>
            <a:endParaRPr lang="en-US" sz="2200" dirty="0" smtClean="0">
              <a:solidFill>
                <a:srgbClr val="000000"/>
              </a:solidFill>
            </a:endParaRPr>
          </a:p>
          <a:p>
            <a:pPr marL="1050925" lvl="1" indent="-342900">
              <a:spcBef>
                <a:spcPts val="1200"/>
              </a:spcBef>
              <a:buSzPct val="45000"/>
              <a:buFont typeface="Wingdings" panose="05000000000000000000" pitchFamily="2" charset="2"/>
              <a:buChar char="q"/>
            </a:pPr>
            <a:endParaRPr lang="en-US" sz="2200" dirty="0" smtClean="0">
              <a:solidFill>
                <a:srgbClr val="000000"/>
              </a:solidFill>
            </a:endParaRPr>
          </a:p>
        </p:txBody>
      </p:sp>
      <p:sp>
        <p:nvSpPr>
          <p:cNvPr id="3" name="Szövegdoboz 2"/>
          <p:cNvSpPr txBox="1"/>
          <p:nvPr/>
        </p:nvSpPr>
        <p:spPr>
          <a:xfrm>
            <a:off x="245152" y="3068960"/>
            <a:ext cx="5147563" cy="3416320"/>
          </a:xfrm>
          <a:prstGeom prst="rect">
            <a:avLst/>
          </a:prstGeom>
          <a:noFill/>
        </p:spPr>
        <p:txBody>
          <a:bodyPr wrap="none" rtlCol="0">
            <a:spAutoFit/>
          </a:bodyPr>
          <a:lstStyle/>
          <a:p>
            <a:r>
              <a:rPr lang="hu-HU" b="1" dirty="0" err="1">
                <a:latin typeface="Courier New" panose="02070309020205020404" pitchFamily="49" charset="0"/>
                <a:cs typeface="Courier New" panose="02070309020205020404" pitchFamily="49" charset="0"/>
              </a:rPr>
              <a:t>apiVersion</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autoscaling</a:t>
            </a:r>
            <a:r>
              <a:rPr lang="hu-HU" b="1" dirty="0">
                <a:latin typeface="Courier New" panose="02070309020205020404" pitchFamily="49" charset="0"/>
                <a:cs typeface="Courier New" panose="02070309020205020404" pitchFamily="49" charset="0"/>
              </a:rPr>
              <a:t>/v1</a:t>
            </a:r>
          </a:p>
          <a:p>
            <a:r>
              <a:rPr lang="hu-HU" b="1" dirty="0" err="1">
                <a:latin typeface="Courier New" panose="02070309020205020404" pitchFamily="49" charset="0"/>
                <a:cs typeface="Courier New" panose="02070309020205020404" pitchFamily="49" charset="0"/>
              </a:rPr>
              <a:t>kind</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HorizontalPodAutoscaler</a:t>
            </a:r>
            <a:endParaRPr lang="hu-HU" b="1" dirty="0">
              <a:latin typeface="Courier New" panose="02070309020205020404" pitchFamily="49" charset="0"/>
              <a:cs typeface="Courier New" panose="02070309020205020404" pitchFamily="49" charset="0"/>
            </a:endParaRPr>
          </a:p>
          <a:p>
            <a:r>
              <a:rPr lang="hu-HU" b="1" dirty="0" err="1">
                <a:latin typeface="Courier New" panose="02070309020205020404" pitchFamily="49" charset="0"/>
                <a:cs typeface="Courier New" panose="02070309020205020404" pitchFamily="49" charset="0"/>
              </a:rPr>
              <a:t>metadata</a:t>
            </a:r>
            <a:r>
              <a:rPr lang="hu-HU"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name</a:t>
            </a:r>
            <a:r>
              <a:rPr lang="hu-HU"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nginx</a:t>
            </a:r>
            <a:endParaRPr lang="hu-HU" b="1" dirty="0">
              <a:latin typeface="Courier New" panose="02070309020205020404" pitchFamily="49" charset="0"/>
              <a:cs typeface="Courier New" panose="02070309020205020404" pitchFamily="49" charset="0"/>
            </a:endParaRPr>
          </a:p>
          <a:p>
            <a:r>
              <a:rPr lang="hu-HU" b="1" dirty="0" err="1" smtClean="0">
                <a:latin typeface="Courier New" panose="02070309020205020404" pitchFamily="49" charset="0"/>
                <a:cs typeface="Courier New" panose="02070309020205020404" pitchFamily="49" charset="0"/>
              </a:rPr>
              <a:t>spec</a:t>
            </a:r>
            <a:r>
              <a:rPr lang="hu-HU"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maxReplicas</a:t>
            </a:r>
            <a:r>
              <a:rPr lang="hu-HU" b="1" dirty="0">
                <a:latin typeface="Courier New" panose="02070309020205020404" pitchFamily="49" charset="0"/>
                <a:cs typeface="Courier New" panose="02070309020205020404" pitchFamily="49" charset="0"/>
              </a:rPr>
              <a:t>: 10</a:t>
            </a: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minReplicas</a:t>
            </a:r>
            <a:r>
              <a:rPr lang="hu-HU" b="1" dirty="0">
                <a:latin typeface="Courier New" panose="02070309020205020404" pitchFamily="49" charset="0"/>
                <a:cs typeface="Courier New" panose="02070309020205020404" pitchFamily="49" charset="0"/>
              </a:rPr>
              <a:t>: 1</a:t>
            </a: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scaleTargetRef</a:t>
            </a:r>
            <a:r>
              <a:rPr lang="hu-HU"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apiVersion</a:t>
            </a:r>
            <a:r>
              <a:rPr lang="hu-HU"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apps</a:t>
            </a:r>
            <a:r>
              <a:rPr lang="hu-HU" b="1" dirty="0" smtClean="0">
                <a:latin typeface="Courier New" panose="02070309020205020404" pitchFamily="49" charset="0"/>
                <a:cs typeface="Courier New" panose="02070309020205020404" pitchFamily="49" charset="0"/>
              </a:rPr>
              <a:t>/v1</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kind</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Deployment</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name</a:t>
            </a:r>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nginx</a:t>
            </a:r>
            <a:endParaRPr lang="hu-HU" b="1" dirty="0" smtClean="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targetCPUUtilizationPercentage</a:t>
            </a:r>
            <a:r>
              <a:rPr lang="hu-HU" b="1" dirty="0" smtClean="0">
                <a:latin typeface="Courier New" panose="02070309020205020404" pitchFamily="49" charset="0"/>
                <a:cs typeface="Courier New" panose="02070309020205020404" pitchFamily="49" charset="0"/>
              </a:rPr>
              <a:t>: 50</a:t>
            </a:r>
            <a:endParaRPr lang="hu-HU" b="1" dirty="0">
              <a:latin typeface="Courier New" panose="02070309020205020404" pitchFamily="49" charset="0"/>
              <a:cs typeface="Courier New" panose="02070309020205020404" pitchFamily="49" charset="0"/>
            </a:endParaRPr>
          </a:p>
        </p:txBody>
      </p:sp>
      <p:sp>
        <p:nvSpPr>
          <p:cNvPr id="4" name="Lekerekített téglalap 3"/>
          <p:cNvSpPr/>
          <p:nvPr/>
        </p:nvSpPr>
        <p:spPr>
          <a:xfrm>
            <a:off x="5951984" y="342900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75%</a:t>
            </a:r>
            <a:endParaRPr lang="hu-HU" sz="1600" dirty="0"/>
          </a:p>
        </p:txBody>
      </p:sp>
      <p:sp>
        <p:nvSpPr>
          <p:cNvPr id="6" name="Lekerekített téglalap 5"/>
          <p:cNvSpPr/>
          <p:nvPr/>
        </p:nvSpPr>
        <p:spPr>
          <a:xfrm>
            <a:off x="6888088" y="342900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75%</a:t>
            </a:r>
            <a:endParaRPr lang="hu-HU" sz="1600" dirty="0"/>
          </a:p>
        </p:txBody>
      </p:sp>
      <p:sp>
        <p:nvSpPr>
          <p:cNvPr id="7" name="Lekerekített téglalap 6"/>
          <p:cNvSpPr/>
          <p:nvPr/>
        </p:nvSpPr>
        <p:spPr>
          <a:xfrm>
            <a:off x="7824192" y="3429000"/>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75%</a:t>
            </a:r>
            <a:endParaRPr lang="hu-HU" sz="1600" dirty="0"/>
          </a:p>
        </p:txBody>
      </p:sp>
      <p:sp>
        <p:nvSpPr>
          <p:cNvPr id="8" name="Lekerekített téglalap 7"/>
          <p:cNvSpPr/>
          <p:nvPr/>
        </p:nvSpPr>
        <p:spPr>
          <a:xfrm>
            <a:off x="8760296" y="3446813"/>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75%</a:t>
            </a:r>
            <a:endParaRPr lang="hu-HU" sz="1600" dirty="0"/>
          </a:p>
        </p:txBody>
      </p:sp>
      <p:sp>
        <p:nvSpPr>
          <p:cNvPr id="9" name="Lekerekített téglalap 8"/>
          <p:cNvSpPr/>
          <p:nvPr/>
        </p:nvSpPr>
        <p:spPr>
          <a:xfrm>
            <a:off x="9696400" y="3455045"/>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75%</a:t>
            </a:r>
            <a:endParaRPr lang="hu-HU" sz="1600" dirty="0"/>
          </a:p>
        </p:txBody>
      </p:sp>
      <p:sp>
        <p:nvSpPr>
          <p:cNvPr id="10" name="Lekerekített téglalap 9"/>
          <p:cNvSpPr/>
          <p:nvPr/>
        </p:nvSpPr>
        <p:spPr>
          <a:xfrm>
            <a:off x="4556226" y="4797152"/>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47%</a:t>
            </a:r>
            <a:endParaRPr lang="hu-HU" sz="1600" dirty="0"/>
          </a:p>
        </p:txBody>
      </p:sp>
      <p:sp>
        <p:nvSpPr>
          <p:cNvPr id="11" name="Lekerekített téglalap 10"/>
          <p:cNvSpPr/>
          <p:nvPr/>
        </p:nvSpPr>
        <p:spPr>
          <a:xfrm>
            <a:off x="5492330" y="4797152"/>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2" name="Lekerekített téglalap 11"/>
          <p:cNvSpPr/>
          <p:nvPr/>
        </p:nvSpPr>
        <p:spPr>
          <a:xfrm>
            <a:off x="6428434" y="4797152"/>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3" name="Lekerekített téglalap 12"/>
          <p:cNvSpPr/>
          <p:nvPr/>
        </p:nvSpPr>
        <p:spPr>
          <a:xfrm>
            <a:off x="7364538" y="4814965"/>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4" name="Lekerekített téglalap 13"/>
          <p:cNvSpPr/>
          <p:nvPr/>
        </p:nvSpPr>
        <p:spPr>
          <a:xfrm>
            <a:off x="8300642" y="4823197"/>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5" name="Lekerekített téglalap 14"/>
          <p:cNvSpPr/>
          <p:nvPr/>
        </p:nvSpPr>
        <p:spPr>
          <a:xfrm>
            <a:off x="9236746" y="4819749"/>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6" name="Lekerekített téglalap 15"/>
          <p:cNvSpPr/>
          <p:nvPr/>
        </p:nvSpPr>
        <p:spPr>
          <a:xfrm>
            <a:off x="10172850" y="4837562"/>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7" name="Lekerekített téglalap 16"/>
          <p:cNvSpPr/>
          <p:nvPr/>
        </p:nvSpPr>
        <p:spPr>
          <a:xfrm>
            <a:off x="11108954" y="4845794"/>
            <a:ext cx="6480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47%</a:t>
            </a:r>
            <a:endParaRPr lang="hu-HU" sz="1600" dirty="0"/>
          </a:p>
        </p:txBody>
      </p:sp>
      <p:sp>
        <p:nvSpPr>
          <p:cNvPr id="18" name="Szövegdoboz 17"/>
          <p:cNvSpPr txBox="1"/>
          <p:nvPr/>
        </p:nvSpPr>
        <p:spPr>
          <a:xfrm>
            <a:off x="7540732" y="4236647"/>
            <a:ext cx="1316835" cy="400110"/>
          </a:xfrm>
          <a:prstGeom prst="rect">
            <a:avLst/>
          </a:prstGeom>
          <a:noFill/>
        </p:spPr>
        <p:txBody>
          <a:bodyPr wrap="none" rtlCol="0">
            <a:spAutoFit/>
          </a:bodyPr>
          <a:lstStyle/>
          <a:p>
            <a:pPr algn="ctr"/>
            <a:r>
              <a:rPr lang="en-US" sz="2000" b="1" dirty="0" smtClean="0"/>
              <a:t>+3 replicas</a:t>
            </a:r>
            <a:endParaRPr lang="hu-HU" sz="2000" b="1" dirty="0"/>
          </a:p>
        </p:txBody>
      </p:sp>
    </p:spTree>
    <p:extLst>
      <p:ext uri="{BB962C8B-B14F-4D97-AF65-F5344CB8AC3E}">
        <p14:creationId xmlns:p14="http://schemas.microsoft.com/office/powerpoint/2010/main" val="15466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Integrating Metrics into Kubernetes</a:t>
            </a:r>
            <a:endParaRPr lang="hu-HU" sz="2800" dirty="0">
              <a:solidFill>
                <a:schemeClr val="bg1">
                  <a:lumMod val="95000"/>
                </a:schemeClr>
              </a:solidFill>
            </a:endParaRPr>
          </a:p>
        </p:txBody>
      </p:sp>
      <p:sp>
        <p:nvSpPr>
          <p:cNvPr id="5" name="Rectangle 3"/>
          <p:cNvSpPr/>
          <p:nvPr/>
        </p:nvSpPr>
        <p:spPr>
          <a:xfrm>
            <a:off x="0" y="913344"/>
            <a:ext cx="12192000" cy="5755422"/>
          </a:xfrm>
          <a:prstGeom prst="rect">
            <a:avLst/>
          </a:prstGeom>
        </p:spPr>
        <p:txBody>
          <a:bodyPr wrap="square">
            <a:spAutoFit/>
          </a:bodyPr>
          <a:lstStyle/>
          <a:p>
            <a:pPr marL="593725" indent="-342900">
              <a:spcBef>
                <a:spcPts val="1200"/>
              </a:spcBef>
              <a:buSzPct val="100000"/>
              <a:buFont typeface="Wingdings" panose="05000000000000000000" pitchFamily="2" charset="2"/>
              <a:buChar char="§"/>
            </a:pPr>
            <a:r>
              <a:rPr lang="en-US" sz="2400" dirty="0" smtClean="0">
                <a:solidFill>
                  <a:srgbClr val="000000"/>
                </a:solidFill>
              </a:rPr>
              <a:t>Metrics server</a:t>
            </a:r>
          </a:p>
          <a:p>
            <a:pPr marL="1050925" lvl="1" indent="-342900">
              <a:spcBef>
                <a:spcPts val="1200"/>
              </a:spcBef>
              <a:buSzPct val="45000"/>
              <a:buFont typeface="Wingdings" panose="05000000000000000000" pitchFamily="2" charset="2"/>
              <a:buChar char="q"/>
            </a:pPr>
            <a:r>
              <a:rPr lang="en-US" sz="2200" dirty="0">
                <a:solidFill>
                  <a:srgbClr val="000000"/>
                </a:solidFill>
              </a:rPr>
              <a:t>Most easy to use, </a:t>
            </a:r>
            <a:r>
              <a:rPr lang="en-US" sz="2200" dirty="0" smtClean="0">
                <a:solidFill>
                  <a:srgbClr val="000000"/>
                </a:solidFill>
              </a:rPr>
              <a:t>a </a:t>
            </a:r>
            <a:r>
              <a:rPr lang="en-US" sz="2200" dirty="0">
                <a:solidFill>
                  <a:srgbClr val="000000"/>
                </a:solidFill>
              </a:rPr>
              <a:t>single deployment that works on most clusters</a:t>
            </a:r>
            <a:endParaRPr lang="en-US" sz="2200" dirty="0" smtClean="0">
              <a:solidFill>
                <a:srgbClr val="000000"/>
              </a:solidFill>
            </a:endParaRPr>
          </a:p>
          <a:p>
            <a:pPr marL="1050925" lvl="1" indent="-342900">
              <a:spcBef>
                <a:spcPts val="1200"/>
              </a:spcBef>
              <a:buSzPct val="45000"/>
              <a:buFont typeface="Wingdings" panose="05000000000000000000" pitchFamily="2" charset="2"/>
              <a:buChar char="q"/>
            </a:pPr>
            <a:r>
              <a:rPr lang="en-US" sz="2200" dirty="0">
                <a:solidFill>
                  <a:srgbClr val="000000"/>
                </a:solidFill>
              </a:rPr>
              <a:t>Collects CPU/Memory metrics every 15 </a:t>
            </a:r>
            <a:r>
              <a:rPr lang="en-US" sz="2200" dirty="0" smtClean="0">
                <a:solidFill>
                  <a:srgbClr val="000000"/>
                </a:solidFill>
              </a:rPr>
              <a:t>seconds</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Scalable with very low footprint (1 </a:t>
            </a:r>
            <a:r>
              <a:rPr lang="en-US" sz="2200" dirty="0" err="1">
                <a:solidFill>
                  <a:srgbClr val="000000"/>
                </a:solidFill>
              </a:rPr>
              <a:t>mili</a:t>
            </a:r>
            <a:r>
              <a:rPr lang="en-US" sz="2200" dirty="0">
                <a:solidFill>
                  <a:srgbClr val="000000"/>
                </a:solidFill>
              </a:rPr>
              <a:t> core of CPU and 2 MB of memory </a:t>
            </a:r>
            <a:r>
              <a:rPr lang="en-US" sz="2200" dirty="0" smtClean="0">
                <a:solidFill>
                  <a:srgbClr val="000000"/>
                </a:solidFill>
              </a:rPr>
              <a:t>per node)</a:t>
            </a:r>
          </a:p>
          <a:p>
            <a:pPr marL="593725" indent="-342900">
              <a:spcBef>
                <a:spcPts val="1200"/>
              </a:spcBef>
              <a:buSzPct val="100000"/>
              <a:buFont typeface="Wingdings" panose="05000000000000000000" pitchFamily="2" charset="2"/>
              <a:buChar char="§"/>
            </a:pPr>
            <a:r>
              <a:rPr lang="en-US" sz="2400" dirty="0" smtClean="0">
                <a:solidFill>
                  <a:srgbClr val="000000"/>
                </a:solidFill>
              </a:rPr>
              <a:t>Custom metrics</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Metrics collected from </a:t>
            </a:r>
            <a:r>
              <a:rPr lang="en-US" sz="2200" dirty="0">
                <a:solidFill>
                  <a:srgbClr val="000000"/>
                </a:solidFill>
              </a:rPr>
              <a:t>your application running </a:t>
            </a:r>
            <a:r>
              <a:rPr lang="en-US" sz="2200" dirty="0" smtClean="0">
                <a:solidFill>
                  <a:srgbClr val="000000"/>
                </a:solidFill>
              </a:rPr>
              <a:t>inside </a:t>
            </a:r>
            <a:r>
              <a:rPr lang="en-US" sz="2200" dirty="0">
                <a:solidFill>
                  <a:srgbClr val="000000"/>
                </a:solidFill>
              </a:rPr>
              <a:t>Kubernetes</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Typically integrated using Prometheus</a:t>
            </a:r>
            <a:endParaRPr lang="en-US" sz="2200" dirty="0">
              <a:solidFill>
                <a:srgbClr val="000000"/>
              </a:solidFill>
            </a:endParaRPr>
          </a:p>
          <a:p>
            <a:pPr marL="593725" indent="-342900">
              <a:spcBef>
                <a:spcPts val="1200"/>
              </a:spcBef>
              <a:buSzPct val="100000"/>
              <a:buFont typeface="Wingdings" panose="05000000000000000000" pitchFamily="2" charset="2"/>
              <a:buChar char="§"/>
            </a:pPr>
            <a:r>
              <a:rPr lang="en-US" sz="2400" dirty="0" smtClean="0">
                <a:solidFill>
                  <a:srgbClr val="000000"/>
                </a:solidFill>
              </a:rPr>
              <a:t>External </a:t>
            </a:r>
            <a:r>
              <a:rPr lang="en-US" sz="2400" dirty="0">
                <a:solidFill>
                  <a:srgbClr val="000000"/>
                </a:solidFill>
              </a:rPr>
              <a:t>metrics</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Metrics collected </a:t>
            </a:r>
            <a:r>
              <a:rPr lang="en-US" sz="2200" dirty="0">
                <a:solidFill>
                  <a:srgbClr val="000000"/>
                </a:solidFill>
              </a:rPr>
              <a:t>from an application or service not running on your cluster, but whose </a:t>
            </a:r>
            <a:r>
              <a:rPr lang="en-US" sz="2200" dirty="0" smtClean="0">
                <a:solidFill>
                  <a:srgbClr val="000000"/>
                </a:solidFill>
              </a:rPr>
              <a:t>performance can impact </a:t>
            </a:r>
            <a:r>
              <a:rPr lang="en-US" sz="2200" dirty="0">
                <a:solidFill>
                  <a:srgbClr val="000000"/>
                </a:solidFill>
              </a:rPr>
              <a:t>your Kubernetes </a:t>
            </a:r>
            <a:r>
              <a:rPr lang="en-US" sz="2200" dirty="0" smtClean="0">
                <a:solidFill>
                  <a:srgbClr val="000000"/>
                </a:solidFill>
              </a:rPr>
              <a:t>application</a:t>
            </a:r>
          </a:p>
          <a:p>
            <a:pPr marL="1050925" lvl="1" indent="-342900">
              <a:spcBef>
                <a:spcPts val="1200"/>
              </a:spcBef>
              <a:buSzPct val="45000"/>
              <a:buFont typeface="Wingdings" panose="05000000000000000000" pitchFamily="2" charset="2"/>
              <a:buChar char="q"/>
            </a:pPr>
            <a:r>
              <a:rPr lang="en-US" sz="2200" dirty="0" smtClean="0">
                <a:solidFill>
                  <a:srgbClr val="000000"/>
                </a:solidFill>
              </a:rPr>
              <a:t>Typically collected from cloud services (e.g. message queues)</a:t>
            </a:r>
            <a:endParaRPr lang="en-US" sz="2200" dirty="0">
              <a:solidFill>
                <a:srgbClr val="000000"/>
              </a:solidFill>
            </a:endParaRPr>
          </a:p>
          <a:p>
            <a:pPr marL="708025" lvl="1">
              <a:spcBef>
                <a:spcPts val="1200"/>
              </a:spcBef>
              <a:buSzPct val="45000"/>
            </a:pPr>
            <a:endParaRPr lang="en-US" sz="2200" dirty="0" smtClean="0">
              <a:solidFill>
                <a:srgbClr val="000000"/>
              </a:solidFill>
            </a:endParaRPr>
          </a:p>
        </p:txBody>
      </p:sp>
    </p:spTree>
    <p:extLst>
      <p:ext uri="{BB962C8B-B14F-4D97-AF65-F5344CB8AC3E}">
        <p14:creationId xmlns:p14="http://schemas.microsoft.com/office/powerpoint/2010/main" val="282548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fade">
                                      <p:cBhvr>
                                        <p:cTn id="2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Scale to 0 – </a:t>
            </a:r>
            <a:r>
              <a:rPr lang="en-US" sz="2800" dirty="0" err="1" smtClean="0">
                <a:solidFill>
                  <a:srgbClr val="FAFBF9"/>
                </a:solidFill>
              </a:rPr>
              <a:t>Serverless</a:t>
            </a:r>
            <a:r>
              <a:rPr lang="en-US" sz="2800" dirty="0" smtClean="0">
                <a:solidFill>
                  <a:srgbClr val="FAFBF9"/>
                </a:solidFill>
              </a:rPr>
              <a:t> Frameworks</a:t>
            </a:r>
            <a:endParaRPr lang="hu-HU" sz="2800" dirty="0">
              <a:solidFill>
                <a:schemeClr val="bg1">
                  <a:lumMod val="95000"/>
                </a:schemeClr>
              </a:solidFill>
            </a:endParaRPr>
          </a:p>
        </p:txBody>
      </p:sp>
      <p:sp>
        <p:nvSpPr>
          <p:cNvPr id="11" name="Rectangle 3"/>
          <p:cNvSpPr/>
          <p:nvPr/>
        </p:nvSpPr>
        <p:spPr>
          <a:xfrm>
            <a:off x="0" y="913344"/>
            <a:ext cx="12192000" cy="6340197"/>
          </a:xfrm>
          <a:prstGeom prst="rect">
            <a:avLst/>
          </a:prstGeom>
        </p:spPr>
        <p:txBody>
          <a:bodyPr wrap="square">
            <a:spAutoFit/>
          </a:bodyPr>
          <a:lstStyle/>
          <a:p>
            <a:pPr marL="593725" indent="-342900">
              <a:spcBef>
                <a:spcPts val="1200"/>
              </a:spcBef>
              <a:buSzPct val="100000"/>
              <a:buFont typeface="Wingdings" panose="05000000000000000000" pitchFamily="2" charset="2"/>
              <a:buChar char="§"/>
            </a:pPr>
            <a:r>
              <a:rPr lang="en-US" sz="2200" dirty="0" smtClean="0">
                <a:solidFill>
                  <a:srgbClr val="000000"/>
                </a:solidFill>
              </a:rPr>
              <a:t>You can’t use HPA to scale you pods down to 0 when there is no traffic </a:t>
            </a:r>
            <a:r>
              <a:rPr lang="en-US" sz="2200" dirty="0" smtClean="0">
                <a:solidFill>
                  <a:srgbClr val="000000"/>
                </a:solidFill>
                <a:sym typeface="Wingdings" panose="05000000000000000000" pitchFamily="2" charset="2"/>
              </a:rPr>
              <a:t></a:t>
            </a:r>
          </a:p>
          <a:p>
            <a:pPr marL="593725" indent="-342900">
              <a:spcBef>
                <a:spcPts val="1200"/>
              </a:spcBef>
              <a:buSzPct val="100000"/>
              <a:buFont typeface="Wingdings" panose="05000000000000000000" pitchFamily="2" charset="2"/>
              <a:buChar char="§"/>
            </a:pPr>
            <a:r>
              <a:rPr lang="en-US" sz="2200" dirty="0" smtClean="0">
                <a:solidFill>
                  <a:srgbClr val="000000"/>
                </a:solidFill>
                <a:sym typeface="Wingdings" panose="05000000000000000000" pitchFamily="2" charset="2"/>
              </a:rPr>
              <a:t>You need something very different  </a:t>
            </a:r>
            <a:r>
              <a:rPr lang="en-US" sz="2200" dirty="0" err="1" smtClean="0">
                <a:solidFill>
                  <a:srgbClr val="000000"/>
                </a:solidFill>
                <a:sym typeface="Wingdings" panose="05000000000000000000" pitchFamily="2" charset="2"/>
              </a:rPr>
              <a:t>Serverless</a:t>
            </a:r>
            <a:r>
              <a:rPr lang="en-US" sz="2200" dirty="0" smtClean="0">
                <a:solidFill>
                  <a:srgbClr val="000000"/>
                </a:solidFill>
                <a:sym typeface="Wingdings" panose="05000000000000000000" pitchFamily="2" charset="2"/>
              </a:rPr>
              <a:t> (a.k.a. Function-as-a-Service) framework</a:t>
            </a:r>
          </a:p>
          <a:p>
            <a:pPr marL="593725" indent="-342900">
              <a:spcBef>
                <a:spcPts val="1200"/>
              </a:spcBef>
              <a:buSzPct val="100000"/>
              <a:buFont typeface="Wingdings" panose="05000000000000000000" pitchFamily="2" charset="2"/>
              <a:buChar char="§"/>
            </a:pPr>
            <a:r>
              <a:rPr lang="en-US" sz="2200" dirty="0" smtClean="0">
                <a:solidFill>
                  <a:srgbClr val="000000"/>
                </a:solidFill>
                <a:sym typeface="Wingdings" panose="05000000000000000000" pitchFamily="2" charset="2"/>
              </a:rPr>
              <a:t>Typical use-cases:</a:t>
            </a:r>
          </a:p>
          <a:p>
            <a:pPr marL="1050925" lvl="1" indent="-342900">
              <a:spcBef>
                <a:spcPts val="1200"/>
              </a:spcBef>
              <a:buSzPct val="45000"/>
              <a:buFont typeface="Wingdings" panose="05000000000000000000" pitchFamily="2" charset="2"/>
              <a:buChar char="q"/>
            </a:pPr>
            <a:r>
              <a:rPr lang="en-US" sz="2000" dirty="0" smtClean="0">
                <a:solidFill>
                  <a:srgbClr val="000000"/>
                </a:solidFill>
              </a:rPr>
              <a:t>HTTP trigger: functions serves one HTTP request then exits</a:t>
            </a:r>
          </a:p>
          <a:p>
            <a:pPr marL="1050925" lvl="1" indent="-342900">
              <a:spcBef>
                <a:spcPts val="1200"/>
              </a:spcBef>
              <a:buSzPct val="45000"/>
              <a:buFont typeface="Wingdings" panose="05000000000000000000" pitchFamily="2" charset="2"/>
              <a:buChar char="q"/>
            </a:pPr>
            <a:r>
              <a:rPr lang="en-US" sz="2000" dirty="0" smtClean="0">
                <a:solidFill>
                  <a:srgbClr val="000000"/>
                </a:solidFill>
                <a:sym typeface="Wingdings" panose="05000000000000000000" pitchFamily="2" charset="2"/>
              </a:rPr>
              <a:t>Message trigger: </a:t>
            </a:r>
            <a:r>
              <a:rPr lang="en-US" sz="2000" dirty="0">
                <a:solidFill>
                  <a:srgbClr val="000000"/>
                </a:solidFill>
              </a:rPr>
              <a:t>functions serves one </a:t>
            </a:r>
            <a:r>
              <a:rPr lang="en-US" sz="2000" dirty="0" smtClean="0">
                <a:solidFill>
                  <a:srgbClr val="000000"/>
                </a:solidFill>
              </a:rPr>
              <a:t>message from a queue then exits</a:t>
            </a:r>
            <a:endParaRPr lang="en-US" sz="2000" dirty="0" smtClean="0">
              <a:solidFill>
                <a:srgbClr val="000000"/>
              </a:solidFill>
              <a:sym typeface="Wingdings" panose="05000000000000000000" pitchFamily="2" charset="2"/>
            </a:endParaRPr>
          </a:p>
          <a:p>
            <a:pPr marL="593725" indent="-342900">
              <a:spcBef>
                <a:spcPts val="1200"/>
              </a:spcBef>
              <a:buSzPct val="100000"/>
              <a:buFont typeface="Wingdings" panose="05000000000000000000" pitchFamily="2" charset="2"/>
              <a:buChar char="§"/>
            </a:pPr>
            <a:r>
              <a:rPr lang="en-US" sz="2200" dirty="0" smtClean="0">
                <a:solidFill>
                  <a:srgbClr val="000000"/>
                </a:solidFill>
              </a:rPr>
              <a:t>General advantages of </a:t>
            </a:r>
            <a:r>
              <a:rPr lang="en-US" sz="2200" i="1" dirty="0" smtClean="0">
                <a:solidFill>
                  <a:srgbClr val="000000"/>
                </a:solidFill>
              </a:rPr>
              <a:t>functions</a:t>
            </a:r>
            <a:r>
              <a:rPr lang="en-US" sz="2200" dirty="0" smtClean="0">
                <a:solidFill>
                  <a:srgbClr val="000000"/>
                </a:solidFill>
              </a:rPr>
              <a:t>:</a:t>
            </a:r>
          </a:p>
          <a:p>
            <a:pPr marL="1050925" lvl="1" indent="-342900">
              <a:spcBef>
                <a:spcPts val="1200"/>
              </a:spcBef>
              <a:buSzPct val="45000"/>
              <a:buFont typeface="Wingdings" panose="05000000000000000000" pitchFamily="2" charset="2"/>
              <a:buChar char="q"/>
            </a:pPr>
            <a:r>
              <a:rPr lang="en-US" sz="2000" dirty="0">
                <a:solidFill>
                  <a:srgbClr val="000000"/>
                </a:solidFill>
              </a:rPr>
              <a:t>Improved developer velocity</a:t>
            </a:r>
          </a:p>
          <a:p>
            <a:pPr marL="1050925" lvl="1" indent="-342900">
              <a:spcBef>
                <a:spcPts val="1200"/>
              </a:spcBef>
              <a:buSzPct val="45000"/>
              <a:buFont typeface="Wingdings" panose="05000000000000000000" pitchFamily="2" charset="2"/>
              <a:buChar char="q"/>
            </a:pPr>
            <a:r>
              <a:rPr lang="en-US" sz="2000" dirty="0">
                <a:solidFill>
                  <a:srgbClr val="000000"/>
                </a:solidFill>
              </a:rPr>
              <a:t>Built-in scalability</a:t>
            </a:r>
          </a:p>
          <a:p>
            <a:pPr marL="1050925" lvl="1" indent="-342900">
              <a:spcBef>
                <a:spcPts val="1200"/>
              </a:spcBef>
              <a:buSzPct val="45000"/>
              <a:buFont typeface="Wingdings" panose="05000000000000000000" pitchFamily="2" charset="2"/>
              <a:buChar char="q"/>
            </a:pPr>
            <a:r>
              <a:rPr lang="en-US" sz="2000" dirty="0">
                <a:solidFill>
                  <a:srgbClr val="000000"/>
                </a:solidFill>
              </a:rPr>
              <a:t>Cost efficiency</a:t>
            </a:r>
          </a:p>
          <a:p>
            <a:pPr marL="593725" indent="-342900">
              <a:spcBef>
                <a:spcPts val="1200"/>
              </a:spcBef>
              <a:buSzPct val="100000"/>
              <a:buFont typeface="Wingdings" panose="05000000000000000000" pitchFamily="2" charset="2"/>
              <a:buChar char="§"/>
            </a:pPr>
            <a:r>
              <a:rPr lang="en-US" sz="2200" dirty="0" smtClean="0">
                <a:solidFill>
                  <a:srgbClr val="000000"/>
                </a:solidFill>
              </a:rPr>
              <a:t>Common disadvantages:</a:t>
            </a:r>
            <a:endParaRPr lang="en-US" sz="2200" dirty="0">
              <a:solidFill>
                <a:srgbClr val="000000"/>
              </a:solidFill>
            </a:endParaRPr>
          </a:p>
          <a:p>
            <a:pPr marL="1050925" lvl="1" indent="-342900">
              <a:spcBef>
                <a:spcPts val="1200"/>
              </a:spcBef>
              <a:buSzPct val="45000"/>
              <a:buFont typeface="Wingdings" panose="05000000000000000000" pitchFamily="2" charset="2"/>
              <a:buChar char="q"/>
            </a:pPr>
            <a:r>
              <a:rPr lang="en-US" sz="2000" dirty="0">
                <a:solidFill>
                  <a:srgbClr val="000000"/>
                </a:solidFill>
              </a:rPr>
              <a:t>Less system control</a:t>
            </a:r>
          </a:p>
          <a:p>
            <a:pPr marL="1050925" lvl="1" indent="-342900">
              <a:spcBef>
                <a:spcPts val="1200"/>
              </a:spcBef>
              <a:buSzPct val="45000"/>
              <a:buFont typeface="Wingdings" panose="05000000000000000000" pitchFamily="2" charset="2"/>
              <a:buChar char="q"/>
            </a:pPr>
            <a:r>
              <a:rPr lang="en-US" sz="2000" dirty="0" smtClean="0">
                <a:solidFill>
                  <a:srgbClr val="000000"/>
                </a:solidFill>
              </a:rPr>
              <a:t>Complex system testing and operations</a:t>
            </a:r>
            <a:endParaRPr lang="en-US" sz="2000" dirty="0">
              <a:solidFill>
                <a:srgbClr val="000000"/>
              </a:solidFill>
            </a:endParaRPr>
          </a:p>
          <a:p>
            <a:pPr marL="708025" lvl="1">
              <a:spcBef>
                <a:spcPts val="1200"/>
              </a:spcBef>
              <a:buSzPct val="45000"/>
            </a:pPr>
            <a:endParaRPr lang="en-US" sz="2200" dirty="0" smtClean="0">
              <a:solidFill>
                <a:srgbClr val="000000"/>
              </a:solidFill>
            </a:endParaRPr>
          </a:p>
        </p:txBody>
      </p:sp>
    </p:spTree>
    <p:extLst>
      <p:ext uri="{BB962C8B-B14F-4D97-AF65-F5344CB8AC3E}">
        <p14:creationId xmlns:p14="http://schemas.microsoft.com/office/powerpoint/2010/main" val="420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5" end="5"/>
                                            </p:txEl>
                                          </p:spTgt>
                                        </p:tgtEl>
                                        <p:attrNameLst>
                                          <p:attrName>style.visibility</p:attrName>
                                        </p:attrNameLst>
                                      </p:cBhvr>
                                      <p:to>
                                        <p:strVal val="visible"/>
                                      </p:to>
                                    </p:set>
                                    <p:animEffect transition="in" filter="fade">
                                      <p:cBhvr>
                                        <p:cTn id="18" dur="500"/>
                                        <p:tgtEl>
                                          <p:spTgt spid="1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500"/>
                                        <p:tgtEl>
                                          <p:spTgt spid="1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animEffect transition="in" filter="fade">
                                      <p:cBhvr>
                                        <p:cTn id="35" dur="500"/>
                                        <p:tgtEl>
                                          <p:spTgt spid="11">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11" end="11"/>
                                            </p:txEl>
                                          </p:spTgt>
                                        </p:tgtEl>
                                        <p:attrNameLst>
                                          <p:attrName>style.visibility</p:attrName>
                                        </p:attrNameLst>
                                      </p:cBhvr>
                                      <p:to>
                                        <p:strVal val="visible"/>
                                      </p:to>
                                    </p:set>
                                    <p:animEffect transition="in" filter="fade">
                                      <p:cBhvr>
                                        <p:cTn id="38"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CNCF </a:t>
            </a:r>
            <a:r>
              <a:rPr lang="en-US" sz="2800" dirty="0" err="1" smtClean="0">
                <a:solidFill>
                  <a:srgbClr val="FAFBF9"/>
                </a:solidFill>
              </a:rPr>
              <a:t>Serverless</a:t>
            </a:r>
            <a:r>
              <a:rPr lang="en-US" sz="2800" dirty="0" smtClean="0">
                <a:solidFill>
                  <a:srgbClr val="FAFBF9"/>
                </a:solidFill>
              </a:rPr>
              <a:t> Landscape</a:t>
            </a:r>
            <a:endParaRPr lang="hu-HU" sz="2800" dirty="0">
              <a:solidFill>
                <a:schemeClr val="bg1">
                  <a:lumMod val="95000"/>
                </a:schemeClr>
              </a:solidFill>
            </a:endParaRPr>
          </a:p>
        </p:txBody>
      </p:sp>
      <p:pic>
        <p:nvPicPr>
          <p:cNvPr id="3" name="Kép 2"/>
          <p:cNvPicPr>
            <a:picLocks noChangeAspect="1"/>
          </p:cNvPicPr>
          <p:nvPr/>
        </p:nvPicPr>
        <p:blipFill>
          <a:blip r:embed="rId3"/>
          <a:stretch>
            <a:fillRect/>
          </a:stretch>
        </p:blipFill>
        <p:spPr>
          <a:xfrm>
            <a:off x="0" y="836712"/>
            <a:ext cx="12192000" cy="5760640"/>
          </a:xfrm>
          <a:prstGeom prst="rect">
            <a:avLst/>
          </a:prstGeom>
        </p:spPr>
      </p:pic>
      <p:sp>
        <p:nvSpPr>
          <p:cNvPr id="6" name="Lekerekített téglalap 5"/>
          <p:cNvSpPr/>
          <p:nvPr/>
        </p:nvSpPr>
        <p:spPr>
          <a:xfrm>
            <a:off x="7752184" y="5013176"/>
            <a:ext cx="4032448" cy="144016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22386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Summary</a:t>
            </a:r>
            <a:endParaRPr lang="hu-HU" sz="2800" dirty="0">
              <a:solidFill>
                <a:schemeClr val="bg1">
                  <a:lumMod val="95000"/>
                </a:schemeClr>
              </a:solidFill>
            </a:endParaRPr>
          </a:p>
        </p:txBody>
      </p:sp>
      <p:sp>
        <p:nvSpPr>
          <p:cNvPr id="5" name="Rectangle 3"/>
          <p:cNvSpPr/>
          <p:nvPr/>
        </p:nvSpPr>
        <p:spPr>
          <a:xfrm>
            <a:off x="0" y="913344"/>
            <a:ext cx="12192000" cy="5155257"/>
          </a:xfrm>
          <a:prstGeom prst="rect">
            <a:avLst/>
          </a:prstGeom>
        </p:spPr>
        <p:txBody>
          <a:bodyPr wrap="square">
            <a:spAutoFit/>
          </a:bodyPr>
          <a:lstStyle/>
          <a:p>
            <a:pPr marL="593725" indent="-342900">
              <a:spcBef>
                <a:spcPts val="600"/>
              </a:spcBef>
              <a:buSzPct val="100000"/>
              <a:buFont typeface="Wingdings" panose="05000000000000000000" pitchFamily="2" charset="2"/>
              <a:buChar char="§"/>
            </a:pPr>
            <a:r>
              <a:rPr lang="en-US" sz="2400" dirty="0" smtClean="0">
                <a:solidFill>
                  <a:srgbClr val="000000"/>
                </a:solidFill>
              </a:rPr>
              <a:t>The 3(+1) ways to scale in Kubernetes:</a:t>
            </a:r>
          </a:p>
          <a:p>
            <a:pPr marL="1165225" lvl="1" indent="-457200">
              <a:spcBef>
                <a:spcPts val="600"/>
              </a:spcBef>
              <a:buSzPct val="100000"/>
              <a:buFont typeface="+mj-lt"/>
              <a:buAutoNum type="arabicPeriod"/>
            </a:pPr>
            <a:r>
              <a:rPr lang="en-US" sz="2400" dirty="0" smtClean="0">
                <a:solidFill>
                  <a:srgbClr val="000000"/>
                </a:solidFill>
              </a:rPr>
              <a:t>Cluster </a:t>
            </a:r>
            <a:r>
              <a:rPr lang="en-US" sz="2400" dirty="0" err="1" smtClean="0">
                <a:solidFill>
                  <a:srgbClr val="000000"/>
                </a:solidFill>
              </a:rPr>
              <a:t>Autoscaler</a:t>
            </a:r>
            <a:endParaRPr lang="en-US" sz="2400" dirty="0" smtClean="0">
              <a:solidFill>
                <a:srgbClr val="000000"/>
              </a:solidFill>
            </a:endParaRPr>
          </a:p>
          <a:p>
            <a:pPr marL="1508125" lvl="2" indent="-342900">
              <a:spcBef>
                <a:spcPts val="600"/>
              </a:spcBef>
              <a:buSzPct val="45000"/>
              <a:buFont typeface="Wingdings" panose="05000000000000000000" pitchFamily="2" charset="2"/>
              <a:buChar char="q"/>
            </a:pPr>
            <a:r>
              <a:rPr lang="en-US" sz="2200" dirty="0" smtClean="0">
                <a:solidFill>
                  <a:srgbClr val="000000"/>
                </a:solidFill>
              </a:rPr>
              <a:t>Automatically provision new nodes or remove existing ones in your cluster</a:t>
            </a:r>
          </a:p>
          <a:p>
            <a:pPr marL="1508125" lvl="2" indent="-342900">
              <a:spcBef>
                <a:spcPts val="600"/>
              </a:spcBef>
              <a:buSzPct val="45000"/>
              <a:buFont typeface="Wingdings" panose="05000000000000000000" pitchFamily="2" charset="2"/>
              <a:buChar char="q"/>
            </a:pPr>
            <a:r>
              <a:rPr lang="en-US" sz="2200" dirty="0" smtClean="0">
                <a:solidFill>
                  <a:srgbClr val="000000"/>
                </a:solidFill>
              </a:rPr>
              <a:t>Very good option </a:t>
            </a:r>
            <a:r>
              <a:rPr lang="en-US" sz="2200" dirty="0">
                <a:solidFill>
                  <a:srgbClr val="000000"/>
                </a:solidFill>
              </a:rPr>
              <a:t>in cloud </a:t>
            </a:r>
            <a:r>
              <a:rPr lang="en-US" sz="2200" dirty="0" smtClean="0">
                <a:solidFill>
                  <a:srgbClr val="000000"/>
                </a:solidFill>
              </a:rPr>
              <a:t>managed options, quite hard to DIY</a:t>
            </a:r>
          </a:p>
          <a:p>
            <a:pPr marL="1165225" lvl="1" indent="-457200">
              <a:spcBef>
                <a:spcPts val="600"/>
              </a:spcBef>
              <a:buSzPct val="100000"/>
              <a:buFont typeface="+mj-lt"/>
              <a:buAutoNum type="arabicPeriod"/>
            </a:pPr>
            <a:r>
              <a:rPr lang="en-US" sz="2400" dirty="0" smtClean="0">
                <a:solidFill>
                  <a:srgbClr val="000000"/>
                </a:solidFill>
              </a:rPr>
              <a:t>Vertical Pod </a:t>
            </a:r>
            <a:r>
              <a:rPr lang="en-US" sz="2400" dirty="0" err="1" smtClean="0">
                <a:solidFill>
                  <a:srgbClr val="000000"/>
                </a:solidFill>
              </a:rPr>
              <a:t>Autoscaler</a:t>
            </a:r>
            <a:endParaRPr lang="en-US" sz="2200" dirty="0" smtClean="0">
              <a:solidFill>
                <a:srgbClr val="000000"/>
              </a:solidFill>
            </a:endParaRPr>
          </a:p>
          <a:p>
            <a:pPr marL="1508125" lvl="2" indent="-342900">
              <a:spcBef>
                <a:spcPts val="600"/>
              </a:spcBef>
              <a:buSzPct val="45000"/>
              <a:buFont typeface="Wingdings" panose="05000000000000000000" pitchFamily="2" charset="2"/>
              <a:buChar char="q"/>
            </a:pPr>
            <a:r>
              <a:rPr lang="en-US" sz="2200" dirty="0" smtClean="0">
                <a:solidFill>
                  <a:srgbClr val="000000"/>
                </a:solidFill>
              </a:rPr>
              <a:t>Used to increase/decrease resource requests/limits</a:t>
            </a:r>
          </a:p>
          <a:p>
            <a:pPr marL="1508125" lvl="2" indent="-342900">
              <a:spcBef>
                <a:spcPts val="600"/>
              </a:spcBef>
              <a:buSzPct val="45000"/>
              <a:buFont typeface="Wingdings" panose="05000000000000000000" pitchFamily="2" charset="2"/>
              <a:buChar char="q"/>
            </a:pPr>
            <a:r>
              <a:rPr lang="en-US" sz="2200" dirty="0" smtClean="0">
                <a:solidFill>
                  <a:srgbClr val="000000"/>
                </a:solidFill>
              </a:rPr>
              <a:t>Typically good for </a:t>
            </a:r>
            <a:r>
              <a:rPr lang="en-US" sz="2200" dirty="0" err="1" smtClean="0">
                <a:solidFill>
                  <a:srgbClr val="000000"/>
                </a:solidFill>
              </a:rPr>
              <a:t>stateful</a:t>
            </a:r>
            <a:r>
              <a:rPr lang="en-US" sz="2200" dirty="0" smtClean="0">
                <a:solidFill>
                  <a:srgbClr val="000000"/>
                </a:solidFill>
              </a:rPr>
              <a:t> workloads</a:t>
            </a:r>
          </a:p>
          <a:p>
            <a:pPr marL="1165225" lvl="1" indent="-457200">
              <a:spcBef>
                <a:spcPts val="600"/>
              </a:spcBef>
              <a:buSzPct val="100000"/>
              <a:buFont typeface="+mj-lt"/>
              <a:buAutoNum type="arabicPeriod"/>
            </a:pPr>
            <a:r>
              <a:rPr lang="en-US" sz="2400" dirty="0" smtClean="0">
                <a:solidFill>
                  <a:srgbClr val="000000"/>
                </a:solidFill>
              </a:rPr>
              <a:t>Horizon Pod </a:t>
            </a:r>
            <a:r>
              <a:rPr lang="en-US" sz="2400" dirty="0" err="1" smtClean="0">
                <a:solidFill>
                  <a:srgbClr val="000000"/>
                </a:solidFill>
              </a:rPr>
              <a:t>Autoscaler</a:t>
            </a:r>
            <a:endParaRPr lang="en-US" sz="2400" dirty="0">
              <a:solidFill>
                <a:srgbClr val="000000"/>
              </a:solidFill>
            </a:endParaRPr>
          </a:p>
          <a:p>
            <a:pPr marL="1524000" lvl="1" indent="-355600">
              <a:spcBef>
                <a:spcPts val="600"/>
              </a:spcBef>
              <a:buSzPct val="45000"/>
              <a:buFont typeface="Wingdings" panose="05000000000000000000" pitchFamily="2" charset="2"/>
              <a:buChar char="q"/>
            </a:pPr>
            <a:r>
              <a:rPr lang="en-US" sz="2200" dirty="0">
                <a:solidFill>
                  <a:srgbClr val="000000"/>
                </a:solidFill>
              </a:rPr>
              <a:t>Used to increase/decrease </a:t>
            </a:r>
            <a:r>
              <a:rPr lang="en-US" sz="2200" dirty="0" smtClean="0">
                <a:solidFill>
                  <a:srgbClr val="000000"/>
                </a:solidFill>
              </a:rPr>
              <a:t>the number of pods in a deployment</a:t>
            </a:r>
          </a:p>
          <a:p>
            <a:pPr marL="1524000" lvl="1" indent="-355600">
              <a:spcBef>
                <a:spcPts val="600"/>
              </a:spcBef>
              <a:buSzPct val="45000"/>
              <a:buFont typeface="Wingdings" panose="05000000000000000000" pitchFamily="2" charset="2"/>
              <a:buChar char="q"/>
            </a:pPr>
            <a:r>
              <a:rPr lang="en-US" sz="2200" dirty="0" smtClean="0">
                <a:solidFill>
                  <a:srgbClr val="000000"/>
                </a:solidFill>
              </a:rPr>
              <a:t>Very good integration with Prometheus via Custom Metrics</a:t>
            </a:r>
          </a:p>
          <a:p>
            <a:pPr marL="1165225" lvl="1" indent="-457200">
              <a:spcBef>
                <a:spcPts val="600"/>
              </a:spcBef>
              <a:buSzPct val="100000"/>
              <a:buFont typeface="+mj-lt"/>
              <a:buAutoNum type="arabicPeriod"/>
            </a:pPr>
            <a:r>
              <a:rPr lang="en-US" sz="2400" dirty="0" smtClean="0">
                <a:solidFill>
                  <a:srgbClr val="000000"/>
                </a:solidFill>
              </a:rPr>
              <a:t>Horizon Pod </a:t>
            </a:r>
            <a:r>
              <a:rPr lang="en-US" sz="2400" dirty="0" err="1" smtClean="0">
                <a:solidFill>
                  <a:srgbClr val="000000"/>
                </a:solidFill>
              </a:rPr>
              <a:t>Autoscaler</a:t>
            </a:r>
            <a:endParaRPr lang="en-US" sz="2400" dirty="0" smtClean="0">
              <a:solidFill>
                <a:srgbClr val="000000"/>
              </a:solidFill>
            </a:endParaRPr>
          </a:p>
          <a:p>
            <a:pPr marL="1508125" lvl="2" indent="-342900">
              <a:spcBef>
                <a:spcPts val="600"/>
              </a:spcBef>
              <a:buSzPct val="45000"/>
              <a:buFont typeface="Wingdings" panose="05000000000000000000" pitchFamily="2" charset="2"/>
              <a:buChar char="q"/>
            </a:pPr>
            <a:r>
              <a:rPr lang="en-US" sz="2200" dirty="0" smtClean="0">
                <a:solidFill>
                  <a:srgbClr val="000000"/>
                </a:solidFill>
              </a:rPr>
              <a:t>Implement scale-to-0 </a:t>
            </a:r>
            <a:r>
              <a:rPr lang="en-US" sz="2200" dirty="0" err="1" smtClean="0">
                <a:solidFill>
                  <a:srgbClr val="000000"/>
                </a:solidFill>
              </a:rPr>
              <a:t>serverless</a:t>
            </a:r>
            <a:r>
              <a:rPr lang="en-US" sz="2200" dirty="0" smtClean="0">
                <a:solidFill>
                  <a:srgbClr val="000000"/>
                </a:solidFill>
              </a:rPr>
              <a:t> behavior</a:t>
            </a:r>
          </a:p>
        </p:txBody>
      </p:sp>
      <p:pic>
        <p:nvPicPr>
          <p:cNvPr id="2050" name="Picture 2" descr="Mobilizing the Military: Enlistment Posters in World War I | Behind The  Sc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59" y="3212976"/>
            <a:ext cx="2503251" cy="3323819"/>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10488488" y="5733256"/>
            <a:ext cx="1448708" cy="576064"/>
          </a:xfrm>
          <a:prstGeom prst="rect">
            <a:avLst/>
          </a:prstGeom>
          <a:solidFill>
            <a:srgbClr val="EE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9910844" y="6034583"/>
            <a:ext cx="1448708" cy="306275"/>
          </a:xfrm>
          <a:prstGeom prst="rect">
            <a:avLst/>
          </a:prstGeom>
          <a:solidFill>
            <a:srgbClr val="EED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759" y="5751689"/>
            <a:ext cx="1306477" cy="604851"/>
          </a:xfrm>
          <a:prstGeom prst="rect">
            <a:avLst/>
          </a:prstGeom>
        </p:spPr>
      </p:pic>
      <p:sp>
        <p:nvSpPr>
          <p:cNvPr id="4" name="Szövegdoboz 3"/>
          <p:cNvSpPr txBox="1"/>
          <p:nvPr/>
        </p:nvSpPr>
        <p:spPr>
          <a:xfrm>
            <a:off x="551384" y="5157192"/>
            <a:ext cx="338554" cy="461665"/>
          </a:xfrm>
          <a:prstGeom prst="rect">
            <a:avLst/>
          </a:prstGeom>
          <a:noFill/>
        </p:spPr>
        <p:txBody>
          <a:bodyPr wrap="none" rtlCol="0">
            <a:spAutoFit/>
          </a:bodyPr>
          <a:lstStyle/>
          <a:p>
            <a:r>
              <a:rPr lang="en-US" sz="2400" dirty="0" smtClean="0"/>
              <a:t>+</a:t>
            </a:r>
            <a:endParaRPr lang="hu-HU" sz="2400" dirty="0"/>
          </a:p>
        </p:txBody>
      </p:sp>
    </p:spTree>
    <p:extLst>
      <p:ext uri="{BB962C8B-B14F-4D97-AF65-F5344CB8AC3E}">
        <p14:creationId xmlns:p14="http://schemas.microsoft.com/office/powerpoint/2010/main" val="26615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oking for a job amid the COVID-19 outbreak? Check this list | News  Headlines | kmov.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379" y="2650629"/>
            <a:ext cx="4072069" cy="2290539"/>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ctrTitle"/>
          </p:nvPr>
        </p:nvSpPr>
        <p:spPr>
          <a:xfrm>
            <a:off x="245152" y="1"/>
            <a:ext cx="8929718" cy="785794"/>
          </a:xfrm>
        </p:spPr>
        <p:txBody>
          <a:bodyPr>
            <a:noAutofit/>
          </a:bodyPr>
          <a:lstStyle/>
          <a:p>
            <a:pPr algn="l"/>
            <a:r>
              <a:rPr lang="en-US" sz="2800" dirty="0">
                <a:solidFill>
                  <a:srgbClr val="FAFBF9"/>
                </a:solidFill>
              </a:rPr>
              <a:t>Who am I?</a:t>
            </a:r>
            <a:endParaRPr lang="en-US" sz="28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Alcím 2"/>
          <p:cNvSpPr txBox="1">
            <a:spLocks/>
          </p:cNvSpPr>
          <p:nvPr/>
        </p:nvSpPr>
        <p:spPr>
          <a:xfrm>
            <a:off x="2639616" y="856662"/>
            <a:ext cx="8424936" cy="5236634"/>
          </a:xfrm>
          <a:prstGeom prst="rect">
            <a:avLst/>
          </a:prstGeom>
        </p:spPr>
        <p:txBody>
          <a:bodyPr vert="horz" lIns="91440" tIns="45720" rIns="91440" bIns="45720" rtlCol="0">
            <a:normAutofit/>
          </a:bodyPr>
          <a:lstStyle/>
          <a:p>
            <a:pPr lvl="0">
              <a:spcBef>
                <a:spcPts val="1800"/>
              </a:spcBef>
            </a:pPr>
            <a:r>
              <a:rPr lang="en-US" sz="2400" dirty="0" smtClean="0"/>
              <a:t>Co-founder &amp; CTO @ </a:t>
            </a:r>
            <a:r>
              <a:rPr lang="en-US" sz="2400" dirty="0" err="1" smtClean="0"/>
              <a:t>LeanNet</a:t>
            </a:r>
            <a:r>
              <a:rPr lang="en-US" sz="2400" dirty="0" smtClean="0"/>
              <a:t> Ltd.</a:t>
            </a:r>
            <a:endParaRPr lang="en-US" sz="2400" i="1" dirty="0" smtClean="0"/>
          </a:p>
          <a:p>
            <a:pPr marL="457200" lvl="0" indent="-206375">
              <a:spcBef>
                <a:spcPts val="600"/>
              </a:spcBef>
              <a:buSzPct val="100000"/>
              <a:buFont typeface="Wingdings" pitchFamily="2" charset="2"/>
              <a:buChar char="§"/>
            </a:pPr>
            <a:r>
              <a:rPr lang="en-US" sz="2400" dirty="0" smtClean="0"/>
              <a:t>Consulting, training, implementing</a:t>
            </a:r>
            <a:endParaRPr lang="hu-HU" sz="2400" dirty="0"/>
          </a:p>
          <a:p>
            <a:pPr marL="457200" lvl="0" indent="-206375">
              <a:spcBef>
                <a:spcPts val="600"/>
              </a:spcBef>
              <a:buSzPct val="100000"/>
              <a:buFont typeface="Wingdings" pitchFamily="2" charset="2"/>
              <a:buChar char="§"/>
            </a:pPr>
            <a:endParaRPr lang="en-US" sz="1100" dirty="0" smtClean="0"/>
          </a:p>
          <a:p>
            <a:pPr marL="457200" lvl="0" indent="-206375">
              <a:spcBef>
                <a:spcPts val="600"/>
              </a:spcBef>
              <a:buSzPct val="100000"/>
              <a:buFont typeface="Wingdings" pitchFamily="2" charset="2"/>
              <a:buChar char="§"/>
            </a:pPr>
            <a:r>
              <a:rPr lang="en-US" sz="2400" dirty="0" smtClean="0"/>
              <a:t>Cloud Native, Kubernetes, </a:t>
            </a:r>
            <a:r>
              <a:rPr lang="en-US" sz="2400" dirty="0" err="1" smtClean="0"/>
              <a:t>Microservices</a:t>
            </a:r>
            <a:r>
              <a:rPr lang="en-US" sz="2400" dirty="0" smtClean="0"/>
              <a:t>, DevOps</a:t>
            </a:r>
            <a:endParaRPr lang="hu-HU" sz="2400" dirty="0" smtClean="0"/>
          </a:p>
          <a:p>
            <a:pPr marL="457200" lvl="0" indent="-206375">
              <a:spcBef>
                <a:spcPts val="600"/>
              </a:spcBef>
              <a:buSzPct val="100000"/>
              <a:buFont typeface="Wingdings" pitchFamily="2" charset="2"/>
              <a:buChar char="§"/>
            </a:pPr>
            <a:endParaRPr lang="hu-HU" sz="1100" dirty="0" smtClean="0"/>
          </a:p>
          <a:p>
            <a:pPr marL="457200" lvl="0" indent="-206375">
              <a:spcBef>
                <a:spcPts val="600"/>
              </a:spcBef>
              <a:buSzPct val="100000"/>
              <a:buFont typeface="Wingdings" pitchFamily="2" charset="2"/>
              <a:buChar char="§"/>
            </a:pPr>
            <a:r>
              <a:rPr lang="hu-HU" sz="2400" dirty="0" err="1" smtClean="0"/>
              <a:t>Now</a:t>
            </a:r>
            <a:r>
              <a:rPr lang="hu-HU" sz="2400" dirty="0" smtClean="0"/>
              <a:t> part of </a:t>
            </a:r>
            <a:r>
              <a:rPr lang="hu-HU" sz="2400" dirty="0" err="1" smtClean="0"/>
              <a:t>the</a:t>
            </a:r>
            <a:r>
              <a:rPr lang="hu-HU" sz="2400" dirty="0" smtClean="0"/>
              <a:t> </a:t>
            </a:r>
            <a:endParaRPr lang="en-US" sz="2400" dirty="0" smtClean="0"/>
          </a:p>
          <a:p>
            <a:pPr marL="457200" lvl="0" indent="-206375">
              <a:spcBef>
                <a:spcPts val="600"/>
              </a:spcBef>
              <a:buSzPct val="100000"/>
              <a:buFont typeface="Wingdings" pitchFamily="2" charset="2"/>
              <a:buChar char="§"/>
            </a:pPr>
            <a:endParaRPr lang="en-US" sz="2400" dirty="0" smtClean="0"/>
          </a:p>
          <a:p>
            <a:pPr marL="250825" lvl="0">
              <a:spcBef>
                <a:spcPts val="600"/>
              </a:spcBef>
              <a:buSzPct val="100000"/>
            </a:pPr>
            <a:endParaRPr lang="en-US" sz="2400" dirty="0" smtClean="0"/>
          </a:p>
        </p:txBody>
      </p:sp>
      <p:pic>
        <p:nvPicPr>
          <p:cNvPr id="2050" name="Picture 2" descr="Image result for mai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401" y="4513991"/>
            <a:ext cx="678287" cy="678287"/>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p:cNvPicPr>
            <a:picLocks noChangeAspect="1"/>
          </p:cNvPicPr>
          <p:nvPr/>
        </p:nvPicPr>
        <p:blipFill>
          <a:blip r:embed="rId4"/>
          <a:stretch>
            <a:fillRect/>
          </a:stretch>
        </p:blipFill>
        <p:spPr>
          <a:xfrm>
            <a:off x="2665382" y="5298971"/>
            <a:ext cx="566323" cy="464675"/>
          </a:xfrm>
          <a:prstGeom prst="rect">
            <a:avLst/>
          </a:prstGeom>
        </p:spPr>
      </p:pic>
      <p:pic>
        <p:nvPicPr>
          <p:cNvPr id="2054" name="Picture 6" descr="http://leannet.eu/img/linked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2626" y="5936265"/>
            <a:ext cx="589079" cy="589079"/>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3359696" y="4658006"/>
            <a:ext cx="2168351" cy="369332"/>
          </a:xfrm>
          <a:prstGeom prst="rect">
            <a:avLst/>
          </a:prstGeom>
          <a:noFill/>
        </p:spPr>
        <p:txBody>
          <a:bodyPr wrap="none" rtlCol="0">
            <a:spAutoFit/>
          </a:bodyPr>
          <a:lstStyle/>
          <a:p>
            <a:r>
              <a:rPr lang="en-US" dirty="0" smtClean="0"/>
              <a:t>megyesi@leannet.eu</a:t>
            </a:r>
            <a:endParaRPr lang="hu-HU" dirty="0"/>
          </a:p>
        </p:txBody>
      </p:sp>
      <p:sp>
        <p:nvSpPr>
          <p:cNvPr id="11" name="Szövegdoboz 10"/>
          <p:cNvSpPr txBox="1"/>
          <p:nvPr/>
        </p:nvSpPr>
        <p:spPr>
          <a:xfrm>
            <a:off x="3359696" y="5306078"/>
            <a:ext cx="1994007" cy="369332"/>
          </a:xfrm>
          <a:prstGeom prst="rect">
            <a:avLst/>
          </a:prstGeom>
          <a:noFill/>
        </p:spPr>
        <p:txBody>
          <a:bodyPr wrap="none" rtlCol="0">
            <a:spAutoFit/>
          </a:bodyPr>
          <a:lstStyle/>
          <a:p>
            <a:r>
              <a:rPr lang="en-US" dirty="0" smtClean="0"/>
              <a:t>twitter.com/M3gy0</a:t>
            </a:r>
            <a:endParaRPr lang="hu-HU" dirty="0"/>
          </a:p>
        </p:txBody>
      </p:sp>
      <p:sp>
        <p:nvSpPr>
          <p:cNvPr id="9" name="Téglalap 8"/>
          <p:cNvSpPr/>
          <p:nvPr/>
        </p:nvSpPr>
        <p:spPr>
          <a:xfrm>
            <a:off x="3324128" y="6026158"/>
            <a:ext cx="2469202" cy="369332"/>
          </a:xfrm>
          <a:prstGeom prst="rect">
            <a:avLst/>
          </a:prstGeom>
        </p:spPr>
        <p:txBody>
          <a:bodyPr wrap="none">
            <a:spAutoFit/>
          </a:bodyPr>
          <a:lstStyle/>
          <a:p>
            <a:r>
              <a:rPr lang="hu-HU" dirty="0" err="1" smtClean="0"/>
              <a:t>linkedin.com</a:t>
            </a:r>
            <a:r>
              <a:rPr lang="hu-HU" dirty="0" smtClean="0"/>
              <a:t>/</a:t>
            </a:r>
            <a:r>
              <a:rPr lang="hu-HU" dirty="0" err="1" smtClean="0"/>
              <a:t>in</a:t>
            </a:r>
            <a:r>
              <a:rPr lang="hu-HU" dirty="0" smtClean="0"/>
              <a:t>/M3gy0</a:t>
            </a:r>
            <a:endParaRPr lang="hu-HU" dirty="0"/>
          </a:p>
        </p:txBody>
      </p:sp>
      <p:pic>
        <p:nvPicPr>
          <p:cNvPr id="13" name="Kép 12"/>
          <p:cNvPicPr>
            <a:picLocks noChangeAspect="1"/>
          </p:cNvPicPr>
          <p:nvPr/>
        </p:nvPicPr>
        <p:blipFill>
          <a:blip r:embed="rId6"/>
          <a:stretch>
            <a:fillRect/>
          </a:stretch>
        </p:blipFill>
        <p:spPr>
          <a:xfrm>
            <a:off x="1" y="856662"/>
            <a:ext cx="2572482" cy="2672472"/>
          </a:xfrm>
          <a:prstGeom prst="rect">
            <a:avLst/>
          </a:prstGeom>
        </p:spPr>
      </p:pic>
      <p:pic>
        <p:nvPicPr>
          <p:cNvPr id="3" name="Picture 2" descr="adesso | Impressum"/>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3712" y="2476500"/>
            <a:ext cx="571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87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Scaling in General</a:t>
            </a:r>
            <a:endParaRPr lang="en-US" sz="2800" dirty="0">
              <a:solidFill>
                <a:schemeClr val="bg1">
                  <a:lumMod val="95000"/>
                </a:schemeClr>
              </a:solidFill>
            </a:endParaRPr>
          </a:p>
        </p:txBody>
      </p:sp>
      <p:pic>
        <p:nvPicPr>
          <p:cNvPr id="1026" name="Picture 2" descr="4. Auto-Scaling Pattern - Cloud Architecture Patterns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08720"/>
            <a:ext cx="60960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tats.bix.hu/graph.cgi?type=Octets&amp;portid=aggregated&amp;start=1622477528&amp;end=16230823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688" y="4533964"/>
            <a:ext cx="5688632" cy="199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Scaling in Kubernetes – Quick Summary</a:t>
            </a:r>
            <a:endParaRPr lang="en-US" sz="2800" dirty="0">
              <a:solidFill>
                <a:schemeClr val="bg1">
                  <a:lumMod val="95000"/>
                </a:schemeClr>
              </a:solidFill>
            </a:endParaRPr>
          </a:p>
        </p:txBody>
      </p:sp>
      <p:pic>
        <p:nvPicPr>
          <p:cNvPr id="4" name="Kép 3"/>
          <p:cNvPicPr>
            <a:picLocks noChangeAspect="1"/>
          </p:cNvPicPr>
          <p:nvPr/>
        </p:nvPicPr>
        <p:blipFill>
          <a:blip r:embed="rId3"/>
          <a:stretch>
            <a:fillRect/>
          </a:stretch>
        </p:blipFill>
        <p:spPr>
          <a:xfrm>
            <a:off x="3533516" y="908720"/>
            <a:ext cx="1596578" cy="1544231"/>
          </a:xfrm>
          <a:prstGeom prst="rect">
            <a:avLst/>
          </a:prstGeom>
        </p:spPr>
      </p:pic>
      <p:sp>
        <p:nvSpPr>
          <p:cNvPr id="5" name="Lekerekített téglalap 4"/>
          <p:cNvSpPr/>
          <p:nvPr/>
        </p:nvSpPr>
        <p:spPr>
          <a:xfrm>
            <a:off x="587389" y="2564904"/>
            <a:ext cx="1728192" cy="720080"/>
          </a:xfrm>
          <a:prstGeom prst="roundRect">
            <a:avLst/>
          </a:prstGeom>
          <a:solidFill>
            <a:srgbClr val="2E6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Nodes in the cluster</a:t>
            </a:r>
            <a:endParaRPr lang="hu-HU" dirty="0"/>
          </a:p>
        </p:txBody>
      </p:sp>
      <p:sp>
        <p:nvSpPr>
          <p:cNvPr id="7" name="Lekerekített téglalap 6"/>
          <p:cNvSpPr/>
          <p:nvPr/>
        </p:nvSpPr>
        <p:spPr>
          <a:xfrm>
            <a:off x="6348029" y="2564904"/>
            <a:ext cx="1728192" cy="720080"/>
          </a:xfrm>
          <a:prstGeom prst="roundRect">
            <a:avLst/>
          </a:prstGeom>
          <a:solidFill>
            <a:srgbClr val="2E6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Pods of a service</a:t>
            </a:r>
            <a:endParaRPr lang="hu-HU" dirty="0"/>
          </a:p>
        </p:txBody>
      </p:sp>
      <p:cxnSp>
        <p:nvCxnSpPr>
          <p:cNvPr id="8" name="Egyenes összekötő nyíllal 7"/>
          <p:cNvCxnSpPr>
            <a:stCxn id="4" idx="1"/>
            <a:endCxn id="5" idx="0"/>
          </p:cNvCxnSpPr>
          <p:nvPr/>
        </p:nvCxnSpPr>
        <p:spPr>
          <a:xfrm flipH="1">
            <a:off x="1451485" y="1680836"/>
            <a:ext cx="2082031" cy="884068"/>
          </a:xfrm>
          <a:prstGeom prst="straightConnector1">
            <a:avLst/>
          </a:prstGeom>
          <a:ln w="41275">
            <a:solidFill>
              <a:srgbClr val="2E6CE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a:stCxn id="4" idx="3"/>
            <a:endCxn id="7" idx="0"/>
          </p:cNvCxnSpPr>
          <p:nvPr/>
        </p:nvCxnSpPr>
        <p:spPr>
          <a:xfrm>
            <a:off x="5130094" y="1680836"/>
            <a:ext cx="2082031" cy="884068"/>
          </a:xfrm>
          <a:prstGeom prst="straightConnector1">
            <a:avLst/>
          </a:prstGeom>
          <a:ln w="41275">
            <a:solidFill>
              <a:srgbClr val="2E6CE6"/>
            </a:solidFill>
            <a:tailEnd type="triangle"/>
          </a:ln>
        </p:spPr>
        <p:style>
          <a:lnRef idx="1">
            <a:schemeClr val="accent1"/>
          </a:lnRef>
          <a:fillRef idx="0">
            <a:schemeClr val="accent1"/>
          </a:fillRef>
          <a:effectRef idx="0">
            <a:schemeClr val="accent1"/>
          </a:effectRef>
          <a:fontRef idx="minor">
            <a:schemeClr val="tx1"/>
          </a:fontRef>
        </p:style>
      </p:cxnSp>
      <p:sp>
        <p:nvSpPr>
          <p:cNvPr id="13" name="Lekerekített téglalap 12"/>
          <p:cNvSpPr/>
          <p:nvPr/>
        </p:nvSpPr>
        <p:spPr>
          <a:xfrm>
            <a:off x="4187789" y="4005064"/>
            <a:ext cx="1728192" cy="720080"/>
          </a:xfrm>
          <a:prstGeom prst="roundRect">
            <a:avLst/>
          </a:prstGeom>
          <a:solidFill>
            <a:srgbClr val="2E6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Horizontal</a:t>
            </a:r>
            <a:endParaRPr lang="hu-HU" dirty="0"/>
          </a:p>
        </p:txBody>
      </p:sp>
      <p:sp>
        <p:nvSpPr>
          <p:cNvPr id="14" name="Lekerekített téglalap 13"/>
          <p:cNvSpPr/>
          <p:nvPr/>
        </p:nvSpPr>
        <p:spPr>
          <a:xfrm>
            <a:off x="8508269" y="4005064"/>
            <a:ext cx="1728192" cy="720080"/>
          </a:xfrm>
          <a:prstGeom prst="roundRect">
            <a:avLst/>
          </a:prstGeom>
          <a:solidFill>
            <a:srgbClr val="2E6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Vertical</a:t>
            </a:r>
            <a:endParaRPr lang="hu-HU" dirty="0"/>
          </a:p>
        </p:txBody>
      </p:sp>
      <p:cxnSp>
        <p:nvCxnSpPr>
          <p:cNvPr id="15" name="Egyenes összekötő nyíllal 14"/>
          <p:cNvCxnSpPr>
            <a:stCxn id="7" idx="2"/>
            <a:endCxn id="13" idx="0"/>
          </p:cNvCxnSpPr>
          <p:nvPr/>
        </p:nvCxnSpPr>
        <p:spPr>
          <a:xfrm flipH="1">
            <a:off x="5051885" y="3284984"/>
            <a:ext cx="2160240" cy="720080"/>
          </a:xfrm>
          <a:prstGeom prst="straightConnector1">
            <a:avLst/>
          </a:prstGeom>
          <a:ln w="41275">
            <a:solidFill>
              <a:srgbClr val="2E6CE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stCxn id="7" idx="2"/>
            <a:endCxn id="14" idx="0"/>
          </p:cNvCxnSpPr>
          <p:nvPr/>
        </p:nvCxnSpPr>
        <p:spPr>
          <a:xfrm>
            <a:off x="7212125" y="3284984"/>
            <a:ext cx="2160240" cy="720080"/>
          </a:xfrm>
          <a:prstGeom prst="straightConnector1">
            <a:avLst/>
          </a:prstGeom>
          <a:ln w="41275">
            <a:solidFill>
              <a:srgbClr val="2E6CE6"/>
            </a:solidFill>
            <a:tailEnd type="triangle"/>
          </a:ln>
        </p:spPr>
        <p:style>
          <a:lnRef idx="1">
            <a:schemeClr val="accent1"/>
          </a:lnRef>
          <a:fillRef idx="0">
            <a:schemeClr val="accent1"/>
          </a:fillRef>
          <a:effectRef idx="0">
            <a:schemeClr val="accent1"/>
          </a:effectRef>
          <a:fontRef idx="minor">
            <a:schemeClr val="tx1"/>
          </a:fontRef>
        </p:style>
      </p:cxnSp>
      <p:sp>
        <p:nvSpPr>
          <p:cNvPr id="21" name="Lekerekített téglalap 20"/>
          <p:cNvSpPr/>
          <p:nvPr/>
        </p:nvSpPr>
        <p:spPr>
          <a:xfrm>
            <a:off x="2603613" y="5445224"/>
            <a:ext cx="1728192" cy="720080"/>
          </a:xfrm>
          <a:prstGeom prst="roundRect">
            <a:avLst/>
          </a:prstGeom>
          <a:solidFill>
            <a:srgbClr val="2E6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Regular</a:t>
            </a:r>
            <a:endParaRPr lang="hu-HU" dirty="0"/>
          </a:p>
        </p:txBody>
      </p:sp>
      <p:sp>
        <p:nvSpPr>
          <p:cNvPr id="22" name="Lekerekített téglalap 21"/>
          <p:cNvSpPr/>
          <p:nvPr/>
        </p:nvSpPr>
        <p:spPr>
          <a:xfrm>
            <a:off x="5771965" y="5445224"/>
            <a:ext cx="1728192" cy="720080"/>
          </a:xfrm>
          <a:prstGeom prst="roundRect">
            <a:avLst/>
          </a:prstGeom>
          <a:solidFill>
            <a:srgbClr val="2E6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Scale to 0</a:t>
            </a:r>
            <a:endParaRPr lang="hu-HU" dirty="0"/>
          </a:p>
        </p:txBody>
      </p:sp>
      <p:cxnSp>
        <p:nvCxnSpPr>
          <p:cNvPr id="23" name="Egyenes összekötő nyíllal 22"/>
          <p:cNvCxnSpPr>
            <a:stCxn id="13" idx="2"/>
            <a:endCxn id="21" idx="0"/>
          </p:cNvCxnSpPr>
          <p:nvPr/>
        </p:nvCxnSpPr>
        <p:spPr>
          <a:xfrm flipH="1">
            <a:off x="3467709" y="4725144"/>
            <a:ext cx="1584176" cy="720080"/>
          </a:xfrm>
          <a:prstGeom prst="straightConnector1">
            <a:avLst/>
          </a:prstGeom>
          <a:ln w="41275">
            <a:solidFill>
              <a:srgbClr val="2E6CE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a:stCxn id="13" idx="2"/>
            <a:endCxn id="22" idx="0"/>
          </p:cNvCxnSpPr>
          <p:nvPr/>
        </p:nvCxnSpPr>
        <p:spPr>
          <a:xfrm>
            <a:off x="5051885" y="4725144"/>
            <a:ext cx="1584176" cy="720080"/>
          </a:xfrm>
          <a:prstGeom prst="straightConnector1">
            <a:avLst/>
          </a:prstGeom>
          <a:ln w="41275">
            <a:solidFill>
              <a:srgbClr val="2E6CE6"/>
            </a:solidFill>
            <a:tailEnd type="triangle"/>
          </a:ln>
        </p:spPr>
        <p:style>
          <a:lnRef idx="1">
            <a:schemeClr val="accent1"/>
          </a:lnRef>
          <a:fillRef idx="0">
            <a:schemeClr val="accent1"/>
          </a:fillRef>
          <a:effectRef idx="0">
            <a:schemeClr val="accent1"/>
          </a:effectRef>
          <a:fontRef idx="minor">
            <a:schemeClr val="tx1"/>
          </a:fontRef>
        </p:style>
      </p:cxnSp>
      <p:sp>
        <p:nvSpPr>
          <p:cNvPr id="28" name="Szövegdoboz 27"/>
          <p:cNvSpPr txBox="1"/>
          <p:nvPr/>
        </p:nvSpPr>
        <p:spPr>
          <a:xfrm>
            <a:off x="479376" y="3429000"/>
            <a:ext cx="1944217" cy="369332"/>
          </a:xfrm>
          <a:prstGeom prst="rect">
            <a:avLst/>
          </a:prstGeom>
          <a:noFill/>
        </p:spPr>
        <p:txBody>
          <a:bodyPr wrap="square" rtlCol="0">
            <a:spAutoFit/>
          </a:bodyPr>
          <a:lstStyle/>
          <a:p>
            <a:pPr algn="ctr"/>
            <a:r>
              <a:rPr lang="en-US" dirty="0" smtClean="0"/>
              <a:t>Cluster </a:t>
            </a:r>
            <a:r>
              <a:rPr lang="en-US" dirty="0" err="1" smtClean="0"/>
              <a:t>Autoscaler</a:t>
            </a:r>
            <a:endParaRPr lang="hu-HU" dirty="0"/>
          </a:p>
        </p:txBody>
      </p:sp>
      <p:sp>
        <p:nvSpPr>
          <p:cNvPr id="30" name="Szövegdoboz 29"/>
          <p:cNvSpPr txBox="1"/>
          <p:nvPr/>
        </p:nvSpPr>
        <p:spPr>
          <a:xfrm>
            <a:off x="8202235" y="4797152"/>
            <a:ext cx="2340260" cy="369332"/>
          </a:xfrm>
          <a:prstGeom prst="rect">
            <a:avLst/>
          </a:prstGeom>
          <a:noFill/>
        </p:spPr>
        <p:txBody>
          <a:bodyPr wrap="square" rtlCol="0">
            <a:spAutoFit/>
          </a:bodyPr>
          <a:lstStyle/>
          <a:p>
            <a:pPr algn="ctr"/>
            <a:r>
              <a:rPr lang="en-US" dirty="0" smtClean="0"/>
              <a:t>Vertical Pod </a:t>
            </a:r>
            <a:r>
              <a:rPr lang="en-US" dirty="0" err="1" smtClean="0"/>
              <a:t>Autoscaler</a:t>
            </a:r>
            <a:endParaRPr lang="hu-HU" dirty="0"/>
          </a:p>
        </p:txBody>
      </p:sp>
      <p:sp>
        <p:nvSpPr>
          <p:cNvPr id="31" name="Szövegdoboz 30"/>
          <p:cNvSpPr txBox="1"/>
          <p:nvPr/>
        </p:nvSpPr>
        <p:spPr>
          <a:xfrm>
            <a:off x="2144561" y="6165304"/>
            <a:ext cx="2646295" cy="369332"/>
          </a:xfrm>
          <a:prstGeom prst="rect">
            <a:avLst/>
          </a:prstGeom>
          <a:noFill/>
        </p:spPr>
        <p:txBody>
          <a:bodyPr wrap="square" rtlCol="0">
            <a:spAutoFit/>
          </a:bodyPr>
          <a:lstStyle/>
          <a:p>
            <a:pPr algn="ctr"/>
            <a:r>
              <a:rPr lang="en-US" dirty="0" smtClean="0"/>
              <a:t>Horizontal Pod </a:t>
            </a:r>
            <a:r>
              <a:rPr lang="en-US" dirty="0" err="1" smtClean="0"/>
              <a:t>Autoscaler</a:t>
            </a:r>
            <a:endParaRPr lang="hu-HU" dirty="0"/>
          </a:p>
        </p:txBody>
      </p:sp>
      <p:sp>
        <p:nvSpPr>
          <p:cNvPr id="32" name="Szövegdoboz 31"/>
          <p:cNvSpPr txBox="1"/>
          <p:nvPr/>
        </p:nvSpPr>
        <p:spPr>
          <a:xfrm>
            <a:off x="5312913" y="6165304"/>
            <a:ext cx="2646295" cy="369332"/>
          </a:xfrm>
          <a:prstGeom prst="rect">
            <a:avLst/>
          </a:prstGeom>
          <a:noFill/>
        </p:spPr>
        <p:txBody>
          <a:bodyPr wrap="square" rtlCol="0">
            <a:spAutoFit/>
          </a:bodyPr>
          <a:lstStyle/>
          <a:p>
            <a:pPr algn="ctr"/>
            <a:r>
              <a:rPr lang="en-US" dirty="0" err="1" smtClean="0"/>
              <a:t>Serverless</a:t>
            </a:r>
            <a:r>
              <a:rPr lang="en-US" dirty="0" smtClean="0"/>
              <a:t> Frameworks</a:t>
            </a:r>
            <a:endParaRPr lang="hu-HU" dirty="0"/>
          </a:p>
        </p:txBody>
      </p:sp>
    </p:spTree>
    <p:extLst>
      <p:ext uri="{BB962C8B-B14F-4D97-AF65-F5344CB8AC3E}">
        <p14:creationId xmlns:p14="http://schemas.microsoft.com/office/powerpoint/2010/main" val="5120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21" grpId="0" animBg="1"/>
      <p:bldP spid="22" grpId="0" animBg="1"/>
      <p:bldP spid="28"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Cluster </a:t>
            </a:r>
            <a:r>
              <a:rPr lang="en-US" sz="2800" dirty="0" err="1" smtClean="0">
                <a:solidFill>
                  <a:srgbClr val="FAFBF9"/>
                </a:solidFill>
              </a:rPr>
              <a:t>Autoscaler</a:t>
            </a:r>
            <a:endParaRPr lang="hu-HU" sz="2800" dirty="0">
              <a:solidFill>
                <a:schemeClr val="bg1">
                  <a:lumMod val="95000"/>
                </a:schemeClr>
              </a:solidFill>
            </a:endParaRPr>
          </a:p>
        </p:txBody>
      </p:sp>
      <p:sp>
        <p:nvSpPr>
          <p:cNvPr id="5" name="Rectangle 3"/>
          <p:cNvSpPr/>
          <p:nvPr/>
        </p:nvSpPr>
        <p:spPr>
          <a:xfrm>
            <a:off x="0" y="913344"/>
            <a:ext cx="12192000" cy="6524863"/>
          </a:xfrm>
          <a:prstGeom prst="rect">
            <a:avLst/>
          </a:prstGeom>
        </p:spPr>
        <p:txBody>
          <a:bodyPr wrap="square">
            <a:spAutoFit/>
          </a:bodyPr>
          <a:lstStyle/>
          <a:p>
            <a:pPr marL="593725" indent="-342900">
              <a:spcBef>
                <a:spcPts val="1200"/>
              </a:spcBef>
              <a:buSzPct val="100000"/>
              <a:buFont typeface="Wingdings" panose="05000000000000000000" pitchFamily="2" charset="2"/>
              <a:buChar char="§"/>
            </a:pPr>
            <a:r>
              <a:rPr lang="en-US" sz="2400" dirty="0"/>
              <a:t>S</a:t>
            </a:r>
            <a:r>
              <a:rPr lang="en-US" sz="2400" dirty="0" smtClean="0"/>
              <a:t>cales </a:t>
            </a:r>
            <a:r>
              <a:rPr lang="en-US" sz="2400" dirty="0"/>
              <a:t>your cluster </a:t>
            </a:r>
            <a:r>
              <a:rPr lang="en-US" sz="2400" b="1" dirty="0" smtClean="0"/>
              <a:t>nodes up</a:t>
            </a:r>
            <a:r>
              <a:rPr lang="en-US" sz="2400" dirty="0" smtClean="0"/>
              <a:t> </a:t>
            </a:r>
            <a:r>
              <a:rPr lang="en-US" sz="2400" dirty="0"/>
              <a:t>based on pending </a:t>
            </a:r>
            <a:r>
              <a:rPr lang="en-US" sz="2400" dirty="0" smtClean="0"/>
              <a:t>pods</a:t>
            </a:r>
          </a:p>
          <a:p>
            <a:pPr marL="1050925" lvl="1" indent="-342900">
              <a:spcBef>
                <a:spcPts val="1200"/>
              </a:spcBef>
              <a:buSzPct val="45000"/>
              <a:buFont typeface="Wingdings" panose="05000000000000000000" pitchFamily="2" charset="2"/>
              <a:buChar char="q"/>
            </a:pPr>
            <a:r>
              <a:rPr lang="en-US" sz="2000" dirty="0" smtClean="0">
                <a:solidFill>
                  <a:srgbClr val="000000"/>
                </a:solidFill>
              </a:rPr>
              <a:t>There </a:t>
            </a:r>
            <a:r>
              <a:rPr lang="en-US" sz="2000" dirty="0">
                <a:solidFill>
                  <a:srgbClr val="000000"/>
                </a:solidFill>
              </a:rPr>
              <a:t>are </a:t>
            </a:r>
            <a:r>
              <a:rPr lang="en-US" sz="2000" b="1" dirty="0">
                <a:solidFill>
                  <a:srgbClr val="000000"/>
                </a:solidFill>
              </a:rPr>
              <a:t>pods that failed to schedule </a:t>
            </a:r>
            <a:r>
              <a:rPr lang="en-US" sz="2000" dirty="0">
                <a:solidFill>
                  <a:srgbClr val="000000"/>
                </a:solidFill>
              </a:rPr>
              <a:t>on any of the current nodes due to insufficient </a:t>
            </a:r>
            <a:r>
              <a:rPr lang="en-US" sz="2000" dirty="0" smtClean="0">
                <a:solidFill>
                  <a:srgbClr val="000000"/>
                </a:solidFill>
              </a:rPr>
              <a:t>resources</a:t>
            </a:r>
            <a:endParaRPr lang="en-US" sz="2000" dirty="0">
              <a:solidFill>
                <a:srgbClr val="000000"/>
              </a:solidFill>
            </a:endParaRPr>
          </a:p>
          <a:p>
            <a:pPr marL="1050925" lvl="1" indent="-342900">
              <a:spcBef>
                <a:spcPts val="1200"/>
              </a:spcBef>
              <a:buSzPct val="45000"/>
              <a:buFont typeface="Wingdings" panose="05000000000000000000" pitchFamily="2" charset="2"/>
              <a:buChar char="q"/>
            </a:pPr>
            <a:r>
              <a:rPr lang="en-US" sz="2000" b="1" dirty="0" smtClean="0">
                <a:solidFill>
                  <a:srgbClr val="000000"/>
                </a:solidFill>
              </a:rPr>
              <a:t>Adding </a:t>
            </a:r>
            <a:r>
              <a:rPr lang="en-US" sz="2000" b="1" dirty="0">
                <a:solidFill>
                  <a:srgbClr val="000000"/>
                </a:solidFill>
              </a:rPr>
              <a:t>a node </a:t>
            </a:r>
            <a:r>
              <a:rPr lang="en-US" sz="2000" dirty="0">
                <a:solidFill>
                  <a:srgbClr val="000000"/>
                </a:solidFill>
              </a:rPr>
              <a:t>similar to the nodes currently present in the cluster </a:t>
            </a:r>
            <a:r>
              <a:rPr lang="en-US" sz="2000" b="1" dirty="0">
                <a:solidFill>
                  <a:srgbClr val="000000"/>
                </a:solidFill>
              </a:rPr>
              <a:t>would </a:t>
            </a:r>
            <a:r>
              <a:rPr lang="en-US" sz="2000" b="1" dirty="0" smtClean="0">
                <a:solidFill>
                  <a:srgbClr val="000000"/>
                </a:solidFill>
              </a:rPr>
              <a:t>help</a:t>
            </a:r>
          </a:p>
          <a:p>
            <a:pPr marL="1050925" lvl="1" indent="-342900">
              <a:spcBef>
                <a:spcPts val="1200"/>
              </a:spcBef>
              <a:buSzPct val="45000"/>
              <a:buFont typeface="Wingdings" panose="05000000000000000000" pitchFamily="2" charset="2"/>
              <a:buChar char="q"/>
            </a:pPr>
            <a:endParaRPr lang="en-US" sz="2000" b="1" dirty="0">
              <a:solidFill>
                <a:srgbClr val="000000"/>
              </a:solidFill>
            </a:endParaRPr>
          </a:p>
          <a:p>
            <a:pPr marL="593725" indent="-342900">
              <a:spcBef>
                <a:spcPts val="1200"/>
              </a:spcBef>
              <a:buSzPct val="100000"/>
              <a:buFont typeface="Wingdings" panose="05000000000000000000" pitchFamily="2" charset="2"/>
              <a:buChar char="§"/>
            </a:pPr>
            <a:r>
              <a:rPr lang="en-US" sz="2400" dirty="0"/>
              <a:t>Scales your cluster </a:t>
            </a:r>
            <a:r>
              <a:rPr lang="en-US" sz="2400" b="1" dirty="0" smtClean="0"/>
              <a:t>nodes down</a:t>
            </a:r>
            <a:r>
              <a:rPr lang="en-US" sz="2400" dirty="0" smtClean="0"/>
              <a:t> if </a:t>
            </a:r>
            <a:r>
              <a:rPr lang="en-US" sz="2400" b="1" dirty="0"/>
              <a:t>pods </a:t>
            </a:r>
            <a:r>
              <a:rPr lang="en-US" sz="2400" b="1" dirty="0" smtClean="0"/>
              <a:t>could </a:t>
            </a:r>
            <a:r>
              <a:rPr lang="en-US" sz="2400" b="1" dirty="0"/>
              <a:t>be rescheduled </a:t>
            </a:r>
            <a:r>
              <a:rPr lang="en-US" sz="2400" dirty="0"/>
              <a:t>on other available nodes</a:t>
            </a:r>
          </a:p>
          <a:p>
            <a:pPr marL="1050925" lvl="1" indent="-342900">
              <a:spcBef>
                <a:spcPts val="1200"/>
              </a:spcBef>
              <a:buSzPct val="45000"/>
              <a:buFont typeface="Wingdings" panose="05000000000000000000" pitchFamily="2" charset="2"/>
              <a:buChar char="q"/>
            </a:pPr>
            <a:r>
              <a:rPr lang="en-US" sz="2000" dirty="0">
                <a:solidFill>
                  <a:srgbClr val="000000"/>
                </a:solidFill>
              </a:rPr>
              <a:t>P</a:t>
            </a:r>
            <a:r>
              <a:rPr lang="en-US" sz="2000" dirty="0" smtClean="0">
                <a:solidFill>
                  <a:srgbClr val="000000"/>
                </a:solidFill>
              </a:rPr>
              <a:t>ods  will be evicted and restarted on another node</a:t>
            </a:r>
          </a:p>
          <a:p>
            <a:pPr marL="1050925" lvl="1" indent="-342900">
              <a:spcBef>
                <a:spcPts val="1200"/>
              </a:spcBef>
              <a:buSzPct val="45000"/>
              <a:buFont typeface="Wingdings" panose="05000000000000000000" pitchFamily="2" charset="2"/>
              <a:buChar char="q"/>
            </a:pPr>
            <a:r>
              <a:rPr lang="en-US" sz="2000" dirty="0">
                <a:solidFill>
                  <a:srgbClr val="000000"/>
                </a:solidFill>
              </a:rPr>
              <a:t>M</a:t>
            </a:r>
            <a:r>
              <a:rPr lang="en-US" sz="2000" dirty="0" smtClean="0">
                <a:solidFill>
                  <a:srgbClr val="000000"/>
                </a:solidFill>
              </a:rPr>
              <a:t>any things can prevent the removal of a node:</a:t>
            </a:r>
          </a:p>
          <a:p>
            <a:pPr marL="1508125" lvl="2" indent="-342900">
              <a:spcBef>
                <a:spcPts val="1200"/>
              </a:spcBef>
              <a:buSzPct val="45000"/>
              <a:buFont typeface="Wingdings" panose="05000000000000000000" pitchFamily="2" charset="2"/>
              <a:buChar char="q"/>
            </a:pPr>
            <a:r>
              <a:rPr lang="hu-HU" sz="2000" dirty="0" err="1" smtClean="0"/>
              <a:t>PodDisruptionBudget</a:t>
            </a:r>
            <a:endParaRPr lang="en-US" sz="2000" dirty="0" smtClean="0"/>
          </a:p>
          <a:p>
            <a:pPr marL="1508125" lvl="2" indent="-342900">
              <a:spcBef>
                <a:spcPts val="1200"/>
              </a:spcBef>
              <a:buSzPct val="45000"/>
              <a:buFont typeface="Wingdings" panose="05000000000000000000" pitchFamily="2" charset="2"/>
              <a:buChar char="q"/>
            </a:pPr>
            <a:r>
              <a:rPr lang="hu-HU" sz="2000" dirty="0" err="1"/>
              <a:t>Kube-system</a:t>
            </a:r>
            <a:r>
              <a:rPr lang="hu-HU" sz="2000" dirty="0"/>
              <a:t> </a:t>
            </a:r>
            <a:r>
              <a:rPr lang="hu-HU" sz="2000" dirty="0" err="1" smtClean="0"/>
              <a:t>pods</a:t>
            </a:r>
            <a:endParaRPr lang="en-US" sz="2000" dirty="0" smtClean="0"/>
          </a:p>
          <a:p>
            <a:pPr marL="1508125" lvl="2" indent="-342900">
              <a:spcBef>
                <a:spcPts val="1200"/>
              </a:spcBef>
              <a:buSzPct val="45000"/>
              <a:buFont typeface="Wingdings" panose="05000000000000000000" pitchFamily="2" charset="2"/>
              <a:buChar char="q"/>
            </a:pPr>
            <a:r>
              <a:rPr lang="hu-HU" sz="2000" dirty="0" err="1"/>
              <a:t>Pods</a:t>
            </a:r>
            <a:r>
              <a:rPr lang="hu-HU" sz="2000" dirty="0"/>
              <a:t> </a:t>
            </a:r>
            <a:r>
              <a:rPr lang="hu-HU" sz="2000" dirty="0" err="1"/>
              <a:t>with</a:t>
            </a:r>
            <a:r>
              <a:rPr lang="hu-HU" sz="2000" dirty="0"/>
              <a:t> local </a:t>
            </a:r>
            <a:r>
              <a:rPr lang="hu-HU" sz="2000" dirty="0" err="1" smtClean="0"/>
              <a:t>storage</a:t>
            </a:r>
            <a:endParaRPr lang="en-US" sz="2000" dirty="0" smtClean="0"/>
          </a:p>
          <a:p>
            <a:pPr marL="1508125" lvl="2" indent="-342900">
              <a:spcBef>
                <a:spcPts val="1200"/>
              </a:spcBef>
              <a:buSzPct val="45000"/>
              <a:buFont typeface="Wingdings" panose="05000000000000000000" pitchFamily="2" charset="2"/>
              <a:buChar char="q"/>
            </a:pPr>
            <a:r>
              <a:rPr lang="en-US" sz="2000" dirty="0"/>
              <a:t>Pods that are not backed by a controller </a:t>
            </a:r>
            <a:r>
              <a:rPr lang="en-US" sz="2000" dirty="0" smtClean="0"/>
              <a:t>object (e.g. </a:t>
            </a:r>
            <a:r>
              <a:rPr lang="hu-HU" sz="2000" dirty="0" err="1" smtClean="0"/>
              <a:t>deployment</a:t>
            </a:r>
            <a:r>
              <a:rPr lang="en-US" sz="2000" dirty="0" smtClean="0"/>
              <a:t>, </a:t>
            </a:r>
            <a:r>
              <a:rPr lang="en-US" sz="2000" dirty="0" err="1" smtClean="0"/>
              <a:t>replicaSet</a:t>
            </a:r>
            <a:r>
              <a:rPr lang="en-US" sz="2000" dirty="0" smtClean="0"/>
              <a:t>)</a:t>
            </a:r>
          </a:p>
          <a:p>
            <a:pPr marL="1508125" lvl="2" indent="-342900">
              <a:spcBef>
                <a:spcPts val="1200"/>
              </a:spcBef>
              <a:buSzPct val="45000"/>
              <a:buFont typeface="Wingdings" panose="05000000000000000000" pitchFamily="2" charset="2"/>
              <a:buChar char="q"/>
            </a:pPr>
            <a:r>
              <a:rPr lang="en-US" sz="2000" dirty="0"/>
              <a:t>V</a:t>
            </a:r>
            <a:r>
              <a:rPr lang="en-US" sz="2000" dirty="0" smtClean="0"/>
              <a:t>arious </a:t>
            </a:r>
            <a:r>
              <a:rPr lang="en-US" sz="2000" dirty="0"/>
              <a:t>constraints (lack of resources, non-matching node selectors or affinity, matching </a:t>
            </a:r>
            <a:r>
              <a:rPr lang="en-US" sz="2000" dirty="0" smtClean="0"/>
              <a:t>anti-affinity)</a:t>
            </a:r>
            <a:endParaRPr lang="en-US" sz="2000" dirty="0">
              <a:solidFill>
                <a:srgbClr val="000000"/>
              </a:solidFill>
            </a:endParaRPr>
          </a:p>
          <a:p>
            <a:pPr marL="1050925" lvl="1" indent="-342900">
              <a:spcBef>
                <a:spcPts val="1200"/>
              </a:spcBef>
              <a:buSzPct val="45000"/>
              <a:buFont typeface="Wingdings" panose="05000000000000000000" pitchFamily="2" charset="2"/>
              <a:buChar char="q"/>
            </a:pPr>
            <a:endParaRPr lang="en-US" sz="2000" b="1" dirty="0">
              <a:solidFill>
                <a:srgbClr val="000000"/>
              </a:solidFill>
            </a:endParaRPr>
          </a:p>
          <a:p>
            <a:pPr marL="1050925" lvl="1" indent="-342900">
              <a:spcBef>
                <a:spcPts val="1200"/>
              </a:spcBef>
              <a:buSzPct val="45000"/>
              <a:buFont typeface="Wingdings" panose="05000000000000000000" pitchFamily="2" charset="2"/>
              <a:buChar char="q"/>
            </a:pPr>
            <a:endParaRPr lang="en-US" sz="2000" b="1" dirty="0" smtClean="0">
              <a:solidFill>
                <a:srgbClr val="000000"/>
              </a:solidFill>
            </a:endParaRPr>
          </a:p>
        </p:txBody>
      </p:sp>
      <p:pic>
        <p:nvPicPr>
          <p:cNvPr id="3" name="Kép 2"/>
          <p:cNvPicPr>
            <a:picLocks noChangeAspect="1"/>
          </p:cNvPicPr>
          <p:nvPr/>
        </p:nvPicPr>
        <p:blipFill>
          <a:blip r:embed="rId3"/>
          <a:stretch>
            <a:fillRect/>
          </a:stretch>
        </p:blipFill>
        <p:spPr>
          <a:xfrm>
            <a:off x="0" y="1484784"/>
            <a:ext cx="650565" cy="780678"/>
          </a:xfrm>
          <a:prstGeom prst="rect">
            <a:avLst/>
          </a:prstGeom>
        </p:spPr>
      </p:pic>
      <p:pic>
        <p:nvPicPr>
          <p:cNvPr id="16" name="Kép 15"/>
          <p:cNvPicPr>
            <a:picLocks noChangeAspect="1"/>
          </p:cNvPicPr>
          <p:nvPr/>
        </p:nvPicPr>
        <p:blipFill>
          <a:blip r:embed="rId4"/>
          <a:stretch>
            <a:fillRect/>
          </a:stretch>
        </p:blipFill>
        <p:spPr>
          <a:xfrm>
            <a:off x="119336" y="3395097"/>
            <a:ext cx="634951" cy="780678"/>
          </a:xfrm>
          <a:prstGeom prst="rect">
            <a:avLst/>
          </a:prstGeom>
        </p:spPr>
      </p:pic>
    </p:spTree>
    <p:extLst>
      <p:ext uri="{BB962C8B-B14F-4D97-AF65-F5344CB8AC3E}">
        <p14:creationId xmlns:p14="http://schemas.microsoft.com/office/powerpoint/2010/main" val="35576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fade">
                                      <p:cBhvr>
                                        <p:cTn id="30" dur="500"/>
                                        <p:tgtEl>
                                          <p:spTgt spid="5">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animEffect transition="in" filter="fade">
                                      <p:cBhvr>
                                        <p:cTn id="3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a:solidFill>
                  <a:srgbClr val="FAFBF9"/>
                </a:solidFill>
              </a:rPr>
              <a:t>Cluster </a:t>
            </a:r>
            <a:r>
              <a:rPr lang="en-US" sz="2800" dirty="0" err="1" smtClean="0">
                <a:solidFill>
                  <a:srgbClr val="FAFBF9"/>
                </a:solidFill>
              </a:rPr>
              <a:t>Autoscaler</a:t>
            </a:r>
            <a:r>
              <a:rPr lang="en-US" sz="2800" dirty="0" smtClean="0">
                <a:solidFill>
                  <a:srgbClr val="FAFBF9"/>
                </a:solidFill>
              </a:rPr>
              <a:t> – High Level Workflow</a:t>
            </a:r>
            <a:endParaRPr lang="hu-HU" sz="2800" dirty="0">
              <a:solidFill>
                <a:schemeClr val="bg1">
                  <a:lumMod val="95000"/>
                </a:schemeClr>
              </a:solidFill>
            </a:endParaRPr>
          </a:p>
        </p:txBody>
      </p:sp>
      <p:sp>
        <p:nvSpPr>
          <p:cNvPr id="23" name="Lekerekített téglalap 22"/>
          <p:cNvSpPr/>
          <p:nvPr/>
        </p:nvSpPr>
        <p:spPr>
          <a:xfrm>
            <a:off x="6168008" y="2912485"/>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31" name="Lekerekített téglalap 30"/>
          <p:cNvSpPr/>
          <p:nvPr/>
        </p:nvSpPr>
        <p:spPr>
          <a:xfrm>
            <a:off x="8040216" y="2912485"/>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33" name="Lekerekített téglalap 32"/>
          <p:cNvSpPr/>
          <p:nvPr/>
        </p:nvSpPr>
        <p:spPr>
          <a:xfrm>
            <a:off x="9912424" y="2924944"/>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24" name="Ellipszis 23"/>
          <p:cNvSpPr/>
          <p:nvPr/>
        </p:nvSpPr>
        <p:spPr>
          <a:xfrm>
            <a:off x="3431704" y="1340768"/>
            <a:ext cx="1152128"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CA</a:t>
            </a:r>
            <a:endParaRPr lang="hu-HU" dirty="0"/>
          </a:p>
        </p:txBody>
      </p:sp>
      <p:sp>
        <p:nvSpPr>
          <p:cNvPr id="26" name="Téglalap 25"/>
          <p:cNvSpPr/>
          <p:nvPr/>
        </p:nvSpPr>
        <p:spPr>
          <a:xfrm>
            <a:off x="6384032" y="3068960"/>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4" name="Téglalap 33"/>
          <p:cNvSpPr/>
          <p:nvPr/>
        </p:nvSpPr>
        <p:spPr>
          <a:xfrm>
            <a:off x="7028087" y="3068960"/>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5" name="Téglalap 34"/>
          <p:cNvSpPr/>
          <p:nvPr/>
        </p:nvSpPr>
        <p:spPr>
          <a:xfrm>
            <a:off x="6384032" y="3465778"/>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6" name="Téglalap 35"/>
          <p:cNvSpPr/>
          <p:nvPr/>
        </p:nvSpPr>
        <p:spPr>
          <a:xfrm>
            <a:off x="7028087" y="3465778"/>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7" name="Téglalap 36"/>
          <p:cNvSpPr/>
          <p:nvPr/>
        </p:nvSpPr>
        <p:spPr>
          <a:xfrm>
            <a:off x="8332265"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8" name="Téglalap 37"/>
          <p:cNvSpPr/>
          <p:nvPr/>
        </p:nvSpPr>
        <p:spPr>
          <a:xfrm>
            <a:off x="8976320"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9" name="Téglalap 38"/>
          <p:cNvSpPr/>
          <p:nvPr/>
        </p:nvSpPr>
        <p:spPr>
          <a:xfrm>
            <a:off x="8332265"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0" name="Téglalap 39"/>
          <p:cNvSpPr/>
          <p:nvPr/>
        </p:nvSpPr>
        <p:spPr>
          <a:xfrm>
            <a:off x="8976320"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1" name="Téglalap 40"/>
          <p:cNvSpPr/>
          <p:nvPr/>
        </p:nvSpPr>
        <p:spPr>
          <a:xfrm>
            <a:off x="10204473"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2" name="Téglalap 41"/>
          <p:cNvSpPr/>
          <p:nvPr/>
        </p:nvSpPr>
        <p:spPr>
          <a:xfrm>
            <a:off x="10848528"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3" name="Téglalap 42"/>
          <p:cNvSpPr/>
          <p:nvPr/>
        </p:nvSpPr>
        <p:spPr>
          <a:xfrm>
            <a:off x="10204473"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4" name="Téglalap 43"/>
          <p:cNvSpPr/>
          <p:nvPr/>
        </p:nvSpPr>
        <p:spPr>
          <a:xfrm>
            <a:off x="10848528"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5" name="Téglalap 44"/>
          <p:cNvSpPr/>
          <p:nvPr/>
        </p:nvSpPr>
        <p:spPr>
          <a:xfrm>
            <a:off x="8302836" y="1728977"/>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a:t>
            </a:r>
            <a:endParaRPr lang="hu-HU" sz="2400" b="1" dirty="0"/>
          </a:p>
        </p:txBody>
      </p:sp>
      <p:sp>
        <p:nvSpPr>
          <p:cNvPr id="46" name="Téglalap 45"/>
          <p:cNvSpPr/>
          <p:nvPr/>
        </p:nvSpPr>
        <p:spPr>
          <a:xfrm>
            <a:off x="8946891" y="1728977"/>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a:t>
            </a:r>
            <a:endParaRPr lang="hu-HU" sz="2400" b="1" dirty="0"/>
          </a:p>
        </p:txBody>
      </p:sp>
      <p:cxnSp>
        <p:nvCxnSpPr>
          <p:cNvPr id="29" name="Egyenes összekötő nyíllal 28"/>
          <p:cNvCxnSpPr>
            <a:stCxn id="45" idx="1"/>
            <a:endCxn id="24" idx="6"/>
          </p:cNvCxnSpPr>
          <p:nvPr/>
        </p:nvCxnSpPr>
        <p:spPr>
          <a:xfrm flipH="1">
            <a:off x="4583832" y="1872993"/>
            <a:ext cx="3719004" cy="7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Szövegdoboz 47"/>
          <p:cNvSpPr txBox="1"/>
          <p:nvPr/>
        </p:nvSpPr>
        <p:spPr>
          <a:xfrm>
            <a:off x="5134974" y="1503661"/>
            <a:ext cx="2786147" cy="369332"/>
          </a:xfrm>
          <a:prstGeom prst="rect">
            <a:avLst/>
          </a:prstGeom>
          <a:noFill/>
        </p:spPr>
        <p:txBody>
          <a:bodyPr wrap="none" rtlCol="0">
            <a:spAutoFit/>
          </a:bodyPr>
          <a:lstStyle/>
          <a:p>
            <a:r>
              <a:rPr lang="en-US" dirty="0" smtClean="0"/>
              <a:t>1: pods are in pending state</a:t>
            </a:r>
            <a:endParaRPr lang="hu-HU" dirty="0"/>
          </a:p>
        </p:txBody>
      </p:sp>
      <p:cxnSp>
        <p:nvCxnSpPr>
          <p:cNvPr id="50" name="Egyenes összekötő 49"/>
          <p:cNvCxnSpPr/>
          <p:nvPr/>
        </p:nvCxnSpPr>
        <p:spPr>
          <a:xfrm>
            <a:off x="1775520" y="1456615"/>
            <a:ext cx="1" cy="50687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Szövegdoboz 51"/>
          <p:cNvSpPr txBox="1"/>
          <p:nvPr/>
        </p:nvSpPr>
        <p:spPr>
          <a:xfrm>
            <a:off x="0" y="1124744"/>
            <a:ext cx="1775521" cy="369332"/>
          </a:xfrm>
          <a:prstGeom prst="rect">
            <a:avLst/>
          </a:prstGeom>
          <a:noFill/>
        </p:spPr>
        <p:txBody>
          <a:bodyPr wrap="square" rtlCol="0">
            <a:spAutoFit/>
          </a:bodyPr>
          <a:lstStyle/>
          <a:p>
            <a:pPr algn="ctr"/>
            <a:r>
              <a:rPr lang="en-US" dirty="0" smtClean="0"/>
              <a:t>Cloud Provider</a:t>
            </a:r>
            <a:endParaRPr lang="hu-HU" dirty="0"/>
          </a:p>
        </p:txBody>
      </p:sp>
      <p:pic>
        <p:nvPicPr>
          <p:cNvPr id="53" name="Kép 52"/>
          <p:cNvPicPr>
            <a:picLocks noChangeAspect="1"/>
          </p:cNvPicPr>
          <p:nvPr/>
        </p:nvPicPr>
        <p:blipFill>
          <a:blip r:embed="rId3"/>
          <a:stretch>
            <a:fillRect/>
          </a:stretch>
        </p:blipFill>
        <p:spPr>
          <a:xfrm>
            <a:off x="293730" y="1512699"/>
            <a:ext cx="1171575" cy="438150"/>
          </a:xfrm>
          <a:prstGeom prst="rect">
            <a:avLst/>
          </a:prstGeom>
        </p:spPr>
      </p:pic>
      <p:pic>
        <p:nvPicPr>
          <p:cNvPr id="54" name="Kép 53"/>
          <p:cNvPicPr>
            <a:picLocks noChangeAspect="1"/>
          </p:cNvPicPr>
          <p:nvPr/>
        </p:nvPicPr>
        <p:blipFill>
          <a:blip r:embed="rId4">
            <a:clrChange>
              <a:clrFrom>
                <a:srgbClr val="E4E4E4"/>
              </a:clrFrom>
              <a:clrTo>
                <a:srgbClr val="E4E4E4">
                  <a:alpha val="0"/>
                </a:srgbClr>
              </a:clrTo>
            </a:clrChange>
          </a:blip>
          <a:stretch>
            <a:fillRect/>
          </a:stretch>
        </p:blipFill>
        <p:spPr>
          <a:xfrm>
            <a:off x="397546" y="2033333"/>
            <a:ext cx="857262" cy="620295"/>
          </a:xfrm>
          <a:prstGeom prst="rect">
            <a:avLst/>
          </a:prstGeom>
        </p:spPr>
      </p:pic>
      <p:pic>
        <p:nvPicPr>
          <p:cNvPr id="55" name="Kép 54"/>
          <p:cNvPicPr>
            <a:picLocks noChangeAspect="1"/>
          </p:cNvPicPr>
          <p:nvPr/>
        </p:nvPicPr>
        <p:blipFill>
          <a:blip r:embed="rId5">
            <a:clrChange>
              <a:clrFrom>
                <a:srgbClr val="E4E4E4"/>
              </a:clrFrom>
              <a:clrTo>
                <a:srgbClr val="E4E4E4">
                  <a:alpha val="0"/>
                </a:srgbClr>
              </a:clrTo>
            </a:clrChange>
          </a:blip>
          <a:stretch>
            <a:fillRect/>
          </a:stretch>
        </p:blipFill>
        <p:spPr>
          <a:xfrm>
            <a:off x="397546" y="2780120"/>
            <a:ext cx="857262" cy="634235"/>
          </a:xfrm>
          <a:prstGeom prst="rect">
            <a:avLst/>
          </a:prstGeom>
        </p:spPr>
      </p:pic>
      <p:pic>
        <p:nvPicPr>
          <p:cNvPr id="56" name="Kép 55"/>
          <p:cNvPicPr>
            <a:picLocks noChangeAspect="1"/>
          </p:cNvPicPr>
          <p:nvPr/>
        </p:nvPicPr>
        <p:blipFill>
          <a:blip r:embed="rId6">
            <a:clrChange>
              <a:clrFrom>
                <a:srgbClr val="E4E4E4"/>
              </a:clrFrom>
              <a:clrTo>
                <a:srgbClr val="E4E4E4">
                  <a:alpha val="0"/>
                </a:srgbClr>
              </a:clrTo>
            </a:clrChange>
          </a:blip>
          <a:stretch>
            <a:fillRect/>
          </a:stretch>
        </p:blipFill>
        <p:spPr>
          <a:xfrm>
            <a:off x="245152" y="4272542"/>
            <a:ext cx="1162050" cy="352425"/>
          </a:xfrm>
          <a:prstGeom prst="rect">
            <a:avLst/>
          </a:prstGeom>
        </p:spPr>
      </p:pic>
      <p:pic>
        <p:nvPicPr>
          <p:cNvPr id="58" name="Kép 57"/>
          <p:cNvPicPr>
            <a:picLocks noChangeAspect="1"/>
          </p:cNvPicPr>
          <p:nvPr/>
        </p:nvPicPr>
        <p:blipFill>
          <a:blip r:embed="rId7">
            <a:clrChange>
              <a:clrFrom>
                <a:srgbClr val="E4E4E4"/>
              </a:clrFrom>
              <a:clrTo>
                <a:srgbClr val="E4E4E4">
                  <a:alpha val="0"/>
                </a:srgbClr>
              </a:clrTo>
            </a:clrChange>
          </a:blip>
          <a:stretch>
            <a:fillRect/>
          </a:stretch>
        </p:blipFill>
        <p:spPr>
          <a:xfrm>
            <a:off x="397546" y="3513821"/>
            <a:ext cx="857262" cy="660513"/>
          </a:xfrm>
          <a:prstGeom prst="rect">
            <a:avLst/>
          </a:prstGeom>
        </p:spPr>
      </p:pic>
      <p:pic>
        <p:nvPicPr>
          <p:cNvPr id="59" name="Kép 58"/>
          <p:cNvPicPr>
            <a:picLocks noChangeAspect="1"/>
          </p:cNvPicPr>
          <p:nvPr/>
        </p:nvPicPr>
        <p:blipFill>
          <a:blip r:embed="rId8">
            <a:clrChange>
              <a:clrFrom>
                <a:srgbClr val="E4E4E4"/>
              </a:clrFrom>
              <a:clrTo>
                <a:srgbClr val="E4E4E4">
                  <a:alpha val="0"/>
                </a:srgbClr>
              </a:clrTo>
            </a:clrChange>
          </a:blip>
          <a:stretch>
            <a:fillRect/>
          </a:stretch>
        </p:blipFill>
        <p:spPr>
          <a:xfrm>
            <a:off x="245152" y="4723175"/>
            <a:ext cx="1171575" cy="514350"/>
          </a:xfrm>
          <a:prstGeom prst="rect">
            <a:avLst/>
          </a:prstGeom>
        </p:spPr>
      </p:pic>
      <p:pic>
        <p:nvPicPr>
          <p:cNvPr id="60" name="Kép 59"/>
          <p:cNvPicPr>
            <a:picLocks noChangeAspect="1"/>
          </p:cNvPicPr>
          <p:nvPr/>
        </p:nvPicPr>
        <p:blipFill>
          <a:blip r:embed="rId9">
            <a:clrChange>
              <a:clrFrom>
                <a:srgbClr val="E4E4E4"/>
              </a:clrFrom>
              <a:clrTo>
                <a:srgbClr val="E4E4E4">
                  <a:alpha val="0"/>
                </a:srgbClr>
              </a:clrTo>
            </a:clrChange>
          </a:blip>
          <a:stretch>
            <a:fillRect/>
          </a:stretch>
        </p:blipFill>
        <p:spPr>
          <a:xfrm>
            <a:off x="235627" y="5335733"/>
            <a:ext cx="1171575" cy="352425"/>
          </a:xfrm>
          <a:prstGeom prst="rect">
            <a:avLst/>
          </a:prstGeom>
        </p:spPr>
      </p:pic>
      <p:pic>
        <p:nvPicPr>
          <p:cNvPr id="62" name="Kép 61"/>
          <p:cNvPicPr>
            <a:picLocks noChangeAspect="1"/>
          </p:cNvPicPr>
          <p:nvPr/>
        </p:nvPicPr>
        <p:blipFill>
          <a:blip r:embed="rId10"/>
          <a:stretch>
            <a:fillRect/>
          </a:stretch>
        </p:blipFill>
        <p:spPr>
          <a:xfrm>
            <a:off x="397546" y="5793248"/>
            <a:ext cx="835694" cy="732096"/>
          </a:xfrm>
          <a:prstGeom prst="rect">
            <a:avLst/>
          </a:prstGeom>
        </p:spPr>
      </p:pic>
      <p:cxnSp>
        <p:nvCxnSpPr>
          <p:cNvPr id="65" name="Egyenes összekötő nyíllal 64"/>
          <p:cNvCxnSpPr>
            <a:stCxn id="24" idx="2"/>
          </p:cNvCxnSpPr>
          <p:nvPr/>
        </p:nvCxnSpPr>
        <p:spPr>
          <a:xfrm flipH="1">
            <a:off x="1775520" y="1880828"/>
            <a:ext cx="1656184" cy="9733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8" name="Szövegdoboz 67"/>
          <p:cNvSpPr txBox="1"/>
          <p:nvPr/>
        </p:nvSpPr>
        <p:spPr>
          <a:xfrm>
            <a:off x="2279576" y="2483604"/>
            <a:ext cx="3246594" cy="369332"/>
          </a:xfrm>
          <a:prstGeom prst="rect">
            <a:avLst/>
          </a:prstGeom>
          <a:noFill/>
        </p:spPr>
        <p:txBody>
          <a:bodyPr wrap="none" rtlCol="0">
            <a:spAutoFit/>
          </a:bodyPr>
          <a:lstStyle/>
          <a:p>
            <a:r>
              <a:rPr lang="en-US" dirty="0"/>
              <a:t>2</a:t>
            </a:r>
            <a:r>
              <a:rPr lang="en-US" dirty="0" smtClean="0"/>
              <a:t>: additional node(s) are needed</a:t>
            </a:r>
            <a:endParaRPr lang="hu-HU" dirty="0"/>
          </a:p>
        </p:txBody>
      </p:sp>
      <p:cxnSp>
        <p:nvCxnSpPr>
          <p:cNvPr id="69" name="Egyenes összekötő nyíllal 68"/>
          <p:cNvCxnSpPr>
            <a:endCxn id="70" idx="1"/>
          </p:cNvCxnSpPr>
          <p:nvPr/>
        </p:nvCxnSpPr>
        <p:spPr>
          <a:xfrm flipV="1">
            <a:off x="1797088" y="3518642"/>
            <a:ext cx="2410047" cy="59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Lekerekített téglalap 69"/>
          <p:cNvSpPr/>
          <p:nvPr/>
        </p:nvSpPr>
        <p:spPr>
          <a:xfrm>
            <a:off x="4207135" y="2906574"/>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75" name="Szövegdoboz 74"/>
          <p:cNvSpPr txBox="1"/>
          <p:nvPr/>
        </p:nvSpPr>
        <p:spPr>
          <a:xfrm>
            <a:off x="1910185" y="3621647"/>
            <a:ext cx="2246192" cy="369332"/>
          </a:xfrm>
          <a:prstGeom prst="rect">
            <a:avLst/>
          </a:prstGeom>
          <a:noFill/>
        </p:spPr>
        <p:txBody>
          <a:bodyPr wrap="none" rtlCol="0">
            <a:spAutoFit/>
          </a:bodyPr>
          <a:lstStyle/>
          <a:p>
            <a:r>
              <a:rPr lang="en-US" dirty="0" smtClean="0"/>
              <a:t>3: node is provisioned</a:t>
            </a:r>
            <a:endParaRPr lang="hu-HU" dirty="0"/>
          </a:p>
        </p:txBody>
      </p:sp>
    </p:spTree>
    <p:extLst>
      <p:ext uri="{BB962C8B-B14F-4D97-AF65-F5344CB8AC3E}">
        <p14:creationId xmlns:p14="http://schemas.microsoft.com/office/powerpoint/2010/main" val="35736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5" grpId="0" animBg="1"/>
      <p:bldP spid="46" grpId="0" animBg="1"/>
      <p:bldP spid="48" grpId="0"/>
      <p:bldP spid="52" grpId="0"/>
      <p:bldP spid="68" grpId="0"/>
      <p:bldP spid="70" grpId="0" animBg="1"/>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a:solidFill>
                  <a:srgbClr val="FAFBF9"/>
                </a:solidFill>
              </a:rPr>
              <a:t>Cluster </a:t>
            </a:r>
            <a:r>
              <a:rPr lang="en-US" sz="2800" dirty="0" err="1" smtClean="0">
                <a:solidFill>
                  <a:srgbClr val="FAFBF9"/>
                </a:solidFill>
              </a:rPr>
              <a:t>Autoscaler</a:t>
            </a:r>
            <a:r>
              <a:rPr lang="en-US" sz="2800" dirty="0" smtClean="0">
                <a:solidFill>
                  <a:srgbClr val="FAFBF9"/>
                </a:solidFill>
              </a:rPr>
              <a:t> – High Level Workflow</a:t>
            </a:r>
            <a:endParaRPr lang="hu-HU" sz="2800" dirty="0">
              <a:solidFill>
                <a:schemeClr val="bg1">
                  <a:lumMod val="95000"/>
                </a:schemeClr>
              </a:solidFill>
            </a:endParaRPr>
          </a:p>
        </p:txBody>
      </p:sp>
      <p:sp>
        <p:nvSpPr>
          <p:cNvPr id="23" name="Lekerekített téglalap 22"/>
          <p:cNvSpPr/>
          <p:nvPr/>
        </p:nvSpPr>
        <p:spPr>
          <a:xfrm>
            <a:off x="6168008" y="2912485"/>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31" name="Lekerekített téglalap 30"/>
          <p:cNvSpPr/>
          <p:nvPr/>
        </p:nvSpPr>
        <p:spPr>
          <a:xfrm>
            <a:off x="8040216" y="2912485"/>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33" name="Lekerekített téglalap 32"/>
          <p:cNvSpPr/>
          <p:nvPr/>
        </p:nvSpPr>
        <p:spPr>
          <a:xfrm>
            <a:off x="9912424" y="2924944"/>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24" name="Ellipszis 23"/>
          <p:cNvSpPr/>
          <p:nvPr/>
        </p:nvSpPr>
        <p:spPr>
          <a:xfrm>
            <a:off x="3431704" y="1340768"/>
            <a:ext cx="1152128"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CA</a:t>
            </a:r>
            <a:endParaRPr lang="hu-HU" dirty="0"/>
          </a:p>
        </p:txBody>
      </p:sp>
      <p:sp>
        <p:nvSpPr>
          <p:cNvPr id="26" name="Téglalap 25"/>
          <p:cNvSpPr/>
          <p:nvPr/>
        </p:nvSpPr>
        <p:spPr>
          <a:xfrm>
            <a:off x="6384032" y="3068960"/>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4" name="Téglalap 33"/>
          <p:cNvSpPr/>
          <p:nvPr/>
        </p:nvSpPr>
        <p:spPr>
          <a:xfrm>
            <a:off x="7028087" y="3068960"/>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5" name="Téglalap 34"/>
          <p:cNvSpPr/>
          <p:nvPr/>
        </p:nvSpPr>
        <p:spPr>
          <a:xfrm>
            <a:off x="6384032" y="3465778"/>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6" name="Téglalap 35"/>
          <p:cNvSpPr/>
          <p:nvPr/>
        </p:nvSpPr>
        <p:spPr>
          <a:xfrm>
            <a:off x="7028087" y="3465778"/>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7" name="Téglalap 36"/>
          <p:cNvSpPr/>
          <p:nvPr/>
        </p:nvSpPr>
        <p:spPr>
          <a:xfrm>
            <a:off x="8332265"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8" name="Téglalap 37"/>
          <p:cNvSpPr/>
          <p:nvPr/>
        </p:nvSpPr>
        <p:spPr>
          <a:xfrm>
            <a:off x="8976320"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9" name="Téglalap 38"/>
          <p:cNvSpPr/>
          <p:nvPr/>
        </p:nvSpPr>
        <p:spPr>
          <a:xfrm>
            <a:off x="8332265"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0" name="Téglalap 39"/>
          <p:cNvSpPr/>
          <p:nvPr/>
        </p:nvSpPr>
        <p:spPr>
          <a:xfrm>
            <a:off x="8976320"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1" name="Téglalap 40"/>
          <p:cNvSpPr/>
          <p:nvPr/>
        </p:nvSpPr>
        <p:spPr>
          <a:xfrm>
            <a:off x="10204473"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2" name="Téglalap 41"/>
          <p:cNvSpPr/>
          <p:nvPr/>
        </p:nvSpPr>
        <p:spPr>
          <a:xfrm>
            <a:off x="10848528" y="3065396"/>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3" name="Téglalap 42"/>
          <p:cNvSpPr/>
          <p:nvPr/>
        </p:nvSpPr>
        <p:spPr>
          <a:xfrm>
            <a:off x="10204473"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4" name="Téglalap 43"/>
          <p:cNvSpPr/>
          <p:nvPr/>
        </p:nvSpPr>
        <p:spPr>
          <a:xfrm>
            <a:off x="10848528" y="3462214"/>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5" name="Téglalap 44"/>
          <p:cNvSpPr/>
          <p:nvPr/>
        </p:nvSpPr>
        <p:spPr>
          <a:xfrm>
            <a:off x="8302836" y="1728977"/>
            <a:ext cx="288032" cy="288032"/>
          </a:xfrm>
          <a:prstGeom prst="rect">
            <a:avLst/>
          </a:prstGeom>
          <a:solidFill>
            <a:schemeClr val="accent2">
              <a:alpha val="30000"/>
            </a:schemeClr>
          </a:solidFill>
          <a:ln>
            <a:solidFill>
              <a:schemeClr val="accent2">
                <a:shade val="50000"/>
                <a:alpha val="2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a:t>
            </a:r>
            <a:endParaRPr lang="hu-HU" sz="2400" b="1" dirty="0"/>
          </a:p>
        </p:txBody>
      </p:sp>
      <p:sp>
        <p:nvSpPr>
          <p:cNvPr id="46" name="Téglalap 45"/>
          <p:cNvSpPr/>
          <p:nvPr/>
        </p:nvSpPr>
        <p:spPr>
          <a:xfrm>
            <a:off x="8946891" y="1728977"/>
            <a:ext cx="288032" cy="288032"/>
          </a:xfrm>
          <a:prstGeom prst="rect">
            <a:avLst/>
          </a:prstGeom>
          <a:solidFill>
            <a:schemeClr val="accent2">
              <a:alpha val="30000"/>
            </a:schemeClr>
          </a:solidFill>
          <a:ln>
            <a:solidFill>
              <a:schemeClr val="accent2">
                <a:shade val="50000"/>
                <a:alpha val="2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a:t>
            </a:r>
            <a:endParaRPr lang="hu-HU" sz="2400" b="1" dirty="0"/>
          </a:p>
        </p:txBody>
      </p:sp>
      <p:cxnSp>
        <p:nvCxnSpPr>
          <p:cNvPr id="29" name="Egyenes összekötő nyíllal 28"/>
          <p:cNvCxnSpPr>
            <a:stCxn id="45" idx="1"/>
            <a:endCxn id="24" idx="6"/>
          </p:cNvCxnSpPr>
          <p:nvPr/>
        </p:nvCxnSpPr>
        <p:spPr>
          <a:xfrm flipH="1">
            <a:off x="4583832" y="1872993"/>
            <a:ext cx="3719004" cy="7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Szövegdoboz 47"/>
          <p:cNvSpPr txBox="1"/>
          <p:nvPr/>
        </p:nvSpPr>
        <p:spPr>
          <a:xfrm>
            <a:off x="5134974" y="1503661"/>
            <a:ext cx="2786147" cy="369332"/>
          </a:xfrm>
          <a:prstGeom prst="rect">
            <a:avLst/>
          </a:prstGeom>
          <a:noFill/>
        </p:spPr>
        <p:txBody>
          <a:bodyPr wrap="none" rtlCol="0">
            <a:spAutoFit/>
          </a:bodyPr>
          <a:lstStyle/>
          <a:p>
            <a:r>
              <a:rPr lang="en-US" dirty="0" smtClean="0"/>
              <a:t>1: pods are in pending state</a:t>
            </a:r>
            <a:endParaRPr lang="hu-HU" dirty="0"/>
          </a:p>
        </p:txBody>
      </p:sp>
      <p:cxnSp>
        <p:nvCxnSpPr>
          <p:cNvPr id="50" name="Egyenes összekötő 49"/>
          <p:cNvCxnSpPr/>
          <p:nvPr/>
        </p:nvCxnSpPr>
        <p:spPr>
          <a:xfrm>
            <a:off x="1775520" y="1456615"/>
            <a:ext cx="1" cy="50687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Szövegdoboz 51"/>
          <p:cNvSpPr txBox="1"/>
          <p:nvPr/>
        </p:nvSpPr>
        <p:spPr>
          <a:xfrm>
            <a:off x="0" y="1124744"/>
            <a:ext cx="1775521" cy="369332"/>
          </a:xfrm>
          <a:prstGeom prst="rect">
            <a:avLst/>
          </a:prstGeom>
          <a:noFill/>
        </p:spPr>
        <p:txBody>
          <a:bodyPr wrap="square" rtlCol="0">
            <a:spAutoFit/>
          </a:bodyPr>
          <a:lstStyle/>
          <a:p>
            <a:pPr algn="ctr"/>
            <a:r>
              <a:rPr lang="en-US" dirty="0" smtClean="0"/>
              <a:t>Cloud Provider</a:t>
            </a:r>
            <a:endParaRPr lang="hu-HU" dirty="0"/>
          </a:p>
        </p:txBody>
      </p:sp>
      <p:pic>
        <p:nvPicPr>
          <p:cNvPr id="53" name="Kép 52"/>
          <p:cNvPicPr>
            <a:picLocks noChangeAspect="1"/>
          </p:cNvPicPr>
          <p:nvPr/>
        </p:nvPicPr>
        <p:blipFill>
          <a:blip r:embed="rId3"/>
          <a:stretch>
            <a:fillRect/>
          </a:stretch>
        </p:blipFill>
        <p:spPr>
          <a:xfrm>
            <a:off x="293730" y="1512699"/>
            <a:ext cx="1171575" cy="438150"/>
          </a:xfrm>
          <a:prstGeom prst="rect">
            <a:avLst/>
          </a:prstGeom>
        </p:spPr>
      </p:pic>
      <p:pic>
        <p:nvPicPr>
          <p:cNvPr id="54" name="Kép 53"/>
          <p:cNvPicPr>
            <a:picLocks noChangeAspect="1"/>
          </p:cNvPicPr>
          <p:nvPr/>
        </p:nvPicPr>
        <p:blipFill>
          <a:blip r:embed="rId4">
            <a:clrChange>
              <a:clrFrom>
                <a:srgbClr val="E4E4E4"/>
              </a:clrFrom>
              <a:clrTo>
                <a:srgbClr val="E4E4E4">
                  <a:alpha val="0"/>
                </a:srgbClr>
              </a:clrTo>
            </a:clrChange>
          </a:blip>
          <a:stretch>
            <a:fillRect/>
          </a:stretch>
        </p:blipFill>
        <p:spPr>
          <a:xfrm>
            <a:off x="397546" y="2033333"/>
            <a:ext cx="857262" cy="620295"/>
          </a:xfrm>
          <a:prstGeom prst="rect">
            <a:avLst/>
          </a:prstGeom>
        </p:spPr>
      </p:pic>
      <p:pic>
        <p:nvPicPr>
          <p:cNvPr id="55" name="Kép 54"/>
          <p:cNvPicPr>
            <a:picLocks noChangeAspect="1"/>
          </p:cNvPicPr>
          <p:nvPr/>
        </p:nvPicPr>
        <p:blipFill>
          <a:blip r:embed="rId5">
            <a:clrChange>
              <a:clrFrom>
                <a:srgbClr val="E4E4E4"/>
              </a:clrFrom>
              <a:clrTo>
                <a:srgbClr val="E4E4E4">
                  <a:alpha val="0"/>
                </a:srgbClr>
              </a:clrTo>
            </a:clrChange>
          </a:blip>
          <a:stretch>
            <a:fillRect/>
          </a:stretch>
        </p:blipFill>
        <p:spPr>
          <a:xfrm>
            <a:off x="397546" y="2780120"/>
            <a:ext cx="857262" cy="634235"/>
          </a:xfrm>
          <a:prstGeom prst="rect">
            <a:avLst/>
          </a:prstGeom>
        </p:spPr>
      </p:pic>
      <p:pic>
        <p:nvPicPr>
          <p:cNvPr id="56" name="Kép 55"/>
          <p:cNvPicPr>
            <a:picLocks noChangeAspect="1"/>
          </p:cNvPicPr>
          <p:nvPr/>
        </p:nvPicPr>
        <p:blipFill>
          <a:blip r:embed="rId6">
            <a:clrChange>
              <a:clrFrom>
                <a:srgbClr val="E4E4E4"/>
              </a:clrFrom>
              <a:clrTo>
                <a:srgbClr val="E4E4E4">
                  <a:alpha val="0"/>
                </a:srgbClr>
              </a:clrTo>
            </a:clrChange>
          </a:blip>
          <a:stretch>
            <a:fillRect/>
          </a:stretch>
        </p:blipFill>
        <p:spPr>
          <a:xfrm>
            <a:off x="245152" y="4272542"/>
            <a:ext cx="1162050" cy="352425"/>
          </a:xfrm>
          <a:prstGeom prst="rect">
            <a:avLst/>
          </a:prstGeom>
        </p:spPr>
      </p:pic>
      <p:pic>
        <p:nvPicPr>
          <p:cNvPr id="58" name="Kép 57"/>
          <p:cNvPicPr>
            <a:picLocks noChangeAspect="1"/>
          </p:cNvPicPr>
          <p:nvPr/>
        </p:nvPicPr>
        <p:blipFill>
          <a:blip r:embed="rId7">
            <a:clrChange>
              <a:clrFrom>
                <a:srgbClr val="E4E4E4"/>
              </a:clrFrom>
              <a:clrTo>
                <a:srgbClr val="E4E4E4">
                  <a:alpha val="0"/>
                </a:srgbClr>
              </a:clrTo>
            </a:clrChange>
          </a:blip>
          <a:stretch>
            <a:fillRect/>
          </a:stretch>
        </p:blipFill>
        <p:spPr>
          <a:xfrm>
            <a:off x="397546" y="3513821"/>
            <a:ext cx="857262" cy="660513"/>
          </a:xfrm>
          <a:prstGeom prst="rect">
            <a:avLst/>
          </a:prstGeom>
        </p:spPr>
      </p:pic>
      <p:pic>
        <p:nvPicPr>
          <p:cNvPr id="59" name="Kép 58"/>
          <p:cNvPicPr>
            <a:picLocks noChangeAspect="1"/>
          </p:cNvPicPr>
          <p:nvPr/>
        </p:nvPicPr>
        <p:blipFill>
          <a:blip r:embed="rId8">
            <a:clrChange>
              <a:clrFrom>
                <a:srgbClr val="E4E4E4"/>
              </a:clrFrom>
              <a:clrTo>
                <a:srgbClr val="E4E4E4">
                  <a:alpha val="0"/>
                </a:srgbClr>
              </a:clrTo>
            </a:clrChange>
          </a:blip>
          <a:stretch>
            <a:fillRect/>
          </a:stretch>
        </p:blipFill>
        <p:spPr>
          <a:xfrm>
            <a:off x="245152" y="4723175"/>
            <a:ext cx="1171575" cy="514350"/>
          </a:xfrm>
          <a:prstGeom prst="rect">
            <a:avLst/>
          </a:prstGeom>
        </p:spPr>
      </p:pic>
      <p:pic>
        <p:nvPicPr>
          <p:cNvPr id="60" name="Kép 59"/>
          <p:cNvPicPr>
            <a:picLocks noChangeAspect="1"/>
          </p:cNvPicPr>
          <p:nvPr/>
        </p:nvPicPr>
        <p:blipFill>
          <a:blip r:embed="rId9">
            <a:clrChange>
              <a:clrFrom>
                <a:srgbClr val="E4E4E4"/>
              </a:clrFrom>
              <a:clrTo>
                <a:srgbClr val="E4E4E4">
                  <a:alpha val="0"/>
                </a:srgbClr>
              </a:clrTo>
            </a:clrChange>
          </a:blip>
          <a:stretch>
            <a:fillRect/>
          </a:stretch>
        </p:blipFill>
        <p:spPr>
          <a:xfrm>
            <a:off x="235627" y="5335733"/>
            <a:ext cx="1171575" cy="352425"/>
          </a:xfrm>
          <a:prstGeom prst="rect">
            <a:avLst/>
          </a:prstGeom>
        </p:spPr>
      </p:pic>
      <p:pic>
        <p:nvPicPr>
          <p:cNvPr id="62" name="Kép 61"/>
          <p:cNvPicPr>
            <a:picLocks noChangeAspect="1"/>
          </p:cNvPicPr>
          <p:nvPr/>
        </p:nvPicPr>
        <p:blipFill>
          <a:blip r:embed="rId10"/>
          <a:stretch>
            <a:fillRect/>
          </a:stretch>
        </p:blipFill>
        <p:spPr>
          <a:xfrm>
            <a:off x="397546" y="5793248"/>
            <a:ext cx="835694" cy="732096"/>
          </a:xfrm>
          <a:prstGeom prst="rect">
            <a:avLst/>
          </a:prstGeom>
        </p:spPr>
      </p:pic>
      <p:cxnSp>
        <p:nvCxnSpPr>
          <p:cNvPr id="65" name="Egyenes összekötő nyíllal 64"/>
          <p:cNvCxnSpPr>
            <a:stCxn id="24" idx="2"/>
          </p:cNvCxnSpPr>
          <p:nvPr/>
        </p:nvCxnSpPr>
        <p:spPr>
          <a:xfrm flipH="1">
            <a:off x="1775520" y="1880828"/>
            <a:ext cx="1656184" cy="9733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8" name="Szövegdoboz 67"/>
          <p:cNvSpPr txBox="1"/>
          <p:nvPr/>
        </p:nvSpPr>
        <p:spPr>
          <a:xfrm>
            <a:off x="2279576" y="2483604"/>
            <a:ext cx="3246594" cy="369332"/>
          </a:xfrm>
          <a:prstGeom prst="rect">
            <a:avLst/>
          </a:prstGeom>
          <a:noFill/>
        </p:spPr>
        <p:txBody>
          <a:bodyPr wrap="none" rtlCol="0">
            <a:spAutoFit/>
          </a:bodyPr>
          <a:lstStyle/>
          <a:p>
            <a:r>
              <a:rPr lang="en-US" dirty="0"/>
              <a:t>2</a:t>
            </a:r>
            <a:r>
              <a:rPr lang="en-US" dirty="0" smtClean="0"/>
              <a:t>: additional node(s) are needed</a:t>
            </a:r>
            <a:endParaRPr lang="hu-HU" dirty="0"/>
          </a:p>
        </p:txBody>
      </p:sp>
      <p:cxnSp>
        <p:nvCxnSpPr>
          <p:cNvPr id="69" name="Egyenes összekötő nyíllal 68"/>
          <p:cNvCxnSpPr>
            <a:endCxn id="70" idx="1"/>
          </p:cNvCxnSpPr>
          <p:nvPr/>
        </p:nvCxnSpPr>
        <p:spPr>
          <a:xfrm flipV="1">
            <a:off x="1797088" y="3518642"/>
            <a:ext cx="2410047" cy="59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Lekerekített téglalap 69"/>
          <p:cNvSpPr/>
          <p:nvPr/>
        </p:nvSpPr>
        <p:spPr>
          <a:xfrm>
            <a:off x="4207135" y="2906574"/>
            <a:ext cx="144016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Node</a:t>
            </a:r>
            <a:endParaRPr lang="hu-HU" dirty="0"/>
          </a:p>
        </p:txBody>
      </p:sp>
      <p:sp>
        <p:nvSpPr>
          <p:cNvPr id="75" name="Szövegdoboz 74"/>
          <p:cNvSpPr txBox="1"/>
          <p:nvPr/>
        </p:nvSpPr>
        <p:spPr>
          <a:xfrm>
            <a:off x="1910185" y="3621647"/>
            <a:ext cx="2246192" cy="369332"/>
          </a:xfrm>
          <a:prstGeom prst="rect">
            <a:avLst/>
          </a:prstGeom>
          <a:noFill/>
        </p:spPr>
        <p:txBody>
          <a:bodyPr wrap="none" rtlCol="0">
            <a:spAutoFit/>
          </a:bodyPr>
          <a:lstStyle/>
          <a:p>
            <a:r>
              <a:rPr lang="en-US" dirty="0" smtClean="0"/>
              <a:t>3: node is provisioned</a:t>
            </a:r>
            <a:endParaRPr lang="hu-HU" dirty="0"/>
          </a:p>
        </p:txBody>
      </p:sp>
      <p:sp>
        <p:nvSpPr>
          <p:cNvPr id="51" name="Téglalap 50"/>
          <p:cNvSpPr/>
          <p:nvPr/>
        </p:nvSpPr>
        <p:spPr>
          <a:xfrm>
            <a:off x="4477829" y="3318198"/>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sz="2400" b="1" dirty="0"/>
          </a:p>
        </p:txBody>
      </p:sp>
      <p:sp>
        <p:nvSpPr>
          <p:cNvPr id="57" name="Téglalap 56"/>
          <p:cNvSpPr/>
          <p:nvPr/>
        </p:nvSpPr>
        <p:spPr>
          <a:xfrm>
            <a:off x="5121884" y="3318198"/>
            <a:ext cx="28803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sz="2400" b="1" dirty="0"/>
          </a:p>
        </p:txBody>
      </p:sp>
      <p:sp>
        <p:nvSpPr>
          <p:cNvPr id="61" name="Szövegdoboz 60"/>
          <p:cNvSpPr txBox="1"/>
          <p:nvPr/>
        </p:nvSpPr>
        <p:spPr>
          <a:xfrm>
            <a:off x="3780811" y="4280350"/>
            <a:ext cx="2292807" cy="369332"/>
          </a:xfrm>
          <a:prstGeom prst="rect">
            <a:avLst/>
          </a:prstGeom>
          <a:noFill/>
        </p:spPr>
        <p:txBody>
          <a:bodyPr wrap="none" rtlCol="0">
            <a:spAutoFit/>
          </a:bodyPr>
          <a:lstStyle/>
          <a:p>
            <a:r>
              <a:rPr lang="en-US" dirty="0"/>
              <a:t>4</a:t>
            </a:r>
            <a:r>
              <a:rPr lang="en-US" dirty="0" smtClean="0"/>
              <a:t>: pods are scheduled</a:t>
            </a:r>
            <a:endParaRPr lang="hu-HU" dirty="0"/>
          </a:p>
        </p:txBody>
      </p:sp>
    </p:spTree>
    <p:extLst>
      <p:ext uri="{BB962C8B-B14F-4D97-AF65-F5344CB8AC3E}">
        <p14:creationId xmlns:p14="http://schemas.microsoft.com/office/powerpoint/2010/main" val="386656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Vertical Pod </a:t>
            </a:r>
            <a:r>
              <a:rPr lang="en-US" sz="2800" dirty="0" err="1" smtClean="0">
                <a:solidFill>
                  <a:srgbClr val="FAFBF9"/>
                </a:solidFill>
              </a:rPr>
              <a:t>Autoscaler</a:t>
            </a:r>
            <a:endParaRPr lang="hu-HU" sz="2800" dirty="0">
              <a:solidFill>
                <a:schemeClr val="bg1">
                  <a:lumMod val="95000"/>
                </a:schemeClr>
              </a:solidFill>
            </a:endParaRPr>
          </a:p>
        </p:txBody>
      </p:sp>
      <p:sp>
        <p:nvSpPr>
          <p:cNvPr id="5" name="Rectangle 3"/>
          <p:cNvSpPr/>
          <p:nvPr/>
        </p:nvSpPr>
        <p:spPr>
          <a:xfrm>
            <a:off x="0" y="913344"/>
            <a:ext cx="12192000" cy="4555093"/>
          </a:xfrm>
          <a:prstGeom prst="rect">
            <a:avLst/>
          </a:prstGeom>
        </p:spPr>
        <p:txBody>
          <a:bodyPr wrap="square">
            <a:spAutoFit/>
          </a:bodyPr>
          <a:lstStyle/>
          <a:p>
            <a:pPr marL="593725" indent="-342900">
              <a:spcBef>
                <a:spcPts val="1200"/>
              </a:spcBef>
              <a:buSzPct val="100000"/>
              <a:buFont typeface="Wingdings" panose="05000000000000000000" pitchFamily="2" charset="2"/>
              <a:buChar char="§"/>
            </a:pPr>
            <a:r>
              <a:rPr lang="en-US" sz="2400" dirty="0" smtClean="0"/>
              <a:t>Set </a:t>
            </a:r>
            <a:r>
              <a:rPr lang="en-US" sz="2400" dirty="0"/>
              <a:t>up-to-date resource limits and requests for the containers in their </a:t>
            </a:r>
            <a:r>
              <a:rPr lang="en-US" sz="2400" dirty="0" smtClean="0"/>
              <a:t>pods</a:t>
            </a:r>
          </a:p>
          <a:p>
            <a:pPr marL="1050925" lvl="1" indent="-342900">
              <a:spcBef>
                <a:spcPts val="1200"/>
              </a:spcBef>
              <a:buSzPct val="45000"/>
              <a:buFont typeface="Wingdings" panose="05000000000000000000" pitchFamily="2" charset="2"/>
              <a:buChar char="q"/>
            </a:pPr>
            <a:r>
              <a:rPr lang="en-US" sz="2400" b="1" dirty="0" smtClean="0"/>
              <a:t>Down-scale</a:t>
            </a:r>
            <a:r>
              <a:rPr lang="en-US" sz="2400" dirty="0" smtClean="0"/>
              <a:t> </a:t>
            </a:r>
            <a:r>
              <a:rPr lang="en-US" sz="2400" dirty="0"/>
              <a:t>pods that are </a:t>
            </a:r>
            <a:r>
              <a:rPr lang="en-US" sz="2400" b="1" dirty="0"/>
              <a:t>over-requesting</a:t>
            </a:r>
            <a:r>
              <a:rPr lang="en-US" sz="2400" dirty="0"/>
              <a:t> </a:t>
            </a:r>
            <a:r>
              <a:rPr lang="en-US" sz="2400" dirty="0" smtClean="0"/>
              <a:t>resources</a:t>
            </a:r>
          </a:p>
          <a:p>
            <a:pPr marL="1050925" lvl="1" indent="-342900">
              <a:spcBef>
                <a:spcPts val="1200"/>
              </a:spcBef>
              <a:buSzPct val="45000"/>
              <a:buFont typeface="Wingdings" panose="05000000000000000000" pitchFamily="2" charset="2"/>
              <a:buChar char="q"/>
            </a:pPr>
            <a:r>
              <a:rPr lang="en-US" sz="2400" b="1" dirty="0"/>
              <a:t>U</a:t>
            </a:r>
            <a:r>
              <a:rPr lang="en-US" sz="2400" b="1" dirty="0" smtClean="0"/>
              <a:t>p-scale</a:t>
            </a:r>
            <a:r>
              <a:rPr lang="en-US" sz="2400" dirty="0" smtClean="0"/>
              <a:t> </a:t>
            </a:r>
            <a:r>
              <a:rPr lang="en-US" sz="2400" dirty="0"/>
              <a:t>pods that are </a:t>
            </a:r>
            <a:r>
              <a:rPr lang="en-US" sz="2400" b="1" dirty="0"/>
              <a:t>under-requesting</a:t>
            </a:r>
            <a:r>
              <a:rPr lang="en-US" sz="2400" dirty="0"/>
              <a:t> </a:t>
            </a:r>
            <a:r>
              <a:rPr lang="en-US" sz="2400" dirty="0" smtClean="0"/>
              <a:t>resources</a:t>
            </a:r>
            <a:endParaRPr lang="en-US" sz="2200" dirty="0" smtClean="0">
              <a:solidFill>
                <a:srgbClr val="000000"/>
              </a:solidFill>
            </a:endParaRPr>
          </a:p>
          <a:p>
            <a:pPr marL="1050925" lvl="1" indent="-342900">
              <a:spcBef>
                <a:spcPts val="1200"/>
              </a:spcBef>
              <a:buSzPct val="45000"/>
              <a:buFont typeface="Wingdings" panose="05000000000000000000" pitchFamily="2" charset="2"/>
              <a:buChar char="q"/>
            </a:pPr>
            <a:endParaRPr lang="en-US" sz="2200" dirty="0" smtClean="0">
              <a:solidFill>
                <a:srgbClr val="000000"/>
              </a:solidFill>
            </a:endParaRPr>
          </a:p>
          <a:p>
            <a:pPr marL="593725" indent="-342900">
              <a:spcBef>
                <a:spcPts val="1200"/>
              </a:spcBef>
              <a:buSzPct val="100000"/>
              <a:buFont typeface="Wingdings" panose="05000000000000000000" pitchFamily="2" charset="2"/>
              <a:buChar char="§"/>
            </a:pPr>
            <a:r>
              <a:rPr lang="en-US" sz="2400" dirty="0" smtClean="0"/>
              <a:t>Remember</a:t>
            </a:r>
            <a:endParaRPr lang="en-US" sz="2400" dirty="0"/>
          </a:p>
          <a:p>
            <a:pPr marL="1050925" lvl="1" indent="-342900">
              <a:spcBef>
                <a:spcPts val="1200"/>
              </a:spcBef>
              <a:buSzPct val="45000"/>
              <a:buFont typeface="Wingdings" panose="05000000000000000000" pitchFamily="2" charset="2"/>
              <a:buChar char="q"/>
            </a:pPr>
            <a:r>
              <a:rPr lang="en-US" sz="2400" dirty="0" smtClean="0"/>
              <a:t>Resource request </a:t>
            </a:r>
            <a:r>
              <a:rPr lang="en-US" sz="2400" dirty="0" smtClean="0">
                <a:sym typeface="Wingdings" panose="05000000000000000000" pitchFamily="2" charset="2"/>
              </a:rPr>
              <a:t> used for scheduling only (overprovisioning)</a:t>
            </a:r>
            <a:endParaRPr lang="en-US" sz="2400" dirty="0"/>
          </a:p>
          <a:p>
            <a:pPr marL="1050925" lvl="1" indent="-342900">
              <a:spcBef>
                <a:spcPts val="1200"/>
              </a:spcBef>
              <a:buSzPct val="45000"/>
              <a:buFont typeface="Wingdings" panose="05000000000000000000" pitchFamily="2" charset="2"/>
              <a:buChar char="q"/>
            </a:pPr>
            <a:r>
              <a:rPr lang="en-US" sz="2400" dirty="0" smtClean="0"/>
              <a:t>Resource limit </a:t>
            </a:r>
            <a:r>
              <a:rPr lang="en-US" sz="2400" dirty="0" smtClean="0">
                <a:sym typeface="Wingdings" panose="05000000000000000000" pitchFamily="2" charset="2"/>
              </a:rPr>
              <a:t> hard limits on your containers (CPU throttling, OOM Killed)</a:t>
            </a:r>
            <a:endParaRPr lang="en-US" sz="2200" dirty="0">
              <a:solidFill>
                <a:srgbClr val="000000"/>
              </a:solidFill>
            </a:endParaRPr>
          </a:p>
          <a:p>
            <a:pPr marL="708025" lvl="1">
              <a:spcBef>
                <a:spcPts val="1200"/>
              </a:spcBef>
              <a:buSzPct val="45000"/>
            </a:pPr>
            <a:endParaRPr lang="en-US" sz="2200" dirty="0" smtClean="0">
              <a:solidFill>
                <a:srgbClr val="000000"/>
              </a:solidFill>
            </a:endParaRPr>
          </a:p>
          <a:p>
            <a:pPr marL="1050925" lvl="1" indent="-342900">
              <a:spcBef>
                <a:spcPts val="1200"/>
              </a:spcBef>
              <a:buSzPct val="45000"/>
              <a:buFont typeface="Wingdings" panose="05000000000000000000" pitchFamily="2" charset="2"/>
              <a:buChar char="q"/>
            </a:pPr>
            <a:endParaRPr lang="en-US" sz="2200" dirty="0" smtClean="0">
              <a:solidFill>
                <a:srgbClr val="000000"/>
              </a:solidFill>
            </a:endParaRPr>
          </a:p>
        </p:txBody>
      </p:sp>
    </p:spTree>
    <p:extLst>
      <p:ext uri="{BB962C8B-B14F-4D97-AF65-F5344CB8AC3E}">
        <p14:creationId xmlns:p14="http://schemas.microsoft.com/office/powerpoint/2010/main" val="77063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Vertical Pod </a:t>
            </a:r>
            <a:r>
              <a:rPr lang="en-US" sz="2800" dirty="0" err="1" smtClean="0">
                <a:solidFill>
                  <a:srgbClr val="FAFBF9"/>
                </a:solidFill>
              </a:rPr>
              <a:t>Autoscaler</a:t>
            </a:r>
            <a:r>
              <a:rPr lang="en-US" sz="2800" dirty="0" smtClean="0">
                <a:solidFill>
                  <a:srgbClr val="FAFBF9"/>
                </a:solidFill>
              </a:rPr>
              <a:t> - Example</a:t>
            </a:r>
            <a:endParaRPr lang="hu-HU" sz="2800" dirty="0">
              <a:solidFill>
                <a:schemeClr val="bg1">
                  <a:lumMod val="95000"/>
                </a:schemeClr>
              </a:solidFill>
            </a:endParaRPr>
          </a:p>
        </p:txBody>
      </p:sp>
      <p:sp>
        <p:nvSpPr>
          <p:cNvPr id="5" name="Rectangle 3"/>
          <p:cNvSpPr/>
          <p:nvPr/>
        </p:nvSpPr>
        <p:spPr>
          <a:xfrm>
            <a:off x="0" y="913344"/>
            <a:ext cx="12192000" cy="5509200"/>
          </a:xfrm>
          <a:prstGeom prst="rect">
            <a:avLst/>
          </a:prstGeom>
        </p:spPr>
        <p:txBody>
          <a:bodyPr wrap="square">
            <a:spAutoFit/>
          </a:bodyPr>
          <a:lstStyle/>
          <a:p>
            <a:pPr marL="273050" lvl="1">
              <a:buSzPct val="45000"/>
            </a:pPr>
            <a:r>
              <a:rPr lang="en-US" sz="1600" b="1" dirty="0" err="1">
                <a:solidFill>
                  <a:srgbClr val="000000"/>
                </a:solidFill>
                <a:latin typeface="Courier New" panose="02070309020205020404" pitchFamily="49" charset="0"/>
                <a:cs typeface="Courier New" panose="02070309020205020404" pitchFamily="49" charset="0"/>
              </a:rPr>
              <a:t>apiVersion</a:t>
            </a:r>
            <a:r>
              <a:rPr lang="en-US" sz="1600" b="1" dirty="0">
                <a:solidFill>
                  <a:srgbClr val="000000"/>
                </a:solidFill>
                <a:latin typeface="Courier New" panose="02070309020205020404" pitchFamily="49" charset="0"/>
                <a:cs typeface="Courier New" panose="02070309020205020404" pitchFamily="49" charset="0"/>
              </a:rPr>
              <a:t>: </a:t>
            </a:r>
            <a:r>
              <a:rPr lang="en-US" sz="1600" b="1" dirty="0" smtClean="0">
                <a:solidFill>
                  <a:srgbClr val="000000"/>
                </a:solidFill>
                <a:latin typeface="Courier New" panose="02070309020205020404" pitchFamily="49" charset="0"/>
                <a:cs typeface="Courier New" panose="02070309020205020404" pitchFamily="49" charset="0"/>
              </a:rPr>
              <a:t>autoscaling.k8s.io/v1</a:t>
            </a:r>
          </a:p>
          <a:p>
            <a:pPr marL="273050" lvl="1">
              <a:buSzPct val="45000"/>
            </a:pPr>
            <a:r>
              <a:rPr lang="en-US" sz="1600" b="1" dirty="0" smtClean="0">
                <a:solidFill>
                  <a:srgbClr val="000000"/>
                </a:solidFill>
                <a:latin typeface="Courier New" panose="02070309020205020404" pitchFamily="49" charset="0"/>
                <a:cs typeface="Courier New" panose="02070309020205020404" pitchFamily="49" charset="0"/>
              </a:rPr>
              <a:t>kind: </a:t>
            </a:r>
            <a:r>
              <a:rPr lang="en-US" sz="1600" b="1" dirty="0" err="1" smtClean="0">
                <a:solidFill>
                  <a:srgbClr val="000000"/>
                </a:solidFill>
                <a:latin typeface="Courier New" panose="02070309020205020404" pitchFamily="49" charset="0"/>
                <a:cs typeface="Courier New" panose="02070309020205020404" pitchFamily="49" charset="0"/>
              </a:rPr>
              <a:t>VerticalPodAutoscaler</a:t>
            </a:r>
            <a:endParaRPr lang="en-US" sz="1600" b="1" dirty="0" smtClean="0">
              <a:solidFill>
                <a:srgbClr val="000000"/>
              </a:solidFill>
              <a:latin typeface="Courier New" panose="02070309020205020404" pitchFamily="49" charset="0"/>
              <a:cs typeface="Courier New" panose="02070309020205020404" pitchFamily="49" charset="0"/>
            </a:endParaRPr>
          </a:p>
          <a:p>
            <a:pPr marL="273050" lvl="1">
              <a:buSzPct val="45000"/>
            </a:pPr>
            <a:r>
              <a:rPr lang="en-US" sz="1600" b="1" dirty="0" smtClean="0">
                <a:solidFill>
                  <a:srgbClr val="000000"/>
                </a:solidFill>
                <a:latin typeface="Courier New" panose="02070309020205020404" pitchFamily="49" charset="0"/>
                <a:cs typeface="Courier New" panose="02070309020205020404" pitchFamily="49" charset="0"/>
              </a:rPr>
              <a:t>metadata</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name: </a:t>
            </a:r>
            <a:r>
              <a:rPr lang="en-US" sz="1600" b="1" dirty="0" err="1">
                <a:solidFill>
                  <a:srgbClr val="000000"/>
                </a:solidFill>
                <a:latin typeface="Courier New" panose="02070309020205020404" pitchFamily="49" charset="0"/>
                <a:cs typeface="Courier New" panose="02070309020205020404" pitchFamily="49" charset="0"/>
              </a:rPr>
              <a:t>prometheus</a:t>
            </a:r>
            <a:r>
              <a:rPr lang="en-US" sz="1600" b="1" dirty="0">
                <a:solidFill>
                  <a:srgbClr val="000000"/>
                </a:solidFill>
                <a:latin typeface="Courier New" panose="02070309020205020404" pitchFamily="49" charset="0"/>
                <a:cs typeface="Courier New" panose="02070309020205020404" pitchFamily="49" charset="0"/>
              </a:rPr>
              <a:t>-recommender</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spec:</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targetRef</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apiVersion</a:t>
            </a:r>
            <a:r>
              <a:rPr lang="en-US" sz="1600" b="1" dirty="0">
                <a:solidFill>
                  <a:srgbClr val="000000"/>
                </a:solidFill>
                <a:latin typeface="Courier New" panose="02070309020205020404" pitchFamily="49" charset="0"/>
                <a:cs typeface="Courier New" panose="02070309020205020404" pitchFamily="49" charset="0"/>
              </a:rPr>
              <a:t>: "apps/v1"</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kind:       Deployment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name:       </a:t>
            </a:r>
            <a:r>
              <a:rPr lang="en-US" sz="1600" b="1" dirty="0" err="1">
                <a:solidFill>
                  <a:srgbClr val="000000"/>
                </a:solidFill>
                <a:latin typeface="Courier New" panose="02070309020205020404" pitchFamily="49" charset="0"/>
                <a:cs typeface="Courier New" panose="02070309020205020404" pitchFamily="49" charset="0"/>
              </a:rPr>
              <a:t>prometheus</a:t>
            </a:r>
            <a:r>
              <a:rPr lang="en-US" sz="1600" b="1" dirty="0">
                <a:solidFill>
                  <a:srgbClr val="000000"/>
                </a:solidFill>
                <a:latin typeface="Courier New" panose="02070309020205020404" pitchFamily="49" charset="0"/>
                <a:cs typeface="Courier New" panose="02070309020205020404" pitchFamily="49" charset="0"/>
              </a:rPr>
              <a:t>-server</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updatePolicy</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updateMode</a:t>
            </a:r>
            <a:r>
              <a:rPr lang="en-US" sz="1600" b="1" dirty="0">
                <a:solidFill>
                  <a:srgbClr val="000000"/>
                </a:solidFill>
                <a:latin typeface="Courier New" panose="02070309020205020404" pitchFamily="49" charset="0"/>
                <a:cs typeface="Courier New" panose="02070309020205020404" pitchFamily="49" charset="0"/>
              </a:rPr>
              <a:t>: </a:t>
            </a:r>
            <a:r>
              <a:rPr lang="en-US" sz="1600" b="1" dirty="0" smtClean="0">
                <a:solidFill>
                  <a:srgbClr val="000000"/>
                </a:solidFill>
                <a:latin typeface="Courier New" panose="02070309020205020404" pitchFamily="49" charset="0"/>
                <a:cs typeface="Courier New" panose="02070309020205020404" pitchFamily="49" charset="0"/>
              </a:rPr>
              <a:t>"Auto"</a:t>
            </a:r>
            <a:endParaRPr lang="en-US" sz="1600" b="1" dirty="0">
              <a:solidFill>
                <a:srgbClr val="000000"/>
              </a:solidFill>
              <a:latin typeface="Courier New" panose="02070309020205020404" pitchFamily="49" charset="0"/>
              <a:cs typeface="Courier New" panose="02070309020205020404" pitchFamily="49" charset="0"/>
            </a:endParaRP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resourcePolicy</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containerPolicies</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 </a:t>
            </a:r>
            <a:r>
              <a:rPr lang="en-US" sz="1600" b="1" dirty="0" err="1">
                <a:solidFill>
                  <a:srgbClr val="000000"/>
                </a:solidFill>
                <a:latin typeface="Courier New" panose="02070309020205020404" pitchFamily="49" charset="0"/>
                <a:cs typeface="Courier New" panose="02070309020205020404" pitchFamily="49" charset="0"/>
              </a:rPr>
              <a:t>containerName</a:t>
            </a: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prometheus</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minAllowed</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cpu</a:t>
            </a:r>
            <a:r>
              <a:rPr lang="en-US" sz="1600" b="1" dirty="0">
                <a:solidFill>
                  <a:srgbClr val="000000"/>
                </a:solidFill>
                <a:latin typeface="Courier New" panose="02070309020205020404" pitchFamily="49" charset="0"/>
                <a:cs typeface="Courier New" panose="02070309020205020404" pitchFamily="49" charset="0"/>
              </a:rPr>
              <a:t>: "300m"</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memory: "512Mi"</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maxAllowed</a:t>
            </a:r>
            <a:r>
              <a:rPr lang="en-US" sz="1600" b="1" dirty="0">
                <a:solidFill>
                  <a:srgbClr val="000000"/>
                </a:solidFill>
                <a:latin typeface="Courier New" panose="02070309020205020404" pitchFamily="49" charset="0"/>
                <a:cs typeface="Courier New" panose="02070309020205020404" pitchFamily="49" charset="0"/>
              </a:rPr>
              <a:t>:</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cpu</a:t>
            </a:r>
            <a:r>
              <a:rPr lang="en-US" sz="1600" b="1" dirty="0">
                <a:solidFill>
                  <a:srgbClr val="000000"/>
                </a:solidFill>
                <a:latin typeface="Courier New" panose="02070309020205020404" pitchFamily="49" charset="0"/>
                <a:cs typeface="Courier New" panose="02070309020205020404" pitchFamily="49" charset="0"/>
              </a:rPr>
              <a:t>: "1800m"</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memory: "3600Mi"</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 </a:t>
            </a:r>
            <a:r>
              <a:rPr lang="en-US" sz="1600" b="1" dirty="0" err="1">
                <a:solidFill>
                  <a:srgbClr val="000000"/>
                </a:solidFill>
                <a:latin typeface="Courier New" panose="02070309020205020404" pitchFamily="49" charset="0"/>
                <a:cs typeface="Courier New" panose="02070309020205020404" pitchFamily="49" charset="0"/>
              </a:rPr>
              <a:t>containerName</a:t>
            </a: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configmap</a:t>
            </a:r>
            <a:r>
              <a:rPr lang="en-US" sz="1600" b="1" dirty="0">
                <a:solidFill>
                  <a:srgbClr val="000000"/>
                </a:solidFill>
                <a:latin typeface="Courier New" panose="02070309020205020404" pitchFamily="49" charset="0"/>
                <a:cs typeface="Courier New" panose="02070309020205020404" pitchFamily="49" charset="0"/>
              </a:rPr>
              <a:t>-reload"</a:t>
            </a:r>
          </a:p>
          <a:p>
            <a:pPr marL="273050" lvl="1">
              <a:buSzPct val="45000"/>
            </a:pPr>
            <a:r>
              <a:rPr lang="en-US" sz="1600" b="1" dirty="0">
                <a:solidFill>
                  <a:srgbClr val="000000"/>
                </a:solidFill>
                <a:latin typeface="Courier New" panose="02070309020205020404" pitchFamily="49" charset="0"/>
                <a:cs typeface="Courier New" panose="02070309020205020404" pitchFamily="49" charset="0"/>
              </a:rPr>
              <a:t>      mode: "Off"</a:t>
            </a:r>
            <a:endParaRPr lang="en-US" sz="1600" b="1" dirty="0" smtClean="0">
              <a:solidFill>
                <a:srgbClr val="000000"/>
              </a:solidFill>
              <a:latin typeface="Courier New" panose="02070309020205020404" pitchFamily="49" charset="0"/>
              <a:cs typeface="Courier New" panose="02070309020205020404" pitchFamily="49" charset="0"/>
            </a:endParaRPr>
          </a:p>
        </p:txBody>
      </p:sp>
      <p:sp>
        <p:nvSpPr>
          <p:cNvPr id="3" name="Jobb oldali kapcsos zárójel 2"/>
          <p:cNvSpPr/>
          <p:nvPr/>
        </p:nvSpPr>
        <p:spPr>
          <a:xfrm>
            <a:off x="4799856" y="2204864"/>
            <a:ext cx="216024" cy="936104"/>
          </a:xfrm>
          <a:prstGeom prst="rightBrace">
            <a:avLst>
              <a:gd name="adj1" fmla="val 61244"/>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hu-HU" dirty="0"/>
          </a:p>
        </p:txBody>
      </p:sp>
      <p:sp>
        <p:nvSpPr>
          <p:cNvPr id="4" name="Szövegdoboz 3"/>
          <p:cNvSpPr txBox="1"/>
          <p:nvPr/>
        </p:nvSpPr>
        <p:spPr>
          <a:xfrm>
            <a:off x="5087888" y="2488250"/>
            <a:ext cx="2114553" cy="369332"/>
          </a:xfrm>
          <a:prstGeom prst="rect">
            <a:avLst/>
          </a:prstGeom>
          <a:noFill/>
        </p:spPr>
        <p:txBody>
          <a:bodyPr wrap="none" rtlCol="0">
            <a:spAutoFit/>
          </a:bodyPr>
          <a:lstStyle/>
          <a:p>
            <a:r>
              <a:rPr lang="en-US" dirty="0" smtClean="0"/>
              <a:t>which pods to target</a:t>
            </a:r>
            <a:endParaRPr lang="hu-HU" dirty="0"/>
          </a:p>
        </p:txBody>
      </p:sp>
      <p:cxnSp>
        <p:nvCxnSpPr>
          <p:cNvPr id="7" name="Egyenes összekötő nyíllal 6"/>
          <p:cNvCxnSpPr/>
          <p:nvPr/>
        </p:nvCxnSpPr>
        <p:spPr>
          <a:xfrm>
            <a:off x="3359696" y="3501008"/>
            <a:ext cx="17281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5087888" y="3316342"/>
            <a:ext cx="3038332" cy="369332"/>
          </a:xfrm>
          <a:prstGeom prst="rect">
            <a:avLst/>
          </a:prstGeom>
          <a:noFill/>
        </p:spPr>
        <p:txBody>
          <a:bodyPr wrap="none" rtlCol="0">
            <a:spAutoFit/>
          </a:bodyPr>
          <a:lstStyle/>
          <a:p>
            <a:r>
              <a:rPr lang="en-US" dirty="0" smtClean="0"/>
              <a:t>automatically update resource</a:t>
            </a:r>
            <a:endParaRPr lang="hu-HU" dirty="0"/>
          </a:p>
        </p:txBody>
      </p:sp>
      <p:sp>
        <p:nvSpPr>
          <p:cNvPr id="9" name="Jobb oldali kapcsos zárójel 8"/>
          <p:cNvSpPr/>
          <p:nvPr/>
        </p:nvSpPr>
        <p:spPr>
          <a:xfrm>
            <a:off x="4799856" y="4025672"/>
            <a:ext cx="144016" cy="1702960"/>
          </a:xfrm>
          <a:prstGeom prst="rightBrace">
            <a:avLst>
              <a:gd name="adj1" fmla="val 61244"/>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hu-HU" dirty="0"/>
          </a:p>
        </p:txBody>
      </p:sp>
      <p:sp>
        <p:nvSpPr>
          <p:cNvPr id="10" name="Szövegdoboz 9"/>
          <p:cNvSpPr txBox="1"/>
          <p:nvPr/>
        </p:nvSpPr>
        <p:spPr>
          <a:xfrm>
            <a:off x="5052839" y="4582869"/>
            <a:ext cx="4931593" cy="646331"/>
          </a:xfrm>
          <a:prstGeom prst="rect">
            <a:avLst/>
          </a:prstGeom>
          <a:noFill/>
        </p:spPr>
        <p:txBody>
          <a:bodyPr wrap="square" rtlCol="0">
            <a:spAutoFit/>
          </a:bodyPr>
          <a:lstStyle/>
          <a:p>
            <a:r>
              <a:rPr lang="en-US" dirty="0" smtClean="0"/>
              <a:t>resource request boundaries for this container</a:t>
            </a:r>
            <a:br>
              <a:rPr lang="en-US" dirty="0" smtClean="0"/>
            </a:br>
            <a:r>
              <a:rPr lang="en-US" dirty="0" smtClean="0"/>
              <a:t>the limit will have preserve the original ratio</a:t>
            </a:r>
            <a:endParaRPr lang="hu-HU" dirty="0"/>
          </a:p>
        </p:txBody>
      </p:sp>
      <p:cxnSp>
        <p:nvCxnSpPr>
          <p:cNvPr id="11" name="Egyenes összekötő nyíllal 10"/>
          <p:cNvCxnSpPr/>
          <p:nvPr/>
        </p:nvCxnSpPr>
        <p:spPr>
          <a:xfrm>
            <a:off x="3359696" y="6273338"/>
            <a:ext cx="17281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5087888" y="6088672"/>
            <a:ext cx="2284600" cy="369332"/>
          </a:xfrm>
          <a:prstGeom prst="rect">
            <a:avLst/>
          </a:prstGeom>
          <a:noFill/>
        </p:spPr>
        <p:txBody>
          <a:bodyPr wrap="none" rtlCol="0">
            <a:spAutoFit/>
          </a:bodyPr>
          <a:lstStyle/>
          <a:p>
            <a:r>
              <a:rPr lang="en-US" dirty="0" smtClean="0"/>
              <a:t>don‘t scale the sidecar</a:t>
            </a:r>
            <a:endParaRPr lang="hu-HU" dirty="0"/>
          </a:p>
        </p:txBody>
      </p:sp>
    </p:spTree>
    <p:extLst>
      <p:ext uri="{BB962C8B-B14F-4D97-AF65-F5344CB8AC3E}">
        <p14:creationId xmlns:p14="http://schemas.microsoft.com/office/powerpoint/2010/main" val="38170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animBg="1"/>
      <p:bldP spid="10" grpId="0"/>
      <p:bldP spid="12"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10794</TotalTime>
  <Words>918</Words>
  <Application>Microsoft Office PowerPoint</Application>
  <PresentationFormat>Szélesvásznú</PresentationFormat>
  <Paragraphs>197</Paragraphs>
  <Slides>14</Slides>
  <Notes>13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14</vt:i4>
      </vt:variant>
    </vt:vector>
  </HeadingPairs>
  <TitlesOfParts>
    <vt:vector size="19" baseType="lpstr">
      <vt:lpstr>Arial</vt:lpstr>
      <vt:lpstr>Calibri</vt:lpstr>
      <vt:lpstr>Courier New</vt:lpstr>
      <vt:lpstr>Wingdings</vt:lpstr>
      <vt:lpstr>Office-téma</vt:lpstr>
      <vt:lpstr>Scaling in Kubernetes      </vt:lpstr>
      <vt:lpstr>Who am I?</vt:lpstr>
      <vt:lpstr>Scaling in General</vt:lpstr>
      <vt:lpstr>Scaling in Kubernetes – Quick Summary</vt:lpstr>
      <vt:lpstr>Cluster Autoscaler</vt:lpstr>
      <vt:lpstr>Cluster Autoscaler – High Level Workflow</vt:lpstr>
      <vt:lpstr>Cluster Autoscaler – High Level Workflow</vt:lpstr>
      <vt:lpstr>Vertical Pod Autoscaler</vt:lpstr>
      <vt:lpstr>Vertical Pod Autoscaler - Example</vt:lpstr>
      <vt:lpstr>Horizontal Pod Autoscaler</vt:lpstr>
      <vt:lpstr>Integrating Metrics into Kubernetes</vt:lpstr>
      <vt:lpstr>Scale to 0 – Serverless Frameworks</vt:lpstr>
      <vt:lpstr>CNCF Serverless Landscape</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David</dc:creator>
  <cp:lastModifiedBy>Microsoft-fiók</cp:lastModifiedBy>
  <cp:revision>1162</cp:revision>
  <dcterms:created xsi:type="dcterms:W3CDTF">2016-11-11T16:11:17Z</dcterms:created>
  <dcterms:modified xsi:type="dcterms:W3CDTF">2021-06-07T23:13:32Z</dcterms:modified>
</cp:coreProperties>
</file>