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5" r:id="rId1"/>
  </p:sldMasterIdLst>
  <p:sldIdLst>
    <p:sldId id="256" r:id="rId2"/>
    <p:sldId id="257" r:id="rId3"/>
    <p:sldId id="258" r:id="rId4"/>
    <p:sldId id="260" r:id="rId5"/>
    <p:sldId id="262" r:id="rId6"/>
    <p:sldId id="265" r:id="rId7"/>
    <p:sldId id="261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F5E7-77D8-4790-B655-E2B0AFBD569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6AE1094-5F5E-4D8B-9B68-6977C54BEE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780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F5E7-77D8-4790-B655-E2B0AFBD569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6AE1094-5F5E-4D8B-9B68-6977C54BEE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839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F5E7-77D8-4790-B655-E2B0AFBD569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6AE1094-5F5E-4D8B-9B68-6977C54BEEF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92040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F5E7-77D8-4790-B655-E2B0AFBD569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AE1094-5F5E-4D8B-9B68-6977C54BEE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049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F5E7-77D8-4790-B655-E2B0AFBD569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AE1094-5F5E-4D8B-9B68-6977C54BEEF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13869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F5E7-77D8-4790-B655-E2B0AFBD569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AE1094-5F5E-4D8B-9B68-6977C54BEE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1826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F5E7-77D8-4790-B655-E2B0AFBD569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1094-5F5E-4D8B-9B68-6977C54BEE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55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F5E7-77D8-4790-B655-E2B0AFBD569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1094-5F5E-4D8B-9B68-6977C54BEE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151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F5E7-77D8-4790-B655-E2B0AFBD569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1094-5F5E-4D8B-9B68-6977C54BEE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046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F5E7-77D8-4790-B655-E2B0AFBD569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6AE1094-5F5E-4D8B-9B68-6977C54BEE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20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F5E7-77D8-4790-B655-E2B0AFBD569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6AE1094-5F5E-4D8B-9B68-6977C54BEE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8235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F5E7-77D8-4790-B655-E2B0AFBD569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6AE1094-5F5E-4D8B-9B68-6977C54BEE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1854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F5E7-77D8-4790-B655-E2B0AFBD569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1094-5F5E-4D8B-9B68-6977C54BEE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275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F5E7-77D8-4790-B655-E2B0AFBD569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1094-5F5E-4D8B-9B68-6977C54BEE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610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F5E7-77D8-4790-B655-E2B0AFBD569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1094-5F5E-4D8B-9B68-6977C54BEE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0266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F5E7-77D8-4790-B655-E2B0AFBD569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AE1094-5F5E-4D8B-9B68-6977C54BEE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162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CF5E7-77D8-4790-B655-E2B0AFBD569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6AE1094-5F5E-4D8B-9B68-6977C54BEE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03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6" r:id="rId1"/>
    <p:sldLayoutId id="2147484067" r:id="rId2"/>
    <p:sldLayoutId id="2147484068" r:id="rId3"/>
    <p:sldLayoutId id="2147484069" r:id="rId4"/>
    <p:sldLayoutId id="2147484070" r:id="rId5"/>
    <p:sldLayoutId id="2147484071" r:id="rId6"/>
    <p:sldLayoutId id="2147484072" r:id="rId7"/>
    <p:sldLayoutId id="2147484073" r:id="rId8"/>
    <p:sldLayoutId id="2147484074" r:id="rId9"/>
    <p:sldLayoutId id="2147484075" r:id="rId10"/>
    <p:sldLayoutId id="2147484076" r:id="rId11"/>
    <p:sldLayoutId id="2147484077" r:id="rId12"/>
    <p:sldLayoutId id="2147484078" r:id="rId13"/>
    <p:sldLayoutId id="2147484079" r:id="rId14"/>
    <p:sldLayoutId id="2147484080" r:id="rId15"/>
    <p:sldLayoutId id="21474840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ru/%D1%88%D0%B5%D1%81%D1%82%D0%B5%D1%80%D0%BD%D1%8F-%D1%88%D0%B5%D1%81%D1%82%D0%B5%D1%80%D0%BD%D0%B8-%D0%B7%D1%83%D0%B1%D1%87%D0%B0%D1%82%D1%8B%D0%B5-%D0%BA%D0%BE%D0%BB%D0%B5%D1%81%D0%B0-1294844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hackernoon.com/memorizing-is-not-learning-6-tricks-to-prevent-overfitting-in-machine-learning-820b091dc42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2" name="Rectangle 134">
            <a:extLst>
              <a:ext uri="{FF2B5EF4-FFF2-40B4-BE49-F238E27FC236}">
                <a16:creationId xmlns:a16="http://schemas.microsoft.com/office/drawing/2014/main" id="{1FF9CEF5-A50D-4B8B-9852-D76F703786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Image result for nagyÃ­tÃ³">
            <a:extLst>
              <a:ext uri="{FF2B5EF4-FFF2-40B4-BE49-F238E27FC236}">
                <a16:creationId xmlns:a16="http://schemas.microsoft.com/office/drawing/2014/main" id="{65C94365-3466-4722-BF14-51535D251F3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09" b="28739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5537BE2-7B0C-4524-B90E-4FC54FEE4C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>
            <a:normAutofit/>
          </a:bodyPr>
          <a:lstStyle/>
          <a:p>
            <a:r>
              <a:rPr lang="hu-HU">
                <a:solidFill>
                  <a:schemeClr val="tx1"/>
                </a:solidFill>
              </a:rPr>
              <a:t>Kis adat kis gond?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BBA4F9-2DB6-40FF-B5E8-A6BF5E9135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>
            <a:normAutofit/>
          </a:bodyPr>
          <a:lstStyle/>
          <a:p>
            <a:r>
              <a:rPr lang="hu-HU"/>
              <a:t>Windhager-Pokol Eszter</a:t>
            </a:r>
          </a:p>
          <a:p>
            <a:r>
              <a:rPr lang="hu-HU"/>
              <a:t>Head of Data Science @ Starschema</a:t>
            </a:r>
            <a:endParaRPr lang="en-US" dirty="0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30684D86-C9D1-40C3-A9B6-EC935C7312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rgbClr val="6695C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9" name="Freeform 33">
            <a:extLst>
              <a:ext uri="{FF2B5EF4-FFF2-40B4-BE49-F238E27FC236}">
                <a16:creationId xmlns:a16="http://schemas.microsoft.com/office/drawing/2014/main" id="{1EDF7896-F56A-49DA-90F3-F5CE8B9833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192938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9E508-B2E8-4207-A5AA-001E3B219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Bemutatkozás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6E3F5-8DEF-46FE-8FE0-C16998C07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dirty="0"/>
              <a:t>MSc Alkalmazott matematikus</a:t>
            </a:r>
          </a:p>
          <a:p>
            <a:r>
              <a:rPr lang="hu-HU" sz="2800" dirty="0"/>
              <a:t>3 év IT security termékfejlesztés</a:t>
            </a:r>
          </a:p>
          <a:p>
            <a:r>
              <a:rPr lang="hu-HU" sz="2800" dirty="0"/>
              <a:t>7+ év data science tanácsadás, üzleti oktatás</a:t>
            </a:r>
          </a:p>
          <a:p>
            <a:r>
              <a:rPr lang="hu-HU" sz="2800" dirty="0"/>
              <a:t>CEU vendégelőadó</a:t>
            </a:r>
          </a:p>
          <a:p>
            <a:r>
              <a:rPr lang="hu-HU" sz="2800" dirty="0"/>
              <a:t>R-Ladies Budapest meetup szervező</a:t>
            </a:r>
          </a:p>
        </p:txBody>
      </p:sp>
    </p:spTree>
    <p:extLst>
      <p:ext uri="{BB962C8B-B14F-4D97-AF65-F5344CB8AC3E}">
        <p14:creationId xmlns:p14="http://schemas.microsoft.com/office/powerpoint/2010/main" val="3449567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B889A-6E8D-4B7C-AD66-8CB2E971B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u-HU"/>
              <a:t>Esettanulmány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ADD5F8-CD58-42BA-88CA-EDE0A2010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/>
              <a:t>Adott egy üzlethálózat, néhány száz bolttal</a:t>
            </a:r>
          </a:p>
          <a:p>
            <a:r>
              <a:rPr lang="hu-HU" sz="2400" dirty="0"/>
              <a:t>Kb 150 üzletnél különböző típusú fejlesztés, felújítás</a:t>
            </a:r>
          </a:p>
          <a:p>
            <a:r>
              <a:rPr lang="hu-HU" sz="2400" dirty="0"/>
              <a:t>Célok: </a:t>
            </a:r>
          </a:p>
          <a:p>
            <a:pPr lvl="1"/>
            <a:r>
              <a:rPr lang="hu-HU" sz="2000" dirty="0"/>
              <a:t>A fejlesztett üzletek esetén inceremental margin becslés</a:t>
            </a:r>
          </a:p>
          <a:p>
            <a:pPr lvl="1"/>
            <a:r>
              <a:rPr lang="hu-HU" sz="2000" dirty="0"/>
              <a:t>A sikeres fejlesztések karakterisztikáinak feltárása</a:t>
            </a:r>
          </a:p>
          <a:p>
            <a:pPr lvl="1"/>
            <a:r>
              <a:rPr lang="hu-HU" sz="2000" dirty="0"/>
              <a:t>Javaslat további fejlesztendő üzletekre és a fejlesztés típusára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75458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B889A-6E8D-4B7C-AD66-8CB2E971B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Módszertan</a:t>
            </a:r>
            <a:endParaRPr lang="en-US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18440976-1555-4A95-92A2-C1D3DAD0C60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45020" y="2475219"/>
            <a:ext cx="504190" cy="557353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2A56615F-CCC5-4378-BA4B-2DF131D21D47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55444" y="3081660"/>
            <a:ext cx="504190" cy="557353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71A7025B-E0C7-476A-9F99-68DA4980349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08031" y="2545171"/>
            <a:ext cx="504190" cy="557353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F09F992D-B8B2-4D24-8CA6-A137B3EA576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78480" y="3366295"/>
            <a:ext cx="504190" cy="557353"/>
          </a:xfrm>
          <a:prstGeom prst="rect">
            <a:avLst/>
          </a:pr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4C25ABFA-5476-4B70-A513-096FFD5CB88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24280" y="2871647"/>
            <a:ext cx="504190" cy="557353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4F407506-E5BF-41B1-AB15-742DC8E0F2E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39820" y="4131461"/>
            <a:ext cx="504190" cy="557353"/>
          </a:xfrm>
          <a:prstGeom prst="rect">
            <a:avLst/>
          </a:prstGeom>
        </p:spPr>
      </p:pic>
      <p:pic>
        <p:nvPicPr>
          <p:cNvPr id="18" name="Graphic 17">
            <a:extLst>
              <a:ext uri="{FF2B5EF4-FFF2-40B4-BE49-F238E27FC236}">
                <a16:creationId xmlns:a16="http://schemas.microsoft.com/office/drawing/2014/main" id="{09EBBD79-9B77-4FBF-AB45-0D3282B047F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72330" y="3590956"/>
            <a:ext cx="504190" cy="557353"/>
          </a:xfrm>
          <a:prstGeom prst="rect">
            <a:avLst/>
          </a:prstGeom>
        </p:spPr>
      </p:pic>
      <p:pic>
        <p:nvPicPr>
          <p:cNvPr id="19" name="Graphic 18">
            <a:extLst>
              <a:ext uri="{FF2B5EF4-FFF2-40B4-BE49-F238E27FC236}">
                <a16:creationId xmlns:a16="http://schemas.microsoft.com/office/drawing/2014/main" id="{63693190-66CB-43C1-82FB-985E70B6D0E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67225" y="4814833"/>
            <a:ext cx="504190" cy="557353"/>
          </a:xfrm>
          <a:prstGeom prst="rect">
            <a:avLst/>
          </a:prstGeom>
        </p:spPr>
      </p:pic>
      <p:pic>
        <p:nvPicPr>
          <p:cNvPr id="20" name="Graphic 19">
            <a:extLst>
              <a:ext uri="{FF2B5EF4-FFF2-40B4-BE49-F238E27FC236}">
                <a16:creationId xmlns:a16="http://schemas.microsoft.com/office/drawing/2014/main" id="{D91B7730-E55B-40D0-B254-5EB09A65B59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82607" y="4885200"/>
            <a:ext cx="504190" cy="557353"/>
          </a:xfrm>
          <a:prstGeom prst="rect">
            <a:avLst/>
          </a:prstGeom>
        </p:spPr>
      </p:pic>
      <p:pic>
        <p:nvPicPr>
          <p:cNvPr id="21" name="Graphic 20">
            <a:extLst>
              <a:ext uri="{FF2B5EF4-FFF2-40B4-BE49-F238E27FC236}">
                <a16:creationId xmlns:a16="http://schemas.microsoft.com/office/drawing/2014/main" id="{BA895B46-4733-48AC-A8A2-A909374AF90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80560" y="5650862"/>
            <a:ext cx="504190" cy="557353"/>
          </a:xfrm>
          <a:prstGeom prst="rect">
            <a:avLst/>
          </a:prstGeom>
        </p:spPr>
      </p:pic>
      <p:pic>
        <p:nvPicPr>
          <p:cNvPr id="22" name="Graphic 21">
            <a:extLst>
              <a:ext uri="{FF2B5EF4-FFF2-40B4-BE49-F238E27FC236}">
                <a16:creationId xmlns:a16="http://schemas.microsoft.com/office/drawing/2014/main" id="{670EA44E-B399-4223-BB54-538054E2CED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68880" y="4331509"/>
            <a:ext cx="504190" cy="557353"/>
          </a:xfrm>
          <a:prstGeom prst="rect">
            <a:avLst/>
          </a:prstGeom>
        </p:spPr>
      </p:pic>
      <p:pic>
        <p:nvPicPr>
          <p:cNvPr id="23" name="Graphic 22">
            <a:extLst>
              <a:ext uri="{FF2B5EF4-FFF2-40B4-BE49-F238E27FC236}">
                <a16:creationId xmlns:a16="http://schemas.microsoft.com/office/drawing/2014/main" id="{A0A41080-7075-4E5F-9994-91DB8AF3CFB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92925" y="5372186"/>
            <a:ext cx="504190" cy="557353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86327766-980C-4778-93D1-D9030F99DE3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76520" y="4063556"/>
            <a:ext cx="504190" cy="557353"/>
          </a:xfrm>
          <a:prstGeom prst="rect">
            <a:avLst/>
          </a:prstGeom>
        </p:spPr>
      </p:pic>
      <p:pic>
        <p:nvPicPr>
          <p:cNvPr id="25" name="Graphic 24">
            <a:extLst>
              <a:ext uri="{FF2B5EF4-FFF2-40B4-BE49-F238E27FC236}">
                <a16:creationId xmlns:a16="http://schemas.microsoft.com/office/drawing/2014/main" id="{35DCA918-E262-4D6B-AC40-25A6A9274B4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63194" y="3276153"/>
            <a:ext cx="504190" cy="557353"/>
          </a:xfrm>
          <a:prstGeom prst="rect">
            <a:avLst/>
          </a:prstGeom>
        </p:spPr>
      </p:pic>
      <p:pic>
        <p:nvPicPr>
          <p:cNvPr id="26" name="Graphic 25">
            <a:extLst>
              <a:ext uri="{FF2B5EF4-FFF2-40B4-BE49-F238E27FC236}">
                <a16:creationId xmlns:a16="http://schemas.microsoft.com/office/drawing/2014/main" id="{AF234B02-5784-4488-B903-B39AA59860E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30196" y="3524880"/>
            <a:ext cx="504190" cy="557353"/>
          </a:xfrm>
          <a:prstGeom prst="rect">
            <a:avLst/>
          </a:prstGeom>
        </p:spPr>
      </p:pic>
      <p:pic>
        <p:nvPicPr>
          <p:cNvPr id="27" name="Graphic 26">
            <a:extLst>
              <a:ext uri="{FF2B5EF4-FFF2-40B4-BE49-F238E27FC236}">
                <a16:creationId xmlns:a16="http://schemas.microsoft.com/office/drawing/2014/main" id="{7E41F86E-EDA1-42CA-9CCD-CE82C0A0AD7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56246" y="2879714"/>
            <a:ext cx="504190" cy="557353"/>
          </a:xfrm>
          <a:prstGeom prst="rect">
            <a:avLst/>
          </a:prstGeom>
        </p:spPr>
      </p:pic>
      <p:pic>
        <p:nvPicPr>
          <p:cNvPr id="28" name="Graphic 27">
            <a:extLst>
              <a:ext uri="{FF2B5EF4-FFF2-40B4-BE49-F238E27FC236}">
                <a16:creationId xmlns:a16="http://schemas.microsoft.com/office/drawing/2014/main" id="{59697E90-010F-4112-8623-368923A164B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91106" y="2946026"/>
            <a:ext cx="504190" cy="557353"/>
          </a:xfrm>
          <a:prstGeom prst="rect">
            <a:avLst/>
          </a:prstGeom>
        </p:spPr>
      </p:pic>
      <p:pic>
        <p:nvPicPr>
          <p:cNvPr id="29" name="Graphic 28">
            <a:extLst>
              <a:ext uri="{FF2B5EF4-FFF2-40B4-BE49-F238E27FC236}">
                <a16:creationId xmlns:a16="http://schemas.microsoft.com/office/drawing/2014/main" id="{D4EA7EF3-45A3-40FE-9CF3-3524D9375A6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08627" y="4219803"/>
            <a:ext cx="504190" cy="557353"/>
          </a:xfrm>
          <a:prstGeom prst="rect">
            <a:avLst/>
          </a:prstGeom>
        </p:spPr>
      </p:pic>
      <p:pic>
        <p:nvPicPr>
          <p:cNvPr id="30" name="Graphic 29">
            <a:extLst>
              <a:ext uri="{FF2B5EF4-FFF2-40B4-BE49-F238E27FC236}">
                <a16:creationId xmlns:a16="http://schemas.microsoft.com/office/drawing/2014/main" id="{2BAFE87A-F6B7-451C-B4CB-01FEB7B2CA1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18363" y="4216234"/>
            <a:ext cx="504190" cy="557353"/>
          </a:xfrm>
          <a:prstGeom prst="rect">
            <a:avLst/>
          </a:prstGeom>
        </p:spPr>
      </p:pic>
      <p:pic>
        <p:nvPicPr>
          <p:cNvPr id="31" name="Graphic 30">
            <a:extLst>
              <a:ext uri="{FF2B5EF4-FFF2-40B4-BE49-F238E27FC236}">
                <a16:creationId xmlns:a16="http://schemas.microsoft.com/office/drawing/2014/main" id="{B88716DF-FB28-483C-8906-E6D95909DA9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03971" y="3941127"/>
            <a:ext cx="504190" cy="557353"/>
          </a:xfrm>
          <a:prstGeom prst="rect">
            <a:avLst/>
          </a:prstGeom>
        </p:spPr>
      </p:pic>
      <p:pic>
        <p:nvPicPr>
          <p:cNvPr id="32" name="Graphic 31">
            <a:extLst>
              <a:ext uri="{FF2B5EF4-FFF2-40B4-BE49-F238E27FC236}">
                <a16:creationId xmlns:a16="http://schemas.microsoft.com/office/drawing/2014/main" id="{877BD07B-F2AB-4CBA-BD3C-298D8AF3215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5576" y="4823580"/>
            <a:ext cx="504190" cy="557353"/>
          </a:xfrm>
          <a:prstGeom prst="rect">
            <a:avLst/>
          </a:prstGeom>
        </p:spPr>
      </p:pic>
      <p:pic>
        <p:nvPicPr>
          <p:cNvPr id="33" name="Graphic 32">
            <a:extLst>
              <a:ext uri="{FF2B5EF4-FFF2-40B4-BE49-F238E27FC236}">
                <a16:creationId xmlns:a16="http://schemas.microsoft.com/office/drawing/2014/main" id="{25851F4E-04CF-4580-9D1E-2587242B319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13066" y="4985731"/>
            <a:ext cx="504190" cy="557353"/>
          </a:xfrm>
          <a:prstGeom prst="rect">
            <a:avLst/>
          </a:prstGeom>
        </p:spPr>
      </p:pic>
      <p:pic>
        <p:nvPicPr>
          <p:cNvPr id="34" name="Graphic 33">
            <a:extLst>
              <a:ext uri="{FF2B5EF4-FFF2-40B4-BE49-F238E27FC236}">
                <a16:creationId xmlns:a16="http://schemas.microsoft.com/office/drawing/2014/main" id="{DB2310EC-F9CD-49A8-966D-960F353F957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40364" y="2441879"/>
            <a:ext cx="504190" cy="557353"/>
          </a:xfrm>
          <a:prstGeom prst="rect">
            <a:avLst/>
          </a:prstGeom>
        </p:spPr>
      </p:pic>
      <p:pic>
        <p:nvPicPr>
          <p:cNvPr id="35" name="Graphic 34">
            <a:extLst>
              <a:ext uri="{FF2B5EF4-FFF2-40B4-BE49-F238E27FC236}">
                <a16:creationId xmlns:a16="http://schemas.microsoft.com/office/drawing/2014/main" id="{C2C0C1CD-A659-4FA4-9EF3-9189ACAA17A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02929" y="2625263"/>
            <a:ext cx="504190" cy="557353"/>
          </a:xfrm>
          <a:prstGeom prst="rect">
            <a:avLst/>
          </a:prstGeom>
        </p:spPr>
      </p:pic>
      <p:pic>
        <p:nvPicPr>
          <p:cNvPr id="36" name="Graphic 35">
            <a:extLst>
              <a:ext uri="{FF2B5EF4-FFF2-40B4-BE49-F238E27FC236}">
                <a16:creationId xmlns:a16="http://schemas.microsoft.com/office/drawing/2014/main" id="{41F5C71D-9710-405D-84FB-7A88C8237B2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73824" y="3332955"/>
            <a:ext cx="504190" cy="557353"/>
          </a:xfrm>
          <a:prstGeom prst="rect">
            <a:avLst/>
          </a:prstGeom>
        </p:spPr>
      </p:pic>
      <p:pic>
        <p:nvPicPr>
          <p:cNvPr id="37" name="Graphic 36">
            <a:extLst>
              <a:ext uri="{FF2B5EF4-FFF2-40B4-BE49-F238E27FC236}">
                <a16:creationId xmlns:a16="http://schemas.microsoft.com/office/drawing/2014/main" id="{9F6B57C6-FCA7-43E4-8486-86E0EEC9D4F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15116" y="2994139"/>
            <a:ext cx="504190" cy="557353"/>
          </a:xfrm>
          <a:prstGeom prst="rect">
            <a:avLst/>
          </a:prstGeom>
        </p:spPr>
      </p:pic>
      <p:pic>
        <p:nvPicPr>
          <p:cNvPr id="38" name="Graphic 37">
            <a:extLst>
              <a:ext uri="{FF2B5EF4-FFF2-40B4-BE49-F238E27FC236}">
                <a16:creationId xmlns:a16="http://schemas.microsoft.com/office/drawing/2014/main" id="{10363ADE-64C3-49C3-AC72-0758A78624D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35164" y="4098121"/>
            <a:ext cx="504190" cy="557353"/>
          </a:xfrm>
          <a:prstGeom prst="rect">
            <a:avLst/>
          </a:prstGeom>
        </p:spPr>
      </p:pic>
      <p:pic>
        <p:nvPicPr>
          <p:cNvPr id="39" name="Graphic 38">
            <a:extLst>
              <a:ext uri="{FF2B5EF4-FFF2-40B4-BE49-F238E27FC236}">
                <a16:creationId xmlns:a16="http://schemas.microsoft.com/office/drawing/2014/main" id="{FC2D8581-7451-407C-B36A-F148EB2BADB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39931" y="3261286"/>
            <a:ext cx="504190" cy="557353"/>
          </a:xfrm>
          <a:prstGeom prst="rect">
            <a:avLst/>
          </a:prstGeom>
        </p:spPr>
      </p:pic>
      <p:pic>
        <p:nvPicPr>
          <p:cNvPr id="40" name="Graphic 39">
            <a:extLst>
              <a:ext uri="{FF2B5EF4-FFF2-40B4-BE49-F238E27FC236}">
                <a16:creationId xmlns:a16="http://schemas.microsoft.com/office/drawing/2014/main" id="{8691D724-C2DD-4F7B-872C-26564290923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62569" y="4781493"/>
            <a:ext cx="504190" cy="557353"/>
          </a:xfrm>
          <a:prstGeom prst="rect">
            <a:avLst/>
          </a:prstGeom>
        </p:spPr>
      </p:pic>
      <p:pic>
        <p:nvPicPr>
          <p:cNvPr id="41" name="Graphic 40">
            <a:extLst>
              <a:ext uri="{FF2B5EF4-FFF2-40B4-BE49-F238E27FC236}">
                <a16:creationId xmlns:a16="http://schemas.microsoft.com/office/drawing/2014/main" id="{75DF6AA6-BF1E-4FA4-A20A-E92ACA6030C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7529" y="5048502"/>
            <a:ext cx="504190" cy="557353"/>
          </a:xfrm>
          <a:prstGeom prst="rect">
            <a:avLst/>
          </a:prstGeom>
        </p:spPr>
      </p:pic>
      <p:pic>
        <p:nvPicPr>
          <p:cNvPr id="42" name="Graphic 41">
            <a:extLst>
              <a:ext uri="{FF2B5EF4-FFF2-40B4-BE49-F238E27FC236}">
                <a16:creationId xmlns:a16="http://schemas.microsoft.com/office/drawing/2014/main" id="{B31851AD-DE09-4F12-9CD6-B1B2894F69B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92544" y="4086252"/>
            <a:ext cx="504190" cy="557353"/>
          </a:xfrm>
          <a:prstGeom prst="rect">
            <a:avLst/>
          </a:prstGeom>
        </p:spPr>
      </p:pic>
      <p:pic>
        <p:nvPicPr>
          <p:cNvPr id="43" name="Graphic 42">
            <a:extLst>
              <a:ext uri="{FF2B5EF4-FFF2-40B4-BE49-F238E27FC236}">
                <a16:creationId xmlns:a16="http://schemas.microsoft.com/office/drawing/2014/main" id="{14B54695-37C2-4ECC-95C0-825333B15197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60731" y="5694857"/>
            <a:ext cx="504190" cy="557353"/>
          </a:xfrm>
          <a:prstGeom prst="rect">
            <a:avLst/>
          </a:prstGeom>
        </p:spPr>
      </p:pic>
      <p:pic>
        <p:nvPicPr>
          <p:cNvPr id="44" name="Graphic 43">
            <a:extLst>
              <a:ext uri="{FF2B5EF4-FFF2-40B4-BE49-F238E27FC236}">
                <a16:creationId xmlns:a16="http://schemas.microsoft.com/office/drawing/2014/main" id="{4672BC48-69BA-4DC7-8173-5044AD81665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71864" y="4030216"/>
            <a:ext cx="504190" cy="557353"/>
          </a:xfrm>
          <a:prstGeom prst="rect">
            <a:avLst/>
          </a:prstGeom>
        </p:spPr>
      </p:pic>
      <p:pic>
        <p:nvPicPr>
          <p:cNvPr id="45" name="Graphic 44">
            <a:extLst>
              <a:ext uri="{FF2B5EF4-FFF2-40B4-BE49-F238E27FC236}">
                <a16:creationId xmlns:a16="http://schemas.microsoft.com/office/drawing/2014/main" id="{C36FE1E5-BE17-4CF3-B478-4CD5BEBCA8E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37284" y="4953087"/>
            <a:ext cx="504190" cy="557353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B0505BE7-1A55-4085-91E1-E9D93487463A}"/>
              </a:ext>
            </a:extLst>
          </p:cNvPr>
          <p:cNvSpPr txBox="1"/>
          <p:nvPr/>
        </p:nvSpPr>
        <p:spPr>
          <a:xfrm>
            <a:off x="2802937" y="1552155"/>
            <a:ext cx="2682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Nem fejlesztett üzletek</a:t>
            </a:r>
            <a:endParaRPr lang="en-US" b="1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5DA4436-3297-478E-A50B-2FB6080497F2}"/>
              </a:ext>
            </a:extLst>
          </p:cNvPr>
          <p:cNvSpPr txBox="1"/>
          <p:nvPr/>
        </p:nvSpPr>
        <p:spPr>
          <a:xfrm>
            <a:off x="8298195" y="1468697"/>
            <a:ext cx="2109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Fejlesztett üzletek</a:t>
            </a:r>
            <a:endParaRPr lang="en-US" b="1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1BED1F4-214D-49AD-AE2A-1828542EE8E7}"/>
              </a:ext>
            </a:extLst>
          </p:cNvPr>
          <p:cNvSpPr txBox="1"/>
          <p:nvPr/>
        </p:nvSpPr>
        <p:spPr>
          <a:xfrm>
            <a:off x="5948215" y="1832131"/>
            <a:ext cx="1798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>
                <a:solidFill>
                  <a:schemeClr val="accent2">
                    <a:lumMod val="75000"/>
                  </a:schemeClr>
                </a:solidFill>
              </a:rPr>
              <a:t>Margin modell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84D80922-55EE-4BCA-BB53-6557EE4C4A9A}"/>
              </a:ext>
            </a:extLst>
          </p:cNvPr>
          <p:cNvCxnSpPr/>
          <p:nvPr/>
        </p:nvCxnSpPr>
        <p:spPr>
          <a:xfrm>
            <a:off x="5680710" y="2346586"/>
            <a:ext cx="2425229" cy="0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AFFA68B6-00F4-46E1-9CC6-94FB10A63C04}"/>
              </a:ext>
            </a:extLst>
          </p:cNvPr>
          <p:cNvCxnSpPr>
            <a:cxnSpLocks/>
          </p:cNvCxnSpPr>
          <p:nvPr/>
        </p:nvCxnSpPr>
        <p:spPr>
          <a:xfrm rot="10800000">
            <a:off x="5638310" y="5856674"/>
            <a:ext cx="2425229" cy="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207834AE-F386-43E4-B6E3-571D6E56C5A7}"/>
              </a:ext>
            </a:extLst>
          </p:cNvPr>
          <p:cNvSpPr txBox="1"/>
          <p:nvPr/>
        </p:nvSpPr>
        <p:spPr>
          <a:xfrm>
            <a:off x="5680710" y="5981539"/>
            <a:ext cx="2308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>
                <a:solidFill>
                  <a:schemeClr val="accent6">
                    <a:lumMod val="75000"/>
                  </a:schemeClr>
                </a:solidFill>
              </a:rPr>
              <a:t>Megtérülési modell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26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B889A-6E8D-4B7C-AD66-8CB2E971B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7669" y="624110"/>
            <a:ext cx="4137059" cy="1280890"/>
          </a:xfrm>
        </p:spPr>
        <p:txBody>
          <a:bodyPr>
            <a:normAutofit/>
          </a:bodyPr>
          <a:lstStyle/>
          <a:p>
            <a:r>
              <a:rPr lang="hu-HU" sz="3200" dirty="0"/>
              <a:t>Kiugró értékek, zajos adatok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ADD5F8-CD58-42BA-88CA-EDE0A2010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956" y="2133600"/>
            <a:ext cx="4140772" cy="3777622"/>
          </a:xfrm>
        </p:spPr>
        <p:txBody>
          <a:bodyPr>
            <a:normAutofit/>
          </a:bodyPr>
          <a:lstStyle/>
          <a:p>
            <a:r>
              <a:rPr lang="hu-HU" sz="1600" dirty="0">
                <a:solidFill>
                  <a:srgbClr val="000000"/>
                </a:solidFill>
              </a:rPr>
              <a:t>Anomaly detection</a:t>
            </a:r>
          </a:p>
          <a:p>
            <a:pPr lvl="1"/>
            <a:r>
              <a:rPr lang="hu-HU" dirty="0">
                <a:solidFill>
                  <a:srgbClr val="000000"/>
                </a:solidFill>
              </a:rPr>
              <a:t>Univariate: eloszlás vizsgálata</a:t>
            </a:r>
          </a:p>
          <a:p>
            <a:pPr lvl="1"/>
            <a:r>
              <a:rPr lang="hu-HU" dirty="0">
                <a:solidFill>
                  <a:srgbClr val="000000"/>
                </a:solidFill>
              </a:rPr>
              <a:t>Multivariate: isolation forest, clustering</a:t>
            </a:r>
          </a:p>
          <a:p>
            <a:r>
              <a:rPr lang="hu-HU" sz="1600" dirty="0">
                <a:solidFill>
                  <a:srgbClr val="000000"/>
                </a:solidFill>
              </a:rPr>
              <a:t>Adattisztítás</a:t>
            </a:r>
          </a:p>
          <a:p>
            <a:pPr lvl="1"/>
            <a:r>
              <a:rPr lang="hu-HU" dirty="0">
                <a:solidFill>
                  <a:srgbClr val="000000"/>
                </a:solidFill>
              </a:rPr>
              <a:t>Kézi javítás ahol lehetséges</a:t>
            </a:r>
          </a:p>
        </p:txBody>
      </p:sp>
      <p:pic>
        <p:nvPicPr>
          <p:cNvPr id="21" name="Picture 20" descr="A picture containing text, wall&#10;&#10;Description automatically generated">
            <a:extLst>
              <a:ext uri="{FF2B5EF4-FFF2-40B4-BE49-F238E27FC236}">
                <a16:creationId xmlns:a16="http://schemas.microsoft.com/office/drawing/2014/main" id="{FDBEF361-44DE-4725-ADAC-C08CB93D7E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1916" y="1066422"/>
            <a:ext cx="5451627" cy="2027648"/>
          </a:xfrm>
          <a:prstGeom prst="rect">
            <a:avLst/>
          </a:prstGeom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id="{D633E296-4788-4522-B97C-36ECC314CB84}"/>
              </a:ext>
            </a:extLst>
          </p:cNvPr>
          <p:cNvGrpSpPr/>
          <p:nvPr/>
        </p:nvGrpSpPr>
        <p:grpSpPr>
          <a:xfrm>
            <a:off x="6086040" y="3686867"/>
            <a:ext cx="5451627" cy="2027648"/>
            <a:chOff x="6086040" y="3686867"/>
            <a:chExt cx="5451627" cy="2027648"/>
          </a:xfrm>
        </p:grpSpPr>
        <p:pic>
          <p:nvPicPr>
            <p:cNvPr id="23" name="Picture 22" descr="A close up of a map&#10;&#10;Description automatically generated">
              <a:extLst>
                <a:ext uri="{FF2B5EF4-FFF2-40B4-BE49-F238E27FC236}">
                  <a16:creationId xmlns:a16="http://schemas.microsoft.com/office/drawing/2014/main" id="{1DCCA3DD-7A17-4C6B-A7BA-87CB19057FE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86040" y="3686867"/>
              <a:ext cx="5451627" cy="2027648"/>
            </a:xfrm>
            <a:prstGeom prst="rect">
              <a:avLst/>
            </a:prstGeom>
          </p:spPr>
        </p:pic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DE4F24A2-3735-4B60-9FDB-30128D9EDF5F}"/>
                </a:ext>
              </a:extLst>
            </p:cNvPr>
            <p:cNvSpPr/>
            <p:nvPr/>
          </p:nvSpPr>
          <p:spPr>
            <a:xfrm>
              <a:off x="8473440" y="3686867"/>
              <a:ext cx="294640" cy="326333"/>
            </a:xfrm>
            <a:prstGeom prst="ellipse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8F0E6F1E-8B7F-4BF6-B195-A3C598CBEF7C}"/>
                </a:ext>
              </a:extLst>
            </p:cNvPr>
            <p:cNvSpPr/>
            <p:nvPr/>
          </p:nvSpPr>
          <p:spPr>
            <a:xfrm>
              <a:off x="11170720" y="3686867"/>
              <a:ext cx="294640" cy="326333"/>
            </a:xfrm>
            <a:prstGeom prst="ellipse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E1C97126-0E26-4000-A482-0AEDCE19DB82}"/>
              </a:ext>
            </a:extLst>
          </p:cNvPr>
          <p:cNvSpPr txBox="1"/>
          <p:nvPr/>
        </p:nvSpPr>
        <p:spPr>
          <a:xfrm>
            <a:off x="7095678" y="697090"/>
            <a:ext cx="3432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Egyenes illesztés outlier nélkül</a:t>
            </a:r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55F0FE8-2E06-4986-95A4-74741DAEDB1B}"/>
              </a:ext>
            </a:extLst>
          </p:cNvPr>
          <p:cNvSpPr txBox="1"/>
          <p:nvPr/>
        </p:nvSpPr>
        <p:spPr>
          <a:xfrm>
            <a:off x="7271516" y="3317535"/>
            <a:ext cx="2993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Egyenes illesztés outlierrel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32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B889A-6E8D-4B7C-AD66-8CB2E971B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Prediktív modellek kiértékelése</a:t>
            </a:r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E4623BB-0DC0-4262-9CB1-6980EF3C3DA2}"/>
              </a:ext>
            </a:extLst>
          </p:cNvPr>
          <p:cNvSpPr/>
          <p:nvPr/>
        </p:nvSpPr>
        <p:spPr>
          <a:xfrm>
            <a:off x="1380946" y="3466005"/>
            <a:ext cx="1746607" cy="242470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Labeled data</a:t>
            </a:r>
            <a:endParaRPr lang="en-US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0E90CAE1-C1FE-4B7C-9A50-36839DB02144}"/>
              </a:ext>
            </a:extLst>
          </p:cNvPr>
          <p:cNvSpPr/>
          <p:nvPr/>
        </p:nvSpPr>
        <p:spPr>
          <a:xfrm>
            <a:off x="3618999" y="3466005"/>
            <a:ext cx="1746607" cy="15712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Training set</a:t>
            </a:r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8D2FBEB-D37A-4824-AEE3-6E15D3BE4C3B}"/>
              </a:ext>
            </a:extLst>
          </p:cNvPr>
          <p:cNvSpPr/>
          <p:nvPr/>
        </p:nvSpPr>
        <p:spPr>
          <a:xfrm>
            <a:off x="3618999" y="5150315"/>
            <a:ext cx="1746607" cy="7334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Test set</a:t>
            </a:r>
            <a:endParaRPr lang="en-US" dirty="0"/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DDD641AB-FEC3-4AD8-BA9B-F7575C612F12}"/>
              </a:ext>
            </a:extLst>
          </p:cNvPr>
          <p:cNvCxnSpPr>
            <a:stCxn id="49" idx="3"/>
          </p:cNvCxnSpPr>
          <p:nvPr/>
        </p:nvCxnSpPr>
        <p:spPr>
          <a:xfrm flipV="1">
            <a:off x="3127553" y="4312437"/>
            <a:ext cx="491446" cy="36591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52C8A2D5-5D60-468E-88AE-2546E542AD3E}"/>
              </a:ext>
            </a:extLst>
          </p:cNvPr>
          <p:cNvCxnSpPr>
            <a:cxnSpLocks/>
            <a:endCxn id="54" idx="1"/>
          </p:cNvCxnSpPr>
          <p:nvPr/>
        </p:nvCxnSpPr>
        <p:spPr>
          <a:xfrm>
            <a:off x="3127553" y="4791370"/>
            <a:ext cx="491446" cy="72565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D5A400A8-C1EC-481F-AD18-AF52DB0AF0D3}"/>
              </a:ext>
            </a:extLst>
          </p:cNvPr>
          <p:cNvCxnSpPr>
            <a:cxnSpLocks/>
          </p:cNvCxnSpPr>
          <p:nvPr/>
        </p:nvCxnSpPr>
        <p:spPr>
          <a:xfrm>
            <a:off x="3618999" y="5098945"/>
            <a:ext cx="1746607" cy="0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58" name="Picture 57">
            <a:extLst>
              <a:ext uri="{FF2B5EF4-FFF2-40B4-BE49-F238E27FC236}">
                <a16:creationId xmlns:a16="http://schemas.microsoft.com/office/drawing/2014/main" id="{DB963124-9A36-46F2-BCB5-1FC34917B52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7120325">
            <a:off x="6335832" y="3124766"/>
            <a:ext cx="1252418" cy="1335913"/>
          </a:xfrm>
          <a:prstGeom prst="rect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</p:pic>
      <p:sp>
        <p:nvSpPr>
          <p:cNvPr id="59" name="TextBox 58">
            <a:extLst>
              <a:ext uri="{FF2B5EF4-FFF2-40B4-BE49-F238E27FC236}">
                <a16:creationId xmlns:a16="http://schemas.microsoft.com/office/drawing/2014/main" id="{10DD7CA0-9C31-4934-B504-2DF90817F274}"/>
              </a:ext>
            </a:extLst>
          </p:cNvPr>
          <p:cNvSpPr txBox="1"/>
          <p:nvPr/>
        </p:nvSpPr>
        <p:spPr>
          <a:xfrm>
            <a:off x="5778736" y="2782004"/>
            <a:ext cx="2419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/>
              <a:t>Build machine learning model</a:t>
            </a:r>
            <a:endParaRPr lang="en-US" dirty="0"/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AF755F05-E05A-4222-AA44-AA9AEADE75D7}"/>
              </a:ext>
            </a:extLst>
          </p:cNvPr>
          <p:cNvCxnSpPr>
            <a:cxnSpLocks/>
            <a:stCxn id="53" idx="3"/>
          </p:cNvCxnSpPr>
          <p:nvPr/>
        </p:nvCxnSpPr>
        <p:spPr>
          <a:xfrm flipV="1">
            <a:off x="5365606" y="3811843"/>
            <a:ext cx="709930" cy="43981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26789480-1643-4D1C-BC9A-1074CBEB2244}"/>
              </a:ext>
            </a:extLst>
          </p:cNvPr>
          <p:cNvCxnSpPr>
            <a:cxnSpLocks/>
            <a:stCxn id="54" idx="3"/>
          </p:cNvCxnSpPr>
          <p:nvPr/>
        </p:nvCxnSpPr>
        <p:spPr>
          <a:xfrm flipV="1">
            <a:off x="5365606" y="5517023"/>
            <a:ext cx="853803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544F97BE-44D6-4E8F-B286-4B50CC77AFCF}"/>
              </a:ext>
            </a:extLst>
          </p:cNvPr>
          <p:cNvCxnSpPr>
            <a:cxnSpLocks/>
            <a:stCxn id="58" idx="3"/>
          </p:cNvCxnSpPr>
          <p:nvPr/>
        </p:nvCxnSpPr>
        <p:spPr>
          <a:xfrm>
            <a:off x="6661588" y="4342146"/>
            <a:ext cx="0" cy="88423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AC6E23D2-7778-4A40-9356-CF02077CB658}"/>
              </a:ext>
            </a:extLst>
          </p:cNvPr>
          <p:cNvSpPr txBox="1"/>
          <p:nvPr/>
        </p:nvSpPr>
        <p:spPr>
          <a:xfrm>
            <a:off x="6219409" y="5283111"/>
            <a:ext cx="884358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600" dirty="0"/>
              <a:t>Predict</a:t>
            </a:r>
            <a:endParaRPr lang="en-US" sz="1600" dirty="0"/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D8895DE5-CC17-4893-8E4F-8E5386308CED}"/>
              </a:ext>
            </a:extLst>
          </p:cNvPr>
          <p:cNvCxnSpPr>
            <a:cxnSpLocks/>
            <a:stCxn id="63" idx="3"/>
            <a:endCxn id="66" idx="1"/>
          </p:cNvCxnSpPr>
          <p:nvPr/>
        </p:nvCxnSpPr>
        <p:spPr>
          <a:xfrm flipV="1">
            <a:off x="7103767" y="5061520"/>
            <a:ext cx="1031367" cy="3908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98DB4CAA-2BA9-459F-B030-A18566E1BE69}"/>
              </a:ext>
            </a:extLst>
          </p:cNvPr>
          <p:cNvSpPr txBox="1"/>
          <p:nvPr/>
        </p:nvSpPr>
        <p:spPr>
          <a:xfrm>
            <a:off x="8484649" y="3323668"/>
            <a:ext cx="2011039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2000" b="1" dirty="0"/>
              <a:t>Compare prediction vs fact</a:t>
            </a:r>
            <a:endParaRPr lang="en-US" sz="2000" b="1" dirty="0"/>
          </a:p>
        </p:txBody>
      </p:sp>
      <p:pic>
        <p:nvPicPr>
          <p:cNvPr id="66" name="Picture 4" descr="Vonal LÃ¡tszik A Diagramon, Vonaldiagram, Ãbra, IrÃ¡nyzat">
            <a:extLst>
              <a:ext uri="{FF2B5EF4-FFF2-40B4-BE49-F238E27FC236}">
                <a16:creationId xmlns:a16="http://schemas.microsoft.com/office/drawing/2014/main" id="{5043FEA8-34AD-40FC-9419-68D898E407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134" y="4178194"/>
            <a:ext cx="2419347" cy="1766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" name="TextBox 66">
            <a:extLst>
              <a:ext uri="{FF2B5EF4-FFF2-40B4-BE49-F238E27FC236}">
                <a16:creationId xmlns:a16="http://schemas.microsoft.com/office/drawing/2014/main" id="{6C689E18-A443-4EAE-B1B1-81788C26A905}"/>
              </a:ext>
            </a:extLst>
          </p:cNvPr>
          <p:cNvSpPr txBox="1"/>
          <p:nvPr/>
        </p:nvSpPr>
        <p:spPr>
          <a:xfrm>
            <a:off x="1380946" y="1878288"/>
            <a:ext cx="3272320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2000" dirty="0"/>
              <a:t>Milyen pontos lesz a predikció a jövőben?</a:t>
            </a:r>
            <a:endParaRPr lang="en-US" sz="2000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396E2EE1-CFC0-41EF-A1FE-7AB9B3E22224}"/>
              </a:ext>
            </a:extLst>
          </p:cNvPr>
          <p:cNvSpPr txBox="1"/>
          <p:nvPr/>
        </p:nvSpPr>
        <p:spPr>
          <a:xfrm>
            <a:off x="3199863" y="3028225"/>
            <a:ext cx="346825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2000" b="1" dirty="0"/>
              <a:t>1</a:t>
            </a:r>
            <a:endParaRPr lang="en-US" sz="2000" b="1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6AA30A44-5A5C-4E3A-A06D-BF52762E4F68}"/>
              </a:ext>
            </a:extLst>
          </p:cNvPr>
          <p:cNvSpPr txBox="1"/>
          <p:nvPr/>
        </p:nvSpPr>
        <p:spPr>
          <a:xfrm>
            <a:off x="5666771" y="3277501"/>
            <a:ext cx="346825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2000" b="1" dirty="0"/>
              <a:t>2</a:t>
            </a:r>
            <a:endParaRPr lang="en-US" sz="2000" b="1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8543952-BB7D-4E93-9987-AE447E148C3C}"/>
              </a:ext>
            </a:extLst>
          </p:cNvPr>
          <p:cNvSpPr txBox="1"/>
          <p:nvPr/>
        </p:nvSpPr>
        <p:spPr>
          <a:xfrm>
            <a:off x="5955574" y="4797861"/>
            <a:ext cx="346825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2000" b="1" dirty="0"/>
              <a:t>3</a:t>
            </a:r>
            <a:endParaRPr lang="en-US" sz="2000" b="1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0A35223B-E0AE-4AD2-94CA-BB3D8C18924B}"/>
              </a:ext>
            </a:extLst>
          </p:cNvPr>
          <p:cNvSpPr txBox="1"/>
          <p:nvPr/>
        </p:nvSpPr>
        <p:spPr>
          <a:xfrm>
            <a:off x="8971115" y="4460640"/>
            <a:ext cx="346825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2000" b="1" dirty="0"/>
              <a:t>4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041135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B889A-6E8D-4B7C-AD66-8CB2E971B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Tesztkörnyezet kialakítás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ADD5F8-CD58-42BA-88CA-EDE0A2010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5548948" cy="3777622"/>
          </a:xfrm>
        </p:spPr>
        <p:txBody>
          <a:bodyPr/>
          <a:lstStyle/>
          <a:p>
            <a:r>
              <a:rPr lang="hu-HU" dirty="0"/>
              <a:t>Train – teszt partíciók:</a:t>
            </a:r>
          </a:p>
          <a:p>
            <a:pPr lvl="1"/>
            <a:r>
              <a:rPr lang="hu-HU" dirty="0"/>
              <a:t>Egyszeri mérés</a:t>
            </a:r>
          </a:p>
          <a:p>
            <a:pPr lvl="1"/>
            <a:r>
              <a:rPr lang="hu-HU" dirty="0"/>
              <a:t>Random seedtől függően nagy lehet a szórás</a:t>
            </a:r>
          </a:p>
          <a:p>
            <a:pPr marL="457200" lvl="1" indent="0">
              <a:buNone/>
            </a:pPr>
            <a:br>
              <a:rPr lang="hu-HU" dirty="0"/>
            </a:br>
            <a:br>
              <a:rPr lang="hu-HU" dirty="0"/>
            </a:br>
            <a:endParaRPr lang="hu-HU" dirty="0"/>
          </a:p>
          <a:p>
            <a:r>
              <a:rPr lang="hu-HU" dirty="0"/>
              <a:t>Cross-validation:</a:t>
            </a:r>
          </a:p>
          <a:p>
            <a:pPr lvl="1"/>
            <a:r>
              <a:rPr lang="hu-HU" dirty="0"/>
              <a:t>Sok mérés</a:t>
            </a:r>
          </a:p>
          <a:p>
            <a:pPr lvl="1"/>
            <a:r>
              <a:rPr lang="hu-HU" dirty="0"/>
              <a:t>Konfidencia számolható </a:t>
            </a:r>
            <a:endParaRPr lang="en-US" dirty="0"/>
          </a:p>
        </p:txBody>
      </p:sp>
      <p:pic>
        <p:nvPicPr>
          <p:cNvPr id="60" name="Picture 59">
            <a:extLst>
              <a:ext uri="{FF2B5EF4-FFF2-40B4-BE49-F238E27FC236}">
                <a16:creationId xmlns:a16="http://schemas.microsoft.com/office/drawing/2014/main" id="{2FFC6E83-B73B-4096-A413-C27BF36FB0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2387" y="4339251"/>
            <a:ext cx="3366452" cy="2123239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8665FCCD-976F-4C5F-98EB-D93C485BC4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1684" y="1663360"/>
            <a:ext cx="1127858" cy="1969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845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B889A-6E8D-4B7C-AD66-8CB2E971B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7669" y="624110"/>
            <a:ext cx="5451627" cy="1280890"/>
          </a:xfrm>
        </p:spPr>
        <p:txBody>
          <a:bodyPr>
            <a:normAutofit/>
          </a:bodyPr>
          <a:lstStyle/>
          <a:p>
            <a:r>
              <a:rPr lang="hu-HU" sz="3200" dirty="0"/>
              <a:t>Túltanulás elkerülése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ADD5F8-CD58-42BA-88CA-EDE0A2010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956" y="2133600"/>
            <a:ext cx="4140772" cy="37776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hu-HU" sz="1500">
                <a:solidFill>
                  <a:srgbClr val="000000"/>
                </a:solidFill>
              </a:rPr>
              <a:t>Feature szelection:</a:t>
            </a:r>
          </a:p>
          <a:p>
            <a:pPr lvl="1">
              <a:lnSpc>
                <a:spcPct val="90000"/>
              </a:lnSpc>
            </a:pPr>
            <a:r>
              <a:rPr lang="hu-HU" sz="1500">
                <a:solidFill>
                  <a:srgbClr val="000000"/>
                </a:solidFill>
              </a:rPr>
              <a:t>Statisztikai tesztek pl. khí-négyzet teszt</a:t>
            </a:r>
          </a:p>
          <a:p>
            <a:pPr lvl="1">
              <a:lnSpc>
                <a:spcPct val="90000"/>
              </a:lnSpc>
            </a:pPr>
            <a:r>
              <a:rPr lang="hu-HU" sz="1500">
                <a:solidFill>
                  <a:srgbClr val="000000"/>
                </a:solidFill>
              </a:rPr>
              <a:t>Korreláció</a:t>
            </a:r>
          </a:p>
          <a:p>
            <a:pPr lvl="1">
              <a:lnSpc>
                <a:spcPct val="90000"/>
              </a:lnSpc>
            </a:pPr>
            <a:r>
              <a:rPr lang="hu-HU" sz="1500">
                <a:solidFill>
                  <a:srgbClr val="000000"/>
                </a:solidFill>
              </a:rPr>
              <a:t>Feature Importance</a:t>
            </a:r>
          </a:p>
          <a:p>
            <a:pPr lvl="1">
              <a:lnSpc>
                <a:spcPct val="90000"/>
              </a:lnSpc>
            </a:pPr>
            <a:r>
              <a:rPr lang="hu-HU" sz="1500">
                <a:solidFill>
                  <a:srgbClr val="000000"/>
                </a:solidFill>
              </a:rPr>
              <a:t>Stepwise, forward, backward módszerek</a:t>
            </a:r>
          </a:p>
          <a:p>
            <a:pPr>
              <a:lnSpc>
                <a:spcPct val="90000"/>
              </a:lnSpc>
            </a:pPr>
            <a:r>
              <a:rPr lang="hu-HU" sz="1500">
                <a:solidFill>
                  <a:srgbClr val="000000"/>
                </a:solidFill>
              </a:rPr>
              <a:t>Egyszerű algoritmusok:</a:t>
            </a:r>
          </a:p>
          <a:p>
            <a:pPr lvl="1">
              <a:lnSpc>
                <a:spcPct val="90000"/>
              </a:lnSpc>
            </a:pPr>
            <a:r>
              <a:rPr lang="hu-HU" sz="1500">
                <a:solidFill>
                  <a:srgbClr val="000000"/>
                </a:solidFill>
              </a:rPr>
              <a:t>Lineáris regresszió, Lasso regression (L1 regularizáció)</a:t>
            </a:r>
          </a:p>
          <a:p>
            <a:pPr lvl="1">
              <a:lnSpc>
                <a:spcPct val="90000"/>
              </a:lnSpc>
            </a:pPr>
            <a:r>
              <a:rPr lang="hu-HU" sz="1500">
                <a:solidFill>
                  <a:srgbClr val="000000"/>
                </a:solidFill>
              </a:rPr>
              <a:t>Logisztikus regresszió, regularizáció</a:t>
            </a:r>
          </a:p>
          <a:p>
            <a:pPr>
              <a:lnSpc>
                <a:spcPct val="90000"/>
              </a:lnSpc>
            </a:pPr>
            <a:r>
              <a:rPr lang="hu-HU" sz="1500">
                <a:solidFill>
                  <a:srgbClr val="000000"/>
                </a:solidFill>
              </a:rPr>
              <a:t>Ensemble modellek</a:t>
            </a:r>
          </a:p>
        </p:txBody>
      </p:sp>
      <p:pic>
        <p:nvPicPr>
          <p:cNvPr id="1026" name="Picture 2" descr="Image result for overfitting">
            <a:extLst>
              <a:ext uri="{FF2B5EF4-FFF2-40B4-BE49-F238E27FC236}">
                <a16:creationId xmlns:a16="http://schemas.microsoft.com/office/drawing/2014/main" id="{43E19AAA-C9D1-4049-82A7-8095B107A0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1916" y="2492122"/>
            <a:ext cx="5451627" cy="1553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A3A548B-537A-4A6D-90A7-40B5BB3586EB}"/>
              </a:ext>
            </a:extLst>
          </p:cNvPr>
          <p:cNvSpPr txBox="1"/>
          <p:nvPr/>
        </p:nvSpPr>
        <p:spPr>
          <a:xfrm>
            <a:off x="6091916" y="4032794"/>
            <a:ext cx="545162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100" dirty="0">
                <a:hlinkClick r:id="rId3"/>
              </a:rPr>
              <a:t>Julien Despois: </a:t>
            </a:r>
            <a:r>
              <a:rPr lang="en-US" sz="1100" dirty="0">
                <a:hlinkClick r:id="rId3"/>
              </a:rPr>
              <a:t>Memorizing is not learning! — 6 tricks to prevent overfitting in machine learning.</a:t>
            </a:r>
            <a:br>
              <a:rPr lang="hu-HU" sz="1100" dirty="0">
                <a:hlinkClick r:id="rId3"/>
              </a:rPr>
            </a:b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596463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B889A-6E8D-4B7C-AD66-8CB2E971B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Összefoglalás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4F7AB-EF6D-4D30-A428-2781C18F01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  <a:p>
            <a:r>
              <a:rPr lang="hu-HU" dirty="0"/>
              <a:t>Probléma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ADD5F8-CD58-42BA-88CA-EDE0A2010A3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u-HU" dirty="0"/>
              <a:t>Kiugró értékek, zajos adatok</a:t>
            </a:r>
          </a:p>
          <a:p>
            <a:r>
              <a:rPr lang="hu-HU" dirty="0"/>
              <a:t>Visszamérés megbízhatósága</a:t>
            </a:r>
          </a:p>
          <a:p>
            <a:r>
              <a:rPr lang="hu-HU" dirty="0"/>
              <a:t>Túltanulás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BE10E5-CBCE-4E7B-AB96-F13033615F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u-HU" dirty="0"/>
              <a:t>Kezelés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FC9956-284E-4552-BAA9-21E2AC2F1C7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u-HU" dirty="0"/>
              <a:t>Anomaly detection</a:t>
            </a:r>
          </a:p>
          <a:p>
            <a:r>
              <a:rPr lang="hu-HU" dirty="0"/>
              <a:t>Cross validation</a:t>
            </a:r>
          </a:p>
          <a:p>
            <a:r>
              <a:rPr lang="hu-HU" dirty="0"/>
              <a:t>Feature selection, egyszerű és ensemble modellek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76079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238</Words>
  <Application>Microsoft Office PowerPoint</Application>
  <PresentationFormat>Widescreen</PresentationFormat>
  <Paragraphs>70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Wisp</vt:lpstr>
      <vt:lpstr>Kis adat kis gond?</vt:lpstr>
      <vt:lpstr>Bemutatkozás</vt:lpstr>
      <vt:lpstr>Esettanulmány</vt:lpstr>
      <vt:lpstr>Módszertan</vt:lpstr>
      <vt:lpstr>Kiugró értékek, zajos adatok</vt:lpstr>
      <vt:lpstr>Prediktív modellek kiértékelése</vt:lpstr>
      <vt:lpstr>Tesztkörnyezet kialakítás</vt:lpstr>
      <vt:lpstr>Túltanulás elkerülése</vt:lpstr>
      <vt:lpstr>Összefoglalás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Kis adat kis gond?</dc:title>
  <dc:creator>Windhager-Pokol Eszter</dc:creator>
  <cp:lastModifiedBy>Windhager-Pokol Eszter</cp:lastModifiedBy>
  <cp:revision>3</cp:revision>
  <dcterms:created xsi:type="dcterms:W3CDTF">2019-09-23T08:58:03Z</dcterms:created>
  <dcterms:modified xsi:type="dcterms:W3CDTF">2019-09-23T14:54:07Z</dcterms:modified>
</cp:coreProperties>
</file>