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" saveSubsetFonts="1">
  <p:sldMasterIdLst>
    <p:sldMasterId id="2147483648" r:id="rId1"/>
  </p:sldMasterIdLst>
  <p:notesMasterIdLst>
    <p:notesMasterId r:id="rId16"/>
  </p:notesMasterIdLst>
  <p:sldIdLst>
    <p:sldId id="260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gely Verba" initials="GV" lastIdx="1" clrIdx="0">
    <p:extLst>
      <p:ext uri="{19B8F6BF-5375-455C-9EA6-DF929625EA0E}">
        <p15:presenceInfo xmlns:p15="http://schemas.microsoft.com/office/powerpoint/2012/main" userId="S-1-5-21-3290192812-2068481346-1626563044-210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6410"/>
  </p:normalViewPr>
  <p:slideViewPr>
    <p:cSldViewPr snapToGrid="0">
      <p:cViewPr varScale="1">
        <p:scale>
          <a:sx n="99" d="100"/>
          <a:sy n="99" d="100"/>
        </p:scale>
        <p:origin x="102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96D64-FC92-4AF8-BEF1-67F43859B3AD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F06C1-1C32-45F9-9B9C-0D5FD2A9264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877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089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7760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6125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8408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3546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0950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0275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325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5316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744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4994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874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4068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06C1-1C32-45F9-9B9C-0D5FD2A92648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23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ler SSC - 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21495" y="2282526"/>
            <a:ext cx="8057033" cy="1885820"/>
          </a:xfrm>
        </p:spPr>
        <p:txBody>
          <a:bodyPr>
            <a:normAutofit/>
          </a:bodyPr>
          <a:lstStyle>
            <a:lvl1pPr marL="0" indent="0" algn="ctr">
              <a:buNone/>
              <a:defRPr sz="6600"/>
            </a:lvl1pPr>
          </a:lstStyle>
          <a:p>
            <a:r>
              <a:rPr lang="hu-HU" sz="2800" dirty="0" smtClean="0">
                <a:solidFill>
                  <a:schemeClr val="bg1"/>
                </a:solidFill>
              </a:rPr>
              <a:t>Prezentáció címe</a:t>
            </a:r>
            <a:endParaRPr lang="hu-H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ler SSC -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112838"/>
            <a:ext cx="1688671" cy="5512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hu-HU" dirty="0" smtClean="0"/>
              <a:t>Címsor</a:t>
            </a:r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1903413"/>
            <a:ext cx="3262313" cy="1136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hu-HU" dirty="0" smtClean="0"/>
              <a:t>Szöveg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157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ler SSC - 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24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r>
              <a:rPr lang="hu-HU" dirty="0" smtClean="0"/>
              <a:t>dfb ncgf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1E8B-5D33-45D6-A6D4-1B9D9DF4996C}" type="datetimeFigureOut">
              <a:rPr lang="hu-HU" smtClean="0"/>
              <a:t>2019. 09. 20.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40912-4886-46AA-B69A-DD5ABB964B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441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E045-1E76-4F45-A3A5-8CA958FEB9E8}"/>
              </a:ext>
            </a:extLst>
          </p:cNvPr>
          <p:cNvSpPr txBox="1">
            <a:spLocks/>
          </p:cNvSpPr>
          <p:nvPr/>
        </p:nvSpPr>
        <p:spPr>
          <a:xfrm>
            <a:off x="1163782" y="2524369"/>
            <a:ext cx="9717578" cy="198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MACHINE </a:t>
            </a:r>
            <a:r>
              <a:rPr lang="hu-HU" b="1" dirty="0" smtClean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LEARNING</a:t>
            </a:r>
          </a:p>
          <a:p>
            <a:pPr algn="ctr"/>
            <a:r>
              <a:rPr lang="hu-HU" b="1" dirty="0" smtClean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-</a:t>
            </a:r>
            <a:endParaRPr lang="hu-HU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hu-HU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Phases of productization</a:t>
            </a:r>
          </a:p>
          <a:p>
            <a:pPr algn="ctr"/>
            <a:endParaRPr lang="hu-HU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38" y="0"/>
            <a:ext cx="2470271" cy="24702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3EE045-1E76-4F45-A3A5-8CA958FEB9E8}"/>
              </a:ext>
            </a:extLst>
          </p:cNvPr>
          <p:cNvSpPr txBox="1">
            <a:spLocks/>
          </p:cNvSpPr>
          <p:nvPr/>
        </p:nvSpPr>
        <p:spPr>
          <a:xfrm>
            <a:off x="2825744" y="5246715"/>
            <a:ext cx="6393654" cy="9712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i="1" dirty="0" smtClean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Csaba Zsolnai, </a:t>
            </a:r>
          </a:p>
          <a:p>
            <a:pPr algn="ctr"/>
            <a:r>
              <a:rPr lang="hu-HU" sz="3600" b="1" i="1" dirty="0" smtClean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Docler</a:t>
            </a:r>
            <a:endParaRPr lang="hu-HU" sz="3600" b="1" i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880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pic>
        <p:nvPicPr>
          <p:cNvPr id="4" name="Picture 19"/>
          <p:cNvPicPr/>
          <p:nvPr/>
        </p:nvPicPr>
        <p:blipFill>
          <a:blip r:embed="rId4"/>
          <a:stretch/>
        </p:blipFill>
        <p:spPr>
          <a:xfrm>
            <a:off x="6518387" y="2906924"/>
            <a:ext cx="828000" cy="828000"/>
          </a:xfrm>
          <a:prstGeom prst="rect">
            <a:avLst/>
          </a:prstGeom>
          <a:ln>
            <a:noFill/>
          </a:ln>
        </p:spPr>
      </p:pic>
      <p:sp>
        <p:nvSpPr>
          <p:cNvPr id="5" name="CustomShape 2"/>
          <p:cNvSpPr/>
          <p:nvPr/>
        </p:nvSpPr>
        <p:spPr>
          <a:xfrm>
            <a:off x="7558427" y="3116444"/>
            <a:ext cx="24350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Testing models </a:t>
            </a:r>
            <a:endParaRPr lang="hu-HU" sz="1600" b="0" strike="noStrike" spc="-1"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2721827" y="1135781"/>
            <a:ext cx="7271640" cy="6551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 dirty="0">
                <a:solidFill>
                  <a:srgbClr val="7F7F7F"/>
                </a:solidFill>
                <a:latin typeface="Open Sans"/>
                <a:ea typeface="Open Sans"/>
              </a:rPr>
              <a:t>OPTIMIZING FOR ACCURACY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7" name="CustomShape 4"/>
          <p:cNvSpPr/>
          <p:nvPr/>
        </p:nvSpPr>
        <p:spPr>
          <a:xfrm flipH="1">
            <a:off x="9349827" y="1204872"/>
            <a:ext cx="45719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5"/>
          <p:cNvSpPr/>
          <p:nvPr/>
        </p:nvSpPr>
        <p:spPr>
          <a:xfrm flipH="1">
            <a:off x="2664360" y="1204872"/>
            <a:ext cx="45719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" name="Group 6"/>
          <p:cNvGrpSpPr/>
          <p:nvPr/>
        </p:nvGrpSpPr>
        <p:grpSpPr>
          <a:xfrm>
            <a:off x="6367907" y="2660684"/>
            <a:ext cx="3710520" cy="959760"/>
            <a:chOff x="5184000" y="1592280"/>
            <a:chExt cx="3710520" cy="959760"/>
          </a:xfrm>
        </p:grpSpPr>
        <p:sp>
          <p:nvSpPr>
            <p:cNvPr id="10" name="CustomShape 7"/>
            <p:cNvSpPr/>
            <p:nvPr/>
          </p:nvSpPr>
          <p:spPr>
            <a:xfrm rot="16200000">
              <a:off x="5192280" y="1584360"/>
              <a:ext cx="959040" cy="9759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60A9D6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8"/>
            <p:cNvSpPr/>
            <p:nvPr/>
          </p:nvSpPr>
          <p:spPr>
            <a:xfrm rot="5400000">
              <a:off x="7048440" y="704880"/>
              <a:ext cx="959040" cy="27331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2578BD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" name="CustomShape 9"/>
          <p:cNvSpPr/>
          <p:nvPr/>
        </p:nvSpPr>
        <p:spPr>
          <a:xfrm>
            <a:off x="7375907" y="2702444"/>
            <a:ext cx="2435040" cy="81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Training quality is sensitive to many model (hyper)parameters</a:t>
            </a:r>
            <a:endParaRPr lang="hu-HU" sz="1600" b="0" strike="noStrike" spc="-1">
              <a:latin typeface="Arial"/>
            </a:endParaRPr>
          </a:p>
        </p:txBody>
      </p:sp>
      <p:pic>
        <p:nvPicPr>
          <p:cNvPr id="13" name="Picture 19"/>
          <p:cNvPicPr/>
          <p:nvPr/>
        </p:nvPicPr>
        <p:blipFill>
          <a:blip r:embed="rId4"/>
          <a:stretch/>
        </p:blipFill>
        <p:spPr>
          <a:xfrm>
            <a:off x="6518387" y="4344044"/>
            <a:ext cx="828000" cy="828000"/>
          </a:xfrm>
          <a:prstGeom prst="rect">
            <a:avLst/>
          </a:prstGeom>
          <a:ln>
            <a:noFill/>
          </a:ln>
        </p:spPr>
      </p:pic>
      <p:sp>
        <p:nvSpPr>
          <p:cNvPr id="14" name="CustomShape 10"/>
          <p:cNvSpPr/>
          <p:nvPr/>
        </p:nvSpPr>
        <p:spPr>
          <a:xfrm>
            <a:off x="7558427" y="4553564"/>
            <a:ext cx="24350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Testing models </a:t>
            </a:r>
            <a:endParaRPr lang="hu-HU" sz="1600" b="0" strike="noStrike" spc="-1">
              <a:latin typeface="Arial"/>
            </a:endParaRPr>
          </a:p>
        </p:txBody>
      </p:sp>
      <p:grpSp>
        <p:nvGrpSpPr>
          <p:cNvPr id="15" name="Group 11"/>
          <p:cNvGrpSpPr/>
          <p:nvPr/>
        </p:nvGrpSpPr>
        <p:grpSpPr>
          <a:xfrm>
            <a:off x="6367907" y="4097804"/>
            <a:ext cx="3710520" cy="959760"/>
            <a:chOff x="5184000" y="3029400"/>
            <a:chExt cx="3710520" cy="959760"/>
          </a:xfrm>
        </p:grpSpPr>
        <p:sp>
          <p:nvSpPr>
            <p:cNvPr id="16" name="CustomShape 12"/>
            <p:cNvSpPr/>
            <p:nvPr/>
          </p:nvSpPr>
          <p:spPr>
            <a:xfrm rot="16200000">
              <a:off x="5192280" y="3021480"/>
              <a:ext cx="959040" cy="9759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60A9D6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3"/>
            <p:cNvSpPr/>
            <p:nvPr/>
          </p:nvSpPr>
          <p:spPr>
            <a:xfrm rot="5400000">
              <a:off x="7048440" y="2142000"/>
              <a:ext cx="959040" cy="27331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2578BD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14"/>
          <p:cNvSpPr/>
          <p:nvPr/>
        </p:nvSpPr>
        <p:spPr>
          <a:xfrm>
            <a:off x="7375907" y="4030484"/>
            <a:ext cx="2951640" cy="106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Examples</a:t>
            </a:r>
            <a:endParaRPr lang="hu-HU" sz="16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Learning rate</a:t>
            </a:r>
            <a:endParaRPr lang="hu-HU" sz="16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Optimizer algorithm</a:t>
            </a:r>
            <a:endParaRPr lang="hu-HU" sz="16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Activation function of layers</a:t>
            </a:r>
            <a:endParaRPr lang="hu-HU" sz="1600" b="0" strike="noStrike" spc="-1">
              <a:latin typeface="Arial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/>
          <a:stretch/>
        </p:blipFill>
        <p:spPr>
          <a:xfrm>
            <a:off x="6367907" y="4236404"/>
            <a:ext cx="935640" cy="93564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6"/>
          <a:stretch/>
        </p:blipFill>
        <p:spPr>
          <a:xfrm>
            <a:off x="1831907" y="2220404"/>
            <a:ext cx="3891960" cy="3881160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46" y="2692473"/>
            <a:ext cx="927341" cy="9273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/>
          <a:stretch/>
        </p:blipFill>
        <p:spPr>
          <a:xfrm>
            <a:off x="1" y="856647"/>
            <a:ext cx="12192000" cy="5380883"/>
          </a:xfrm>
          <a:prstGeom prst="rect">
            <a:avLst/>
          </a:prstGeom>
          <a:ln>
            <a:noFill/>
          </a:ln>
        </p:spPr>
      </p:pic>
      <p:grpSp>
        <p:nvGrpSpPr>
          <p:cNvPr id="5" name="Group 1"/>
          <p:cNvGrpSpPr/>
          <p:nvPr/>
        </p:nvGrpSpPr>
        <p:grpSpPr>
          <a:xfrm>
            <a:off x="961748" y="2237730"/>
            <a:ext cx="3840893" cy="910995"/>
            <a:chOff x="249480" y="1511640"/>
            <a:chExt cx="3710520" cy="959760"/>
          </a:xfrm>
        </p:grpSpPr>
        <p:grpSp>
          <p:nvGrpSpPr>
            <p:cNvPr id="6" name="Group 2"/>
            <p:cNvGrpSpPr/>
            <p:nvPr/>
          </p:nvGrpSpPr>
          <p:grpSpPr>
            <a:xfrm>
              <a:off x="249480" y="1511640"/>
              <a:ext cx="3710520" cy="959760"/>
              <a:chOff x="249480" y="1511640"/>
              <a:chExt cx="3710520" cy="959760"/>
            </a:xfrm>
          </p:grpSpPr>
          <p:sp>
            <p:nvSpPr>
              <p:cNvPr id="7" name="CustomShape 3"/>
              <p:cNvSpPr/>
              <p:nvPr/>
            </p:nvSpPr>
            <p:spPr>
              <a:xfrm rot="16200000">
                <a:off x="257760" y="1503720"/>
                <a:ext cx="959040" cy="97596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60A9D6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" name="CustomShape 4"/>
              <p:cNvSpPr/>
              <p:nvPr/>
            </p:nvSpPr>
            <p:spPr>
              <a:xfrm rot="5400000">
                <a:off x="2113920" y="624240"/>
                <a:ext cx="959040" cy="273312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2578BD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9" name="CustomShape 5"/>
          <p:cNvSpPr/>
          <p:nvPr/>
        </p:nvSpPr>
        <p:spPr>
          <a:xfrm>
            <a:off x="1940589" y="2429104"/>
            <a:ext cx="2967776" cy="316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Why optimize for inference ?</a:t>
            </a:r>
            <a:endParaRPr lang="hu-HU" sz="1600" b="0" strike="noStrike" spc="-1">
              <a:latin typeface="Arial"/>
            </a:endParaRPr>
          </a:p>
        </p:txBody>
      </p:sp>
      <p:sp>
        <p:nvSpPr>
          <p:cNvPr id="10" name="CustomShape 6"/>
          <p:cNvSpPr/>
          <p:nvPr/>
        </p:nvSpPr>
        <p:spPr>
          <a:xfrm>
            <a:off x="2792009" y="1018247"/>
            <a:ext cx="7378076" cy="6758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 dirty="0">
                <a:solidFill>
                  <a:srgbClr val="7F7F7F"/>
                </a:solidFill>
                <a:latin typeface="Open Sans"/>
                <a:ea typeface="Open Sans"/>
              </a:rPr>
              <a:t>OPTIMIZING FOR INFERENCE 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11" name="CustomShape 7"/>
          <p:cNvSpPr/>
          <p:nvPr/>
        </p:nvSpPr>
        <p:spPr>
          <a:xfrm>
            <a:off x="9496649" y="1072773"/>
            <a:ext cx="65214" cy="49069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8"/>
          <p:cNvSpPr/>
          <p:nvPr/>
        </p:nvSpPr>
        <p:spPr>
          <a:xfrm>
            <a:off x="2728649" y="1072773"/>
            <a:ext cx="65214" cy="49069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3" name="Group 9"/>
          <p:cNvGrpSpPr/>
          <p:nvPr/>
        </p:nvGrpSpPr>
        <p:grpSpPr>
          <a:xfrm>
            <a:off x="953468" y="3786427"/>
            <a:ext cx="3840893" cy="910995"/>
            <a:chOff x="209160" y="3222720"/>
            <a:chExt cx="3710520" cy="959760"/>
          </a:xfrm>
        </p:grpSpPr>
        <p:grpSp>
          <p:nvGrpSpPr>
            <p:cNvPr id="14" name="Group 10"/>
            <p:cNvGrpSpPr/>
            <p:nvPr/>
          </p:nvGrpSpPr>
          <p:grpSpPr>
            <a:xfrm>
              <a:off x="209160" y="3222720"/>
              <a:ext cx="3710520" cy="959760"/>
              <a:chOff x="209160" y="3222720"/>
              <a:chExt cx="3710520" cy="959760"/>
            </a:xfrm>
          </p:grpSpPr>
          <p:sp>
            <p:nvSpPr>
              <p:cNvPr id="15" name="CustomShape 11"/>
              <p:cNvSpPr/>
              <p:nvPr/>
            </p:nvSpPr>
            <p:spPr>
              <a:xfrm rot="16200000">
                <a:off x="217440" y="3214800"/>
                <a:ext cx="959040" cy="97596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60A9D6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" name="CustomShape 12"/>
              <p:cNvSpPr/>
              <p:nvPr/>
            </p:nvSpPr>
            <p:spPr>
              <a:xfrm rot="5400000">
                <a:off x="2073600" y="2335320"/>
                <a:ext cx="959040" cy="273312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2578BD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7" name="CustomShape 13"/>
          <p:cNvSpPr/>
          <p:nvPr/>
        </p:nvSpPr>
        <p:spPr>
          <a:xfrm>
            <a:off x="1940589" y="3736939"/>
            <a:ext cx="2967776" cy="10087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Example methods:</a:t>
            </a:r>
            <a:endParaRPr lang="hu-HU" sz="14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hu-HU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tensorRT</a:t>
            </a:r>
            <a:endParaRPr lang="hu-HU" sz="14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hu-HU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neural pruning</a:t>
            </a:r>
            <a:endParaRPr lang="hu-HU" sz="14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hu-HU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many more...</a:t>
            </a:r>
            <a:endParaRPr lang="hu-HU" sz="1400" b="0" strike="noStrike" spc="-1" dirty="0">
              <a:latin typeface="Arial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5"/>
          <a:stretch/>
        </p:blipFill>
        <p:spPr>
          <a:xfrm>
            <a:off x="1063988" y="3866763"/>
            <a:ext cx="811257" cy="743899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6"/>
          <a:stretch/>
        </p:blipFill>
        <p:spPr>
          <a:xfrm>
            <a:off x="6831525" y="2367944"/>
            <a:ext cx="4555261" cy="2259376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7"/>
          <a:stretch/>
        </p:blipFill>
        <p:spPr>
          <a:xfrm>
            <a:off x="1038069" y="2272744"/>
            <a:ext cx="929386" cy="852221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3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sp>
        <p:nvSpPr>
          <p:cNvPr id="21" name="CustomShape 1"/>
          <p:cNvSpPr/>
          <p:nvPr/>
        </p:nvSpPr>
        <p:spPr>
          <a:xfrm>
            <a:off x="4471655" y="966562"/>
            <a:ext cx="384948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 dirty="0">
                <a:solidFill>
                  <a:srgbClr val="7F7F7F"/>
                </a:solidFill>
                <a:latin typeface="Open Sans"/>
                <a:ea typeface="Open Sans"/>
              </a:rPr>
              <a:t>WE MADE IT !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22" name="CustomShape 2"/>
          <p:cNvSpPr/>
          <p:nvPr/>
        </p:nvSpPr>
        <p:spPr>
          <a:xfrm>
            <a:off x="7920275" y="1028122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3"/>
          <p:cNvSpPr/>
          <p:nvPr/>
        </p:nvSpPr>
        <p:spPr>
          <a:xfrm>
            <a:off x="4077995" y="1030756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" name="Picture 23"/>
          <p:cNvPicPr/>
          <p:nvPr/>
        </p:nvPicPr>
        <p:blipFill>
          <a:blip r:embed="rId4"/>
          <a:srcRect t="25420"/>
          <a:stretch/>
        </p:blipFill>
        <p:spPr>
          <a:xfrm>
            <a:off x="4140995" y="1748198"/>
            <a:ext cx="3779280" cy="4227840"/>
          </a:xfrm>
          <a:prstGeom prst="rect">
            <a:avLst/>
          </a:prstGeom>
          <a:ln>
            <a:noFill/>
          </a:ln>
        </p:spPr>
      </p:pic>
      <p:sp>
        <p:nvSpPr>
          <p:cNvPr id="25" name="CustomShape 4"/>
          <p:cNvSpPr/>
          <p:nvPr/>
        </p:nvSpPr>
        <p:spPr>
          <a:xfrm>
            <a:off x="4690109" y="3696082"/>
            <a:ext cx="2681052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Questions ?</a:t>
            </a:r>
            <a:endParaRPr lang="hu-HU" sz="3600" b="0" strike="noStrike" spc="-1" dirty="0">
              <a:latin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grpSp>
        <p:nvGrpSpPr>
          <p:cNvPr id="4" name="Group 1"/>
          <p:cNvGrpSpPr/>
          <p:nvPr/>
        </p:nvGrpSpPr>
        <p:grpSpPr>
          <a:xfrm>
            <a:off x="2634537" y="1197929"/>
            <a:ext cx="6795360" cy="759600"/>
            <a:chOff x="1412280" y="216000"/>
            <a:chExt cx="6795360" cy="759600"/>
          </a:xfrm>
        </p:grpSpPr>
        <p:sp>
          <p:nvSpPr>
            <p:cNvPr id="5" name="CustomShape 2"/>
            <p:cNvSpPr/>
            <p:nvPr/>
          </p:nvSpPr>
          <p:spPr>
            <a:xfrm>
              <a:off x="1412280" y="216000"/>
              <a:ext cx="6795360" cy="759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hu-HU" sz="4400" b="0" strike="noStrike" spc="-1" dirty="0">
                  <a:solidFill>
                    <a:srgbClr val="AFABAB"/>
                  </a:solidFill>
                  <a:latin typeface="Open Sans"/>
                  <a:ea typeface="Open Sans"/>
                </a:rPr>
                <a:t>GRAPHICS SOURCES</a:t>
              </a:r>
              <a:endParaRPr lang="hu-HU" sz="4400" b="0" strike="noStrike" spc="-1" dirty="0">
                <a:latin typeface="Arial"/>
              </a:endParaRPr>
            </a:p>
          </p:txBody>
        </p:sp>
        <p:sp>
          <p:nvSpPr>
            <p:cNvPr id="6" name="Line 3"/>
            <p:cNvSpPr/>
            <p:nvPr/>
          </p:nvSpPr>
          <p:spPr>
            <a:xfrm flipH="1">
              <a:off x="1597793" y="350639"/>
              <a:ext cx="1609" cy="496383"/>
            </a:xfrm>
            <a:prstGeom prst="line">
              <a:avLst/>
            </a:prstGeom>
            <a:ln w="19080">
              <a:solidFill>
                <a:srgbClr val="D0CEC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Line 4"/>
            <p:cNvSpPr/>
            <p:nvPr/>
          </p:nvSpPr>
          <p:spPr>
            <a:xfrm>
              <a:off x="8017276" y="350638"/>
              <a:ext cx="10194" cy="496383"/>
            </a:xfrm>
            <a:prstGeom prst="line">
              <a:avLst/>
            </a:prstGeom>
            <a:ln w="19080">
              <a:solidFill>
                <a:srgbClr val="D0CEC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" name="Group 5"/>
          <p:cNvGrpSpPr/>
          <p:nvPr/>
        </p:nvGrpSpPr>
        <p:grpSpPr>
          <a:xfrm>
            <a:off x="6596584" y="2277777"/>
            <a:ext cx="3346313" cy="3214440"/>
            <a:chOff x="5256000" y="1153080"/>
            <a:chExt cx="3455640" cy="3454560"/>
          </a:xfrm>
        </p:grpSpPr>
        <p:sp>
          <p:nvSpPr>
            <p:cNvPr id="9" name="CustomShape 6"/>
            <p:cNvSpPr/>
            <p:nvPr/>
          </p:nvSpPr>
          <p:spPr>
            <a:xfrm>
              <a:off x="5256000" y="1153080"/>
              <a:ext cx="3455640" cy="3454560"/>
            </a:xfrm>
            <a:prstGeom prst="ellipse">
              <a:avLst/>
            </a:prstGeom>
            <a:solidFill>
              <a:srgbClr val="F19A5F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7"/>
            <p:cNvSpPr/>
            <p:nvPr/>
          </p:nvSpPr>
          <p:spPr>
            <a:xfrm>
              <a:off x="5464080" y="1994040"/>
              <a:ext cx="3001680" cy="5774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hu-HU" sz="3200" b="1" strike="noStrike" spc="-1">
                  <a:solidFill>
                    <a:srgbClr val="FFFFFF"/>
                  </a:solidFill>
                  <a:latin typeface="Open Sans"/>
                  <a:ea typeface="Open Sans"/>
                </a:rPr>
                <a:t>Images:</a:t>
              </a:r>
              <a:endParaRPr lang="hu-HU" sz="3200" b="0" strike="noStrike" spc="-1">
                <a:latin typeface="Arial"/>
              </a:endParaRPr>
            </a:p>
          </p:txBody>
        </p:sp>
        <p:sp>
          <p:nvSpPr>
            <p:cNvPr id="11" name="CustomShape 8"/>
            <p:cNvSpPr/>
            <p:nvPr/>
          </p:nvSpPr>
          <p:spPr>
            <a:xfrm>
              <a:off x="5519520" y="2881080"/>
              <a:ext cx="2891520" cy="364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hu-HU" sz="1800" b="0" strike="noStrike" spc="-1">
                  <a:solidFill>
                    <a:srgbClr val="FFFFFF"/>
                  </a:solidFill>
                  <a:latin typeface="Open Sans"/>
                  <a:ea typeface="Open Sans"/>
                </a:rPr>
                <a:t>www.unsplash.com</a:t>
              </a:r>
              <a:endParaRPr lang="hu-HU" sz="1800" b="0" strike="noStrike" spc="-1">
                <a:latin typeface="Arial"/>
              </a:endParaRPr>
            </a:p>
          </p:txBody>
        </p:sp>
        <p:grpSp>
          <p:nvGrpSpPr>
            <p:cNvPr id="12" name="Group 9"/>
            <p:cNvGrpSpPr/>
            <p:nvPr/>
          </p:nvGrpSpPr>
          <p:grpSpPr>
            <a:xfrm>
              <a:off x="6675840" y="1458720"/>
              <a:ext cx="578160" cy="617400"/>
              <a:chOff x="6675840" y="1458720"/>
              <a:chExt cx="578160" cy="617400"/>
            </a:xfrm>
          </p:grpSpPr>
          <p:sp>
            <p:nvSpPr>
              <p:cNvPr id="13" name="CustomShape 10"/>
              <p:cNvSpPr/>
              <p:nvPr/>
            </p:nvSpPr>
            <p:spPr>
              <a:xfrm>
                <a:off x="6675840" y="1458720"/>
                <a:ext cx="578160" cy="6174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20160" y="18900"/>
                    </a:moveTo>
                    <a:cubicBezTo>
                      <a:pt x="20160" y="19643"/>
                      <a:pt x="19513" y="20249"/>
                      <a:pt x="18720" y="20249"/>
                    </a:cubicBezTo>
                    <a:lnTo>
                      <a:pt x="2880" y="20249"/>
                    </a:lnTo>
                    <a:cubicBezTo>
                      <a:pt x="2086" y="20249"/>
                      <a:pt x="1440" y="19643"/>
                      <a:pt x="1440" y="18900"/>
                    </a:cubicBezTo>
                    <a:lnTo>
                      <a:pt x="1440" y="2700"/>
                    </a:lnTo>
                    <a:cubicBezTo>
                      <a:pt x="1440" y="1955"/>
                      <a:pt x="2086" y="1350"/>
                      <a:pt x="2880" y="1350"/>
                    </a:cubicBezTo>
                    <a:lnTo>
                      <a:pt x="18720" y="1350"/>
                    </a:lnTo>
                    <a:cubicBezTo>
                      <a:pt x="19513" y="1350"/>
                      <a:pt x="20160" y="1955"/>
                      <a:pt x="20160" y="2700"/>
                    </a:cubicBezTo>
                    <a:cubicBezTo>
                      <a:pt x="20160" y="2700"/>
                      <a:pt x="20160" y="18900"/>
                      <a:pt x="20160" y="18900"/>
                    </a:cubicBezTo>
                    <a:close/>
                    <a:moveTo>
                      <a:pt x="18720" y="0"/>
                    </a:moveTo>
                    <a:lnTo>
                      <a:pt x="2880" y="0"/>
                    </a:lnTo>
                    <a:cubicBezTo>
                      <a:pt x="1289" y="0"/>
                      <a:pt x="0" y="1208"/>
                      <a:pt x="0" y="2700"/>
                    </a:cubicBezTo>
                    <a:lnTo>
                      <a:pt x="0" y="18900"/>
                    </a:lnTo>
                    <a:cubicBezTo>
                      <a:pt x="0" y="20391"/>
                      <a:pt x="1289" y="21599"/>
                      <a:pt x="2880" y="21599"/>
                    </a:cubicBezTo>
                    <a:lnTo>
                      <a:pt x="18720" y="21599"/>
                    </a:lnTo>
                    <a:cubicBezTo>
                      <a:pt x="20310" y="21599"/>
                      <a:pt x="21599" y="20391"/>
                      <a:pt x="21599" y="18900"/>
                    </a:cubicBezTo>
                    <a:lnTo>
                      <a:pt x="21599" y="2700"/>
                    </a:lnTo>
                    <a:cubicBezTo>
                      <a:pt x="21599" y="1208"/>
                      <a:pt x="20310" y="0"/>
                      <a:pt x="1872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" name="CustomShape 11"/>
              <p:cNvSpPr/>
              <p:nvPr/>
            </p:nvSpPr>
            <p:spPr>
              <a:xfrm>
                <a:off x="6752880" y="1535760"/>
                <a:ext cx="424440" cy="3859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17418" y="20519"/>
                    </a:moveTo>
                    <a:lnTo>
                      <a:pt x="14053" y="16248"/>
                    </a:lnTo>
                    <a:lnTo>
                      <a:pt x="16690" y="12959"/>
                    </a:lnTo>
                    <a:lnTo>
                      <a:pt x="20618" y="17689"/>
                    </a:lnTo>
                    <a:lnTo>
                      <a:pt x="20618" y="20519"/>
                    </a:lnTo>
                    <a:cubicBezTo>
                      <a:pt x="20618" y="20519"/>
                      <a:pt x="17418" y="20519"/>
                      <a:pt x="17418" y="20519"/>
                    </a:cubicBezTo>
                    <a:close/>
                    <a:moveTo>
                      <a:pt x="981" y="11446"/>
                    </a:moveTo>
                    <a:lnTo>
                      <a:pt x="4909" y="6479"/>
                    </a:lnTo>
                    <a:lnTo>
                      <a:pt x="12828" y="16353"/>
                    </a:lnTo>
                    <a:lnTo>
                      <a:pt x="13398" y="17064"/>
                    </a:lnTo>
                    <a:lnTo>
                      <a:pt x="16109" y="20519"/>
                    </a:lnTo>
                    <a:lnTo>
                      <a:pt x="981" y="20519"/>
                    </a:lnTo>
                    <a:cubicBezTo>
                      <a:pt x="981" y="20519"/>
                      <a:pt x="981" y="11446"/>
                      <a:pt x="981" y="11446"/>
                    </a:cubicBezTo>
                    <a:close/>
                    <a:moveTo>
                      <a:pt x="20618" y="1080"/>
                    </a:moveTo>
                    <a:lnTo>
                      <a:pt x="20618" y="16058"/>
                    </a:lnTo>
                    <a:lnTo>
                      <a:pt x="17427" y="12244"/>
                    </a:lnTo>
                    <a:cubicBezTo>
                      <a:pt x="17240" y="12012"/>
                      <a:pt x="16972" y="11879"/>
                      <a:pt x="16690" y="11879"/>
                    </a:cubicBezTo>
                    <a:cubicBezTo>
                      <a:pt x="16409" y="11879"/>
                      <a:pt x="16141" y="12012"/>
                      <a:pt x="15954" y="12244"/>
                    </a:cubicBezTo>
                    <a:lnTo>
                      <a:pt x="13399" y="15432"/>
                    </a:lnTo>
                    <a:lnTo>
                      <a:pt x="5645" y="5764"/>
                    </a:lnTo>
                    <a:cubicBezTo>
                      <a:pt x="5458" y="5532"/>
                      <a:pt x="5190" y="5400"/>
                      <a:pt x="4909" y="5400"/>
                    </a:cubicBezTo>
                    <a:cubicBezTo>
                      <a:pt x="4627" y="5400"/>
                      <a:pt x="4359" y="5532"/>
                      <a:pt x="4172" y="5764"/>
                    </a:cubicBezTo>
                    <a:lnTo>
                      <a:pt x="981" y="9812"/>
                    </a:lnTo>
                    <a:lnTo>
                      <a:pt x="981" y="1080"/>
                    </a:lnTo>
                    <a:cubicBezTo>
                      <a:pt x="981" y="1080"/>
                      <a:pt x="20618" y="1080"/>
                      <a:pt x="20618" y="1080"/>
                    </a:cubicBezTo>
                    <a:close/>
                    <a:moveTo>
                      <a:pt x="20618" y="0"/>
                    </a:moveTo>
                    <a:lnTo>
                      <a:pt x="981" y="0"/>
                    </a:lnTo>
                    <a:cubicBezTo>
                      <a:pt x="439" y="0"/>
                      <a:pt x="0" y="483"/>
                      <a:pt x="0" y="1080"/>
                    </a:cubicBezTo>
                    <a:lnTo>
                      <a:pt x="0" y="20519"/>
                    </a:lnTo>
                    <a:cubicBezTo>
                      <a:pt x="0" y="21116"/>
                      <a:pt x="439" y="21599"/>
                      <a:pt x="981" y="21599"/>
                    </a:cubicBezTo>
                    <a:lnTo>
                      <a:pt x="20618" y="21599"/>
                    </a:lnTo>
                    <a:cubicBezTo>
                      <a:pt x="21160" y="21599"/>
                      <a:pt x="21600" y="21116"/>
                      <a:pt x="21600" y="20519"/>
                    </a:cubicBezTo>
                    <a:lnTo>
                      <a:pt x="21600" y="1080"/>
                    </a:lnTo>
                    <a:cubicBezTo>
                      <a:pt x="21600" y="483"/>
                      <a:pt x="21160" y="0"/>
                      <a:pt x="2061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" name="CustomShape 12"/>
              <p:cNvSpPr/>
              <p:nvPr/>
            </p:nvSpPr>
            <p:spPr>
              <a:xfrm>
                <a:off x="6984720" y="1593720"/>
                <a:ext cx="115200" cy="1155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10800" y="3600"/>
                    </a:moveTo>
                    <a:cubicBezTo>
                      <a:pt x="14769" y="3600"/>
                      <a:pt x="17999" y="6827"/>
                      <a:pt x="17999" y="10800"/>
                    </a:cubicBezTo>
                    <a:cubicBezTo>
                      <a:pt x="17999" y="14769"/>
                      <a:pt x="14769" y="18000"/>
                      <a:pt x="10800" y="18000"/>
                    </a:cubicBezTo>
                    <a:cubicBezTo>
                      <a:pt x="6830" y="18000"/>
                      <a:pt x="3600" y="14769"/>
                      <a:pt x="3600" y="10800"/>
                    </a:cubicBezTo>
                    <a:cubicBezTo>
                      <a:pt x="3600" y="6827"/>
                      <a:pt x="6830" y="3600"/>
                      <a:pt x="10800" y="3600"/>
                    </a:cubicBezTo>
                    <a:moveTo>
                      <a:pt x="10800" y="21599"/>
                    </a:moveTo>
                    <a:cubicBezTo>
                      <a:pt x="16766" y="21599"/>
                      <a:pt x="21600" y="16762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2"/>
                      <a:pt x="4833" y="21599"/>
                      <a:pt x="10800" y="2159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16" name="Group 13"/>
          <p:cNvGrpSpPr/>
          <p:nvPr/>
        </p:nvGrpSpPr>
        <p:grpSpPr>
          <a:xfrm>
            <a:off x="2207445" y="2277777"/>
            <a:ext cx="3177379" cy="3214440"/>
            <a:chOff x="720000" y="1296000"/>
            <a:chExt cx="3215880" cy="3214440"/>
          </a:xfrm>
        </p:grpSpPr>
        <p:sp>
          <p:nvSpPr>
            <p:cNvPr id="17" name="CustomShape 14"/>
            <p:cNvSpPr/>
            <p:nvPr/>
          </p:nvSpPr>
          <p:spPr>
            <a:xfrm>
              <a:off x="720000" y="1296000"/>
              <a:ext cx="3215880" cy="3214440"/>
            </a:xfrm>
            <a:prstGeom prst="ellipse">
              <a:avLst/>
            </a:prstGeom>
            <a:solidFill>
              <a:srgbClr val="F19A5F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5"/>
            <p:cNvSpPr/>
            <p:nvPr/>
          </p:nvSpPr>
          <p:spPr>
            <a:xfrm>
              <a:off x="1050840" y="2014560"/>
              <a:ext cx="2793240" cy="5774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hu-HU" sz="3200" b="1" strike="noStrike" spc="-1">
                  <a:solidFill>
                    <a:srgbClr val="FFFFFF"/>
                  </a:solidFill>
                  <a:latin typeface="Open Sans"/>
                  <a:ea typeface="Open Sans"/>
                </a:rPr>
                <a:t>Graphics:</a:t>
              </a:r>
              <a:endParaRPr lang="hu-HU" sz="3200" b="0" strike="noStrike" spc="-1">
                <a:latin typeface="Arial"/>
              </a:endParaRPr>
            </a:p>
          </p:txBody>
        </p:sp>
        <p:sp>
          <p:nvSpPr>
            <p:cNvPr id="19" name="CustomShape 16"/>
            <p:cNvSpPr/>
            <p:nvPr/>
          </p:nvSpPr>
          <p:spPr>
            <a:xfrm>
              <a:off x="1099800" y="2855160"/>
              <a:ext cx="2473200" cy="637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hu-HU" sz="1800" b="0" strike="noStrike" spc="-1" dirty="0">
                  <a:solidFill>
                    <a:srgbClr val="FFFFFF"/>
                  </a:solidFill>
                  <a:latin typeface="Open Sans"/>
                  <a:ea typeface="Open Sans"/>
                </a:rPr>
                <a:t>www.freepik.com</a:t>
              </a:r>
              <a:endParaRPr lang="hu-HU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hu-HU" sz="1800" b="0" strike="noStrike" spc="-1" dirty="0">
                  <a:solidFill>
                    <a:srgbClr val="FFFFFF"/>
                  </a:solidFill>
                  <a:latin typeface="Open Sans"/>
                  <a:ea typeface="Open Sans"/>
                </a:rPr>
                <a:t>www.flaticon.com</a:t>
              </a:r>
              <a:endParaRPr lang="hu-HU" sz="1800" b="0" strike="noStrike" spc="-1" dirty="0">
                <a:latin typeface="Arial"/>
              </a:endParaRPr>
            </a:p>
          </p:txBody>
        </p:sp>
        <p:grpSp>
          <p:nvGrpSpPr>
            <p:cNvPr id="20" name="Group 17"/>
            <p:cNvGrpSpPr/>
            <p:nvPr/>
          </p:nvGrpSpPr>
          <p:grpSpPr>
            <a:xfrm>
              <a:off x="2059560" y="1554480"/>
              <a:ext cx="546120" cy="511920"/>
              <a:chOff x="2059560" y="1554480"/>
              <a:chExt cx="546120" cy="511920"/>
            </a:xfrm>
          </p:grpSpPr>
          <p:sp>
            <p:nvSpPr>
              <p:cNvPr id="21" name="CustomShape 18"/>
              <p:cNvSpPr/>
              <p:nvPr/>
            </p:nvSpPr>
            <p:spPr>
              <a:xfrm>
                <a:off x="2128680" y="1622880"/>
                <a:ext cx="408240" cy="2725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" name="CustomShape 19"/>
              <p:cNvSpPr/>
              <p:nvPr/>
            </p:nvSpPr>
            <p:spPr>
              <a:xfrm>
                <a:off x="2059560" y="1554480"/>
                <a:ext cx="546120" cy="5119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4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grpSp>
        <p:nvGrpSpPr>
          <p:cNvPr id="21" name="Group 1"/>
          <p:cNvGrpSpPr/>
          <p:nvPr/>
        </p:nvGrpSpPr>
        <p:grpSpPr>
          <a:xfrm>
            <a:off x="1922021" y="909398"/>
            <a:ext cx="8315280" cy="760320"/>
            <a:chOff x="1152000" y="72000"/>
            <a:chExt cx="8315280" cy="760320"/>
          </a:xfrm>
        </p:grpSpPr>
        <p:sp>
          <p:nvSpPr>
            <p:cNvPr id="22" name="CustomShape 2"/>
            <p:cNvSpPr/>
            <p:nvPr/>
          </p:nvSpPr>
          <p:spPr>
            <a:xfrm>
              <a:off x="1152000" y="72000"/>
              <a:ext cx="8315280" cy="760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hu-HU" sz="4400" b="0" strike="noStrike" spc="-1">
                  <a:solidFill>
                    <a:srgbClr val="AFABAB"/>
                  </a:solidFill>
                  <a:latin typeface="Open Sans"/>
                  <a:ea typeface="Open Sans"/>
                </a:rPr>
                <a:t>INFORMATION SOURCES</a:t>
              </a:r>
              <a:endParaRPr lang="hu-HU" sz="4400" b="0" strike="noStrike" spc="-1">
                <a:latin typeface="Arial"/>
              </a:endParaRPr>
            </a:p>
          </p:txBody>
        </p:sp>
        <p:sp>
          <p:nvSpPr>
            <p:cNvPr id="23" name="Line 3"/>
            <p:cNvSpPr/>
            <p:nvPr/>
          </p:nvSpPr>
          <p:spPr>
            <a:xfrm flipH="1">
              <a:off x="1626670" y="225664"/>
              <a:ext cx="13641" cy="428854"/>
            </a:xfrm>
            <a:prstGeom prst="line">
              <a:avLst/>
            </a:prstGeom>
            <a:ln w="19080">
              <a:solidFill>
                <a:srgbClr val="D0CEC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Line 4"/>
            <p:cNvSpPr/>
            <p:nvPr/>
          </p:nvSpPr>
          <p:spPr>
            <a:xfrm>
              <a:off x="8999507" y="225662"/>
              <a:ext cx="114" cy="428855"/>
            </a:xfrm>
            <a:prstGeom prst="line">
              <a:avLst/>
            </a:prstGeom>
            <a:ln w="19080">
              <a:solidFill>
                <a:srgbClr val="D0CEC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5" name="CustomShape 5"/>
          <p:cNvSpPr/>
          <p:nvPr/>
        </p:nvSpPr>
        <p:spPr>
          <a:xfrm>
            <a:off x="4019021" y="1806876"/>
            <a:ext cx="4121280" cy="4119840"/>
          </a:xfrm>
          <a:prstGeom prst="ellipse">
            <a:avLst/>
          </a:prstGeom>
          <a:solidFill>
            <a:srgbClr val="F19A5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CustomShape 6"/>
          <p:cNvSpPr/>
          <p:nvPr/>
        </p:nvSpPr>
        <p:spPr>
          <a:xfrm>
            <a:off x="4289741" y="2903453"/>
            <a:ext cx="3579840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3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Sources:</a:t>
            </a:r>
            <a:endParaRPr lang="hu-HU" sz="3200" b="0" strike="noStrike" spc="-1" dirty="0">
              <a:latin typeface="Arial"/>
            </a:endParaRPr>
          </a:p>
        </p:txBody>
      </p:sp>
      <p:sp>
        <p:nvSpPr>
          <p:cNvPr id="27" name="CustomShape 7"/>
          <p:cNvSpPr/>
          <p:nvPr/>
        </p:nvSpPr>
        <p:spPr>
          <a:xfrm>
            <a:off x="4587101" y="3525413"/>
            <a:ext cx="3023280" cy="72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https://devblogs.nvidia.com</a:t>
            </a:r>
            <a:endParaRPr lang="hu-H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800" b="0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https://medium.com</a:t>
            </a:r>
            <a:endParaRPr lang="hu-H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</p:txBody>
      </p:sp>
      <p:grpSp>
        <p:nvGrpSpPr>
          <p:cNvPr id="28" name="Group 8"/>
          <p:cNvGrpSpPr/>
          <p:nvPr/>
        </p:nvGrpSpPr>
        <p:grpSpPr>
          <a:xfrm>
            <a:off x="5729921" y="2059201"/>
            <a:ext cx="737640" cy="736200"/>
            <a:chOff x="4581360" y="1265760"/>
            <a:chExt cx="737640" cy="736200"/>
          </a:xfrm>
        </p:grpSpPr>
        <p:sp>
          <p:nvSpPr>
            <p:cNvPr id="29" name="CustomShape 9"/>
            <p:cNvSpPr/>
            <p:nvPr/>
          </p:nvSpPr>
          <p:spPr>
            <a:xfrm>
              <a:off x="4581360" y="1265760"/>
              <a:ext cx="737640" cy="736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10"/>
            <p:cNvSpPr/>
            <p:nvPr/>
          </p:nvSpPr>
          <p:spPr>
            <a:xfrm>
              <a:off x="5020200" y="1541880"/>
              <a:ext cx="205560" cy="22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11"/>
            <p:cNvSpPr/>
            <p:nvPr/>
          </p:nvSpPr>
          <p:spPr>
            <a:xfrm>
              <a:off x="5020200" y="1472400"/>
              <a:ext cx="205560" cy="23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12"/>
            <p:cNvSpPr/>
            <p:nvPr/>
          </p:nvSpPr>
          <p:spPr>
            <a:xfrm>
              <a:off x="5020200" y="1403280"/>
              <a:ext cx="205560" cy="23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13"/>
            <p:cNvSpPr/>
            <p:nvPr/>
          </p:nvSpPr>
          <p:spPr>
            <a:xfrm>
              <a:off x="4766760" y="1888560"/>
              <a:ext cx="205560" cy="21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14"/>
            <p:cNvSpPr/>
            <p:nvPr/>
          </p:nvSpPr>
          <p:spPr>
            <a:xfrm>
              <a:off x="4766760" y="1819080"/>
              <a:ext cx="205560" cy="21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15"/>
            <p:cNvSpPr/>
            <p:nvPr/>
          </p:nvSpPr>
          <p:spPr>
            <a:xfrm>
              <a:off x="4766760" y="1749960"/>
              <a:ext cx="205560" cy="21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16"/>
            <p:cNvSpPr/>
            <p:nvPr/>
          </p:nvSpPr>
          <p:spPr>
            <a:xfrm>
              <a:off x="5020200" y="1888560"/>
              <a:ext cx="205560" cy="21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17"/>
            <p:cNvSpPr/>
            <p:nvPr/>
          </p:nvSpPr>
          <p:spPr>
            <a:xfrm>
              <a:off x="5020200" y="1819080"/>
              <a:ext cx="205560" cy="21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18"/>
            <p:cNvSpPr/>
            <p:nvPr/>
          </p:nvSpPr>
          <p:spPr>
            <a:xfrm>
              <a:off x="5020200" y="1749960"/>
              <a:ext cx="205560" cy="21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19"/>
            <p:cNvSpPr/>
            <p:nvPr/>
          </p:nvSpPr>
          <p:spPr>
            <a:xfrm>
              <a:off x="4766760" y="1611000"/>
              <a:ext cx="459000" cy="21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20"/>
            <p:cNvSpPr/>
            <p:nvPr/>
          </p:nvSpPr>
          <p:spPr>
            <a:xfrm>
              <a:off x="4766760" y="1680840"/>
              <a:ext cx="459000" cy="21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21"/>
            <p:cNvSpPr/>
            <p:nvPr/>
          </p:nvSpPr>
          <p:spPr>
            <a:xfrm>
              <a:off x="4766760" y="1357920"/>
              <a:ext cx="205560" cy="20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pic>
        <p:nvPicPr>
          <p:cNvPr id="9" name="Picture 1"/>
          <p:cNvPicPr/>
          <p:nvPr/>
        </p:nvPicPr>
        <p:blipFill>
          <a:blip r:embed="rId4"/>
          <a:srcRect l="-15" b="26982"/>
          <a:stretch/>
        </p:blipFill>
        <p:spPr>
          <a:xfrm>
            <a:off x="1087654" y="1097280"/>
            <a:ext cx="10078200" cy="4139640"/>
          </a:xfrm>
          <a:prstGeom prst="rect">
            <a:avLst/>
          </a:prstGeom>
          <a:ln>
            <a:noFill/>
          </a:ln>
        </p:spPr>
      </p:pic>
      <p:sp>
        <p:nvSpPr>
          <p:cNvPr id="11" name="CustomShape 1"/>
          <p:cNvSpPr/>
          <p:nvPr/>
        </p:nvSpPr>
        <p:spPr>
          <a:xfrm>
            <a:off x="1087654" y="1097280"/>
            <a:ext cx="10078200" cy="413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2"/>
          <p:cNvSpPr/>
          <p:nvPr/>
        </p:nvSpPr>
        <p:spPr>
          <a:xfrm>
            <a:off x="9252094" y="4929840"/>
            <a:ext cx="593640" cy="614160"/>
          </a:xfrm>
          <a:custGeom>
            <a:avLst/>
            <a:gdLst/>
            <a:ahLst/>
            <a:cxnLst/>
            <a:rect l="l" t="t" r="r" b="b"/>
            <a:pathLst>
              <a:path w="21600" h="22346">
                <a:moveTo>
                  <a:pt x="0" y="11173"/>
                </a:moveTo>
              </a:path>
            </a:pathLst>
          </a:custGeom>
          <a:noFill/>
          <a:ln w="5724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3"/>
          <p:cNvSpPr/>
          <p:nvPr/>
        </p:nvSpPr>
        <p:spPr>
          <a:xfrm>
            <a:off x="9884614" y="4926960"/>
            <a:ext cx="593640" cy="614160"/>
          </a:xfrm>
          <a:custGeom>
            <a:avLst/>
            <a:gdLst/>
            <a:ahLst/>
            <a:cxnLst/>
            <a:rect l="l" t="t" r="r" b="b"/>
            <a:pathLst>
              <a:path w="21600" h="22346">
                <a:moveTo>
                  <a:pt x="0" y="11173"/>
                </a:moveTo>
              </a:path>
            </a:pathLst>
          </a:custGeom>
          <a:noFill/>
          <a:ln w="5724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4"/>
          <p:cNvSpPr/>
          <p:nvPr/>
        </p:nvSpPr>
        <p:spPr>
          <a:xfrm>
            <a:off x="10500574" y="4926960"/>
            <a:ext cx="593640" cy="614160"/>
          </a:xfrm>
          <a:custGeom>
            <a:avLst/>
            <a:gdLst/>
            <a:ahLst/>
            <a:cxnLst/>
            <a:rect l="l" t="t" r="r" b="b"/>
            <a:pathLst>
              <a:path w="21600" h="22346">
                <a:moveTo>
                  <a:pt x="0" y="11173"/>
                </a:moveTo>
              </a:path>
            </a:pathLst>
          </a:custGeom>
          <a:noFill/>
          <a:ln w="5724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5"/>
          <p:cNvSpPr/>
          <p:nvPr/>
        </p:nvSpPr>
        <p:spPr>
          <a:xfrm>
            <a:off x="3982774" y="2799649"/>
            <a:ext cx="4287960" cy="7349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4400" b="0" strike="noStrike" spc="-1" dirty="0">
                <a:solidFill>
                  <a:srgbClr val="F2F2F2"/>
                </a:solidFill>
                <a:latin typeface="Open Sans Extrabold"/>
                <a:ea typeface="Open Sans Extrabold"/>
              </a:rPr>
              <a:t>ASSUMPTIONS</a:t>
            </a:r>
            <a:endParaRPr lang="hu-HU" sz="4400" b="0" strike="noStrike" spc="-1" dirty="0">
              <a:latin typeface="Arial"/>
            </a:endParaRPr>
          </a:p>
        </p:txBody>
      </p:sp>
      <p:sp>
        <p:nvSpPr>
          <p:cNvPr id="17" name="CustomShape 6"/>
          <p:cNvSpPr/>
          <p:nvPr/>
        </p:nvSpPr>
        <p:spPr>
          <a:xfrm>
            <a:off x="9252094" y="4929840"/>
            <a:ext cx="594000" cy="614520"/>
          </a:xfrm>
          <a:custGeom>
            <a:avLst/>
            <a:gdLst/>
            <a:ahLst/>
            <a:cxnLst/>
            <a:rect l="l" t="t" r="r" b="b"/>
            <a:pathLst>
              <a:path w="21600" h="22346">
                <a:moveTo>
                  <a:pt x="0" y="11173"/>
                </a:moveTo>
                <a:close/>
              </a:path>
            </a:pathLst>
          </a:custGeom>
          <a:noFill/>
          <a:ln w="5724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7"/>
          <p:cNvSpPr/>
          <p:nvPr/>
        </p:nvSpPr>
        <p:spPr>
          <a:xfrm>
            <a:off x="9871654" y="4913280"/>
            <a:ext cx="594000" cy="614520"/>
          </a:xfrm>
          <a:custGeom>
            <a:avLst/>
            <a:gdLst/>
            <a:ahLst/>
            <a:cxnLst/>
            <a:rect l="l" t="t" r="r" b="b"/>
            <a:pathLst>
              <a:path w="21600" h="22346">
                <a:moveTo>
                  <a:pt x="0" y="11173"/>
                </a:moveTo>
                <a:close/>
              </a:path>
            </a:pathLst>
          </a:custGeom>
          <a:noFill/>
          <a:ln w="5724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8"/>
          <p:cNvSpPr/>
          <p:nvPr/>
        </p:nvSpPr>
        <p:spPr>
          <a:xfrm>
            <a:off x="10519654" y="4913280"/>
            <a:ext cx="594000" cy="614520"/>
          </a:xfrm>
          <a:custGeom>
            <a:avLst/>
            <a:gdLst/>
            <a:ahLst/>
            <a:cxnLst/>
            <a:rect l="l" t="t" r="r" b="b"/>
            <a:pathLst>
              <a:path w="21600" h="22346">
                <a:moveTo>
                  <a:pt x="0" y="11173"/>
                </a:moveTo>
                <a:close/>
              </a:path>
            </a:pathLst>
          </a:custGeom>
          <a:noFill/>
          <a:ln w="5724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156" y="5250600"/>
            <a:ext cx="1807058" cy="66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0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 flipH="1" flipV="1">
            <a:off x="1215777" y="3738432"/>
            <a:ext cx="9969120" cy="12600"/>
          </a:xfrm>
          <a:prstGeom prst="bentConnector3">
            <a:avLst>
              <a:gd name="adj1" fmla="val 50000"/>
            </a:avLst>
          </a:prstGeom>
          <a:noFill/>
          <a:ln w="31680" cap="rnd">
            <a:solidFill>
              <a:srgbClr val="A6A6A6"/>
            </a:solidFill>
            <a:custDash>
              <a:ds d="300000" sp="300000"/>
            </a:custDash>
            <a:miter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2"/>
          <p:cNvSpPr/>
          <p:nvPr/>
        </p:nvSpPr>
        <p:spPr>
          <a:xfrm>
            <a:off x="2693255" y="2744697"/>
            <a:ext cx="972360" cy="97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</a:path>
            </a:pathLst>
          </a:custGeom>
          <a:solidFill>
            <a:srgbClr val="FFFFFF"/>
          </a:solidFill>
          <a:ln w="12600">
            <a:solidFill>
              <a:srgbClr val="ED7D3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" name="Group 3"/>
          <p:cNvGrpSpPr/>
          <p:nvPr/>
        </p:nvGrpSpPr>
        <p:grpSpPr>
          <a:xfrm>
            <a:off x="4670146" y="1095206"/>
            <a:ext cx="3239640" cy="756720"/>
            <a:chOff x="3679805" y="115200"/>
            <a:chExt cx="3239640" cy="756720"/>
          </a:xfrm>
        </p:grpSpPr>
        <p:sp>
          <p:nvSpPr>
            <p:cNvPr id="7" name="CustomShape 4"/>
            <p:cNvSpPr/>
            <p:nvPr/>
          </p:nvSpPr>
          <p:spPr>
            <a:xfrm>
              <a:off x="3679805" y="115200"/>
              <a:ext cx="3239640" cy="756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hu-HU" sz="3600" b="0" strike="noStrike" spc="-1" dirty="0">
                  <a:solidFill>
                    <a:srgbClr val="7F7F7F"/>
                  </a:solidFill>
                  <a:latin typeface="Open Sans"/>
                  <a:ea typeface="Open Sans"/>
                </a:rPr>
                <a:t>ML PHASES</a:t>
              </a:r>
              <a:endParaRPr lang="hu-HU" sz="3600" b="0" strike="noStrike" spc="-1" dirty="0">
                <a:latin typeface="Arial"/>
              </a:endParaRPr>
            </a:p>
          </p:txBody>
        </p:sp>
      </p:grpSp>
      <p:sp>
        <p:nvSpPr>
          <p:cNvPr id="8" name="CustomShape 5"/>
          <p:cNvSpPr/>
          <p:nvPr/>
        </p:nvSpPr>
        <p:spPr>
          <a:xfrm>
            <a:off x="7740760" y="1147046"/>
            <a:ext cx="45719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6"/>
          <p:cNvSpPr/>
          <p:nvPr/>
        </p:nvSpPr>
        <p:spPr>
          <a:xfrm flipH="1">
            <a:off x="4239548" y="1147046"/>
            <a:ext cx="45719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7"/>
          <p:cNvSpPr/>
          <p:nvPr/>
        </p:nvSpPr>
        <p:spPr>
          <a:xfrm>
            <a:off x="1774535" y="3881937"/>
            <a:ext cx="2591640" cy="55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7F7F7F"/>
                </a:solidFill>
                <a:latin typeface="Open Sans"/>
                <a:ea typeface="Open Sans"/>
              </a:rPr>
              <a:t>Data preparation</a:t>
            </a:r>
            <a:endParaRPr lang="hu-HU" sz="2000" b="0" strike="noStrike" spc="-1">
              <a:latin typeface="Arial"/>
            </a:endParaRPr>
          </a:p>
        </p:txBody>
      </p:sp>
      <p:sp>
        <p:nvSpPr>
          <p:cNvPr id="11" name="CustomShape 8"/>
          <p:cNvSpPr/>
          <p:nvPr/>
        </p:nvSpPr>
        <p:spPr>
          <a:xfrm>
            <a:off x="2134535" y="4369017"/>
            <a:ext cx="2053800" cy="113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Data sources</a:t>
            </a:r>
            <a:endParaRPr lang="hu-H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Collection and storage</a:t>
            </a:r>
            <a:endParaRPr lang="hu-H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Annotation </a:t>
            </a:r>
            <a:endParaRPr lang="hu-HU" sz="1400" b="0" strike="noStrike" spc="-1">
              <a:latin typeface="Arial"/>
            </a:endParaRPr>
          </a:p>
        </p:txBody>
      </p:sp>
      <p:sp>
        <p:nvSpPr>
          <p:cNvPr id="12" name="CustomShape 9"/>
          <p:cNvSpPr/>
          <p:nvPr/>
        </p:nvSpPr>
        <p:spPr>
          <a:xfrm>
            <a:off x="4366535" y="3881937"/>
            <a:ext cx="2158920" cy="48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7F7F7F"/>
                </a:solidFill>
                <a:latin typeface="Open Sans"/>
                <a:ea typeface="Open Sans"/>
              </a:rPr>
              <a:t>Model research</a:t>
            </a:r>
            <a:endParaRPr lang="hu-HU" sz="2000" b="0" strike="noStrike" spc="-1">
              <a:latin typeface="Arial"/>
            </a:endParaRPr>
          </a:p>
        </p:txBody>
      </p:sp>
      <p:sp>
        <p:nvSpPr>
          <p:cNvPr id="13" name="CustomShape 10"/>
          <p:cNvSpPr/>
          <p:nvPr/>
        </p:nvSpPr>
        <p:spPr>
          <a:xfrm>
            <a:off x="4294535" y="4365777"/>
            <a:ext cx="205380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Literature research </a:t>
            </a:r>
            <a:endParaRPr lang="hu-H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Collecting viable models</a:t>
            </a:r>
            <a:endParaRPr lang="hu-H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Model selection</a:t>
            </a:r>
            <a:endParaRPr lang="hu-HU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Implementation</a:t>
            </a:r>
            <a:endParaRPr lang="hu-HU" sz="1400" b="0" strike="noStrike" spc="-1">
              <a:latin typeface="Arial"/>
            </a:endParaRPr>
          </a:p>
        </p:txBody>
      </p:sp>
      <p:sp>
        <p:nvSpPr>
          <p:cNvPr id="14" name="CustomShape 11"/>
          <p:cNvSpPr/>
          <p:nvPr/>
        </p:nvSpPr>
        <p:spPr>
          <a:xfrm>
            <a:off x="6716615" y="3861777"/>
            <a:ext cx="186300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7F7F7F"/>
                </a:solidFill>
                <a:latin typeface="Open Sans"/>
                <a:ea typeface="Open Sans"/>
              </a:rPr>
              <a:t>Optimization</a:t>
            </a:r>
            <a:r>
              <a:t/>
            </a:r>
            <a:br/>
            <a:r>
              <a:rPr lang="hu-HU" sz="2000" b="0" strike="noStrike" spc="-1">
                <a:solidFill>
                  <a:srgbClr val="7F7F7F"/>
                </a:solidFill>
                <a:latin typeface="Open Sans"/>
                <a:ea typeface="Open Sans"/>
              </a:rPr>
              <a:t>and training</a:t>
            </a:r>
            <a:endParaRPr lang="hu-HU" sz="2000" b="0" strike="noStrike" spc="-1">
              <a:latin typeface="Arial"/>
            </a:endParaRPr>
          </a:p>
        </p:txBody>
      </p:sp>
      <p:sp>
        <p:nvSpPr>
          <p:cNvPr id="15" name="CustomShape 12"/>
          <p:cNvSpPr/>
          <p:nvPr/>
        </p:nvSpPr>
        <p:spPr>
          <a:xfrm>
            <a:off x="8758535" y="3861777"/>
            <a:ext cx="2107800" cy="41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7F7F7F"/>
                </a:solidFill>
                <a:latin typeface="Open Sans"/>
                <a:ea typeface="Open Sans"/>
              </a:rPr>
              <a:t>Productization</a:t>
            </a:r>
            <a:endParaRPr lang="hu-HU" sz="2000" b="0" strike="noStrike" spc="-1">
              <a:latin typeface="Arial"/>
            </a:endParaRPr>
          </a:p>
        </p:txBody>
      </p:sp>
      <p:sp>
        <p:nvSpPr>
          <p:cNvPr id="16" name="CustomShape 13"/>
          <p:cNvSpPr/>
          <p:nvPr/>
        </p:nvSpPr>
        <p:spPr>
          <a:xfrm>
            <a:off x="8686535" y="4369017"/>
            <a:ext cx="2053800" cy="115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 dirty="0">
                <a:solidFill>
                  <a:srgbClr val="7F7F7F"/>
                </a:solidFill>
                <a:latin typeface="Open Sans Light"/>
                <a:ea typeface="Open Sans Light"/>
              </a:rPr>
              <a:t>Optimizing for inference</a:t>
            </a:r>
            <a:endParaRPr lang="hu-HU" sz="14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 dirty="0">
                <a:solidFill>
                  <a:srgbClr val="7F7F7F"/>
                </a:solidFill>
                <a:latin typeface="Open Sans Light"/>
                <a:ea typeface="Open Sans Light"/>
              </a:rPr>
              <a:t>Creating ML service</a:t>
            </a:r>
            <a:endParaRPr lang="hu-HU" sz="14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hu-HU" sz="1400" b="0" strike="noStrike" spc="-1" dirty="0">
                <a:solidFill>
                  <a:srgbClr val="7F7F7F"/>
                </a:solidFill>
                <a:latin typeface="Open Sans Light"/>
                <a:ea typeface="Open Sans Light"/>
              </a:rPr>
              <a:t>Deployment</a:t>
            </a:r>
            <a:endParaRPr lang="hu-HU" sz="1400" b="0" strike="noStrike" spc="-1" dirty="0">
              <a:latin typeface="Arial"/>
            </a:endParaRPr>
          </a:p>
        </p:txBody>
      </p:sp>
      <p:sp>
        <p:nvSpPr>
          <p:cNvPr id="17" name="CustomShape 14"/>
          <p:cNvSpPr/>
          <p:nvPr/>
        </p:nvSpPr>
        <p:spPr>
          <a:xfrm>
            <a:off x="4792415" y="2716617"/>
            <a:ext cx="972360" cy="97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</a:path>
            </a:pathLst>
          </a:custGeom>
          <a:solidFill>
            <a:srgbClr val="FFFFFF"/>
          </a:solidFill>
          <a:ln w="12600">
            <a:solidFill>
              <a:srgbClr val="2F559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5"/>
          <p:cNvSpPr/>
          <p:nvPr/>
        </p:nvSpPr>
        <p:spPr>
          <a:xfrm>
            <a:off x="7064375" y="2743257"/>
            <a:ext cx="972360" cy="97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</a:path>
            </a:pathLst>
          </a:custGeom>
          <a:solidFill>
            <a:srgbClr val="FFFFFF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6"/>
          <p:cNvSpPr/>
          <p:nvPr/>
        </p:nvSpPr>
        <p:spPr>
          <a:xfrm>
            <a:off x="9163895" y="2743257"/>
            <a:ext cx="972360" cy="97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</a:path>
            </a:pathLst>
          </a:custGeom>
          <a:solidFill>
            <a:srgbClr val="FFFFFF"/>
          </a:solidFill>
          <a:ln w="12600">
            <a:solidFill>
              <a:srgbClr val="54823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CustomShape 17"/>
          <p:cNvSpPr/>
          <p:nvPr/>
        </p:nvSpPr>
        <p:spPr>
          <a:xfrm>
            <a:off x="4654535" y="2637777"/>
            <a:ext cx="972720" cy="97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close/>
              </a:path>
            </a:pathLst>
          </a:custGeom>
          <a:solidFill>
            <a:srgbClr val="FFFFFF"/>
          </a:solidFill>
          <a:ln w="12600">
            <a:solidFill>
              <a:srgbClr val="2F559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18"/>
          <p:cNvSpPr/>
          <p:nvPr/>
        </p:nvSpPr>
        <p:spPr>
          <a:xfrm>
            <a:off x="2457815" y="2673057"/>
            <a:ext cx="972720" cy="97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close/>
              </a:path>
            </a:pathLst>
          </a:custGeom>
          <a:solidFill>
            <a:srgbClr val="FFFFFF"/>
          </a:solidFill>
          <a:ln w="12600">
            <a:solidFill>
              <a:srgbClr val="ED7D3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19"/>
          <p:cNvSpPr/>
          <p:nvPr/>
        </p:nvSpPr>
        <p:spPr>
          <a:xfrm>
            <a:off x="7065815" y="2637777"/>
            <a:ext cx="972720" cy="97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close/>
              </a:path>
            </a:pathLst>
          </a:custGeom>
          <a:solidFill>
            <a:srgbClr val="FFFFFF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20"/>
          <p:cNvSpPr/>
          <p:nvPr/>
        </p:nvSpPr>
        <p:spPr>
          <a:xfrm>
            <a:off x="9153815" y="2637777"/>
            <a:ext cx="972720" cy="97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close/>
              </a:path>
            </a:pathLst>
          </a:custGeom>
          <a:solidFill>
            <a:srgbClr val="FFFFFF"/>
          </a:solidFill>
          <a:ln w="12600">
            <a:solidFill>
              <a:srgbClr val="54823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08" y="2248829"/>
            <a:ext cx="1360543" cy="13605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83" y="2261426"/>
            <a:ext cx="1404635" cy="13479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40" y="2294774"/>
            <a:ext cx="1429830" cy="13605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62" y="2261426"/>
            <a:ext cx="1455026" cy="13731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4873984" y="1094021"/>
            <a:ext cx="23378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 dirty="0">
                <a:solidFill>
                  <a:srgbClr val="7F7F7F"/>
                </a:solidFill>
                <a:latin typeface="Open Sans"/>
                <a:ea typeface="Open Sans"/>
              </a:rPr>
              <a:t>DATASET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7259164" y="1155581"/>
            <a:ext cx="45719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3"/>
          <p:cNvSpPr/>
          <p:nvPr/>
        </p:nvSpPr>
        <p:spPr>
          <a:xfrm>
            <a:off x="4597827" y="1155581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4"/>
          <p:cNvSpPr/>
          <p:nvPr/>
        </p:nvSpPr>
        <p:spPr>
          <a:xfrm>
            <a:off x="6042904" y="2782781"/>
            <a:ext cx="360" cy="1967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 cap="rnd">
            <a:solidFill>
              <a:srgbClr val="A6A6A6"/>
            </a:solidFill>
            <a:custDash>
              <a:ds d="300000" sp="300000"/>
            </a:custDash>
            <a:miter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5"/>
          <p:cNvSpPr/>
          <p:nvPr/>
        </p:nvSpPr>
        <p:spPr>
          <a:xfrm flipH="1">
            <a:off x="4576264" y="2801501"/>
            <a:ext cx="32598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 cap="rnd">
            <a:solidFill>
              <a:srgbClr val="A6A6A6"/>
            </a:solidFill>
            <a:custDash>
              <a:ds d="300000" sp="300000"/>
            </a:custDash>
            <a:miter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6"/>
          <p:cNvSpPr/>
          <p:nvPr/>
        </p:nvSpPr>
        <p:spPr>
          <a:xfrm flipH="1">
            <a:off x="4524784" y="4768901"/>
            <a:ext cx="32601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1680" cap="rnd">
            <a:solidFill>
              <a:srgbClr val="A6A6A6"/>
            </a:solidFill>
            <a:custDash>
              <a:ds d="300000" sp="300000"/>
            </a:custDash>
            <a:miter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8"/>
          <p:cNvSpPr/>
          <p:nvPr/>
        </p:nvSpPr>
        <p:spPr>
          <a:xfrm>
            <a:off x="1606624" y="2590901"/>
            <a:ext cx="1909800" cy="73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Causes training and testing problems</a:t>
            </a:r>
            <a:endParaRPr lang="hu-HU" sz="1400" b="0" strike="noStrike" spc="-1">
              <a:latin typeface="Arial"/>
            </a:endParaRPr>
          </a:p>
        </p:txBody>
      </p:sp>
      <p:sp>
        <p:nvSpPr>
          <p:cNvPr id="11" name="CustomShape 9"/>
          <p:cNvSpPr/>
          <p:nvPr/>
        </p:nvSpPr>
        <p:spPr>
          <a:xfrm>
            <a:off x="1514464" y="4129181"/>
            <a:ext cx="179964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7F7F7F"/>
                </a:solidFill>
                <a:latin typeface="Open Sans"/>
                <a:ea typeface="Open Sans"/>
              </a:rPr>
              <a:t>Edge cases</a:t>
            </a:r>
            <a:endParaRPr lang="hu-HU" sz="2000" b="0" strike="noStrike" spc="-1">
              <a:latin typeface="Arial"/>
            </a:endParaRPr>
          </a:p>
        </p:txBody>
      </p:sp>
      <p:sp>
        <p:nvSpPr>
          <p:cNvPr id="12" name="CustomShape 10"/>
          <p:cNvSpPr/>
          <p:nvPr/>
        </p:nvSpPr>
        <p:spPr>
          <a:xfrm>
            <a:off x="8862784" y="2736701"/>
            <a:ext cx="223164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Deep learning models are very data-hungry</a:t>
            </a:r>
            <a:endParaRPr lang="hu-HU" sz="1400" b="0" strike="noStrike" spc="-1">
              <a:latin typeface="Arial"/>
            </a:endParaRPr>
          </a:p>
        </p:txBody>
      </p:sp>
      <p:sp>
        <p:nvSpPr>
          <p:cNvPr id="13" name="CustomShape 11"/>
          <p:cNvSpPr/>
          <p:nvPr/>
        </p:nvSpPr>
        <p:spPr>
          <a:xfrm>
            <a:off x="8772784" y="2248901"/>
            <a:ext cx="23756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7F7F7F"/>
                </a:solidFill>
                <a:latin typeface="Open Sans"/>
                <a:ea typeface="Open Sans"/>
              </a:rPr>
              <a:t>Not enough data</a:t>
            </a:r>
            <a:endParaRPr lang="hu-HU" sz="2000" b="0" strike="noStrike" spc="-1">
              <a:latin typeface="Arial"/>
            </a:endParaRPr>
          </a:p>
        </p:txBody>
      </p:sp>
      <p:sp>
        <p:nvSpPr>
          <p:cNvPr id="14" name="CustomShape 12"/>
          <p:cNvSpPr/>
          <p:nvPr/>
        </p:nvSpPr>
        <p:spPr>
          <a:xfrm>
            <a:off x="4660827" y="1841021"/>
            <a:ext cx="3023640" cy="57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 dirty="0">
                <a:solidFill>
                  <a:srgbClr val="854D15"/>
                </a:solidFill>
                <a:latin typeface="Open Sans"/>
                <a:ea typeface="Open Sans"/>
              </a:rPr>
              <a:t>(Some) Common problems</a:t>
            </a:r>
            <a:endParaRPr lang="hu-HU" sz="1600" b="0" strike="noStrike" spc="-1" dirty="0">
              <a:latin typeface="Arial"/>
            </a:endParaRPr>
          </a:p>
        </p:txBody>
      </p:sp>
      <p:sp>
        <p:nvSpPr>
          <p:cNvPr id="15" name="CustomShape 13"/>
          <p:cNvSpPr/>
          <p:nvPr/>
        </p:nvSpPr>
        <p:spPr>
          <a:xfrm>
            <a:off x="8844784" y="4774661"/>
            <a:ext cx="2087640" cy="78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Annotation can be a bottleneck.</a:t>
            </a:r>
            <a:endParaRPr lang="hu-HU" sz="1400" b="0" strike="noStrike" spc="-1">
              <a:latin typeface="Arial"/>
            </a:endParaRPr>
          </a:p>
        </p:txBody>
      </p:sp>
      <p:sp>
        <p:nvSpPr>
          <p:cNvPr id="16" name="CustomShape 14"/>
          <p:cNvSpPr/>
          <p:nvPr/>
        </p:nvSpPr>
        <p:spPr>
          <a:xfrm>
            <a:off x="8772784" y="4048901"/>
            <a:ext cx="244764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2000" b="0" strike="noStrike" spc="-1">
                <a:solidFill>
                  <a:srgbClr val="7F7F7F"/>
                </a:solidFill>
                <a:latin typeface="Open Sans"/>
                <a:ea typeface="Open Sans"/>
              </a:rPr>
              <a:t>Lack of annotated data</a:t>
            </a:r>
            <a:endParaRPr lang="hu-HU" sz="2000" b="0" strike="noStrike" spc="-1">
              <a:latin typeface="Arial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tretch/>
        </p:blipFill>
        <p:spPr>
          <a:xfrm>
            <a:off x="3444784" y="4264901"/>
            <a:ext cx="1007640" cy="1007640"/>
          </a:xfrm>
          <a:prstGeom prst="rect">
            <a:avLst/>
          </a:prstGeom>
          <a:ln>
            <a:noFill/>
          </a:ln>
        </p:spPr>
      </p:pic>
      <p:sp>
        <p:nvSpPr>
          <p:cNvPr id="18" name="CustomShape 15"/>
          <p:cNvSpPr/>
          <p:nvPr/>
        </p:nvSpPr>
        <p:spPr>
          <a:xfrm>
            <a:off x="1514464" y="4553261"/>
            <a:ext cx="1727640" cy="113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400" b="0" strike="noStrike" spc="-1">
                <a:solidFill>
                  <a:srgbClr val="7F7F7F"/>
                </a:solidFill>
                <a:latin typeface="Open Sans Light"/>
                <a:ea typeface="Open Sans Light"/>
              </a:rPr>
              <a:t>The distribution of training and test set is different.</a:t>
            </a:r>
            <a:endParaRPr lang="hu-HU" sz="1400" b="0" strike="noStrike" spc="-1">
              <a:latin typeface="Arial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/>
          <a:stretch/>
        </p:blipFill>
        <p:spPr>
          <a:xfrm>
            <a:off x="7908784" y="4336901"/>
            <a:ext cx="935640" cy="93564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6"/>
          <a:stretch/>
        </p:blipFill>
        <p:spPr>
          <a:xfrm>
            <a:off x="7962424" y="2536901"/>
            <a:ext cx="810360" cy="810360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54" y="2394791"/>
            <a:ext cx="966780" cy="9667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4664539" y="1061052"/>
            <a:ext cx="28796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>
                <a:solidFill>
                  <a:srgbClr val="7F7F7F"/>
                </a:solidFill>
                <a:latin typeface="Open Sans"/>
                <a:ea typeface="Open Sans"/>
              </a:rPr>
              <a:t>EDGE CASE</a:t>
            </a:r>
            <a:endParaRPr lang="hu-HU" sz="3600" b="0" strike="noStrike" spc="-1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7544179" y="1122537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3"/>
          <p:cNvSpPr/>
          <p:nvPr/>
        </p:nvSpPr>
        <p:spPr>
          <a:xfrm>
            <a:off x="4582289" y="1122537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4"/>
          <p:cNvSpPr/>
          <p:nvPr/>
        </p:nvSpPr>
        <p:spPr>
          <a:xfrm>
            <a:off x="5472151" y="1660661"/>
            <a:ext cx="2231640" cy="43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 dirty="0">
                <a:solidFill>
                  <a:srgbClr val="854D15"/>
                </a:solidFill>
                <a:latin typeface="Open Sans"/>
                <a:ea typeface="Open Sans"/>
              </a:rPr>
              <a:t>An example</a:t>
            </a:r>
            <a:endParaRPr lang="hu-HU" sz="1600" b="0" strike="noStrike" spc="-1" dirty="0">
              <a:latin typeface="Arial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/>
          <a:stretch/>
        </p:blipFill>
        <p:spPr>
          <a:xfrm>
            <a:off x="1269739" y="2716825"/>
            <a:ext cx="4330440" cy="288684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/>
          <a:stretch/>
        </p:blipFill>
        <p:spPr>
          <a:xfrm>
            <a:off x="6491719" y="2716825"/>
            <a:ext cx="4300995" cy="2886840"/>
          </a:xfrm>
          <a:prstGeom prst="rect">
            <a:avLst/>
          </a:prstGeom>
          <a:ln>
            <a:noFill/>
          </a:ln>
        </p:spPr>
      </p:pic>
      <p:sp>
        <p:nvSpPr>
          <p:cNvPr id="10" name="CustomShape 5"/>
          <p:cNvSpPr/>
          <p:nvPr/>
        </p:nvSpPr>
        <p:spPr>
          <a:xfrm>
            <a:off x="1995139" y="2094821"/>
            <a:ext cx="2879640" cy="4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2000" b="0" strike="noStrike" spc="-1">
                <a:solidFill>
                  <a:srgbClr val="7F7F7F"/>
                </a:solidFill>
                <a:latin typeface="Open Sans"/>
                <a:ea typeface="Open Sans"/>
              </a:rPr>
              <a:t>Training dataset</a:t>
            </a:r>
            <a:endParaRPr lang="hu-HU" sz="2000" b="0" strike="noStrike" spc="-1">
              <a:latin typeface="Arial"/>
            </a:endParaRPr>
          </a:p>
        </p:txBody>
      </p:sp>
      <p:sp>
        <p:nvSpPr>
          <p:cNvPr id="11" name="CustomShape 6"/>
          <p:cNvSpPr/>
          <p:nvPr/>
        </p:nvSpPr>
        <p:spPr>
          <a:xfrm>
            <a:off x="7670396" y="2111817"/>
            <a:ext cx="1943640" cy="48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2000" b="0" strike="noStrike" spc="-1" dirty="0">
                <a:solidFill>
                  <a:srgbClr val="7F7F7F"/>
                </a:solidFill>
                <a:latin typeface="Open Sans"/>
                <a:ea typeface="Open Sans"/>
              </a:rPr>
              <a:t>Test dataset</a:t>
            </a:r>
            <a:endParaRPr lang="hu-HU" sz="2000" b="0" strike="noStrike" spc="-1" dirty="0"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4564269" y="1029524"/>
            <a:ext cx="296028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>
                <a:solidFill>
                  <a:srgbClr val="7F7F7F"/>
                </a:solidFill>
                <a:latin typeface="Open Sans"/>
                <a:ea typeface="Open Sans"/>
              </a:rPr>
              <a:t>SOLUTION 1</a:t>
            </a:r>
            <a:endParaRPr lang="hu-HU" sz="3600" b="0" strike="noStrike" spc="-1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7524909" y="1088204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3"/>
          <p:cNvSpPr/>
          <p:nvPr/>
        </p:nvSpPr>
        <p:spPr>
          <a:xfrm>
            <a:off x="4500909" y="1088204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4"/>
          <p:cNvSpPr/>
          <p:nvPr/>
        </p:nvSpPr>
        <p:spPr>
          <a:xfrm>
            <a:off x="1925469" y="3693524"/>
            <a:ext cx="3281760" cy="32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hu-HU" sz="1400" b="1" strike="noStrike" spc="-1">
                <a:solidFill>
                  <a:srgbClr val="000000"/>
                </a:solidFill>
                <a:latin typeface="Lato Semibold"/>
                <a:ea typeface="Lato Semibold"/>
              </a:rPr>
              <a:t>Data augmentation</a:t>
            </a:r>
            <a:endParaRPr lang="hu-HU" sz="1400" b="0" strike="noStrike" spc="-1">
              <a:latin typeface="Arial"/>
            </a:endParaRPr>
          </a:p>
        </p:txBody>
      </p:sp>
      <p:sp>
        <p:nvSpPr>
          <p:cNvPr id="8" name="CustomShape 5"/>
          <p:cNvSpPr/>
          <p:nvPr/>
        </p:nvSpPr>
        <p:spPr>
          <a:xfrm>
            <a:off x="6545709" y="2185484"/>
            <a:ext cx="3281760" cy="32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hu-HU" sz="1400" b="1" strike="noStrike" spc="-1">
                <a:solidFill>
                  <a:srgbClr val="000000"/>
                </a:solidFill>
                <a:latin typeface="Lato Semibold"/>
                <a:ea typeface="Lato Semibold"/>
              </a:rPr>
              <a:t>Data simulation</a:t>
            </a:r>
            <a:endParaRPr lang="hu-HU" sz="1400" b="0" strike="noStrike" spc="-1">
              <a:latin typeface="Arial"/>
            </a:endParaRPr>
          </a:p>
        </p:txBody>
      </p:sp>
      <p:sp>
        <p:nvSpPr>
          <p:cNvPr id="9" name="CustomShape 6"/>
          <p:cNvSpPr/>
          <p:nvPr/>
        </p:nvSpPr>
        <p:spPr>
          <a:xfrm>
            <a:off x="6545709" y="2514884"/>
            <a:ext cx="443484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hu-HU" sz="1200" b="0" strike="noStrike" spc="-1">
                <a:solidFill>
                  <a:srgbClr val="A6A6A6"/>
                </a:solidFill>
                <a:latin typeface="Lato"/>
                <a:ea typeface="Lato"/>
              </a:rPr>
              <a:t>Simulate the real world environment where you would take your data from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0" name="CustomShape 7"/>
          <p:cNvSpPr/>
          <p:nvPr/>
        </p:nvSpPr>
        <p:spPr>
          <a:xfrm rot="5400000">
            <a:off x="6046389" y="2271884"/>
            <a:ext cx="400680" cy="400680"/>
          </a:xfrm>
          <a:custGeom>
            <a:avLst/>
            <a:gdLst/>
            <a:ahLst/>
            <a:cxnLst/>
            <a:rect l="l" t="t" r="r" b="b"/>
            <a:pathLst>
              <a:path w="1192090" h="1192090">
                <a:moveTo>
                  <a:pt x="610576" y="269416"/>
                </a:moveTo>
                <a:cubicBezTo>
                  <a:pt x="591345" y="269416"/>
                  <a:pt x="572115" y="276752"/>
                  <a:pt x="557442" y="291424"/>
                </a:cubicBezTo>
                <a:lnTo>
                  <a:pt x="479614" y="369253"/>
                </a:lnTo>
                <a:lnTo>
                  <a:pt x="478146" y="371464"/>
                </a:lnTo>
                <a:lnTo>
                  <a:pt x="254468" y="595142"/>
                </a:lnTo>
                <a:cubicBezTo>
                  <a:pt x="225123" y="624487"/>
                  <a:pt x="225123" y="672064"/>
                  <a:pt x="254468" y="701409"/>
                </a:cubicBezTo>
                <a:lnTo>
                  <a:pt x="332296" y="779237"/>
                </a:lnTo>
                <a:cubicBezTo>
                  <a:pt x="361641" y="808582"/>
                  <a:pt x="409218" y="808582"/>
                  <a:pt x="438563" y="779237"/>
                </a:cubicBezTo>
                <a:lnTo>
                  <a:pt x="610947" y="606853"/>
                </a:lnTo>
                <a:lnTo>
                  <a:pt x="783287" y="779193"/>
                </a:lnTo>
                <a:cubicBezTo>
                  <a:pt x="812632" y="808538"/>
                  <a:pt x="860209" y="808538"/>
                  <a:pt x="889554" y="779193"/>
                </a:cubicBezTo>
                <a:lnTo>
                  <a:pt x="967382" y="701365"/>
                </a:lnTo>
                <a:cubicBezTo>
                  <a:pt x="996727" y="672020"/>
                  <a:pt x="996727" y="624443"/>
                  <a:pt x="967382" y="595098"/>
                </a:cubicBezTo>
                <a:lnTo>
                  <a:pt x="743531" y="371246"/>
                </a:lnTo>
                <a:lnTo>
                  <a:pt x="742236" y="369297"/>
                </a:lnTo>
                <a:lnTo>
                  <a:pt x="664408" y="291468"/>
                </a:lnTo>
                <a:cubicBezTo>
                  <a:pt x="649736" y="276796"/>
                  <a:pt x="630505" y="269460"/>
                  <a:pt x="611275" y="269460"/>
                </a:cubicBezTo>
                <a:lnTo>
                  <a:pt x="611038" y="269506"/>
                </a:lnTo>
                <a:close/>
                <a:moveTo>
                  <a:pt x="596045" y="0"/>
                </a:moveTo>
                <a:cubicBezTo>
                  <a:pt x="925232" y="0"/>
                  <a:pt x="1192090" y="266858"/>
                  <a:pt x="1192090" y="596045"/>
                </a:cubicBezTo>
                <a:cubicBezTo>
                  <a:pt x="1192090" y="925232"/>
                  <a:pt x="925232" y="1192090"/>
                  <a:pt x="596045" y="1192090"/>
                </a:cubicBezTo>
                <a:cubicBezTo>
                  <a:pt x="266858" y="1192090"/>
                  <a:pt x="0" y="925232"/>
                  <a:pt x="0" y="596045"/>
                </a:cubicBezTo>
                <a:cubicBezTo>
                  <a:pt x="0" y="266858"/>
                  <a:pt x="266858" y="0"/>
                  <a:pt x="596045" y="0"/>
                </a:cubicBezTo>
                <a:close/>
              </a:path>
            </a:pathLst>
          </a:custGeom>
          <a:solidFill>
            <a:srgbClr val="2C344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8"/>
          <p:cNvSpPr/>
          <p:nvPr/>
        </p:nvSpPr>
        <p:spPr>
          <a:xfrm rot="5400000">
            <a:off x="1426149" y="3766604"/>
            <a:ext cx="400680" cy="400680"/>
          </a:xfrm>
          <a:custGeom>
            <a:avLst/>
            <a:gdLst/>
            <a:ahLst/>
            <a:cxnLst/>
            <a:rect l="l" t="t" r="r" b="b"/>
            <a:pathLst>
              <a:path w="1192090" h="1192090">
                <a:moveTo>
                  <a:pt x="610576" y="269416"/>
                </a:moveTo>
                <a:cubicBezTo>
                  <a:pt x="591345" y="269416"/>
                  <a:pt x="572115" y="276752"/>
                  <a:pt x="557442" y="291424"/>
                </a:cubicBezTo>
                <a:lnTo>
                  <a:pt x="479614" y="369253"/>
                </a:lnTo>
                <a:lnTo>
                  <a:pt x="478146" y="371464"/>
                </a:lnTo>
                <a:lnTo>
                  <a:pt x="254468" y="595142"/>
                </a:lnTo>
                <a:cubicBezTo>
                  <a:pt x="225123" y="624487"/>
                  <a:pt x="225123" y="672064"/>
                  <a:pt x="254468" y="701409"/>
                </a:cubicBezTo>
                <a:lnTo>
                  <a:pt x="332296" y="779237"/>
                </a:lnTo>
                <a:cubicBezTo>
                  <a:pt x="361641" y="808582"/>
                  <a:pt x="409218" y="808582"/>
                  <a:pt x="438563" y="779237"/>
                </a:cubicBezTo>
                <a:lnTo>
                  <a:pt x="610947" y="606853"/>
                </a:lnTo>
                <a:lnTo>
                  <a:pt x="783287" y="779193"/>
                </a:lnTo>
                <a:cubicBezTo>
                  <a:pt x="812632" y="808538"/>
                  <a:pt x="860209" y="808538"/>
                  <a:pt x="889554" y="779193"/>
                </a:cubicBezTo>
                <a:lnTo>
                  <a:pt x="967382" y="701365"/>
                </a:lnTo>
                <a:cubicBezTo>
                  <a:pt x="996727" y="672020"/>
                  <a:pt x="996727" y="624443"/>
                  <a:pt x="967382" y="595098"/>
                </a:cubicBezTo>
                <a:lnTo>
                  <a:pt x="743531" y="371246"/>
                </a:lnTo>
                <a:lnTo>
                  <a:pt x="742236" y="369297"/>
                </a:lnTo>
                <a:lnTo>
                  <a:pt x="664408" y="291468"/>
                </a:lnTo>
                <a:cubicBezTo>
                  <a:pt x="649736" y="276796"/>
                  <a:pt x="630505" y="269460"/>
                  <a:pt x="611275" y="269460"/>
                </a:cubicBezTo>
                <a:lnTo>
                  <a:pt x="611038" y="269506"/>
                </a:lnTo>
                <a:close/>
                <a:moveTo>
                  <a:pt x="596045" y="0"/>
                </a:moveTo>
                <a:cubicBezTo>
                  <a:pt x="925232" y="0"/>
                  <a:pt x="1192090" y="266858"/>
                  <a:pt x="1192090" y="596045"/>
                </a:cubicBezTo>
                <a:cubicBezTo>
                  <a:pt x="1192090" y="925232"/>
                  <a:pt x="925232" y="1192090"/>
                  <a:pt x="596045" y="1192090"/>
                </a:cubicBezTo>
                <a:cubicBezTo>
                  <a:pt x="266858" y="1192090"/>
                  <a:pt x="0" y="925232"/>
                  <a:pt x="0" y="596045"/>
                </a:cubicBezTo>
                <a:cubicBezTo>
                  <a:pt x="0" y="266858"/>
                  <a:pt x="266858" y="0"/>
                  <a:pt x="596045" y="0"/>
                </a:cubicBezTo>
                <a:close/>
              </a:path>
            </a:pathLst>
          </a:custGeom>
          <a:solidFill>
            <a:srgbClr val="37597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" name="Picture 11"/>
          <p:cNvPicPr/>
          <p:nvPr/>
        </p:nvPicPr>
        <p:blipFill>
          <a:blip r:embed="rId4"/>
          <a:stretch/>
        </p:blipFill>
        <p:spPr>
          <a:xfrm>
            <a:off x="1332909" y="4457804"/>
            <a:ext cx="4739400" cy="166608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5"/>
          <a:stretch/>
        </p:blipFill>
        <p:spPr>
          <a:xfrm>
            <a:off x="6516909" y="3109244"/>
            <a:ext cx="4503960" cy="2383920"/>
          </a:xfrm>
          <a:prstGeom prst="rect">
            <a:avLst/>
          </a:prstGeom>
          <a:ln>
            <a:noFill/>
          </a:ln>
        </p:spPr>
      </p:pic>
      <p:sp>
        <p:nvSpPr>
          <p:cNvPr id="14" name="CustomShape 9"/>
          <p:cNvSpPr/>
          <p:nvPr/>
        </p:nvSpPr>
        <p:spPr>
          <a:xfrm>
            <a:off x="1968669" y="3981524"/>
            <a:ext cx="4679640" cy="7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hu-HU" sz="1200" b="0" strike="noStrike" spc="-1">
                <a:solidFill>
                  <a:srgbClr val="A6A6A6"/>
                </a:solidFill>
                <a:latin typeface="Lato"/>
                <a:ea typeface="Lato"/>
              </a:rPr>
              <a:t>Simplest way to create more data. In case of images, add simple random transformation, e.g. translation, rotation, gaussion noise, etc.</a:t>
            </a:r>
            <a:endParaRPr lang="hu-HU" sz="1200" b="0" strike="noStrike" spc="-1">
              <a:latin typeface="Arial"/>
            </a:endParaRPr>
          </a:p>
        </p:txBody>
      </p:sp>
      <p:sp>
        <p:nvSpPr>
          <p:cNvPr id="15" name="CustomShape 10"/>
          <p:cNvSpPr/>
          <p:nvPr/>
        </p:nvSpPr>
        <p:spPr>
          <a:xfrm>
            <a:off x="5274909" y="1605164"/>
            <a:ext cx="1943640" cy="43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 dirty="0">
                <a:solidFill>
                  <a:srgbClr val="854D15"/>
                </a:solidFill>
                <a:latin typeface="Open Sans"/>
                <a:ea typeface="Open Sans"/>
              </a:rPr>
              <a:t>Data synthesis</a:t>
            </a:r>
            <a:endParaRPr lang="hu-HU" sz="1600" b="0" strike="noStrike" spc="-1" dirty="0"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8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4664704" y="1054327"/>
            <a:ext cx="296028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 dirty="0">
                <a:solidFill>
                  <a:srgbClr val="7F7F7F"/>
                </a:solidFill>
                <a:latin typeface="Open Sans"/>
                <a:ea typeface="Open Sans"/>
              </a:rPr>
              <a:t>SOLUTION 2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7595864" y="1121667"/>
            <a:ext cx="45719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3"/>
          <p:cNvSpPr/>
          <p:nvPr/>
        </p:nvSpPr>
        <p:spPr>
          <a:xfrm>
            <a:off x="4557594" y="1119667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4"/>
          <p:cNvSpPr/>
          <p:nvPr/>
        </p:nvSpPr>
        <p:spPr>
          <a:xfrm>
            <a:off x="4888114" y="1583347"/>
            <a:ext cx="2663640" cy="57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 dirty="0">
                <a:solidFill>
                  <a:srgbClr val="854D15"/>
                </a:solidFill>
                <a:latin typeface="Open Sans"/>
                <a:ea typeface="Open Sans"/>
              </a:rPr>
              <a:t>Outsourcing annotation</a:t>
            </a:r>
            <a:endParaRPr lang="hu-HU" sz="1600" b="0" strike="noStrike" spc="-1" dirty="0">
              <a:latin typeface="Arial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/>
          <a:stretch/>
        </p:blipFill>
        <p:spPr>
          <a:xfrm>
            <a:off x="1720244" y="1918327"/>
            <a:ext cx="4243320" cy="158364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/>
          <a:stretch/>
        </p:blipFill>
        <p:spPr>
          <a:xfrm>
            <a:off x="3487484" y="3142327"/>
            <a:ext cx="2663640" cy="2222640"/>
          </a:xfrm>
          <a:prstGeom prst="rect">
            <a:avLst/>
          </a:prstGeom>
          <a:ln>
            <a:noFill/>
          </a:ln>
        </p:spPr>
      </p:pic>
      <p:sp>
        <p:nvSpPr>
          <p:cNvPr id="10" name="CustomShape 5"/>
          <p:cNvSpPr/>
          <p:nvPr/>
        </p:nvSpPr>
        <p:spPr>
          <a:xfrm>
            <a:off x="7011164" y="2925967"/>
            <a:ext cx="3786840" cy="79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hu-HU" sz="1400" b="1" strike="noStrike" spc="-1">
                <a:solidFill>
                  <a:srgbClr val="000000"/>
                </a:solidFill>
                <a:latin typeface="Lato Semibold"/>
                <a:ea typeface="Lato Semibold"/>
              </a:rPr>
              <a:t>Usually we dont have an army to do the annotation</a:t>
            </a:r>
            <a:endParaRPr lang="hu-HU" sz="1400" b="0" strike="noStrike" spc="-1">
              <a:latin typeface="Arial"/>
            </a:endParaRPr>
          </a:p>
        </p:txBody>
      </p:sp>
      <p:sp>
        <p:nvSpPr>
          <p:cNvPr id="11" name="CustomShape 6"/>
          <p:cNvSpPr/>
          <p:nvPr/>
        </p:nvSpPr>
        <p:spPr>
          <a:xfrm>
            <a:off x="7011164" y="3854407"/>
            <a:ext cx="3786840" cy="101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hu-HU" sz="1400" b="1" strike="noStrike" spc="-1">
                <a:solidFill>
                  <a:srgbClr val="000000"/>
                </a:solidFill>
                <a:latin typeface="Lato Semibold"/>
                <a:ea typeface="Lato Semibold"/>
              </a:rPr>
              <a:t>If money is less of an issue, annotation can be crowdsources</a:t>
            </a:r>
            <a:endParaRPr lang="hu-HU" sz="1400" b="0" strike="noStrike" spc="-1">
              <a:latin typeface="Arial"/>
            </a:endParaRPr>
          </a:p>
        </p:txBody>
      </p:sp>
      <p:sp>
        <p:nvSpPr>
          <p:cNvPr id="12" name="CustomShape 7"/>
          <p:cNvSpPr/>
          <p:nvPr/>
        </p:nvSpPr>
        <p:spPr>
          <a:xfrm rot="5400000">
            <a:off x="6511844" y="3016687"/>
            <a:ext cx="400680" cy="400680"/>
          </a:xfrm>
          <a:custGeom>
            <a:avLst/>
            <a:gdLst/>
            <a:ahLst/>
            <a:cxnLst/>
            <a:rect l="l" t="t" r="r" b="b"/>
            <a:pathLst>
              <a:path w="1192090" h="1192090">
                <a:moveTo>
                  <a:pt x="610576" y="269416"/>
                </a:moveTo>
                <a:cubicBezTo>
                  <a:pt x="591345" y="269416"/>
                  <a:pt x="572115" y="276752"/>
                  <a:pt x="557442" y="291424"/>
                </a:cubicBezTo>
                <a:lnTo>
                  <a:pt x="479614" y="369253"/>
                </a:lnTo>
                <a:lnTo>
                  <a:pt x="478146" y="371464"/>
                </a:lnTo>
                <a:lnTo>
                  <a:pt x="254468" y="595142"/>
                </a:lnTo>
                <a:cubicBezTo>
                  <a:pt x="225123" y="624487"/>
                  <a:pt x="225123" y="672064"/>
                  <a:pt x="254468" y="701409"/>
                </a:cubicBezTo>
                <a:lnTo>
                  <a:pt x="332296" y="779237"/>
                </a:lnTo>
                <a:cubicBezTo>
                  <a:pt x="361641" y="808582"/>
                  <a:pt x="409218" y="808582"/>
                  <a:pt x="438563" y="779237"/>
                </a:cubicBezTo>
                <a:lnTo>
                  <a:pt x="610947" y="606853"/>
                </a:lnTo>
                <a:lnTo>
                  <a:pt x="783287" y="779193"/>
                </a:lnTo>
                <a:cubicBezTo>
                  <a:pt x="812632" y="808538"/>
                  <a:pt x="860209" y="808538"/>
                  <a:pt x="889554" y="779193"/>
                </a:cubicBezTo>
                <a:lnTo>
                  <a:pt x="967382" y="701365"/>
                </a:lnTo>
                <a:cubicBezTo>
                  <a:pt x="996727" y="672020"/>
                  <a:pt x="996727" y="624443"/>
                  <a:pt x="967382" y="595098"/>
                </a:cubicBezTo>
                <a:lnTo>
                  <a:pt x="743531" y="371246"/>
                </a:lnTo>
                <a:lnTo>
                  <a:pt x="742236" y="369297"/>
                </a:lnTo>
                <a:lnTo>
                  <a:pt x="664408" y="291468"/>
                </a:lnTo>
                <a:cubicBezTo>
                  <a:pt x="649736" y="276796"/>
                  <a:pt x="630505" y="269460"/>
                  <a:pt x="611275" y="269460"/>
                </a:cubicBezTo>
                <a:lnTo>
                  <a:pt x="611038" y="269506"/>
                </a:lnTo>
                <a:close/>
                <a:moveTo>
                  <a:pt x="596045" y="0"/>
                </a:moveTo>
                <a:cubicBezTo>
                  <a:pt x="925232" y="0"/>
                  <a:pt x="1192090" y="266858"/>
                  <a:pt x="1192090" y="596045"/>
                </a:cubicBezTo>
                <a:cubicBezTo>
                  <a:pt x="1192090" y="925232"/>
                  <a:pt x="925232" y="1192090"/>
                  <a:pt x="596045" y="1192090"/>
                </a:cubicBezTo>
                <a:cubicBezTo>
                  <a:pt x="266858" y="1192090"/>
                  <a:pt x="0" y="925232"/>
                  <a:pt x="0" y="596045"/>
                </a:cubicBezTo>
                <a:cubicBezTo>
                  <a:pt x="0" y="266858"/>
                  <a:pt x="266858" y="0"/>
                  <a:pt x="596045" y="0"/>
                </a:cubicBezTo>
                <a:close/>
              </a:path>
            </a:pathLst>
          </a:custGeom>
          <a:solidFill>
            <a:srgbClr val="7AC5D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8"/>
          <p:cNvSpPr/>
          <p:nvPr/>
        </p:nvSpPr>
        <p:spPr>
          <a:xfrm rot="5400000">
            <a:off x="6511844" y="3927487"/>
            <a:ext cx="400680" cy="400680"/>
          </a:xfrm>
          <a:custGeom>
            <a:avLst/>
            <a:gdLst/>
            <a:ahLst/>
            <a:cxnLst/>
            <a:rect l="l" t="t" r="r" b="b"/>
            <a:pathLst>
              <a:path w="1192090" h="1192090">
                <a:moveTo>
                  <a:pt x="610576" y="269416"/>
                </a:moveTo>
                <a:cubicBezTo>
                  <a:pt x="591345" y="269416"/>
                  <a:pt x="572115" y="276752"/>
                  <a:pt x="557442" y="291424"/>
                </a:cubicBezTo>
                <a:lnTo>
                  <a:pt x="479614" y="369253"/>
                </a:lnTo>
                <a:lnTo>
                  <a:pt x="478146" y="371464"/>
                </a:lnTo>
                <a:lnTo>
                  <a:pt x="254468" y="595142"/>
                </a:lnTo>
                <a:cubicBezTo>
                  <a:pt x="225123" y="624487"/>
                  <a:pt x="225123" y="672064"/>
                  <a:pt x="254468" y="701409"/>
                </a:cubicBezTo>
                <a:lnTo>
                  <a:pt x="332296" y="779237"/>
                </a:lnTo>
                <a:cubicBezTo>
                  <a:pt x="361641" y="808582"/>
                  <a:pt x="409218" y="808582"/>
                  <a:pt x="438563" y="779237"/>
                </a:cubicBezTo>
                <a:lnTo>
                  <a:pt x="610947" y="606853"/>
                </a:lnTo>
                <a:lnTo>
                  <a:pt x="783287" y="779193"/>
                </a:lnTo>
                <a:cubicBezTo>
                  <a:pt x="812632" y="808538"/>
                  <a:pt x="860209" y="808538"/>
                  <a:pt x="889554" y="779193"/>
                </a:cubicBezTo>
                <a:lnTo>
                  <a:pt x="967382" y="701365"/>
                </a:lnTo>
                <a:cubicBezTo>
                  <a:pt x="996727" y="672020"/>
                  <a:pt x="996727" y="624443"/>
                  <a:pt x="967382" y="595098"/>
                </a:cubicBezTo>
                <a:lnTo>
                  <a:pt x="743531" y="371246"/>
                </a:lnTo>
                <a:lnTo>
                  <a:pt x="742236" y="369297"/>
                </a:lnTo>
                <a:lnTo>
                  <a:pt x="664408" y="291468"/>
                </a:lnTo>
                <a:cubicBezTo>
                  <a:pt x="649736" y="276796"/>
                  <a:pt x="630505" y="269460"/>
                  <a:pt x="611275" y="269460"/>
                </a:cubicBezTo>
                <a:lnTo>
                  <a:pt x="611038" y="269506"/>
                </a:lnTo>
                <a:close/>
                <a:moveTo>
                  <a:pt x="596045" y="0"/>
                </a:moveTo>
                <a:cubicBezTo>
                  <a:pt x="925232" y="0"/>
                  <a:pt x="1192090" y="266858"/>
                  <a:pt x="1192090" y="596045"/>
                </a:cubicBezTo>
                <a:cubicBezTo>
                  <a:pt x="1192090" y="925232"/>
                  <a:pt x="925232" y="1192090"/>
                  <a:pt x="596045" y="1192090"/>
                </a:cubicBezTo>
                <a:cubicBezTo>
                  <a:pt x="266858" y="1192090"/>
                  <a:pt x="0" y="925232"/>
                  <a:pt x="0" y="596045"/>
                </a:cubicBezTo>
                <a:cubicBezTo>
                  <a:pt x="0" y="266858"/>
                  <a:pt x="266858" y="0"/>
                  <a:pt x="596045" y="0"/>
                </a:cubicBezTo>
                <a:close/>
              </a:path>
            </a:pathLst>
          </a:custGeom>
          <a:solidFill>
            <a:srgbClr val="37597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" name="Picture 13"/>
          <p:cNvPicPr/>
          <p:nvPr/>
        </p:nvPicPr>
        <p:blipFill>
          <a:blip r:embed="rId6"/>
          <a:stretch/>
        </p:blipFill>
        <p:spPr>
          <a:xfrm>
            <a:off x="1611664" y="5661967"/>
            <a:ext cx="2563560" cy="661320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7"/>
          <a:stretch/>
        </p:blipFill>
        <p:spPr>
          <a:xfrm>
            <a:off x="2983484" y="5251927"/>
            <a:ext cx="2231640" cy="410040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8"/>
          <a:stretch/>
        </p:blipFill>
        <p:spPr>
          <a:xfrm>
            <a:off x="1687484" y="3718327"/>
            <a:ext cx="2023560" cy="40140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grpSp>
        <p:nvGrpSpPr>
          <p:cNvPr id="4" name="Group 1"/>
          <p:cNvGrpSpPr/>
          <p:nvPr/>
        </p:nvGrpSpPr>
        <p:grpSpPr>
          <a:xfrm>
            <a:off x="6430264" y="2248541"/>
            <a:ext cx="3710520" cy="959760"/>
            <a:chOff x="5217480" y="1295640"/>
            <a:chExt cx="3710520" cy="959760"/>
          </a:xfrm>
        </p:grpSpPr>
        <p:grpSp>
          <p:nvGrpSpPr>
            <p:cNvPr id="5" name="Group 2"/>
            <p:cNvGrpSpPr/>
            <p:nvPr/>
          </p:nvGrpSpPr>
          <p:grpSpPr>
            <a:xfrm>
              <a:off x="5217480" y="1295640"/>
              <a:ext cx="3710520" cy="959760"/>
              <a:chOff x="5217480" y="1295640"/>
              <a:chExt cx="3710520" cy="959760"/>
            </a:xfrm>
          </p:grpSpPr>
          <p:sp>
            <p:nvSpPr>
              <p:cNvPr id="6" name="CustomShape 3"/>
              <p:cNvSpPr/>
              <p:nvPr/>
            </p:nvSpPr>
            <p:spPr>
              <a:xfrm rot="16200000">
                <a:off x="5225760" y="1287720"/>
                <a:ext cx="959040" cy="97596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60A9D6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" name="CustomShape 4"/>
              <p:cNvSpPr/>
              <p:nvPr/>
            </p:nvSpPr>
            <p:spPr>
              <a:xfrm rot="5400000">
                <a:off x="7081920" y="408240"/>
                <a:ext cx="959040" cy="273312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2578BD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8" name="CustomShape 5"/>
          <p:cNvSpPr/>
          <p:nvPr/>
        </p:nvSpPr>
        <p:spPr>
          <a:xfrm>
            <a:off x="7476784" y="2536901"/>
            <a:ext cx="24350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Specifying metrics</a:t>
            </a:r>
            <a:endParaRPr lang="hu-HU" sz="1600" b="0" strike="noStrike" spc="-1">
              <a:latin typeface="Arial"/>
            </a:endParaRPr>
          </a:p>
        </p:txBody>
      </p:sp>
      <p:grpSp>
        <p:nvGrpSpPr>
          <p:cNvPr id="9" name="Group 6"/>
          <p:cNvGrpSpPr/>
          <p:nvPr/>
        </p:nvGrpSpPr>
        <p:grpSpPr>
          <a:xfrm>
            <a:off x="6396784" y="3592781"/>
            <a:ext cx="3710160" cy="960120"/>
            <a:chOff x="5184000" y="2639880"/>
            <a:chExt cx="3710160" cy="960120"/>
          </a:xfrm>
        </p:grpSpPr>
        <p:sp>
          <p:nvSpPr>
            <p:cNvPr id="10" name="CustomShape 7"/>
            <p:cNvSpPr/>
            <p:nvPr/>
          </p:nvSpPr>
          <p:spPr>
            <a:xfrm rot="16200000">
              <a:off x="5192280" y="2632320"/>
              <a:ext cx="959040" cy="9759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60A9D6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8"/>
            <p:cNvSpPr/>
            <p:nvPr/>
          </p:nvSpPr>
          <p:spPr>
            <a:xfrm rot="5400000">
              <a:off x="7048080" y="1752480"/>
              <a:ext cx="959040" cy="27331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2578BD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" name="CustomShape 9"/>
          <p:cNvSpPr/>
          <p:nvPr/>
        </p:nvSpPr>
        <p:spPr>
          <a:xfrm>
            <a:off x="7531504" y="3904901"/>
            <a:ext cx="24350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Literature research </a:t>
            </a:r>
            <a:endParaRPr lang="hu-HU" sz="1600" b="0" strike="noStrike" spc="-1">
              <a:latin typeface="Arial"/>
            </a:endParaRPr>
          </a:p>
        </p:txBody>
      </p:sp>
      <p:pic>
        <p:nvPicPr>
          <p:cNvPr id="13" name="Picture 19"/>
          <p:cNvPicPr/>
          <p:nvPr/>
        </p:nvPicPr>
        <p:blipFill>
          <a:blip r:embed="rId4"/>
          <a:stretch/>
        </p:blipFill>
        <p:spPr>
          <a:xfrm>
            <a:off x="6547264" y="5230781"/>
            <a:ext cx="828000" cy="828000"/>
          </a:xfrm>
          <a:prstGeom prst="rect">
            <a:avLst/>
          </a:prstGeom>
          <a:ln>
            <a:noFill/>
          </a:ln>
        </p:spPr>
      </p:pic>
      <p:sp>
        <p:nvSpPr>
          <p:cNvPr id="14" name="CustomShape 10"/>
          <p:cNvSpPr/>
          <p:nvPr/>
        </p:nvSpPr>
        <p:spPr>
          <a:xfrm>
            <a:off x="7587304" y="5440301"/>
            <a:ext cx="24350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Testing models </a:t>
            </a:r>
            <a:endParaRPr lang="hu-HU" sz="1600" b="0" strike="noStrike" spc="-1">
              <a:latin typeface="Arial"/>
            </a:endParaRPr>
          </a:p>
        </p:txBody>
      </p:sp>
      <p:sp>
        <p:nvSpPr>
          <p:cNvPr id="15" name="CustomShape 11"/>
          <p:cNvSpPr/>
          <p:nvPr/>
        </p:nvSpPr>
        <p:spPr>
          <a:xfrm>
            <a:off x="3750604" y="987821"/>
            <a:ext cx="4575211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 dirty="0">
                <a:solidFill>
                  <a:srgbClr val="7F7F7F"/>
                </a:solidFill>
                <a:latin typeface="Open Sans"/>
                <a:ea typeface="Open Sans"/>
              </a:rPr>
              <a:t>MODEL RESEARCH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16" name="CustomShape 12"/>
          <p:cNvSpPr/>
          <p:nvPr/>
        </p:nvSpPr>
        <p:spPr>
          <a:xfrm flipH="1">
            <a:off x="8280096" y="1049381"/>
            <a:ext cx="45719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3"/>
          <p:cNvSpPr/>
          <p:nvPr/>
        </p:nvSpPr>
        <p:spPr>
          <a:xfrm>
            <a:off x="3568150" y="1049381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8" name="Group 14"/>
          <p:cNvGrpSpPr/>
          <p:nvPr/>
        </p:nvGrpSpPr>
        <p:grpSpPr>
          <a:xfrm>
            <a:off x="6396424" y="4984901"/>
            <a:ext cx="3710880" cy="959400"/>
            <a:chOff x="5183640" y="4032000"/>
            <a:chExt cx="3710880" cy="959400"/>
          </a:xfrm>
        </p:grpSpPr>
        <p:sp>
          <p:nvSpPr>
            <p:cNvPr id="19" name="CustomShape 15"/>
            <p:cNvSpPr/>
            <p:nvPr/>
          </p:nvSpPr>
          <p:spPr>
            <a:xfrm rot="16200000">
              <a:off x="5191920" y="4023720"/>
              <a:ext cx="959040" cy="9759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60A9D6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6"/>
            <p:cNvSpPr/>
            <p:nvPr/>
          </p:nvSpPr>
          <p:spPr>
            <a:xfrm rot="5400000">
              <a:off x="7048440" y="3144960"/>
              <a:ext cx="959040" cy="27331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2578BD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" name="CustomShape 17"/>
          <p:cNvSpPr/>
          <p:nvPr/>
        </p:nvSpPr>
        <p:spPr>
          <a:xfrm>
            <a:off x="7499104" y="5311781"/>
            <a:ext cx="24350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Comparing models</a:t>
            </a:r>
            <a:endParaRPr lang="hu-HU" sz="1600" b="0" strike="noStrike" spc="-1">
              <a:latin typeface="Arial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5"/>
          <a:stretch/>
        </p:blipFill>
        <p:spPr>
          <a:xfrm>
            <a:off x="6485704" y="2301821"/>
            <a:ext cx="861480" cy="812160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/>
          <p:nvPr/>
        </p:nvPicPr>
        <p:blipFill>
          <a:blip r:embed="rId6"/>
          <a:stretch/>
        </p:blipFill>
        <p:spPr>
          <a:xfrm>
            <a:off x="6525664" y="3684941"/>
            <a:ext cx="771840" cy="771840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7"/>
          <a:stretch/>
        </p:blipFill>
        <p:spPr>
          <a:xfrm>
            <a:off x="6470584" y="5043581"/>
            <a:ext cx="828360" cy="828360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/>
          <p:nvPr/>
        </p:nvPicPr>
        <p:blipFill>
          <a:blip r:embed="rId8"/>
          <a:stretch/>
        </p:blipFill>
        <p:spPr>
          <a:xfrm>
            <a:off x="1536784" y="2536901"/>
            <a:ext cx="4427640" cy="2951640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6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473" r="5523" b="12683"/>
          <a:stretch/>
        </p:blipFill>
        <p:spPr>
          <a:xfrm>
            <a:off x="99752" y="87674"/>
            <a:ext cx="1587732" cy="684566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7137133" y="3852152"/>
            <a:ext cx="24350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Model architecture </a:t>
            </a:r>
            <a:endParaRPr lang="hu-HU" sz="1600" b="0" strike="noStrike" spc="-1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7202293" y="5459552"/>
            <a:ext cx="24350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Testing models </a:t>
            </a:r>
            <a:endParaRPr lang="hu-HU" sz="1600" b="0" strike="noStrike" spc="-1"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3890293" y="1037672"/>
            <a:ext cx="420948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 dirty="0">
                <a:solidFill>
                  <a:srgbClr val="7F7F7F"/>
                </a:solidFill>
                <a:latin typeface="Open Sans"/>
                <a:ea typeface="Open Sans"/>
              </a:rPr>
              <a:t>IMPLEMENTATION</a:t>
            </a:r>
            <a:endParaRPr lang="hu-HU" sz="3600" b="0" strike="noStrike" spc="-1" dirty="0">
              <a:latin typeface="Arial"/>
            </a:endParaRPr>
          </a:p>
        </p:txBody>
      </p:sp>
      <p:sp>
        <p:nvSpPr>
          <p:cNvPr id="7" name="CustomShape 4"/>
          <p:cNvSpPr/>
          <p:nvPr/>
        </p:nvSpPr>
        <p:spPr>
          <a:xfrm>
            <a:off x="8288110" y="1099232"/>
            <a:ext cx="45719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5"/>
          <p:cNvSpPr/>
          <p:nvPr/>
        </p:nvSpPr>
        <p:spPr>
          <a:xfrm>
            <a:off x="3646366" y="1099232"/>
            <a:ext cx="63000" cy="51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6A6A6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6"/>
          <p:cNvSpPr/>
          <p:nvPr/>
        </p:nvSpPr>
        <p:spPr>
          <a:xfrm>
            <a:off x="7085653" y="5246432"/>
            <a:ext cx="243504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0" strike="noStrike" spc="-1">
                <a:solidFill>
                  <a:srgbClr val="FFFFFF"/>
                </a:solidFill>
                <a:latin typeface="Calibri"/>
                <a:ea typeface="DejaVu Sans"/>
              </a:rPr>
              <a:t>Metrics and evaluation</a:t>
            </a:r>
            <a:endParaRPr lang="hu-HU" sz="1600" b="0" strike="noStrike" spc="-1">
              <a:latin typeface="Arial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/>
          <a:srcRect t="33007"/>
          <a:stretch/>
        </p:blipFill>
        <p:spPr>
          <a:xfrm>
            <a:off x="1547413" y="2213792"/>
            <a:ext cx="3775320" cy="3797640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/>
          <a:stretch/>
        </p:blipFill>
        <p:spPr>
          <a:xfrm>
            <a:off x="5796133" y="2199032"/>
            <a:ext cx="4895280" cy="93276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/>
          <a:stretch/>
        </p:blipFill>
        <p:spPr>
          <a:xfrm>
            <a:off x="5579773" y="3420152"/>
            <a:ext cx="2048760" cy="87768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7"/>
          <a:stretch/>
        </p:blipFill>
        <p:spPr>
          <a:xfrm>
            <a:off x="8099773" y="3808232"/>
            <a:ext cx="2663640" cy="1051560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8"/>
          <a:stretch/>
        </p:blipFill>
        <p:spPr>
          <a:xfrm>
            <a:off x="6896293" y="4932152"/>
            <a:ext cx="1963800" cy="1223640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9543"/>
          <a:stretch/>
        </p:blipFill>
        <p:spPr>
          <a:xfrm>
            <a:off x="99752" y="29022"/>
            <a:ext cx="1827269" cy="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CADE9F8-59BF-497A-ABED-DF111F804F50}" vid="{354C10CB-96C1-4476-A08E-0F15F172AE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Docler_SSC</Template>
  <TotalTime>3068</TotalTime>
  <Words>263</Words>
  <Application>Microsoft Office PowerPoint</Application>
  <PresentationFormat>Widescreen</PresentationFormat>
  <Paragraphs>93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DejaVu Sans</vt:lpstr>
      <vt:lpstr>Lato</vt:lpstr>
      <vt:lpstr>Lato Semibold</vt:lpstr>
      <vt:lpstr>Open Sans</vt:lpstr>
      <vt:lpstr>Open Sans Extrabold</vt:lpstr>
      <vt:lpstr>Open Sans Light</vt:lpstr>
      <vt:lpstr>Rubik</vt:lpstr>
      <vt:lpstr>StarSymbol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Gergely Verba</dc:creator>
  <cp:lastModifiedBy>Mate Szabo</cp:lastModifiedBy>
  <cp:revision>100</cp:revision>
  <dcterms:created xsi:type="dcterms:W3CDTF">2019-08-15T07:46:25Z</dcterms:created>
  <dcterms:modified xsi:type="dcterms:W3CDTF">2019-09-20T12:35:14Z</dcterms:modified>
</cp:coreProperties>
</file>