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2" r:id="rId4"/>
    <p:sldId id="258" r:id="rId5"/>
    <p:sldId id="277" r:id="rId6"/>
    <p:sldId id="278" r:id="rId7"/>
    <p:sldId id="270" r:id="rId8"/>
    <p:sldId id="261" r:id="rId9"/>
    <p:sldId id="264" r:id="rId10"/>
    <p:sldId id="265" r:id="rId11"/>
    <p:sldId id="275" r:id="rId12"/>
    <p:sldId id="279" r:id="rId13"/>
    <p:sldId id="259" r:id="rId14"/>
    <p:sldId id="274" r:id="rId15"/>
    <p:sldId id="276" r:id="rId16"/>
    <p:sldId id="271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50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50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23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84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2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32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40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25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6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9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94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77E5-E1BD-EF4A-AD44-A917F2C97DBD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F52B-3AE0-D944-AED9-DAE426BDF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4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ilentsignal.eu/2018/01/08/bare-knuckled-antivirus-breaking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docs.rainmeter.net/tips/launching-windows-special-fold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hops.com/2018/08/18/abusing-the-com-registry-structure-part-2-loading-techniques-for-evasion-and-persistence/" TargetMode="External"/><Relationship Id="rId5" Type="http://schemas.openxmlformats.org/officeDocument/2006/relationships/hyperlink" Target="https://www.fireeye.com/blog/threat-research/2019/06/hunting-com-objects-part-two.html" TargetMode="External"/><Relationship Id="rId4" Type="http://schemas.openxmlformats.org/officeDocument/2006/relationships/hyperlink" Target="https://www.fireeye.com/blog/threat-research/2019/06/hunting-com-objects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DDD5-9482-9E4B-A420-E3624C5FD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dirty="0">
                <a:solidFill>
                  <a:schemeClr val="bg1"/>
                </a:solidFill>
              </a:rPr>
              <a:t>COM </a:t>
            </a:r>
            <a:r>
              <a:rPr lang="hu-HU" sz="6600" dirty="0" err="1">
                <a:solidFill>
                  <a:schemeClr val="bg1"/>
                </a:solidFill>
              </a:rPr>
              <a:t>Object</a:t>
            </a:r>
            <a:r>
              <a:rPr lang="hu-HU" sz="6600" dirty="0">
                <a:solidFill>
                  <a:schemeClr val="bg1"/>
                </a:solidFill>
              </a:rPr>
              <a:t> </a:t>
            </a:r>
            <a:r>
              <a:rPr lang="hu-HU" sz="6600" dirty="0" err="1">
                <a:solidFill>
                  <a:schemeClr val="bg1"/>
                </a:solidFill>
              </a:rPr>
              <a:t>Hijacking</a:t>
            </a:r>
            <a:endParaRPr lang="hu-HU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0CE88-E4B6-A040-85BC-8A0EA133B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69491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  <a:latin typeface="+mj-lt"/>
              </a:rPr>
              <a:t>Marosi-Bauer Attila</a:t>
            </a: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OSEE, OSCE, OSCP, ECSA, CEH</a:t>
            </a: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CEO,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Hacktivity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Conference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6DC57-F2DA-4E49-BB07-E21C8529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84" y="246542"/>
            <a:ext cx="2730181" cy="8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6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COM Keresési sorrend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3600" dirty="0">
                <a:solidFill>
                  <a:schemeClr val="bg1"/>
                </a:solidFill>
              </a:rPr>
              <a:t>COM </a:t>
            </a:r>
            <a:r>
              <a:rPr lang="hu-HU" sz="3600" dirty="0" err="1">
                <a:solidFill>
                  <a:schemeClr val="bg1"/>
                </a:solidFill>
              </a:rPr>
              <a:t>Search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dirty="0" err="1">
                <a:solidFill>
                  <a:schemeClr val="bg1"/>
                </a:solidFill>
              </a:rPr>
              <a:t>Order</a:t>
            </a:r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700" b="1" dirty="0">
                <a:solidFill>
                  <a:schemeClr val="bg1"/>
                </a:solidFill>
                <a:latin typeface="+mj-lt"/>
              </a:rPr>
              <a:t>És itt jön a csoda ...</a:t>
            </a: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Alacsony és közepes integritású folyamatok először: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chemeClr val="bg1"/>
                </a:solidFill>
                <a:latin typeface="+mj-lt"/>
              </a:rPr>
              <a:t>HKEY_CURRENT_USER\Software\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Classes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 ágban keresnek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chemeClr val="bg1"/>
                </a:solidFill>
                <a:latin typeface="+mj-lt"/>
              </a:rPr>
              <a:t>Ha itt nem találják meg az objektumot, akkor:</a:t>
            </a:r>
          </a:p>
          <a:p>
            <a:pPr lvl="2"/>
            <a:r>
              <a:rPr lang="hu-HU" sz="2400" dirty="0">
                <a:solidFill>
                  <a:schemeClr val="bg1"/>
                </a:solidFill>
                <a:latin typeface="+mj-lt"/>
              </a:rPr>
              <a:t>HKEY_LOCAL_MACHINE\Software\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Classes</a:t>
            </a:r>
            <a:endParaRPr lang="hu-HU" sz="2400" dirty="0">
              <a:solidFill>
                <a:schemeClr val="bg1"/>
              </a:solidFill>
              <a:latin typeface="+mj-lt"/>
            </a:endParaRP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Pont ugyanaz mint 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24F09-F2C1-D541-9405-EC76D12A1316}"/>
              </a:ext>
            </a:extLst>
          </p:cNvPr>
          <p:cNvSpPr txBox="1"/>
          <p:nvPr/>
        </p:nvSpPr>
        <p:spPr>
          <a:xfrm>
            <a:off x="3085995" y="5034409"/>
            <a:ext cx="58647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50" dirty="0">
                <a:solidFill>
                  <a:schemeClr val="bg1"/>
                </a:solidFill>
                <a:latin typeface="+mj-lt"/>
              </a:rPr>
              <a:t>DLL </a:t>
            </a:r>
            <a:r>
              <a:rPr lang="hu-HU" sz="4050" dirty="0" err="1">
                <a:solidFill>
                  <a:schemeClr val="bg1"/>
                </a:solidFill>
                <a:latin typeface="+mj-lt"/>
              </a:rPr>
              <a:t>search</a:t>
            </a:r>
            <a:r>
              <a:rPr lang="hu-HU" sz="405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4050" dirty="0" err="1">
                <a:solidFill>
                  <a:schemeClr val="bg1"/>
                </a:solidFill>
                <a:latin typeface="+mj-lt"/>
              </a:rPr>
              <a:t>order</a:t>
            </a:r>
            <a:r>
              <a:rPr lang="hu-HU" sz="405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4050" dirty="0" err="1">
                <a:solidFill>
                  <a:schemeClr val="bg1"/>
                </a:solidFill>
                <a:latin typeface="+mj-lt"/>
              </a:rPr>
              <a:t>hijacking</a:t>
            </a:r>
            <a:endParaRPr lang="hu-HU" sz="4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Bent Up Arrow 6">
            <a:extLst>
              <a:ext uri="{FF2B5EF4-FFF2-40B4-BE49-F238E27FC236}">
                <a16:creationId xmlns:a16="http://schemas.microsoft.com/office/drawing/2014/main" id="{F00A3E74-34B7-FF47-AB4B-27DCF157F969}"/>
              </a:ext>
            </a:extLst>
          </p:cNvPr>
          <p:cNvSpPr/>
          <p:nvPr/>
        </p:nvSpPr>
        <p:spPr>
          <a:xfrm rot="10800000" flipH="1">
            <a:off x="4162097" y="4146877"/>
            <a:ext cx="2249213" cy="887532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B1379-B7A0-AD4A-ACBD-E23A80D2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  <p:pic>
        <p:nvPicPr>
          <p:cNvPr id="10" name="Picture 9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6631CD6-46A7-D14C-90A6-74A83323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3" y="4811354"/>
            <a:ext cx="2605194" cy="20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Hijacking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88660C-99BE-AC42-BC10-89CB4E7A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1467"/>
            <a:ext cx="9144000" cy="2168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452F50-1CC5-2943-81F5-54AFBC7049FA}"/>
              </a:ext>
            </a:extLst>
          </p:cNvPr>
          <p:cNvSpPr txBox="1"/>
          <p:nvPr/>
        </p:nvSpPr>
        <p:spPr>
          <a:xfrm>
            <a:off x="5825361" y="6466058"/>
            <a:ext cx="33186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 err="1">
                <a:solidFill>
                  <a:schemeClr val="bg1"/>
                </a:solidFill>
              </a:rPr>
              <a:t>Code</a:t>
            </a:r>
            <a:r>
              <a:rPr lang="hu-HU" sz="1350" dirty="0">
                <a:solidFill>
                  <a:schemeClr val="bg1"/>
                </a:solidFill>
              </a:rPr>
              <a:t> </a:t>
            </a:r>
            <a:r>
              <a:rPr lang="hu-HU" sz="1350" dirty="0" err="1">
                <a:solidFill>
                  <a:schemeClr val="bg1"/>
                </a:solidFill>
              </a:rPr>
              <a:t>autor</a:t>
            </a:r>
            <a:r>
              <a:rPr lang="hu-HU" sz="1350" dirty="0">
                <a:solidFill>
                  <a:schemeClr val="bg1"/>
                </a:solidFill>
              </a:rPr>
              <a:t>: Ruben </a:t>
            </a:r>
            <a:r>
              <a:rPr lang="hu-HU" sz="1350" dirty="0" err="1">
                <a:solidFill>
                  <a:schemeClr val="bg1"/>
                </a:solidFill>
              </a:rPr>
              <a:t>Boonen</a:t>
            </a:r>
            <a:r>
              <a:rPr lang="hu-HU" sz="1350" dirty="0">
                <a:solidFill>
                  <a:schemeClr val="bg1"/>
                </a:solidFill>
              </a:rPr>
              <a:t> (@</a:t>
            </a:r>
            <a:r>
              <a:rPr lang="hu-HU" sz="1350" dirty="0" err="1">
                <a:solidFill>
                  <a:schemeClr val="bg1"/>
                </a:solidFill>
              </a:rPr>
              <a:t>FuzzySecurity</a:t>
            </a:r>
            <a:r>
              <a:rPr lang="hu-HU" sz="135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2F18F-74A4-8D42-B306-82FDE2731CF8}"/>
              </a:ext>
            </a:extLst>
          </p:cNvPr>
          <p:cNvSpPr txBox="1"/>
          <p:nvPr/>
        </p:nvSpPr>
        <p:spPr>
          <a:xfrm>
            <a:off x="-120862" y="6117671"/>
            <a:ext cx="949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#&gt; </a:t>
            </a:r>
            <a:r>
              <a:rPr lang="hu-HU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Hook-InProcServer</a:t>
            </a:r>
            <a:r>
              <a:rPr lang="hu-HU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-CLSID 2E1271D5-2FF2-4EA4-9647-C67A82A2D85C -</a:t>
            </a:r>
            <a:r>
              <a:rPr lang="hu-HU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hu-HU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c:\</a:t>
            </a:r>
            <a:r>
              <a:rPr lang="hu-HU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TestDir</a:t>
            </a:r>
            <a:r>
              <a:rPr lang="hu-HU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\test_dll_x64.dll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CB519F-0125-874C-A031-1BC92DFC3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9A487EA-86D2-CB43-A995-CDB31CDF4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2811"/>
            <a:ext cx="9144000" cy="7937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EF0EE6-AC46-0840-8E17-DB15C0D83874}"/>
              </a:ext>
            </a:extLst>
          </p:cNvPr>
          <p:cNvSpPr txBox="1"/>
          <p:nvPr/>
        </p:nvSpPr>
        <p:spPr>
          <a:xfrm>
            <a:off x="210207" y="1818290"/>
            <a:ext cx="351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+mj-lt"/>
              </a:rPr>
              <a:t>Valami ilyesmire lenne szükségünk: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F8B095-C1EE-E841-A58D-27A3379F2E57}"/>
              </a:ext>
            </a:extLst>
          </p:cNvPr>
          <p:cNvSpPr txBox="1"/>
          <p:nvPr/>
        </p:nvSpPr>
        <p:spPr>
          <a:xfrm>
            <a:off x="210207" y="3315335"/>
            <a:ext cx="351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+mj-lt"/>
              </a:rPr>
              <a:t>PowerShell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snippet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3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DDD5-9482-9E4B-A420-E3624C5FD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>
                <a:solidFill>
                  <a:schemeClr val="bg1"/>
                </a:solidFill>
              </a:rPr>
              <a:t>DEMO</a:t>
            </a:r>
            <a:endParaRPr lang="hu-HU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0CE88-E4B6-A040-85BC-8A0EA133B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69491"/>
            <a:ext cx="6858000" cy="1241822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+mj-lt"/>
              </a:rPr>
              <a:t>PowerShell –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Hook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InProcServer32</a:t>
            </a:r>
            <a:br>
              <a:rPr lang="hu-HU" dirty="0">
                <a:solidFill>
                  <a:schemeClr val="bg1"/>
                </a:solidFill>
                <a:latin typeface="+mj-lt"/>
              </a:rPr>
            </a:br>
            <a:r>
              <a:rPr lang="hu-HU" dirty="0">
                <a:solidFill>
                  <a:schemeClr val="bg1"/>
                </a:solidFill>
                <a:latin typeface="+mj-lt"/>
              </a:rPr>
              <a:t>Restart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explorer.exe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78338-378A-0C48-B5CC-7C94AC90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Mennyi az annyi?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A frissen telepített Windows 10-ben közel 300 (!!) olyan CLSID van, amit el lehet téríteni</a:t>
            </a: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Ez a telepítések (Office, egyéb alkalmazások) többszörösére is duzzadhat</a:t>
            </a: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Ennyi lehetséges ajtón tudunk bemenni az egyes folyamatokba</a:t>
            </a: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Ennyi lehetőségünk van, hogy 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perzisztensek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 legyünk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F486C-A781-A24D-BBC0-34407815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7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DoS</a:t>
            </a:r>
            <a:r>
              <a:rPr lang="hu-HU" dirty="0">
                <a:solidFill>
                  <a:schemeClr val="bg1"/>
                </a:solidFill>
              </a:rPr>
              <a:t>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(nem kompatibilis </a:t>
            </a:r>
            <a:r>
              <a:rPr lang="hu-HU" sz="1800" dirty="0" err="1">
                <a:solidFill>
                  <a:schemeClr val="bg1"/>
                </a:solidFill>
              </a:rPr>
              <a:t>interface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DoS</a:t>
            </a:r>
            <a:r>
              <a:rPr lang="hu-HU" sz="1800" dirty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Mi van ha a CLSID „mögött” lévő DLL nem rendelkezik azokkal az interfészekkel, amiket az őt betöltő folyamat elvár tőle??</a:t>
            </a:r>
          </a:p>
          <a:p>
            <a:pPr lvl="1"/>
            <a:r>
              <a:rPr lang="hu-HU" sz="2100" dirty="0">
                <a:solidFill>
                  <a:schemeClr val="bg1"/>
                </a:solidFill>
                <a:latin typeface="+mj-lt"/>
              </a:rPr>
              <a:t>Figyelmen kívül hagyja és csökkentett funkcionalitással megy tovább, vagy</a:t>
            </a:r>
          </a:p>
          <a:p>
            <a:pPr lvl="1"/>
            <a:r>
              <a:rPr lang="hu-HU" sz="2100" b="1" dirty="0">
                <a:solidFill>
                  <a:schemeClr val="bg1"/>
                </a:solidFill>
                <a:latin typeface="+mj-lt"/>
              </a:rPr>
              <a:t>Nem tudja lekezelni és kilép, összeomlik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D85E0-940D-3345-BBEA-406628E9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FA645A63-E1A5-8A49-983B-1D799458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384" y="4153776"/>
            <a:ext cx="3695700" cy="256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24B5E6-E218-FA40-8CC2-F65B4FD947F4}"/>
              </a:ext>
            </a:extLst>
          </p:cNvPr>
          <p:cNvSpPr txBox="1"/>
          <p:nvPr/>
        </p:nvSpPr>
        <p:spPr>
          <a:xfrm>
            <a:off x="628650" y="4035015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+mj-lt"/>
              </a:rPr>
              <a:t>Ha ez mondjuk egy felügyeleti (AV) alkalmazásban történik, akkor ezzel nagy mértékben lehet annak „hatékonyságát” csökkenteni. </a:t>
            </a:r>
            <a:r>
              <a:rPr lang="hu-HU" sz="2400" dirty="0">
                <a:solidFill>
                  <a:schemeClr val="bg1"/>
                </a:solidFill>
                <a:latin typeface="+mj-lt"/>
                <a:sym typeface="Wingdings" pitchFamily="2" charset="2"/>
              </a:rPr>
              <a:t></a:t>
            </a:r>
            <a:endParaRPr lang="hu-HU" sz="2400" dirty="0">
              <a:solidFill>
                <a:schemeClr val="bg1"/>
              </a:solidFill>
              <a:latin typeface="+mj-lt"/>
            </a:endParaRPr>
          </a:p>
          <a:p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159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Útravalóként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COM-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on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 keresztül nagyon könnyű kódot injektálni</a:t>
            </a: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Könnyen, egyszerűen kivitelezhető</a:t>
            </a: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A többi injektálási eljáráshoz képest hangtalan</a:t>
            </a:r>
          </a:p>
          <a:p>
            <a:pPr lvl="1"/>
            <a:r>
              <a:rPr lang="hu-HU" sz="2000" dirty="0" err="1">
                <a:solidFill>
                  <a:schemeClr val="bg1"/>
                </a:solidFill>
                <a:latin typeface="+mj-lt"/>
              </a:rPr>
              <a:t>Process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Hollowing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Reflected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 DLL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injection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CreateRemoteThread</a:t>
            </a:r>
            <a:endParaRPr lang="hu-HU" sz="2000" dirty="0">
              <a:solidFill>
                <a:schemeClr val="bg1"/>
              </a:solidFill>
              <a:latin typeface="+mj-lt"/>
            </a:endParaRP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Pusztán 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regisztry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 módosítással  = 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perzisztencia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code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inject</a:t>
            </a:r>
            <a:endParaRPr lang="hu-HU" sz="2400" dirty="0">
              <a:solidFill>
                <a:schemeClr val="bg1"/>
              </a:solidFill>
              <a:latin typeface="+mj-lt"/>
            </a:endParaRP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A legtöbb biztonsági megoldás még nem figyeli</a:t>
            </a: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A COM 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object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 = rengeteg lehetőség</a:t>
            </a:r>
          </a:p>
          <a:p>
            <a:pPr lvl="1"/>
            <a:r>
              <a:rPr lang="hu-HU" sz="2000" dirty="0">
                <a:solidFill>
                  <a:schemeClr val="bg1"/>
                </a:solidFill>
                <a:latin typeface="+mj-lt"/>
              </a:rPr>
              <a:t>InProcServer32 (ezt használtam most)</a:t>
            </a:r>
          </a:p>
          <a:p>
            <a:pPr lvl="1"/>
            <a:r>
              <a:rPr lang="hu-HU" sz="2000" dirty="0">
                <a:solidFill>
                  <a:schemeClr val="bg1"/>
                </a:solidFill>
                <a:latin typeface="+mj-lt"/>
              </a:rPr>
              <a:t>LocalServer,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TreatAs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, InProcHandler32,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Interfaces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D85E0-940D-3345-BBEA-406628E9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5533"/>
            <a:ext cx="7886700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Hivatkozások és hasznosságok :P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786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</a:rPr>
              <a:t>Junction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Folders</a:t>
            </a: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https://docs.rainmeter.net/tips/launching-windows-special-folders/</a:t>
            </a:r>
            <a:endParaRPr lang="hu-HU" dirty="0">
              <a:solidFill>
                <a:schemeClr val="bg1"/>
              </a:solidFill>
            </a:endParaRPr>
          </a:p>
          <a:p>
            <a:pPr lvl="1"/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Hijacking</a:t>
            </a: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https://blog.silentsignal.eu/2018/01/08/bare-knuckled-antivirus-breaking/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https://www.fireeye.com/blog/threat-research/2019/06/hunting-com-objects.html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https://www.fireeye.com/blog/threat-research/2019/06/hunting-com-objects-part-two.html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https://bohops.com/2018/08/18/abusing-the-com-registry-structure-part-2-loading-techniques-for-evasion-and-persistence/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https://bohops.com/2018/08/18/abusing-the-com-registry-structure-part-2-loading-techniques-for-evasion-and-persistence/</a:t>
            </a:r>
            <a:endParaRPr lang="hu-HU" dirty="0">
              <a:solidFill>
                <a:schemeClr val="bg1"/>
              </a:solidFill>
            </a:endParaRP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C222D-8241-AF4D-B908-F0165E5A6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5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DDD5-9482-9E4B-A420-E3624C5FD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77894"/>
            <a:ext cx="7772400" cy="1116340"/>
          </a:xfrm>
        </p:spPr>
        <p:txBody>
          <a:bodyPr>
            <a:normAutofit/>
          </a:bodyPr>
          <a:lstStyle/>
          <a:p>
            <a:r>
              <a:rPr lang="hu-HU" sz="5400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0CE88-E4B6-A040-85BC-8A0EA133B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3815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  <a:latin typeface="+mj-lt"/>
              </a:rPr>
              <a:t>Marosi-Bauer Attila</a:t>
            </a: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OSEE, OSCE, OSCP, ECSA, CEH</a:t>
            </a: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CEO,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Hacktivity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Conference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AAA46-AFF2-7A44-85E4-5313B69F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84" y="246542"/>
            <a:ext cx="2730181" cy="8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# </a:t>
            </a:r>
            <a:r>
              <a:rPr lang="hu-HU" dirty="0" err="1">
                <a:solidFill>
                  <a:schemeClr val="bg1"/>
                </a:solidFill>
              </a:rPr>
              <a:t>whoami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drawing of a face&#10;&#10;Description automatically generated">
            <a:extLst>
              <a:ext uri="{FF2B5EF4-FFF2-40B4-BE49-F238E27FC236}">
                <a16:creationId xmlns:a16="http://schemas.microsoft.com/office/drawing/2014/main" id="{AB474F25-E87D-9A4D-AF4E-6A153C71E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916" y="3977369"/>
            <a:ext cx="2771775" cy="11239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946C7-581B-E24A-A58A-80725E00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D6909-35A3-F044-9140-1CDA22788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16" y="2125266"/>
            <a:ext cx="2592443" cy="6789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B637F-07A2-B041-B3E2-C4C7C42C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16" y="2974987"/>
            <a:ext cx="2592443" cy="831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55A25-A68D-754E-9153-C825FE16260D}"/>
              </a:ext>
            </a:extLst>
          </p:cNvPr>
          <p:cNvSpPr txBox="1"/>
          <p:nvPr/>
        </p:nvSpPr>
        <p:spPr>
          <a:xfrm>
            <a:off x="4390696" y="2235621"/>
            <a:ext cx="4124654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2100" dirty="0" err="1">
                <a:solidFill>
                  <a:schemeClr val="bg1"/>
                </a:solidFill>
              </a:rPr>
              <a:t>Principal</a:t>
            </a:r>
            <a:r>
              <a:rPr lang="hu-HU" sz="2100" dirty="0">
                <a:solidFill>
                  <a:schemeClr val="bg1"/>
                </a:solidFill>
              </a:rPr>
              <a:t> </a:t>
            </a:r>
            <a:r>
              <a:rPr lang="hu-HU" sz="2100" dirty="0" err="1">
                <a:solidFill>
                  <a:schemeClr val="bg1"/>
                </a:solidFill>
              </a:rPr>
              <a:t>Threat</a:t>
            </a:r>
            <a:r>
              <a:rPr lang="hu-HU" sz="2100" dirty="0">
                <a:solidFill>
                  <a:schemeClr val="bg1"/>
                </a:solidFill>
              </a:rPr>
              <a:t> </a:t>
            </a:r>
            <a:r>
              <a:rPr lang="hu-HU" sz="2100" dirty="0" err="1">
                <a:solidFill>
                  <a:schemeClr val="bg1"/>
                </a:solidFill>
              </a:rPr>
              <a:t>Analyst</a:t>
            </a:r>
            <a:r>
              <a:rPr lang="hu-HU" sz="2100" dirty="0">
                <a:solidFill>
                  <a:schemeClr val="bg1"/>
                </a:solidFill>
              </a:rPr>
              <a:t>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15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525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21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bg1"/>
                </a:solidFill>
              </a:rPr>
              <a:t>CEO &amp; programbizottság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21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15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15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bg1"/>
                </a:solidFill>
              </a:rPr>
              <a:t>CEO &amp; programbizottság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9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DDD5-9482-9E4B-A420-E3624C5FD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0CE88-E4B6-A040-85BC-8A0EA133B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69491"/>
            <a:ext cx="6858000" cy="1241822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Junction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Folders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9E755-42F6-204D-AECB-8132D29F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bg1"/>
                </a:solidFill>
                <a:latin typeface="+mj-lt"/>
              </a:rPr>
              <a:t>Nagyon régóta része a Windows architektúrának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A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Winodws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igen jelentős része ezen keresztül működik</a:t>
            </a: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Programkomponensek regisztrálhatják be ide magukat 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Többnyire DLL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De lehet akár valamilyen script fájl is!</a:t>
            </a: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Ezt a globális gyűjteményt a Windows kezeli (Windows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Registry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hu-HU" dirty="0">
                <a:solidFill>
                  <a:schemeClr val="bg1"/>
                </a:solidFill>
                <a:latin typeface="+mj-lt"/>
              </a:rPr>
              <a:t>CLSID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Ezek alapján lehet beazonosítani az egyes komponenseket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De lehet név (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ProgID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) alapján is hivatkozni egy ilyen objektumra (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pl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:  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IFileOpenDialog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,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Scripting.Dictionary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CF18B-5DF8-3448-8F48-A0218C2F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2800" dirty="0">
                <a:solidFill>
                  <a:schemeClr val="bg1"/>
                </a:solidFill>
              </a:rPr>
              <a:t>Egy nagyon általános példa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CF18B-5DF8-3448-8F48-A0218C2F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ECA03D4-8027-6B41-8B01-A8E42C3B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15" y="1695019"/>
            <a:ext cx="4196535" cy="494284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262BE4-575E-0645-AE76-459E9969C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41" y="3500960"/>
            <a:ext cx="3784600" cy="313690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31F0B2-5063-A249-8396-8F5CDB512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877" y="1766877"/>
            <a:ext cx="2300728" cy="16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3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2800" dirty="0">
                <a:solidFill>
                  <a:schemeClr val="bg1"/>
                </a:solidFill>
              </a:rPr>
              <a:t>Egy nagyon általános példa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CF18B-5DF8-3448-8F48-A0218C2F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8FB38F-A584-8140-BB6A-0D697261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87" y="1075562"/>
            <a:ext cx="3821480" cy="2353438"/>
          </a:xfrm>
          <a:prstGeom prst="rect">
            <a:avLst/>
          </a:prstGeom>
        </p:spPr>
      </p:pic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74644808-7566-C947-AA59-CA3AEAF21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3146"/>
            <a:ext cx="9144000" cy="825190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CB2100E-70FF-894B-B99A-5DA30C6A5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96439"/>
            <a:ext cx="9144000" cy="6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DDD5-9482-9E4B-A420-E3624C5FD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>
                <a:solidFill>
                  <a:schemeClr val="bg1"/>
                </a:solidFill>
              </a:rPr>
              <a:t>DEMO</a:t>
            </a:r>
            <a:endParaRPr lang="hu-HU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0CE88-E4B6-A040-85BC-8A0EA133B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69491"/>
            <a:ext cx="6858000" cy="1241822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  <a:latin typeface="+mj-lt"/>
              </a:rPr>
              <a:t>ProcMon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, InProcServer32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78338-378A-0C48-B5CC-7C94AC90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8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r>
              <a:rPr lang="hu-HU" dirty="0">
                <a:solidFill>
                  <a:schemeClr val="bg1"/>
                </a:solidFill>
              </a:rPr>
              <a:t> modell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3600" dirty="0">
                <a:solidFill>
                  <a:schemeClr val="bg1"/>
                </a:solidFill>
              </a:rPr>
              <a:t>HKCU vs. HKLM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HKLM (HKEY_LOCAL_MACHINE\Software\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Classes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lvl="1"/>
            <a:r>
              <a:rPr lang="hu-HU" sz="2100" dirty="0">
                <a:solidFill>
                  <a:schemeClr val="bg1"/>
                </a:solidFill>
                <a:latin typeface="+mj-lt"/>
              </a:rPr>
              <a:t>rendszerszintű (local </a:t>
            </a:r>
            <a:r>
              <a:rPr lang="hu-HU" sz="2100" dirty="0" err="1">
                <a:solidFill>
                  <a:schemeClr val="bg1"/>
                </a:solidFill>
                <a:latin typeface="+mj-lt"/>
              </a:rPr>
              <a:t>machine</a:t>
            </a:r>
            <a:r>
              <a:rPr lang="hu-HU" sz="2100" dirty="0">
                <a:solidFill>
                  <a:schemeClr val="bg1"/>
                </a:solidFill>
                <a:latin typeface="+mj-lt"/>
              </a:rPr>
              <a:t>) objektumok</a:t>
            </a:r>
          </a:p>
          <a:p>
            <a:pPr lvl="1"/>
            <a:r>
              <a:rPr lang="hu-HU" sz="2100" dirty="0">
                <a:solidFill>
                  <a:schemeClr val="bg1"/>
                </a:solidFill>
                <a:latin typeface="+mj-lt"/>
              </a:rPr>
              <a:t>A feltelepített alkalmazások ide pakolják be azokat az objektumokat, amiket minden egyes felhasználói fiókból el kell tudni érni </a:t>
            </a:r>
          </a:p>
          <a:p>
            <a:pPr lvl="1"/>
            <a:endParaRPr lang="hu-HU" sz="2100" dirty="0">
              <a:solidFill>
                <a:schemeClr val="bg1"/>
              </a:solidFill>
              <a:latin typeface="+mj-lt"/>
            </a:endParaRPr>
          </a:p>
          <a:p>
            <a:pPr lvl="1"/>
            <a:endParaRPr lang="hu-HU" sz="2100" dirty="0">
              <a:solidFill>
                <a:schemeClr val="bg1"/>
              </a:solidFill>
              <a:latin typeface="+mj-lt"/>
            </a:endParaRP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HKCU (HKEY_CURRENT_USER\Software\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Classes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Ebben az ágban találhatóak meg egy adott felhasználóhoz (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current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user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) regisztrált COM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object-ek</a:t>
            </a:r>
            <a:endParaRPr lang="hu-HU" dirty="0">
              <a:solidFill>
                <a:schemeClr val="bg1"/>
              </a:solidFill>
              <a:latin typeface="+mj-lt"/>
            </a:endParaRPr>
          </a:p>
          <a:p>
            <a:endParaRPr lang="hu-HU" sz="2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D0DD6-DDD9-0740-81BE-6C7F43BC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E34-E84F-6F42-B0CC-F3610B6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COM </a:t>
            </a:r>
            <a:r>
              <a:rPr lang="hu-HU" dirty="0" err="1">
                <a:solidFill>
                  <a:schemeClr val="bg1"/>
                </a:solidFill>
              </a:rPr>
              <a:t>Object</a:t>
            </a:r>
            <a:r>
              <a:rPr lang="hu-HU" dirty="0">
                <a:solidFill>
                  <a:schemeClr val="bg1"/>
                </a:solidFill>
              </a:rPr>
              <a:t> modell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3600" dirty="0">
                <a:solidFill>
                  <a:schemeClr val="bg1"/>
                </a:solidFill>
              </a:rPr>
              <a:t>Biztonsági 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7E7-A3E9-3143-8900-6C281274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HKLM (HKEY_LOCAL_MACHINE\Software\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Classes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lvl="1"/>
            <a:r>
              <a:rPr lang="hu-HU" sz="2100" dirty="0">
                <a:solidFill>
                  <a:schemeClr val="bg1"/>
                </a:solidFill>
                <a:latin typeface="+mj-lt"/>
              </a:rPr>
              <a:t>Ezt bármilyen integritású folyamat használhatja</a:t>
            </a:r>
          </a:p>
          <a:p>
            <a:pPr lvl="1"/>
            <a:r>
              <a:rPr lang="hu-HU" sz="2100" dirty="0">
                <a:solidFill>
                  <a:schemeClr val="bg1"/>
                </a:solidFill>
                <a:latin typeface="+mj-lt"/>
              </a:rPr>
              <a:t>A magas integritású folyamatok csak ezt használják!</a:t>
            </a:r>
          </a:p>
          <a:p>
            <a:pPr lvl="1"/>
            <a:r>
              <a:rPr lang="hu-HU" sz="2100" dirty="0">
                <a:solidFill>
                  <a:schemeClr val="bg1"/>
                </a:solidFill>
                <a:latin typeface="+mj-lt"/>
              </a:rPr>
              <a:t>Csak magas integritású folyamatok módosíthatják</a:t>
            </a:r>
          </a:p>
          <a:p>
            <a:pPr lvl="1"/>
            <a:endParaRPr lang="hu-HU" sz="2100" dirty="0">
              <a:solidFill>
                <a:schemeClr val="bg1"/>
              </a:solidFill>
              <a:latin typeface="+mj-lt"/>
            </a:endParaRPr>
          </a:p>
          <a:p>
            <a:pPr lvl="1"/>
            <a:endParaRPr lang="hu-HU" sz="2100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endParaRPr lang="hu-HU" sz="2100" dirty="0">
              <a:solidFill>
                <a:schemeClr val="bg1"/>
              </a:solidFill>
              <a:latin typeface="+mj-lt"/>
            </a:endParaRPr>
          </a:p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HKCU (HKEY_CURRENT_USER\Software\</a:t>
            </a:r>
            <a:r>
              <a:rPr lang="hu-HU" sz="2400" dirty="0" err="1">
                <a:solidFill>
                  <a:schemeClr val="bg1"/>
                </a:solidFill>
                <a:latin typeface="+mj-lt"/>
              </a:rPr>
              <a:t>Classes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Alacsony és közepes integritású folyamatok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+mj-lt"/>
              </a:rPr>
              <a:t>Értelemszerűen az adott felhasználó használja csak. </a:t>
            </a:r>
            <a:r>
              <a:rPr lang="hu-HU" dirty="0">
                <a:solidFill>
                  <a:schemeClr val="bg1"/>
                </a:solidFill>
                <a:latin typeface="+mj-lt"/>
                <a:sym typeface="Wingdings" pitchFamily="2" charset="2"/>
              </a:rPr>
              <a:t></a:t>
            </a:r>
            <a:endParaRPr lang="hu-HU" dirty="0">
              <a:solidFill>
                <a:schemeClr val="bg1"/>
              </a:solidFill>
              <a:latin typeface="+mj-lt"/>
            </a:endParaRPr>
          </a:p>
          <a:p>
            <a:endParaRPr lang="hu-HU" sz="2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1408D-1629-034E-AD77-AAFAFDE4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4" y="220140"/>
            <a:ext cx="2108533" cy="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7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584</Words>
  <Application>Microsoft Macintosh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COM Object Hijacking</vt:lpstr>
      <vt:lpstr># whoami</vt:lpstr>
      <vt:lpstr>DEMO</vt:lpstr>
      <vt:lpstr>COM Object model</vt:lpstr>
      <vt:lpstr>COM Object Egy nagyon általános példa</vt:lpstr>
      <vt:lpstr>COM Object Egy nagyon általános példa</vt:lpstr>
      <vt:lpstr>DEMO</vt:lpstr>
      <vt:lpstr>COM Object modell HKCU vs. HKLM</vt:lpstr>
      <vt:lpstr>COM Object modell Biztonsági modell</vt:lpstr>
      <vt:lpstr>COM Keresési sorrend  COM Search Order</vt:lpstr>
      <vt:lpstr>COM Object Hijacking</vt:lpstr>
      <vt:lpstr>DEMO</vt:lpstr>
      <vt:lpstr>Mennyi az annyi?</vt:lpstr>
      <vt:lpstr>COM Object DoS  (nem kompatibilis interface DoS)</vt:lpstr>
      <vt:lpstr>Útravalóként</vt:lpstr>
      <vt:lpstr>Hivatkozások és hasznosságok :P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Object Hijacking</dc:title>
  <dc:creator>Attila Marosi</dc:creator>
  <cp:lastModifiedBy>Attila Marosi</cp:lastModifiedBy>
  <cp:revision>110</cp:revision>
  <dcterms:created xsi:type="dcterms:W3CDTF">2019-07-18T20:07:16Z</dcterms:created>
  <dcterms:modified xsi:type="dcterms:W3CDTF">2019-07-19T13:26:14Z</dcterms:modified>
</cp:coreProperties>
</file>