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79" r:id="rId4"/>
    <p:sldId id="276" r:id="rId5"/>
    <p:sldId id="275" r:id="rId6"/>
    <p:sldId id="277" r:id="rId7"/>
    <p:sldId id="284" r:id="rId8"/>
    <p:sldId id="285" r:id="rId9"/>
    <p:sldId id="287" r:id="rId10"/>
    <p:sldId id="286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4"/>
    <p:restoredTop sz="94613"/>
  </p:normalViewPr>
  <p:slideViewPr>
    <p:cSldViewPr snapToObjects="1">
      <p:cViewPr varScale="1">
        <p:scale>
          <a:sx n="78" d="100"/>
          <a:sy n="78" d="100"/>
        </p:scale>
        <p:origin x="117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D3C28-A137-944D-BC95-E2BBBF76826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34D0-2473-614D-8BC6-351636BF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3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1E3E-662B-1245-9F94-14FA658E0FE8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6CE3-065A-784D-979E-D5D43E35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6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3680-A09F-604E-B193-AB5573C322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9D3C-B2A8-1046-9A18-C40CF469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wmf"/><Relationship Id="rId15" Type="http://schemas.microsoft.com/office/2007/relationships/hdphoto" Target="../media/hdphoto5.wdp"/><Relationship Id="rId10" Type="http://schemas.openxmlformats.org/officeDocument/2006/relationships/image" Target="../media/image16.tiff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6.tiff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wmf"/><Relationship Id="rId15" Type="http://schemas.microsoft.com/office/2007/relationships/hdphoto" Target="../media/hdphoto5.wdp"/><Relationship Id="rId10" Type="http://schemas.openxmlformats.org/officeDocument/2006/relationships/image" Target="../media/image16.tiff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wmf"/><Relationship Id="rId15" Type="http://schemas.microsoft.com/office/2007/relationships/hdphoto" Target="../media/hdphoto5.wdp"/><Relationship Id="rId10" Type="http://schemas.openxmlformats.org/officeDocument/2006/relationships/image" Target="../media/image16.tiff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wmf"/><Relationship Id="rId15" Type="http://schemas.microsoft.com/office/2007/relationships/hdphoto" Target="../media/hdphoto5.wdp"/><Relationship Id="rId10" Type="http://schemas.openxmlformats.org/officeDocument/2006/relationships/image" Target="../media/image16.tiff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DoS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DDoS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trendek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napjainkban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Megelőzés</a:t>
            </a:r>
            <a:r>
              <a:rPr lang="en-US" b="1" dirty="0"/>
              <a:t> / </a:t>
            </a:r>
            <a:r>
              <a:rPr lang="en-US" b="1" dirty="0" err="1"/>
              <a:t>Vizualizálás</a:t>
            </a:r>
            <a:r>
              <a:rPr lang="en-US" b="1" dirty="0"/>
              <a:t> / </a:t>
            </a:r>
            <a:r>
              <a:rPr lang="en-US" b="1" dirty="0" err="1"/>
              <a:t>Elhárítás</a:t>
            </a:r>
            <a:br>
              <a:rPr lang="en-US" b="1" dirty="0"/>
            </a:br>
            <a:r>
              <a:rPr lang="en-US" b="1" dirty="0" err="1"/>
              <a:t>Forgalom</a:t>
            </a:r>
            <a:r>
              <a:rPr lang="en-US" b="1" dirty="0"/>
              <a:t> </a:t>
            </a:r>
            <a:r>
              <a:rPr lang="en-US" b="1" dirty="0" err="1"/>
              <a:t>enyhítés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 err="1"/>
              <a:t>Opánszki</a:t>
            </a:r>
            <a:r>
              <a:rPr lang="en-US" dirty="0"/>
              <a:t> </a:t>
            </a:r>
            <a:r>
              <a:rPr lang="en-US" dirty="0" err="1"/>
              <a:t>Gábor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HWSW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SysAdmin</a:t>
            </a:r>
            <a:r>
              <a:rPr lang="en-US" dirty="0"/>
              <a:t> Day 2019. 07. 19.</a:t>
            </a:r>
            <a:endParaRPr lang="en-US" dirty="0">
              <a:solidFill>
                <a:srgbClr val="595959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53" y="123458"/>
            <a:ext cx="7886700" cy="1325563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Blackholing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teljes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tiltás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Community BGP</a:t>
            </a:r>
          </a:p>
        </p:txBody>
      </p:sp>
      <p:pic>
        <p:nvPicPr>
          <p:cNvPr id="7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585312"/>
            <a:ext cx="2381931" cy="1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193571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649553" y="2344907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 flipV="1">
            <a:off x="6770381" y="2371115"/>
            <a:ext cx="1897146" cy="337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3" idx="1"/>
            <a:endCxn id="263" idx="3"/>
          </p:cNvCxnSpPr>
          <p:nvPr/>
        </p:nvCxnSpPr>
        <p:spPr>
          <a:xfrm flipH="1">
            <a:off x="2240938" y="1787384"/>
            <a:ext cx="1075535" cy="44661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1603477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flipH="1" flipV="1">
            <a:off x="5053720" y="1763284"/>
            <a:ext cx="197075" cy="502269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 flipV="1">
            <a:off x="3842881" y="1763284"/>
            <a:ext cx="617114" cy="241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13" idx="1"/>
            <a:endCxn id="269" idx="3"/>
          </p:cNvCxnSpPr>
          <p:nvPr/>
        </p:nvCxnSpPr>
        <p:spPr>
          <a:xfrm flipH="1">
            <a:off x="2146095" y="1787384"/>
            <a:ext cx="1170378" cy="694403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5" y="160612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95" y="210839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stCxn id="35" idx="1"/>
            <a:endCxn id="22" idx="3"/>
          </p:cNvCxnSpPr>
          <p:nvPr/>
        </p:nvCxnSpPr>
        <p:spPr>
          <a:xfrm flipH="1" flipV="1">
            <a:off x="5844520" y="2265553"/>
            <a:ext cx="524875" cy="102246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5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42" y="1917514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198" y="1555510"/>
            <a:ext cx="2774881" cy="1655762"/>
          </a:xfrm>
          <a:prstGeom prst="roundRect">
            <a:avLst>
              <a:gd name="adj" fmla="val 13760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7" y="1789425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483625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35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5" y="20725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04" y="2472371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148776" y="23833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0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73" y="177023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754" y="2560196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>
                <a:solidFill>
                  <a:srgbClr val="000000"/>
                </a:solidFill>
              </a:rPr>
              <a:t>Cache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3" y="1775586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1" y="254144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42" y="2938585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cxnSp>
        <p:nvCxnSpPr>
          <p:cNvPr id="196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313400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45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924087" y="3309828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7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1564880" y="379608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9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1452911" y="3516809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1329086" y="3667248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2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710586" y="3950318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3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1133392" y="38574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4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1091704" y="3538416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6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0" y="277622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0" y="164813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7" y="2297880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4" y="2619519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62" idx="1"/>
            <a:endCxn id="272" idx="3"/>
          </p:cNvCxnSpPr>
          <p:nvPr/>
        </p:nvCxnSpPr>
        <p:spPr>
          <a:xfrm flipH="1" flipV="1">
            <a:off x="1340942" y="2803426"/>
            <a:ext cx="1225068" cy="156709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6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62" idx="3"/>
            <a:endCxn id="22" idx="1"/>
          </p:cNvCxnSpPr>
          <p:nvPr/>
        </p:nvCxnSpPr>
        <p:spPr>
          <a:xfrm flipV="1">
            <a:off x="3092418" y="2265553"/>
            <a:ext cx="2158377" cy="69458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97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3" y="3834011"/>
            <a:ext cx="19141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5" y="4405463"/>
            <a:ext cx="115448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Flow </a:t>
            </a:r>
            <a:r>
              <a:rPr lang="en-US" sz="1100" b="1" kern="0" dirty="0" err="1">
                <a:solidFill>
                  <a:srgbClr val="000000"/>
                </a:solidFill>
              </a:rPr>
              <a:t>Kollektor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cxnSp>
        <p:nvCxnSpPr>
          <p:cNvPr id="300" name="Straight Arrow Connector 299"/>
          <p:cNvCxnSpPr>
            <a:stCxn id="262" idx="2"/>
            <a:endCxn id="297" idx="0"/>
          </p:cNvCxnSpPr>
          <p:nvPr/>
        </p:nvCxnSpPr>
        <p:spPr>
          <a:xfrm>
            <a:off x="2829214" y="3144041"/>
            <a:ext cx="518724" cy="68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3" idx="2"/>
            <a:endCxn id="297" idx="0"/>
          </p:cNvCxnSpPr>
          <p:nvPr/>
        </p:nvCxnSpPr>
        <p:spPr>
          <a:xfrm flipH="1">
            <a:off x="3347938" y="1971290"/>
            <a:ext cx="231739" cy="186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404378" y="3850517"/>
            <a:ext cx="11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Netflow</a:t>
            </a:r>
            <a:r>
              <a:rPr lang="en-US" sz="1400" dirty="0"/>
              <a:t>/</a:t>
            </a:r>
            <a:r>
              <a:rPr lang="en-US" sz="1400" dirty="0" err="1"/>
              <a:t>ipfix</a:t>
            </a:r>
            <a:br>
              <a:rPr lang="en-US" sz="1400" dirty="0"/>
            </a:br>
            <a:r>
              <a:rPr lang="en-US" sz="1400" dirty="0" err="1"/>
              <a:t>SFlow</a:t>
            </a:r>
            <a:endParaRPr lang="en-US" sz="1400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4866083" y="3733147"/>
            <a:ext cx="1446230" cy="895523"/>
            <a:chOff x="4302064" y="4155514"/>
            <a:chExt cx="1446230" cy="895523"/>
          </a:xfrm>
        </p:grpSpPr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04394" y="4155514"/>
              <a:ext cx="763986" cy="741067"/>
            </a:xfrm>
            <a:prstGeom prst="rect">
              <a:avLst/>
            </a:prstGeom>
          </p:spPr>
        </p:pic>
        <p:sp>
          <p:nvSpPr>
            <p:cNvPr id="308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064" y="4806355"/>
              <a:ext cx="144623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</a:rPr>
                <a:t>Anomália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en-US" sz="1100" b="1" kern="0" dirty="0" err="1">
                  <a:solidFill>
                    <a:srgbClr val="000000"/>
                  </a:solidFill>
                </a:rPr>
                <a:t>Detekció</a:t>
              </a:r>
              <a:endParaRPr lang="en-US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726168" y="3732968"/>
            <a:ext cx="722979" cy="895702"/>
            <a:chOff x="6461760" y="4117474"/>
            <a:chExt cx="722979" cy="895702"/>
          </a:xfrm>
        </p:grpSpPr>
        <p:pic>
          <p:nvPicPr>
            <p:cNvPr id="307" name="Picture 286">
              <a:extLst>
                <a:ext uri="{FF2B5EF4-FFF2-40B4-BE49-F238E27FC236}">
                  <a16:creationId xmlns:a16="http://schemas.microsoft.com/office/drawing/2014/main" id="{36790485-3CC9-5F4D-B423-E2F72307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28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760" y="4117474"/>
              <a:ext cx="722979" cy="7516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9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563" y="4768494"/>
              <a:ext cx="527709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>
                  <a:solidFill>
                    <a:srgbClr val="000000"/>
                  </a:solidFill>
                </a:rPr>
                <a:t>Filter</a:t>
              </a:r>
            </a:p>
          </p:txBody>
        </p:sp>
      </p:grpSp>
      <p:cxnSp>
        <p:nvCxnSpPr>
          <p:cNvPr id="312" name="Straight Arrow Connector 311"/>
          <p:cNvCxnSpPr>
            <a:stCxn id="305" idx="3"/>
            <a:endCxn id="306" idx="3"/>
          </p:cNvCxnSpPr>
          <p:nvPr/>
        </p:nvCxnSpPr>
        <p:spPr>
          <a:xfrm flipV="1">
            <a:off x="4551230" y="4103681"/>
            <a:ext cx="617183" cy="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1"/>
            <a:endCxn id="307" idx="1"/>
          </p:cNvCxnSpPr>
          <p:nvPr/>
        </p:nvCxnSpPr>
        <p:spPr>
          <a:xfrm>
            <a:off x="5932399" y="4103681"/>
            <a:ext cx="793769" cy="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37" idx="0"/>
            <a:endCxn id="297" idx="0"/>
          </p:cNvCxnSpPr>
          <p:nvPr/>
        </p:nvCxnSpPr>
        <p:spPr>
          <a:xfrm flipH="1">
            <a:off x="3347938" y="2472371"/>
            <a:ext cx="3349117" cy="13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3" y="1952381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sp>
        <p:nvSpPr>
          <p:cNvPr id="324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4" y="3116595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pic>
        <p:nvPicPr>
          <p:cNvPr id="325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5" y="5869371"/>
            <a:ext cx="68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11180407" y="6326466"/>
            <a:ext cx="817562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327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00" y="5707446"/>
            <a:ext cx="5953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3" y="3935914"/>
            <a:ext cx="514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7973016" y="4278736"/>
            <a:ext cx="65915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900" kern="0" dirty="0">
                <a:solidFill>
                  <a:srgbClr val="000000"/>
                </a:solidFill>
                <a:latin typeface="Arial"/>
              </a:rPr>
            </a:br>
            <a:r>
              <a:rPr lang="en-US" sz="9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69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02" y="3814471"/>
            <a:ext cx="446484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307" idx="3"/>
            <a:endCxn id="67" idx="1"/>
          </p:cNvCxnSpPr>
          <p:nvPr/>
        </p:nvCxnSpPr>
        <p:spPr>
          <a:xfrm>
            <a:off x="7449147" y="4108811"/>
            <a:ext cx="587936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960180" y="1857986"/>
            <a:ext cx="792722" cy="1004395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74" name="Group 15">
            <a:extLst>
              <a:ext uri="{FF2B5EF4-FFF2-40B4-BE49-F238E27FC236}">
                <a16:creationId xmlns:a16="http://schemas.microsoft.com/office/drawing/2014/main" id="{28D98CD8-F410-C544-B507-871090A2FAAE}"/>
              </a:ext>
            </a:extLst>
          </p:cNvPr>
          <p:cNvGrpSpPr/>
          <p:nvPr/>
        </p:nvGrpSpPr>
        <p:grpSpPr>
          <a:xfrm>
            <a:off x="4272636" y="5569625"/>
            <a:ext cx="3143768" cy="1017082"/>
            <a:chOff x="456056" y="3303818"/>
            <a:chExt cx="4191693" cy="1356108"/>
          </a:xfrm>
        </p:grpSpPr>
        <p:pic>
          <p:nvPicPr>
            <p:cNvPr id="75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2438400" y="3660502"/>
              <a:ext cx="763986" cy="741067"/>
            </a:xfrm>
            <a:prstGeom prst="rect">
              <a:avLst/>
            </a:prstGeom>
          </p:spPr>
        </p:pic>
        <p:cxnSp>
          <p:nvCxnSpPr>
            <p:cNvPr id="76" name="Straight Connector 90">
              <a:extLst>
                <a:ext uri="{FF2B5EF4-FFF2-40B4-BE49-F238E27FC236}">
                  <a16:creationId xmlns:a16="http://schemas.microsoft.com/office/drawing/2014/main" id="{13742A87-3E3A-2841-86E0-39398AA0A9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0053" y="3389543"/>
              <a:ext cx="649287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Oval 87">
              <a:extLst>
                <a:ext uri="{FF2B5EF4-FFF2-40B4-BE49-F238E27FC236}">
                  <a16:creationId xmlns:a16="http://schemas.microsoft.com/office/drawing/2014/main" id="{CE69E747-E6D6-964A-9BD3-5515F12E9CD5}"/>
                </a:ext>
              </a:extLst>
            </p:cNvPr>
            <p:cNvSpPr/>
            <p:nvPr/>
          </p:nvSpPr>
          <p:spPr bwMode="auto">
            <a:xfrm>
              <a:off x="2231565" y="3303818"/>
              <a:ext cx="206375" cy="195263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39393B"/>
              </a:solidFill>
              <a:miter lim="800000"/>
              <a:headEnd type="none" w="med" len="med"/>
              <a:tailEnd type="none" w="med" len="med"/>
            </a:ln>
          </p:spPr>
          <p:txBody>
            <a:bodyPr lIns="68580" tIns="34290" rIns="68580" bIns="34290" rtlCol="0" anchor="ctr"/>
            <a:lstStyle/>
            <a:p>
              <a:pPr algn="ctr" defTabSz="385763">
                <a:defRPr/>
              </a:pPr>
              <a:endParaRPr lang="en-US" sz="1050" kern="0" dirty="0" err="1">
                <a:solidFill>
                  <a:srgbClr val="FFFFFF"/>
                </a:solidFill>
                <a:latin typeface="Arial"/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78" name="Group 3">
              <a:extLst>
                <a:ext uri="{FF2B5EF4-FFF2-40B4-BE49-F238E27FC236}">
                  <a16:creationId xmlns:a16="http://schemas.microsoft.com/office/drawing/2014/main" id="{53C0DFC5-4A2B-6B40-9965-92931E5F20AC}"/>
                </a:ext>
              </a:extLst>
            </p:cNvPr>
            <p:cNvGrpSpPr/>
            <p:nvPr/>
          </p:nvGrpSpPr>
          <p:grpSpPr>
            <a:xfrm>
              <a:off x="456056" y="3532419"/>
              <a:ext cx="1107570" cy="870546"/>
              <a:chOff x="391320" y="3638550"/>
              <a:chExt cx="713978" cy="870546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0E1B07-EE4D-5740-BF6D-C36413D9326C}"/>
                  </a:ext>
                </a:extLst>
              </p:cNvPr>
              <p:cNvSpPr/>
              <p:nvPr/>
            </p:nvSpPr>
            <p:spPr>
              <a:xfrm>
                <a:off x="391320" y="3857774"/>
                <a:ext cx="713978" cy="219224"/>
              </a:xfrm>
              <a:prstGeom prst="rect">
                <a:avLst/>
              </a:prstGeom>
              <a:solidFill>
                <a:srgbClr val="FBAB18">
                  <a:lumMod val="75000"/>
                </a:srgbClr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67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UDP/TCP/ICMP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620EFC-97D9-2344-B4CF-45683D0F51AE}"/>
                  </a:ext>
                </a:extLst>
              </p:cNvPr>
              <p:cNvSpPr/>
              <p:nvPr/>
            </p:nvSpPr>
            <p:spPr>
              <a:xfrm>
                <a:off x="391320" y="3638550"/>
                <a:ext cx="713978" cy="21922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 dirty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Data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5470A08-7DFD-8D44-9C95-C463FEF772E8}"/>
                  </a:ext>
                </a:extLst>
              </p:cNvPr>
              <p:cNvSpPr/>
              <p:nvPr/>
            </p:nvSpPr>
            <p:spPr>
              <a:xfrm>
                <a:off x="391320" y="4076998"/>
                <a:ext cx="713978" cy="219224"/>
              </a:xfrm>
              <a:prstGeom prst="rect">
                <a:avLst/>
              </a:prstGeom>
              <a:solidFill>
                <a:srgbClr val="214794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IPv4/v6</a:t>
                </a:r>
                <a:endParaRPr lang="en-US" sz="600" b="1" kern="0" dirty="0">
                  <a:solidFill>
                    <a:srgbClr val="FFFFFF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0901E12-FEA0-3D45-B8BC-888757D25620}"/>
                  </a:ext>
                </a:extLst>
              </p:cNvPr>
              <p:cNvSpPr/>
              <p:nvPr/>
            </p:nvSpPr>
            <p:spPr>
              <a:xfrm>
                <a:off x="391320" y="4289872"/>
                <a:ext cx="713978" cy="219224"/>
              </a:xfrm>
              <a:prstGeom prst="rect">
                <a:avLst/>
              </a:prstGeom>
              <a:solidFill>
                <a:srgbClr val="9E9EA2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L2</a:t>
                </a:r>
                <a:endParaRPr lang="en-US" sz="600" kern="0" dirty="0">
                  <a:solidFill>
                    <a:srgbClr val="39393B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79" name="Right Brace 90">
              <a:extLst>
                <a:ext uri="{FF2B5EF4-FFF2-40B4-BE49-F238E27FC236}">
                  <a16:creationId xmlns:a16="http://schemas.microsoft.com/office/drawing/2014/main" id="{829A2B47-CAFB-2F46-AC7A-62A51DC0C46C}"/>
                </a:ext>
              </a:extLst>
            </p:cNvPr>
            <p:cNvSpPr/>
            <p:nvPr/>
          </p:nvSpPr>
          <p:spPr>
            <a:xfrm>
              <a:off x="2056940" y="3756308"/>
              <a:ext cx="106363" cy="423587"/>
            </a:xfrm>
            <a:prstGeom prst="rightBrace">
              <a:avLst>
                <a:gd name="adj1" fmla="val 8333"/>
                <a:gd name="adj2" fmla="val 51282"/>
              </a:avLst>
            </a:prstGeom>
            <a:noFill/>
            <a:ln w="25400" cap="flat" cmpd="sng" algn="ctr">
              <a:solidFill>
                <a:srgbClr val="10234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grpSp>
          <p:nvGrpSpPr>
            <p:cNvPr id="80" name="Group 91">
              <a:extLst>
                <a:ext uri="{FF2B5EF4-FFF2-40B4-BE49-F238E27FC236}">
                  <a16:creationId xmlns:a16="http://schemas.microsoft.com/office/drawing/2014/main" id="{A14504AC-DA02-7C48-BA03-60207D51B6C4}"/>
                </a:ext>
              </a:extLst>
            </p:cNvPr>
            <p:cNvGrpSpPr/>
            <p:nvPr/>
          </p:nvGrpSpPr>
          <p:grpSpPr>
            <a:xfrm>
              <a:off x="1581033" y="3750475"/>
              <a:ext cx="469558" cy="431785"/>
              <a:chOff x="1122704" y="3856606"/>
              <a:chExt cx="332169" cy="431785"/>
            </a:xfrm>
          </p:grpSpPr>
          <p:cxnSp>
            <p:nvCxnSpPr>
              <p:cNvPr id="88" name="Straight Connector 90">
                <a:extLst>
                  <a:ext uri="{FF2B5EF4-FFF2-40B4-BE49-F238E27FC236}">
                    <a16:creationId xmlns:a16="http://schemas.microsoft.com/office/drawing/2014/main" id="{030595B1-0843-DD4A-80F8-D3BB7E2CB5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385660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9" name="Straight Connector 90">
                <a:extLst>
                  <a:ext uri="{FF2B5EF4-FFF2-40B4-BE49-F238E27FC236}">
                    <a16:creationId xmlns:a16="http://schemas.microsoft.com/office/drawing/2014/main" id="{1BC09EDC-8645-6142-9B0C-A5C20404F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428602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1" name="Picture 94">
              <a:extLst>
                <a:ext uri="{FF2B5EF4-FFF2-40B4-BE49-F238E27FC236}">
                  <a16:creationId xmlns:a16="http://schemas.microsoft.com/office/drawing/2014/main" id="{2C6CD8C7-496C-4147-8914-D1C5D7EC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111" l="4000" r="9244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6756" y="3812606"/>
              <a:ext cx="473074" cy="473074"/>
            </a:xfrm>
            <a:prstGeom prst="rect">
              <a:avLst/>
            </a:prstGeom>
          </p:spPr>
        </p:pic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09AE077-2693-EC44-BF49-AACB74EB4332}"/>
                </a:ext>
              </a:extLst>
            </p:cNvPr>
            <p:cNvSpPr/>
            <p:nvPr/>
          </p:nvSpPr>
          <p:spPr bwMode="auto">
            <a:xfrm>
              <a:off x="3173147" y="368481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3E3BA3E3-D62E-C349-BACC-702DA89E3837}"/>
                </a:ext>
              </a:extLst>
            </p:cNvPr>
            <p:cNvSpPr/>
            <p:nvPr/>
          </p:nvSpPr>
          <p:spPr bwMode="auto">
            <a:xfrm flipV="1">
              <a:off x="3170636" y="409136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cxnSp>
          <p:nvCxnSpPr>
            <p:cNvPr id="84" name="Straight Arrow Connector 13">
              <a:extLst>
                <a:ext uri="{FF2B5EF4-FFF2-40B4-BE49-F238E27FC236}">
                  <a16:creationId xmlns:a16="http://schemas.microsoft.com/office/drawing/2014/main" id="{6BA86A51-2288-8D4F-A4D7-433207490D4A}"/>
                </a:ext>
              </a:extLst>
            </p:cNvPr>
            <p:cNvCxnSpPr/>
            <p:nvPr/>
          </p:nvCxnSpPr>
          <p:spPr bwMode="auto">
            <a:xfrm>
              <a:off x="3170636" y="4055152"/>
              <a:ext cx="652463" cy="0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rgbClr val="39393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TextBox 40">
              <a:extLst>
                <a:ext uri="{FF2B5EF4-FFF2-40B4-BE49-F238E27FC236}">
                  <a16:creationId xmlns:a16="http://schemas.microsoft.com/office/drawing/2014/main" id="{9BE4CB31-0C91-FE4C-ADEF-16D2EE6454CF}"/>
                </a:ext>
              </a:extLst>
            </p:cNvPr>
            <p:cNvSpPr txBox="1"/>
            <p:nvPr/>
          </p:nvSpPr>
          <p:spPr>
            <a:xfrm>
              <a:off x="2808676" y="4370617"/>
              <a:ext cx="1673964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Eldobás</a:t>
              </a:r>
              <a:r>
                <a:rPr lang="en-US" sz="900" b="1" kern="0" dirty="0">
                  <a:solidFill>
                    <a:srgbClr val="000000"/>
                  </a:solidFill>
                  <a:latin typeface="Arial"/>
                </a:rPr>
                <a:t>/</a:t>
              </a: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Korlátozás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TextBox 40">
              <a:extLst>
                <a:ext uri="{FF2B5EF4-FFF2-40B4-BE49-F238E27FC236}">
                  <a16:creationId xmlns:a16="http://schemas.microsoft.com/office/drawing/2014/main" id="{62B98AD4-0980-6A43-8F5E-8729091D8AE3}"/>
                </a:ext>
              </a:extLst>
            </p:cNvPr>
            <p:cNvSpPr txBox="1"/>
            <p:nvPr/>
          </p:nvSpPr>
          <p:spPr>
            <a:xfrm>
              <a:off x="3691931" y="3931559"/>
              <a:ext cx="955818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Címkézés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125C40FF-DA37-E940-858D-7CB035D07B9A}"/>
                </a:ext>
              </a:extLst>
            </p:cNvPr>
            <p:cNvSpPr txBox="1"/>
            <p:nvPr/>
          </p:nvSpPr>
          <p:spPr>
            <a:xfrm>
              <a:off x="3088874" y="3477184"/>
              <a:ext cx="1041311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Átirányítás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" name="Straight Arrow Connector 14"/>
          <p:cNvCxnSpPr>
            <a:stCxn id="68" idx="0"/>
          </p:cNvCxnSpPr>
          <p:nvPr/>
        </p:nvCxnSpPr>
        <p:spPr>
          <a:xfrm flipH="1">
            <a:off x="6921531" y="4278736"/>
            <a:ext cx="1381063" cy="128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2820672" y="3075935"/>
            <a:ext cx="5364157" cy="100154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8920882 w 8931156"/>
              <a:gd name="connsiteY0" fmla="*/ 824231 h 882324"/>
              <a:gd name="connsiteX1" fmla="*/ 5170939 w 8931156"/>
              <a:gd name="connsiteY1" fmla="*/ 585798 h 882324"/>
              <a:gd name="connsiteX2" fmla="*/ 0 w 8931156"/>
              <a:gd name="connsiteY2" fmla="*/ 0 h 882324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0 w 8937057"/>
              <a:gd name="connsiteY2" fmla="*/ 0 h 850642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4114906 w 8937057"/>
              <a:gd name="connsiteY2" fmla="*/ 504353 h 850642"/>
              <a:gd name="connsiteX3" fmla="*/ 0 w 8937057"/>
              <a:gd name="connsiteY3" fmla="*/ 0 h 850642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7057" h="876518">
                <a:moveTo>
                  <a:pt x="8920882" y="824231"/>
                </a:moveTo>
                <a:cubicBezTo>
                  <a:pt x="9113869" y="962173"/>
                  <a:pt x="7543199" y="811666"/>
                  <a:pt x="6173211" y="554210"/>
                </a:cubicBezTo>
                <a:cubicBezTo>
                  <a:pt x="5026063" y="232233"/>
                  <a:pt x="4801008" y="520972"/>
                  <a:pt x="4114906" y="504353"/>
                </a:cubicBezTo>
                <a:lnTo>
                  <a:pt x="0" y="0"/>
                </a:ln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5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3766570" y="2074494"/>
            <a:ext cx="4570659" cy="215538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7597882 w 7615035"/>
              <a:gd name="connsiteY0" fmla="*/ 1866660 h 1886315"/>
              <a:gd name="connsiteX1" fmla="*/ 4950440 w 7615035"/>
              <a:gd name="connsiteY1" fmla="*/ 1122807 h 1886315"/>
              <a:gd name="connsiteX2" fmla="*/ 0 w 7615035"/>
              <a:gd name="connsiteY2" fmla="*/ 0 h 188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5035" h="1886315">
                <a:moveTo>
                  <a:pt x="7597882" y="1866660"/>
                </a:moveTo>
                <a:cubicBezTo>
                  <a:pt x="7790869" y="2004602"/>
                  <a:pt x="6320428" y="1380263"/>
                  <a:pt x="4950440" y="1122807"/>
                </a:cubicBezTo>
                <a:cubicBezTo>
                  <a:pt x="2734059" y="1212054"/>
                  <a:pt x="0" y="0"/>
                  <a:pt x="0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7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992124" y="2727212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8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650990" y="3462355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9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799758" y="2503682"/>
            <a:ext cx="1105543" cy="511100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3521498"/>
              <a:gd name="connsiteY0" fmla="*/ 0 h 630772"/>
              <a:gd name="connsiteX1" fmla="*/ 2398170 w 3521498"/>
              <a:gd name="connsiteY1" fmla="*/ 37256 h 630772"/>
              <a:gd name="connsiteX2" fmla="*/ 3521498 w 3521498"/>
              <a:gd name="connsiteY2" fmla="*/ 630772 h 630772"/>
              <a:gd name="connsiteX0" fmla="*/ 0 w 3521498"/>
              <a:gd name="connsiteY0" fmla="*/ 0 h 630772"/>
              <a:gd name="connsiteX1" fmla="*/ 1325089 w 3521498"/>
              <a:gd name="connsiteY1" fmla="*/ 393626 h 630772"/>
              <a:gd name="connsiteX2" fmla="*/ 3521498 w 3521498"/>
              <a:gd name="connsiteY2" fmla="*/ 630772 h 6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498" h="630772">
                <a:moveTo>
                  <a:pt x="0" y="0"/>
                </a:moveTo>
                <a:cubicBezTo>
                  <a:pt x="192987" y="137942"/>
                  <a:pt x="129260" y="429961"/>
                  <a:pt x="1325089" y="393626"/>
                </a:cubicBezTo>
                <a:cubicBezTo>
                  <a:pt x="1714615" y="398636"/>
                  <a:pt x="3521498" y="630772"/>
                  <a:pt x="3521498" y="630772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0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005517" y="2793686"/>
            <a:ext cx="1935722" cy="35724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3521498"/>
              <a:gd name="connsiteY0" fmla="*/ 0 h 630772"/>
              <a:gd name="connsiteX1" fmla="*/ 2398170 w 3521498"/>
              <a:gd name="connsiteY1" fmla="*/ 37256 h 630772"/>
              <a:gd name="connsiteX2" fmla="*/ 3521498 w 3521498"/>
              <a:gd name="connsiteY2" fmla="*/ 630772 h 630772"/>
              <a:gd name="connsiteX0" fmla="*/ 0 w 3521498"/>
              <a:gd name="connsiteY0" fmla="*/ 0 h 630772"/>
              <a:gd name="connsiteX1" fmla="*/ 1325089 w 3521498"/>
              <a:gd name="connsiteY1" fmla="*/ 393626 h 630772"/>
              <a:gd name="connsiteX2" fmla="*/ 3521498 w 3521498"/>
              <a:gd name="connsiteY2" fmla="*/ 630772 h 630772"/>
              <a:gd name="connsiteX0" fmla="*/ 0 w 6165876"/>
              <a:gd name="connsiteY0" fmla="*/ 0 h 259553"/>
              <a:gd name="connsiteX1" fmla="*/ 3969467 w 6165876"/>
              <a:gd name="connsiteY1" fmla="*/ 22407 h 259553"/>
              <a:gd name="connsiteX2" fmla="*/ 6165876 w 6165876"/>
              <a:gd name="connsiteY2" fmla="*/ 259553 h 259553"/>
              <a:gd name="connsiteX0" fmla="*/ 0 w 6165876"/>
              <a:gd name="connsiteY0" fmla="*/ 0 h 440896"/>
              <a:gd name="connsiteX1" fmla="*/ 3892819 w 6165876"/>
              <a:gd name="connsiteY1" fmla="*/ 438171 h 440896"/>
              <a:gd name="connsiteX2" fmla="*/ 6165876 w 6165876"/>
              <a:gd name="connsiteY2" fmla="*/ 259553 h 4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5876" h="440896">
                <a:moveTo>
                  <a:pt x="0" y="0"/>
                </a:moveTo>
                <a:cubicBezTo>
                  <a:pt x="192987" y="137942"/>
                  <a:pt x="2696990" y="474506"/>
                  <a:pt x="3892819" y="438171"/>
                </a:cubicBezTo>
                <a:cubicBezTo>
                  <a:pt x="4282345" y="443181"/>
                  <a:pt x="6165876" y="259553"/>
                  <a:pt x="6165876" y="259553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1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2112580" y="1811622"/>
            <a:ext cx="1394301" cy="41369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4441282"/>
              <a:gd name="connsiteY0" fmla="*/ 245303 h 893092"/>
              <a:gd name="connsiteX1" fmla="*/ 1401738 w 4441282"/>
              <a:gd name="connsiteY1" fmla="*/ 891357 h 893092"/>
              <a:gd name="connsiteX2" fmla="*/ 4441282 w 4441282"/>
              <a:gd name="connsiteY2" fmla="*/ 0 h 893092"/>
              <a:gd name="connsiteX0" fmla="*/ 0 w 4441282"/>
              <a:gd name="connsiteY0" fmla="*/ 245303 h 510565"/>
              <a:gd name="connsiteX1" fmla="*/ 2781413 w 4441282"/>
              <a:gd name="connsiteY1" fmla="*/ 505290 h 510565"/>
              <a:gd name="connsiteX2" fmla="*/ 4441282 w 4441282"/>
              <a:gd name="connsiteY2" fmla="*/ 0 h 51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1282" h="510565">
                <a:moveTo>
                  <a:pt x="0" y="245303"/>
                </a:moveTo>
                <a:cubicBezTo>
                  <a:pt x="192987" y="383245"/>
                  <a:pt x="1585584" y="541625"/>
                  <a:pt x="2781413" y="505290"/>
                </a:cubicBezTo>
                <a:cubicBezTo>
                  <a:pt x="3170939" y="510300"/>
                  <a:pt x="4441282" y="0"/>
                  <a:pt x="4441282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2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2738246" y="2133314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103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2221200" y="2674807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105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6697052" y="2490470"/>
            <a:ext cx="1515583" cy="141638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chemeClr val="accent1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6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6875651" y="2763993"/>
            <a:ext cx="409086" cy="23775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API</a:t>
            </a:r>
            <a:endParaRPr lang="en-US" sz="1050" b="1" kern="0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66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Köszönöm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figyelmet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algn="ctr"/>
            <a:endParaRPr lang="en-US" dirty="0">
              <a:solidFill>
                <a:srgbClr val="595959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595959"/>
                </a:solidFill>
              </a:rPr>
              <a:t>Opánszki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Gábor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 err="1">
                <a:solidFill>
                  <a:srgbClr val="595959"/>
                </a:solidFill>
              </a:rPr>
              <a:t>gabor.opanszki@acetelecom.hu</a:t>
            </a:r>
            <a:br>
              <a:rPr lang="en-US" dirty="0">
                <a:solidFill>
                  <a:srgbClr val="595959"/>
                </a:solidFill>
              </a:rPr>
            </a:br>
            <a:br>
              <a:rPr lang="en-US" dirty="0">
                <a:solidFill>
                  <a:srgbClr val="595959"/>
                </a:solidFill>
              </a:rPr>
            </a:b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Tartalomjegyzék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>
                <a:solidFill>
                  <a:srgbClr val="595959"/>
                </a:solidFill>
              </a:rPr>
              <a:t>Jelenlegi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trendek</a:t>
            </a:r>
            <a:r>
              <a:rPr lang="en-US" dirty="0">
                <a:solidFill>
                  <a:srgbClr val="595959"/>
                </a:solidFill>
              </a:rPr>
              <a:t>: 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 err="1">
                <a:solidFill>
                  <a:srgbClr val="595959"/>
                </a:solidFill>
              </a:rPr>
              <a:t>Applikáció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szintű</a:t>
            </a:r>
            <a:r>
              <a:rPr lang="en-US" dirty="0">
                <a:solidFill>
                  <a:srgbClr val="595959"/>
                </a:solidFill>
              </a:rPr>
              <a:t> / </a:t>
            </a:r>
            <a:r>
              <a:rPr lang="en-US" dirty="0" err="1">
                <a:solidFill>
                  <a:srgbClr val="595959"/>
                </a:solidFill>
              </a:rPr>
              <a:t>Volumen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alapú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támadások</a:t>
            </a:r>
            <a:endParaRPr lang="en-US" dirty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 err="1">
                <a:solidFill>
                  <a:srgbClr val="595959"/>
                </a:solidFill>
              </a:rPr>
              <a:t>Detektálás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Vizualizálás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Analízis</a:t>
            </a:r>
            <a:endParaRPr lang="en-US" dirty="0">
              <a:solidFill>
                <a:srgbClr val="595959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dirty="0" err="1">
                <a:solidFill>
                  <a:srgbClr val="595959"/>
                </a:solidFill>
              </a:rPr>
              <a:t>Beavatkozás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Elhárítás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Támadás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enyhítés</a:t>
            </a:r>
            <a:r>
              <a:rPr lang="en-US" dirty="0">
                <a:solidFill>
                  <a:srgbClr val="5959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05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6535B951-76D6-BF4E-B5BB-E2B804A1918C}"/>
              </a:ext>
            </a:extLst>
          </p:cNvPr>
          <p:cNvCxnSpPr/>
          <p:nvPr/>
        </p:nvCxnSpPr>
        <p:spPr>
          <a:xfrm>
            <a:off x="2156172" y="2740100"/>
            <a:ext cx="503238" cy="29210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C3DC77D8-C2AF-1044-AB92-E3797F083DBC}"/>
              </a:ext>
            </a:extLst>
          </p:cNvPr>
          <p:cNvCxnSpPr/>
          <p:nvPr/>
        </p:nvCxnSpPr>
        <p:spPr>
          <a:xfrm>
            <a:off x="2164110" y="2962349"/>
            <a:ext cx="495300" cy="6985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068FE7AB-DB34-8349-BC7F-EC2DFF53F065}"/>
              </a:ext>
            </a:extLst>
          </p:cNvPr>
          <p:cNvCxnSpPr>
            <a:stCxn id="47" idx="3"/>
          </p:cNvCxnSpPr>
          <p:nvPr/>
        </p:nvCxnSpPr>
        <p:spPr>
          <a:xfrm flipV="1">
            <a:off x="2164110" y="3032200"/>
            <a:ext cx="495300" cy="157162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0FD1A93C-E154-7942-949C-21B13ADC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210" y="1993975"/>
            <a:ext cx="3200400" cy="16541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/>
            <a:endParaRPr lang="en-US" sz="140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pic>
        <p:nvPicPr>
          <p:cNvPr id="11" name="Picture 14" descr="cloud">
            <a:extLst>
              <a:ext uri="{FF2B5EF4-FFF2-40B4-BE49-F238E27FC236}">
                <a16:creationId xmlns:a16="http://schemas.microsoft.com/office/drawing/2014/main" id="{71EBEF52-38A9-8142-B32E-5FCC73A2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29337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40E7AD1C-E038-5644-B1EA-C01BBDC57FB3}"/>
              </a:ext>
            </a:extLst>
          </p:cNvPr>
          <p:cNvCxnSpPr/>
          <p:nvPr/>
        </p:nvCxnSpPr>
        <p:spPr>
          <a:xfrm>
            <a:off x="5021610" y="2908374"/>
            <a:ext cx="3124200" cy="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F12DB07A-48E4-0C45-BEA7-6DB413E46FFE}"/>
              </a:ext>
            </a:extLst>
          </p:cNvPr>
          <p:cNvCxnSpPr>
            <a:stCxn id="30" idx="1"/>
          </p:cNvCxnSpPr>
          <p:nvPr/>
        </p:nvCxnSpPr>
        <p:spPr>
          <a:xfrm flipH="1" flipV="1">
            <a:off x="3054699" y="3175076"/>
            <a:ext cx="565714" cy="304901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ylinder">
            <a:extLst>
              <a:ext uri="{FF2B5EF4-FFF2-40B4-BE49-F238E27FC236}">
                <a16:creationId xmlns:a16="http://schemas.microsoft.com/office/drawing/2014/main" id="{F394D4C3-8757-8445-9FA0-54FB9730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48" y="3367162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cylinder">
            <a:extLst>
              <a:ext uri="{FF2B5EF4-FFF2-40B4-BE49-F238E27FC236}">
                <a16:creationId xmlns:a16="http://schemas.microsoft.com/office/drawing/2014/main" id="{511643A7-F424-E84A-985E-F6F5299B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73" y="273375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84220B-4758-DE4E-8A20-0C71F7B9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11" y="229877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E6DFC087-B57F-1643-B20B-575F4E35FF15}"/>
              </a:ext>
            </a:extLst>
          </p:cNvPr>
          <p:cNvCxnSpPr/>
          <p:nvPr/>
        </p:nvCxnSpPr>
        <p:spPr>
          <a:xfrm>
            <a:off x="7237760" y="2679774"/>
            <a:ext cx="0" cy="22860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82A13C1F-1676-0B44-95DB-1241D1E5A6EE}"/>
              </a:ext>
            </a:extLst>
          </p:cNvPr>
          <p:cNvCxnSpPr/>
          <p:nvPr/>
        </p:nvCxnSpPr>
        <p:spPr>
          <a:xfrm>
            <a:off x="7999760" y="2679774"/>
            <a:ext cx="0" cy="22860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754237E5-A6B0-154D-85B0-D77A05DA7F0A}"/>
              </a:ext>
            </a:extLst>
          </p:cNvPr>
          <p:cNvCxnSpPr/>
          <p:nvPr/>
        </p:nvCxnSpPr>
        <p:spPr>
          <a:xfrm flipH="1">
            <a:off x="4048473" y="2992512"/>
            <a:ext cx="469900" cy="406400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9">
            <a:extLst>
              <a:ext uri="{FF2B5EF4-FFF2-40B4-BE49-F238E27FC236}">
                <a16:creationId xmlns:a16="http://schemas.microsoft.com/office/drawing/2014/main" id="{13E6D8C0-7F42-874A-A6A2-05C8C102E783}"/>
              </a:ext>
            </a:extLst>
          </p:cNvPr>
          <p:cNvCxnSpPr/>
          <p:nvPr/>
        </p:nvCxnSpPr>
        <p:spPr>
          <a:xfrm>
            <a:off x="7607647" y="2908374"/>
            <a:ext cx="0" cy="228600"/>
          </a:xfrm>
          <a:prstGeom prst="line">
            <a:avLst/>
          </a:prstGeom>
          <a:ln w="19050" cmpd="sng">
            <a:solidFill>
              <a:srgbClr val="1C1C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>
            <a:extLst>
              <a:ext uri="{FF2B5EF4-FFF2-40B4-BE49-F238E27FC236}">
                <a16:creationId xmlns:a16="http://schemas.microsoft.com/office/drawing/2014/main" id="{6272EABF-56E0-5749-B384-85A5F00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93" y="197174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000000"/>
                </a:solidFill>
              </a:rPr>
              <a:t>Web</a:t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en-US" sz="1100" b="1" dirty="0" err="1">
                <a:solidFill>
                  <a:srgbClr val="000000"/>
                </a:solidFill>
              </a:rPr>
              <a:t>Szerver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A0B011A8-CB1E-1940-979E-53482E86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461" y="1965399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000000"/>
                </a:solidFill>
              </a:rPr>
              <a:t>Web</a:t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en-US" sz="1100" b="1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68C54B21-AAD5-2548-8655-78934A91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211" y="3416374"/>
            <a:ext cx="851515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 err="1">
                <a:solidFill>
                  <a:srgbClr val="000000"/>
                </a:solidFill>
              </a:rPr>
              <a:t>Adatbázis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6D0D0511-B451-1745-9638-7EB4E39C3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13" y="3357636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9820C514-E006-F24C-BE9F-25531A07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636" y="2719461"/>
            <a:ext cx="38985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>
                <a:solidFill>
                  <a:srgbClr val="000000"/>
                </a:solidFill>
              </a:rPr>
              <a:t>DC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68A55A5-8704-F242-8D36-5E262A2E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11" y="229877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DC5C1B60-4A0D-B949-97A9-9A58D255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10" y="3079824"/>
            <a:ext cx="6397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2">
            <a:extLst>
              <a:ext uri="{FF2B5EF4-FFF2-40B4-BE49-F238E27FC236}">
                <a16:creationId xmlns:a16="http://schemas.microsoft.com/office/drawing/2014/main" id="{7C23D7B2-909E-E849-8DF8-88F7D2BA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860" y="1746324"/>
            <a:ext cx="126669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rgbClr val="545454"/>
                </a:solidFill>
              </a:rPr>
              <a:t>Adatközpont</a:t>
            </a:r>
            <a:endParaRPr lang="en-US" sz="1400" b="1" dirty="0">
              <a:solidFill>
                <a:srgbClr val="545454"/>
              </a:solidFill>
            </a:endParaRPr>
          </a:p>
        </p:txBody>
      </p:sp>
      <p:grpSp>
        <p:nvGrpSpPr>
          <p:cNvPr id="29" name="Group 100">
            <a:extLst>
              <a:ext uri="{FF2B5EF4-FFF2-40B4-BE49-F238E27FC236}">
                <a16:creationId xmlns:a16="http://schemas.microsoft.com/office/drawing/2014/main" id="{32588D3A-2A93-C44D-B060-EE238ECED196}"/>
              </a:ext>
            </a:extLst>
          </p:cNvPr>
          <p:cNvGrpSpPr>
            <a:grpSpLocks/>
          </p:cNvGrpSpPr>
          <p:nvPr/>
        </p:nvGrpSpPr>
        <p:grpSpPr bwMode="auto">
          <a:xfrm>
            <a:off x="2626072" y="2908375"/>
            <a:ext cx="593725" cy="314325"/>
            <a:chOff x="2692378" y="3093906"/>
            <a:chExt cx="594288" cy="314307"/>
          </a:xfrm>
        </p:grpSpPr>
        <p:pic>
          <p:nvPicPr>
            <p:cNvPr id="30" name="Picture 13" descr="cylinder">
              <a:extLst>
                <a:ext uri="{FF2B5EF4-FFF2-40B4-BE49-F238E27FC236}">
                  <a16:creationId xmlns:a16="http://schemas.microsoft.com/office/drawing/2014/main" id="{60A8F259-18DF-0848-B1AB-BE9828C07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378" y="3093906"/>
              <a:ext cx="594288" cy="31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02">
              <a:extLst>
                <a:ext uri="{FF2B5EF4-FFF2-40B4-BE49-F238E27FC236}">
                  <a16:creationId xmlns:a16="http://schemas.microsoft.com/office/drawing/2014/main" id="{F0D38607-E7D6-CE4D-87B3-DF9DCA8DC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155" y="3094334"/>
              <a:ext cx="531418" cy="24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Edge</a:t>
              </a:r>
            </a:p>
          </p:txBody>
        </p:sp>
      </p:grpSp>
      <p:sp>
        <p:nvSpPr>
          <p:cNvPr id="32" name="Freeform 103">
            <a:extLst>
              <a:ext uri="{FF2B5EF4-FFF2-40B4-BE49-F238E27FC236}">
                <a16:creationId xmlns:a16="http://schemas.microsoft.com/office/drawing/2014/main" id="{8E9CAEDF-3992-7E4D-BD92-A21C5EC154F3}"/>
              </a:ext>
            </a:extLst>
          </p:cNvPr>
          <p:cNvSpPr>
            <a:spLocks/>
          </p:cNvSpPr>
          <p:nvPr/>
        </p:nvSpPr>
        <p:spPr bwMode="auto">
          <a:xfrm>
            <a:off x="2156173" y="2732161"/>
            <a:ext cx="752475" cy="312738"/>
          </a:xfrm>
          <a:custGeom>
            <a:avLst/>
            <a:gdLst>
              <a:gd name="T0" fmla="*/ 0 w 752476"/>
              <a:gd name="T1" fmla="*/ 0 h 312375"/>
              <a:gd name="T2" fmla="*/ 752470 w 752476"/>
              <a:gd name="T3" fmla="*/ 314559 h 312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2476" h="312375">
                <a:moveTo>
                  <a:pt x="0" y="0"/>
                </a:moveTo>
                <a:cubicBezTo>
                  <a:pt x="148873" y="194381"/>
                  <a:pt x="540661" y="308884"/>
                  <a:pt x="752476" y="31237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Freeform 104">
            <a:extLst>
              <a:ext uri="{FF2B5EF4-FFF2-40B4-BE49-F238E27FC236}">
                <a16:creationId xmlns:a16="http://schemas.microsoft.com/office/drawing/2014/main" id="{613D0F80-A10C-6A4F-BF9E-D30C6E4CA8AE}"/>
              </a:ext>
            </a:extLst>
          </p:cNvPr>
          <p:cNvSpPr>
            <a:spLocks/>
          </p:cNvSpPr>
          <p:nvPr/>
        </p:nvSpPr>
        <p:spPr bwMode="auto">
          <a:xfrm>
            <a:off x="2162522" y="2960762"/>
            <a:ext cx="741363" cy="101600"/>
          </a:xfrm>
          <a:custGeom>
            <a:avLst/>
            <a:gdLst>
              <a:gd name="T0" fmla="*/ 0 w 741892"/>
              <a:gd name="T1" fmla="*/ 0 h 101600"/>
              <a:gd name="T2" fmla="*/ 738724 w 741892"/>
              <a:gd name="T3" fmla="*/ 101600 h 10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1892" h="101600">
                <a:moveTo>
                  <a:pt x="0" y="0"/>
                </a:moveTo>
                <a:cubicBezTo>
                  <a:pt x="235656" y="64206"/>
                  <a:pt x="561270" y="26811"/>
                  <a:pt x="741892" y="1016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4" name="Freeform 105">
            <a:extLst>
              <a:ext uri="{FF2B5EF4-FFF2-40B4-BE49-F238E27FC236}">
                <a16:creationId xmlns:a16="http://schemas.microsoft.com/office/drawing/2014/main" id="{99FF04AF-A3E5-9445-A7FF-0B0D01B0C8C2}"/>
              </a:ext>
            </a:extLst>
          </p:cNvPr>
          <p:cNvSpPr>
            <a:spLocks/>
          </p:cNvSpPr>
          <p:nvPr/>
        </p:nvSpPr>
        <p:spPr bwMode="auto">
          <a:xfrm>
            <a:off x="2152998" y="3052836"/>
            <a:ext cx="755650" cy="152400"/>
          </a:xfrm>
          <a:custGeom>
            <a:avLst/>
            <a:gdLst>
              <a:gd name="T0" fmla="*/ 0 w 755428"/>
              <a:gd name="T1" fmla="*/ 152355 h 152409"/>
              <a:gd name="T2" fmla="*/ 756760 w 755428"/>
              <a:gd name="T3" fmla="*/ 175 h 1524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5428" h="152409">
                <a:moveTo>
                  <a:pt x="0" y="152409"/>
                </a:moveTo>
                <a:cubicBezTo>
                  <a:pt x="227190" y="45165"/>
                  <a:pt x="561437" y="-3316"/>
                  <a:pt x="755428" y="17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" name="Freeform 106">
            <a:extLst>
              <a:ext uri="{FF2B5EF4-FFF2-40B4-BE49-F238E27FC236}">
                <a16:creationId xmlns:a16="http://schemas.microsoft.com/office/drawing/2014/main" id="{493EEA05-89A3-6A43-8512-B9CC04B105C6}"/>
              </a:ext>
            </a:extLst>
          </p:cNvPr>
          <p:cNvSpPr>
            <a:spLocks/>
          </p:cNvSpPr>
          <p:nvPr/>
        </p:nvSpPr>
        <p:spPr bwMode="auto">
          <a:xfrm>
            <a:off x="2878486" y="2708349"/>
            <a:ext cx="5146675" cy="857250"/>
          </a:xfrm>
          <a:custGeom>
            <a:avLst/>
            <a:gdLst>
              <a:gd name="T0" fmla="*/ 0 w 5146679"/>
              <a:gd name="T1" fmla="*/ 344246 h 856197"/>
              <a:gd name="T2" fmla="*/ 279402 w 5146679"/>
              <a:gd name="T3" fmla="*/ 422358 h 856197"/>
              <a:gd name="T4" fmla="*/ 872084 w 5146679"/>
              <a:gd name="T5" fmla="*/ 852220 h 856197"/>
              <a:gd name="T6" fmla="*/ 1835882 w 5146679"/>
              <a:gd name="T7" fmla="*/ 254286 h 856197"/>
              <a:gd name="T8" fmla="*/ 4986475 w 5146679"/>
              <a:gd name="T9" fmla="*/ 232260 h 856197"/>
              <a:gd name="T10" fmla="*/ 5135455 w 5146679"/>
              <a:gd name="T11" fmla="*/ 0 h 856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46679" h="856197">
                <a:moveTo>
                  <a:pt x="0" y="341717"/>
                </a:moveTo>
                <a:cubicBezTo>
                  <a:pt x="0" y="341234"/>
                  <a:pt x="165807" y="328943"/>
                  <a:pt x="279402" y="419254"/>
                </a:cubicBezTo>
                <a:cubicBezTo>
                  <a:pt x="418396" y="492631"/>
                  <a:pt x="614766" y="690288"/>
                  <a:pt x="872090" y="845958"/>
                </a:cubicBezTo>
                <a:cubicBezTo>
                  <a:pt x="1604432" y="942511"/>
                  <a:pt x="1205093" y="326297"/>
                  <a:pt x="1835888" y="252418"/>
                </a:cubicBezTo>
                <a:lnTo>
                  <a:pt x="4986499" y="230553"/>
                </a:lnTo>
                <a:cubicBezTo>
                  <a:pt x="5192467" y="222086"/>
                  <a:pt x="5144434" y="223390"/>
                  <a:pt x="5135479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6" name="Picture 107" descr="cloud">
            <a:extLst>
              <a:ext uri="{FF2B5EF4-FFF2-40B4-BE49-F238E27FC236}">
                <a16:creationId xmlns:a16="http://schemas.microsoft.com/office/drawing/2014/main" id="{0EEBAB1E-3B82-014C-A64F-78578099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6" y="2441649"/>
            <a:ext cx="1835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8">
            <a:extLst>
              <a:ext uri="{FF2B5EF4-FFF2-40B4-BE49-F238E27FC236}">
                <a16:creationId xmlns:a16="http://schemas.microsoft.com/office/drawing/2014/main" id="{A37EFB3F-EC71-4D46-B119-319D97061A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9" y="253870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09">
            <a:extLst>
              <a:ext uri="{FF2B5EF4-FFF2-40B4-BE49-F238E27FC236}">
                <a16:creationId xmlns:a16="http://schemas.microsoft.com/office/drawing/2014/main" id="{4321D5C8-2920-BC4D-BBDD-71E394309D3A}"/>
              </a:ext>
            </a:extLst>
          </p:cNvPr>
          <p:cNvSpPr txBox="1"/>
          <p:nvPr/>
        </p:nvSpPr>
        <p:spPr>
          <a:xfrm>
            <a:off x="962551" y="2962745"/>
            <a:ext cx="56778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accent3">
                    <a:lumMod val="10000"/>
                  </a:schemeClr>
                </a:solidFill>
              </a:rPr>
              <a:t>Internet</a:t>
            </a:r>
          </a:p>
        </p:txBody>
      </p:sp>
      <p:pic>
        <p:nvPicPr>
          <p:cNvPr id="39" name="Picture 36">
            <a:extLst>
              <a:ext uri="{FF2B5EF4-FFF2-40B4-BE49-F238E27FC236}">
                <a16:creationId xmlns:a16="http://schemas.microsoft.com/office/drawing/2014/main" id="{99CDB326-AA84-544F-8D1B-0169F143C772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36" y="2646436"/>
            <a:ext cx="3254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6">
            <a:extLst>
              <a:ext uri="{FF2B5EF4-FFF2-40B4-BE49-F238E27FC236}">
                <a16:creationId xmlns:a16="http://schemas.microsoft.com/office/drawing/2014/main" id="{D4D26D83-F406-0945-8B69-CD4461EB81D5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60" y="2868687"/>
            <a:ext cx="3238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>
            <a:extLst>
              <a:ext uri="{FF2B5EF4-FFF2-40B4-BE49-F238E27FC236}">
                <a16:creationId xmlns:a16="http://schemas.microsoft.com/office/drawing/2014/main" id="{8C767EA7-15DB-7047-8DD4-972620D0F444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60" y="3095700"/>
            <a:ext cx="323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15">
            <a:extLst>
              <a:ext uri="{FF2B5EF4-FFF2-40B4-BE49-F238E27FC236}">
                <a16:creationId xmlns:a16="http://schemas.microsoft.com/office/drawing/2014/main" id="{DB2E11B6-5517-3641-BE49-989F310D64D9}"/>
              </a:ext>
            </a:extLst>
          </p:cNvPr>
          <p:cNvSpPr>
            <a:spLocks noEditPoints="1"/>
          </p:cNvSpPr>
          <p:nvPr/>
        </p:nvSpPr>
        <p:spPr bwMode="auto">
          <a:xfrm>
            <a:off x="7406036" y="2838525"/>
            <a:ext cx="384175" cy="84137"/>
          </a:xfrm>
          <a:custGeom>
            <a:avLst/>
            <a:gdLst>
              <a:gd name="T0" fmla="*/ 20 w 1353"/>
              <a:gd name="T1" fmla="*/ 295 h 295"/>
              <a:gd name="T2" fmla="*/ 20 w 1353"/>
              <a:gd name="T3" fmla="*/ 0 h 295"/>
              <a:gd name="T4" fmla="*/ 1353 w 1353"/>
              <a:gd name="T5" fmla="*/ 275 h 295"/>
              <a:gd name="T6" fmla="*/ 1006 w 1353"/>
              <a:gd name="T7" fmla="*/ 110 h 295"/>
              <a:gd name="T8" fmla="*/ 1063 w 1353"/>
              <a:gd name="T9" fmla="*/ 72 h 295"/>
              <a:gd name="T10" fmla="*/ 252 w 1353"/>
              <a:gd name="T11" fmla="*/ 110 h 295"/>
              <a:gd name="T12" fmla="*/ 310 w 1353"/>
              <a:gd name="T13" fmla="*/ 72 h 295"/>
              <a:gd name="T14" fmla="*/ 346 w 1353"/>
              <a:gd name="T15" fmla="*/ 110 h 295"/>
              <a:gd name="T16" fmla="*/ 404 w 1353"/>
              <a:gd name="T17" fmla="*/ 72 h 295"/>
              <a:gd name="T18" fmla="*/ 440 w 1353"/>
              <a:gd name="T19" fmla="*/ 110 h 295"/>
              <a:gd name="T20" fmla="*/ 498 w 1353"/>
              <a:gd name="T21" fmla="*/ 72 h 295"/>
              <a:gd name="T22" fmla="*/ 535 w 1353"/>
              <a:gd name="T23" fmla="*/ 110 h 295"/>
              <a:gd name="T24" fmla="*/ 592 w 1353"/>
              <a:gd name="T25" fmla="*/ 72 h 295"/>
              <a:gd name="T26" fmla="*/ 629 w 1353"/>
              <a:gd name="T27" fmla="*/ 110 h 295"/>
              <a:gd name="T28" fmla="*/ 686 w 1353"/>
              <a:gd name="T29" fmla="*/ 72 h 295"/>
              <a:gd name="T30" fmla="*/ 723 w 1353"/>
              <a:gd name="T31" fmla="*/ 110 h 295"/>
              <a:gd name="T32" fmla="*/ 781 w 1353"/>
              <a:gd name="T33" fmla="*/ 72 h 295"/>
              <a:gd name="T34" fmla="*/ 817 w 1353"/>
              <a:gd name="T35" fmla="*/ 110 h 295"/>
              <a:gd name="T36" fmla="*/ 875 w 1353"/>
              <a:gd name="T37" fmla="*/ 72 h 295"/>
              <a:gd name="T38" fmla="*/ 911 w 1353"/>
              <a:gd name="T39" fmla="*/ 110 h 295"/>
              <a:gd name="T40" fmla="*/ 969 w 1353"/>
              <a:gd name="T41" fmla="*/ 72 h 295"/>
              <a:gd name="T42" fmla="*/ 1100 w 1353"/>
              <a:gd name="T43" fmla="*/ 110 h 295"/>
              <a:gd name="T44" fmla="*/ 1157 w 1353"/>
              <a:gd name="T45" fmla="*/ 72 h 295"/>
              <a:gd name="T46" fmla="*/ 1194 w 1353"/>
              <a:gd name="T47" fmla="*/ 110 h 295"/>
              <a:gd name="T48" fmla="*/ 1251 w 1353"/>
              <a:gd name="T49" fmla="*/ 72 h 295"/>
              <a:gd name="T50" fmla="*/ 1004 w 1353"/>
              <a:gd name="T51" fmla="*/ 207 h 295"/>
              <a:gd name="T52" fmla="*/ 1062 w 1353"/>
              <a:gd name="T53" fmla="*/ 169 h 295"/>
              <a:gd name="T54" fmla="*/ 251 w 1353"/>
              <a:gd name="T55" fmla="*/ 207 h 295"/>
              <a:gd name="T56" fmla="*/ 309 w 1353"/>
              <a:gd name="T57" fmla="*/ 169 h 295"/>
              <a:gd name="T58" fmla="*/ 345 w 1353"/>
              <a:gd name="T59" fmla="*/ 207 h 295"/>
              <a:gd name="T60" fmla="*/ 403 w 1353"/>
              <a:gd name="T61" fmla="*/ 169 h 295"/>
              <a:gd name="T62" fmla="*/ 439 w 1353"/>
              <a:gd name="T63" fmla="*/ 207 h 295"/>
              <a:gd name="T64" fmla="*/ 497 w 1353"/>
              <a:gd name="T65" fmla="*/ 169 h 295"/>
              <a:gd name="T66" fmla="*/ 534 w 1353"/>
              <a:gd name="T67" fmla="*/ 207 h 295"/>
              <a:gd name="T68" fmla="*/ 591 w 1353"/>
              <a:gd name="T69" fmla="*/ 169 h 295"/>
              <a:gd name="T70" fmla="*/ 628 w 1353"/>
              <a:gd name="T71" fmla="*/ 207 h 295"/>
              <a:gd name="T72" fmla="*/ 685 w 1353"/>
              <a:gd name="T73" fmla="*/ 169 h 295"/>
              <a:gd name="T74" fmla="*/ 722 w 1353"/>
              <a:gd name="T75" fmla="*/ 207 h 295"/>
              <a:gd name="T76" fmla="*/ 779 w 1353"/>
              <a:gd name="T77" fmla="*/ 169 h 295"/>
              <a:gd name="T78" fmla="*/ 816 w 1353"/>
              <a:gd name="T79" fmla="*/ 207 h 295"/>
              <a:gd name="T80" fmla="*/ 874 w 1353"/>
              <a:gd name="T81" fmla="*/ 169 h 295"/>
              <a:gd name="T82" fmla="*/ 910 w 1353"/>
              <a:gd name="T83" fmla="*/ 207 h 295"/>
              <a:gd name="T84" fmla="*/ 968 w 1353"/>
              <a:gd name="T85" fmla="*/ 169 h 295"/>
              <a:gd name="T86" fmla="*/ 1099 w 1353"/>
              <a:gd name="T87" fmla="*/ 207 h 295"/>
              <a:gd name="T88" fmla="*/ 1156 w 1353"/>
              <a:gd name="T89" fmla="*/ 169 h 295"/>
              <a:gd name="T90" fmla="*/ 1193 w 1353"/>
              <a:gd name="T91" fmla="*/ 207 h 295"/>
              <a:gd name="T92" fmla="*/ 1250 w 1353"/>
              <a:gd name="T93" fmla="*/ 169 h 295"/>
              <a:gd name="T94" fmla="*/ 115 w 1353"/>
              <a:gd name="T95" fmla="*/ 17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53" h="295">
                <a:moveTo>
                  <a:pt x="1353" y="275"/>
                </a:moveTo>
                <a:cubicBezTo>
                  <a:pt x="1353" y="286"/>
                  <a:pt x="1344" y="295"/>
                  <a:pt x="1333" y="295"/>
                </a:cubicBezTo>
                <a:cubicBezTo>
                  <a:pt x="20" y="295"/>
                  <a:pt x="20" y="295"/>
                  <a:pt x="20" y="295"/>
                </a:cubicBezTo>
                <a:cubicBezTo>
                  <a:pt x="9" y="295"/>
                  <a:pt x="0" y="286"/>
                  <a:pt x="0" y="27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44" y="0"/>
                  <a:pt x="1353" y="9"/>
                  <a:pt x="1353" y="20"/>
                </a:cubicBezTo>
                <a:lnTo>
                  <a:pt x="1353" y="275"/>
                </a:lnTo>
                <a:close/>
                <a:moveTo>
                  <a:pt x="1063" y="72"/>
                </a:moveTo>
                <a:cubicBezTo>
                  <a:pt x="1006" y="72"/>
                  <a:pt x="1006" y="72"/>
                  <a:pt x="1006" y="72"/>
                </a:cubicBezTo>
                <a:cubicBezTo>
                  <a:pt x="1006" y="110"/>
                  <a:pt x="1006" y="110"/>
                  <a:pt x="1006" y="110"/>
                </a:cubicBezTo>
                <a:cubicBezTo>
                  <a:pt x="1032" y="125"/>
                  <a:pt x="1032" y="125"/>
                  <a:pt x="1032" y="125"/>
                </a:cubicBezTo>
                <a:cubicBezTo>
                  <a:pt x="1063" y="110"/>
                  <a:pt x="1063" y="110"/>
                  <a:pt x="1063" y="110"/>
                </a:cubicBezTo>
                <a:lnTo>
                  <a:pt x="1063" y="72"/>
                </a:lnTo>
                <a:close/>
                <a:moveTo>
                  <a:pt x="310" y="72"/>
                </a:moveTo>
                <a:cubicBezTo>
                  <a:pt x="252" y="72"/>
                  <a:pt x="252" y="72"/>
                  <a:pt x="252" y="72"/>
                </a:cubicBezTo>
                <a:cubicBezTo>
                  <a:pt x="252" y="110"/>
                  <a:pt x="252" y="110"/>
                  <a:pt x="252" y="110"/>
                </a:cubicBezTo>
                <a:cubicBezTo>
                  <a:pt x="279" y="125"/>
                  <a:pt x="279" y="125"/>
                  <a:pt x="279" y="125"/>
                </a:cubicBezTo>
                <a:cubicBezTo>
                  <a:pt x="310" y="110"/>
                  <a:pt x="310" y="110"/>
                  <a:pt x="310" y="110"/>
                </a:cubicBezTo>
                <a:lnTo>
                  <a:pt x="310" y="72"/>
                </a:lnTo>
                <a:close/>
                <a:moveTo>
                  <a:pt x="404" y="72"/>
                </a:moveTo>
                <a:cubicBezTo>
                  <a:pt x="346" y="72"/>
                  <a:pt x="346" y="72"/>
                  <a:pt x="346" y="72"/>
                </a:cubicBezTo>
                <a:cubicBezTo>
                  <a:pt x="346" y="110"/>
                  <a:pt x="346" y="110"/>
                  <a:pt x="346" y="110"/>
                </a:cubicBezTo>
                <a:cubicBezTo>
                  <a:pt x="373" y="125"/>
                  <a:pt x="373" y="125"/>
                  <a:pt x="373" y="125"/>
                </a:cubicBezTo>
                <a:cubicBezTo>
                  <a:pt x="404" y="110"/>
                  <a:pt x="404" y="110"/>
                  <a:pt x="404" y="110"/>
                </a:cubicBezTo>
                <a:lnTo>
                  <a:pt x="404" y="72"/>
                </a:lnTo>
                <a:close/>
                <a:moveTo>
                  <a:pt x="498" y="72"/>
                </a:moveTo>
                <a:cubicBezTo>
                  <a:pt x="440" y="72"/>
                  <a:pt x="440" y="72"/>
                  <a:pt x="440" y="72"/>
                </a:cubicBezTo>
                <a:cubicBezTo>
                  <a:pt x="440" y="110"/>
                  <a:pt x="440" y="110"/>
                  <a:pt x="440" y="110"/>
                </a:cubicBezTo>
                <a:cubicBezTo>
                  <a:pt x="467" y="125"/>
                  <a:pt x="467" y="125"/>
                  <a:pt x="467" y="125"/>
                </a:cubicBezTo>
                <a:cubicBezTo>
                  <a:pt x="498" y="110"/>
                  <a:pt x="498" y="110"/>
                  <a:pt x="498" y="110"/>
                </a:cubicBezTo>
                <a:lnTo>
                  <a:pt x="498" y="72"/>
                </a:lnTo>
                <a:close/>
                <a:moveTo>
                  <a:pt x="592" y="72"/>
                </a:moveTo>
                <a:cubicBezTo>
                  <a:pt x="535" y="72"/>
                  <a:pt x="535" y="72"/>
                  <a:pt x="535" y="72"/>
                </a:cubicBezTo>
                <a:cubicBezTo>
                  <a:pt x="535" y="110"/>
                  <a:pt x="535" y="110"/>
                  <a:pt x="535" y="110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92" y="110"/>
                  <a:pt x="592" y="110"/>
                  <a:pt x="592" y="110"/>
                </a:cubicBezTo>
                <a:lnTo>
                  <a:pt x="592" y="72"/>
                </a:lnTo>
                <a:close/>
                <a:moveTo>
                  <a:pt x="686" y="72"/>
                </a:moveTo>
                <a:cubicBezTo>
                  <a:pt x="629" y="72"/>
                  <a:pt x="629" y="72"/>
                  <a:pt x="629" y="72"/>
                </a:cubicBezTo>
                <a:cubicBezTo>
                  <a:pt x="629" y="110"/>
                  <a:pt x="629" y="110"/>
                  <a:pt x="629" y="110"/>
                </a:cubicBezTo>
                <a:cubicBezTo>
                  <a:pt x="656" y="125"/>
                  <a:pt x="656" y="125"/>
                  <a:pt x="656" y="125"/>
                </a:cubicBezTo>
                <a:cubicBezTo>
                  <a:pt x="686" y="110"/>
                  <a:pt x="686" y="110"/>
                  <a:pt x="686" y="110"/>
                </a:cubicBezTo>
                <a:lnTo>
                  <a:pt x="686" y="72"/>
                </a:lnTo>
                <a:close/>
                <a:moveTo>
                  <a:pt x="781" y="72"/>
                </a:moveTo>
                <a:cubicBezTo>
                  <a:pt x="723" y="72"/>
                  <a:pt x="723" y="72"/>
                  <a:pt x="723" y="72"/>
                </a:cubicBezTo>
                <a:cubicBezTo>
                  <a:pt x="723" y="110"/>
                  <a:pt x="723" y="110"/>
                  <a:pt x="723" y="110"/>
                </a:cubicBezTo>
                <a:cubicBezTo>
                  <a:pt x="750" y="125"/>
                  <a:pt x="750" y="125"/>
                  <a:pt x="750" y="125"/>
                </a:cubicBezTo>
                <a:cubicBezTo>
                  <a:pt x="781" y="110"/>
                  <a:pt x="781" y="110"/>
                  <a:pt x="781" y="110"/>
                </a:cubicBezTo>
                <a:lnTo>
                  <a:pt x="781" y="72"/>
                </a:lnTo>
                <a:close/>
                <a:moveTo>
                  <a:pt x="875" y="72"/>
                </a:moveTo>
                <a:cubicBezTo>
                  <a:pt x="817" y="72"/>
                  <a:pt x="817" y="72"/>
                  <a:pt x="817" y="72"/>
                </a:cubicBezTo>
                <a:cubicBezTo>
                  <a:pt x="817" y="110"/>
                  <a:pt x="817" y="110"/>
                  <a:pt x="817" y="110"/>
                </a:cubicBezTo>
                <a:cubicBezTo>
                  <a:pt x="844" y="125"/>
                  <a:pt x="844" y="125"/>
                  <a:pt x="844" y="125"/>
                </a:cubicBezTo>
                <a:cubicBezTo>
                  <a:pt x="875" y="110"/>
                  <a:pt x="875" y="110"/>
                  <a:pt x="875" y="110"/>
                </a:cubicBezTo>
                <a:lnTo>
                  <a:pt x="875" y="72"/>
                </a:lnTo>
                <a:close/>
                <a:moveTo>
                  <a:pt x="969" y="72"/>
                </a:moveTo>
                <a:cubicBezTo>
                  <a:pt x="911" y="72"/>
                  <a:pt x="911" y="72"/>
                  <a:pt x="911" y="72"/>
                </a:cubicBezTo>
                <a:cubicBezTo>
                  <a:pt x="911" y="110"/>
                  <a:pt x="911" y="110"/>
                  <a:pt x="911" y="110"/>
                </a:cubicBezTo>
                <a:cubicBezTo>
                  <a:pt x="938" y="125"/>
                  <a:pt x="938" y="125"/>
                  <a:pt x="938" y="125"/>
                </a:cubicBezTo>
                <a:cubicBezTo>
                  <a:pt x="969" y="110"/>
                  <a:pt x="969" y="110"/>
                  <a:pt x="969" y="110"/>
                </a:cubicBezTo>
                <a:lnTo>
                  <a:pt x="969" y="72"/>
                </a:lnTo>
                <a:close/>
                <a:moveTo>
                  <a:pt x="1157" y="72"/>
                </a:moveTo>
                <a:cubicBezTo>
                  <a:pt x="1100" y="72"/>
                  <a:pt x="1100" y="72"/>
                  <a:pt x="1100" y="72"/>
                </a:cubicBezTo>
                <a:cubicBezTo>
                  <a:pt x="1100" y="110"/>
                  <a:pt x="1100" y="110"/>
                  <a:pt x="1100" y="110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57" y="110"/>
                  <a:pt x="1157" y="110"/>
                  <a:pt x="1157" y="110"/>
                </a:cubicBezTo>
                <a:lnTo>
                  <a:pt x="1157" y="72"/>
                </a:lnTo>
                <a:close/>
                <a:moveTo>
                  <a:pt x="1251" y="72"/>
                </a:moveTo>
                <a:cubicBezTo>
                  <a:pt x="1194" y="72"/>
                  <a:pt x="1194" y="72"/>
                  <a:pt x="1194" y="72"/>
                </a:cubicBezTo>
                <a:cubicBezTo>
                  <a:pt x="1194" y="110"/>
                  <a:pt x="1194" y="110"/>
                  <a:pt x="1194" y="110"/>
                </a:cubicBezTo>
                <a:cubicBezTo>
                  <a:pt x="1221" y="125"/>
                  <a:pt x="1221" y="125"/>
                  <a:pt x="1221" y="125"/>
                </a:cubicBezTo>
                <a:cubicBezTo>
                  <a:pt x="1251" y="110"/>
                  <a:pt x="1251" y="110"/>
                  <a:pt x="1251" y="110"/>
                </a:cubicBezTo>
                <a:lnTo>
                  <a:pt x="1251" y="72"/>
                </a:lnTo>
                <a:close/>
                <a:moveTo>
                  <a:pt x="1062" y="169"/>
                </a:moveTo>
                <a:cubicBezTo>
                  <a:pt x="1004" y="169"/>
                  <a:pt x="1004" y="169"/>
                  <a:pt x="1004" y="169"/>
                </a:cubicBezTo>
                <a:cubicBezTo>
                  <a:pt x="1004" y="207"/>
                  <a:pt x="1004" y="207"/>
                  <a:pt x="1004" y="207"/>
                </a:cubicBezTo>
                <a:cubicBezTo>
                  <a:pt x="1031" y="222"/>
                  <a:pt x="1031" y="222"/>
                  <a:pt x="1031" y="222"/>
                </a:cubicBezTo>
                <a:cubicBezTo>
                  <a:pt x="1062" y="207"/>
                  <a:pt x="1062" y="207"/>
                  <a:pt x="1062" y="207"/>
                </a:cubicBezTo>
                <a:lnTo>
                  <a:pt x="1062" y="169"/>
                </a:lnTo>
                <a:close/>
                <a:moveTo>
                  <a:pt x="309" y="169"/>
                </a:moveTo>
                <a:cubicBezTo>
                  <a:pt x="251" y="169"/>
                  <a:pt x="251" y="169"/>
                  <a:pt x="251" y="169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78" y="222"/>
                  <a:pt x="278" y="222"/>
                  <a:pt x="278" y="222"/>
                </a:cubicBezTo>
                <a:cubicBezTo>
                  <a:pt x="309" y="207"/>
                  <a:pt x="309" y="207"/>
                  <a:pt x="309" y="207"/>
                </a:cubicBezTo>
                <a:lnTo>
                  <a:pt x="309" y="169"/>
                </a:lnTo>
                <a:close/>
                <a:moveTo>
                  <a:pt x="403" y="169"/>
                </a:moveTo>
                <a:cubicBezTo>
                  <a:pt x="345" y="169"/>
                  <a:pt x="345" y="169"/>
                  <a:pt x="345" y="169"/>
                </a:cubicBezTo>
                <a:cubicBezTo>
                  <a:pt x="345" y="207"/>
                  <a:pt x="345" y="207"/>
                  <a:pt x="345" y="207"/>
                </a:cubicBezTo>
                <a:cubicBezTo>
                  <a:pt x="372" y="222"/>
                  <a:pt x="372" y="222"/>
                  <a:pt x="372" y="222"/>
                </a:cubicBezTo>
                <a:cubicBezTo>
                  <a:pt x="403" y="207"/>
                  <a:pt x="403" y="207"/>
                  <a:pt x="403" y="207"/>
                </a:cubicBezTo>
                <a:lnTo>
                  <a:pt x="403" y="169"/>
                </a:lnTo>
                <a:close/>
                <a:moveTo>
                  <a:pt x="497" y="169"/>
                </a:moveTo>
                <a:cubicBezTo>
                  <a:pt x="439" y="169"/>
                  <a:pt x="439" y="169"/>
                  <a:pt x="439" y="169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66" y="222"/>
                  <a:pt x="466" y="222"/>
                  <a:pt x="466" y="222"/>
                </a:cubicBezTo>
                <a:cubicBezTo>
                  <a:pt x="497" y="207"/>
                  <a:pt x="497" y="207"/>
                  <a:pt x="497" y="207"/>
                </a:cubicBezTo>
                <a:lnTo>
                  <a:pt x="497" y="169"/>
                </a:lnTo>
                <a:close/>
                <a:moveTo>
                  <a:pt x="591" y="169"/>
                </a:moveTo>
                <a:cubicBezTo>
                  <a:pt x="534" y="169"/>
                  <a:pt x="534" y="169"/>
                  <a:pt x="534" y="169"/>
                </a:cubicBezTo>
                <a:cubicBezTo>
                  <a:pt x="534" y="207"/>
                  <a:pt x="534" y="207"/>
                  <a:pt x="534" y="207"/>
                </a:cubicBezTo>
                <a:cubicBezTo>
                  <a:pt x="560" y="222"/>
                  <a:pt x="560" y="222"/>
                  <a:pt x="560" y="222"/>
                </a:cubicBezTo>
                <a:cubicBezTo>
                  <a:pt x="591" y="207"/>
                  <a:pt x="591" y="207"/>
                  <a:pt x="591" y="207"/>
                </a:cubicBezTo>
                <a:lnTo>
                  <a:pt x="591" y="169"/>
                </a:lnTo>
                <a:close/>
                <a:moveTo>
                  <a:pt x="685" y="169"/>
                </a:moveTo>
                <a:cubicBezTo>
                  <a:pt x="628" y="169"/>
                  <a:pt x="628" y="169"/>
                  <a:pt x="628" y="169"/>
                </a:cubicBezTo>
                <a:cubicBezTo>
                  <a:pt x="628" y="207"/>
                  <a:pt x="628" y="207"/>
                  <a:pt x="628" y="207"/>
                </a:cubicBezTo>
                <a:cubicBezTo>
                  <a:pt x="655" y="222"/>
                  <a:pt x="655" y="222"/>
                  <a:pt x="655" y="222"/>
                </a:cubicBezTo>
                <a:cubicBezTo>
                  <a:pt x="685" y="207"/>
                  <a:pt x="685" y="207"/>
                  <a:pt x="685" y="207"/>
                </a:cubicBezTo>
                <a:lnTo>
                  <a:pt x="685" y="169"/>
                </a:lnTo>
                <a:close/>
                <a:moveTo>
                  <a:pt x="779" y="169"/>
                </a:moveTo>
                <a:cubicBezTo>
                  <a:pt x="722" y="169"/>
                  <a:pt x="722" y="169"/>
                  <a:pt x="722" y="169"/>
                </a:cubicBezTo>
                <a:cubicBezTo>
                  <a:pt x="722" y="207"/>
                  <a:pt x="722" y="207"/>
                  <a:pt x="722" y="207"/>
                </a:cubicBezTo>
                <a:cubicBezTo>
                  <a:pt x="749" y="222"/>
                  <a:pt x="749" y="222"/>
                  <a:pt x="749" y="222"/>
                </a:cubicBezTo>
                <a:cubicBezTo>
                  <a:pt x="779" y="207"/>
                  <a:pt x="779" y="207"/>
                  <a:pt x="779" y="207"/>
                </a:cubicBezTo>
                <a:lnTo>
                  <a:pt x="779" y="169"/>
                </a:lnTo>
                <a:close/>
                <a:moveTo>
                  <a:pt x="874" y="169"/>
                </a:moveTo>
                <a:cubicBezTo>
                  <a:pt x="816" y="169"/>
                  <a:pt x="816" y="169"/>
                  <a:pt x="816" y="169"/>
                </a:cubicBezTo>
                <a:cubicBezTo>
                  <a:pt x="816" y="207"/>
                  <a:pt x="816" y="207"/>
                  <a:pt x="816" y="207"/>
                </a:cubicBezTo>
                <a:cubicBezTo>
                  <a:pt x="843" y="222"/>
                  <a:pt x="843" y="222"/>
                  <a:pt x="843" y="222"/>
                </a:cubicBezTo>
                <a:cubicBezTo>
                  <a:pt x="874" y="207"/>
                  <a:pt x="874" y="207"/>
                  <a:pt x="874" y="207"/>
                </a:cubicBezTo>
                <a:lnTo>
                  <a:pt x="874" y="169"/>
                </a:lnTo>
                <a:close/>
                <a:moveTo>
                  <a:pt x="968" y="169"/>
                </a:moveTo>
                <a:cubicBezTo>
                  <a:pt x="910" y="169"/>
                  <a:pt x="910" y="169"/>
                  <a:pt x="910" y="169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37" y="222"/>
                  <a:pt x="937" y="222"/>
                  <a:pt x="937" y="222"/>
                </a:cubicBezTo>
                <a:cubicBezTo>
                  <a:pt x="968" y="207"/>
                  <a:pt x="968" y="207"/>
                  <a:pt x="968" y="207"/>
                </a:cubicBezTo>
                <a:lnTo>
                  <a:pt x="968" y="169"/>
                </a:lnTo>
                <a:close/>
                <a:moveTo>
                  <a:pt x="1156" y="169"/>
                </a:moveTo>
                <a:cubicBezTo>
                  <a:pt x="1099" y="169"/>
                  <a:pt x="1099" y="169"/>
                  <a:pt x="1099" y="169"/>
                </a:cubicBezTo>
                <a:cubicBezTo>
                  <a:pt x="1099" y="207"/>
                  <a:pt x="1099" y="207"/>
                  <a:pt x="1099" y="207"/>
                </a:cubicBezTo>
                <a:cubicBezTo>
                  <a:pt x="1125" y="222"/>
                  <a:pt x="1125" y="222"/>
                  <a:pt x="1125" y="222"/>
                </a:cubicBezTo>
                <a:cubicBezTo>
                  <a:pt x="1156" y="207"/>
                  <a:pt x="1156" y="207"/>
                  <a:pt x="1156" y="207"/>
                </a:cubicBezTo>
                <a:lnTo>
                  <a:pt x="1156" y="169"/>
                </a:lnTo>
                <a:close/>
                <a:moveTo>
                  <a:pt x="1250" y="169"/>
                </a:moveTo>
                <a:cubicBezTo>
                  <a:pt x="1193" y="169"/>
                  <a:pt x="1193" y="169"/>
                  <a:pt x="1193" y="169"/>
                </a:cubicBezTo>
                <a:cubicBezTo>
                  <a:pt x="1193" y="207"/>
                  <a:pt x="1193" y="207"/>
                  <a:pt x="1193" y="207"/>
                </a:cubicBezTo>
                <a:cubicBezTo>
                  <a:pt x="1220" y="222"/>
                  <a:pt x="1220" y="222"/>
                  <a:pt x="1220" y="222"/>
                </a:cubicBezTo>
                <a:cubicBezTo>
                  <a:pt x="1250" y="207"/>
                  <a:pt x="1250" y="207"/>
                  <a:pt x="1250" y="207"/>
                </a:cubicBezTo>
                <a:lnTo>
                  <a:pt x="1250" y="169"/>
                </a:lnTo>
                <a:close/>
                <a:moveTo>
                  <a:pt x="115" y="115"/>
                </a:moveTo>
                <a:cubicBezTo>
                  <a:pt x="99" y="115"/>
                  <a:pt x="85" y="129"/>
                  <a:pt x="85" y="145"/>
                </a:cubicBezTo>
                <a:cubicBezTo>
                  <a:pt x="85" y="162"/>
                  <a:pt x="99" y="175"/>
                  <a:pt x="115" y="175"/>
                </a:cubicBezTo>
                <a:cubicBezTo>
                  <a:pt x="132" y="175"/>
                  <a:pt x="145" y="162"/>
                  <a:pt x="145" y="145"/>
                </a:cubicBezTo>
                <a:cubicBezTo>
                  <a:pt x="145" y="129"/>
                  <a:pt x="132" y="115"/>
                  <a:pt x="11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3" name="Group 149">
            <a:extLst>
              <a:ext uri="{FF2B5EF4-FFF2-40B4-BE49-F238E27FC236}">
                <a16:creationId xmlns:a16="http://schemas.microsoft.com/office/drawing/2014/main" id="{BEE8F3B7-8E4B-1C44-B217-BA3680C0036D}"/>
              </a:ext>
            </a:extLst>
          </p:cNvPr>
          <p:cNvGrpSpPr>
            <a:grpSpLocks/>
          </p:cNvGrpSpPr>
          <p:nvPr/>
        </p:nvGrpSpPr>
        <p:grpSpPr bwMode="auto">
          <a:xfrm>
            <a:off x="7141112" y="2368625"/>
            <a:ext cx="999172" cy="1041599"/>
            <a:chOff x="7041668" y="1490325"/>
            <a:chExt cx="999679" cy="1042392"/>
          </a:xfrm>
        </p:grpSpPr>
        <p:grpSp>
          <p:nvGrpSpPr>
            <p:cNvPr id="44" name="Group 129">
              <a:extLst>
                <a:ext uri="{FF2B5EF4-FFF2-40B4-BE49-F238E27FC236}">
                  <a16:creationId xmlns:a16="http://schemas.microsoft.com/office/drawing/2014/main" id="{070351DE-4EC6-394D-87FC-5E1D6CF07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6972" y="2270908"/>
              <a:ext cx="231832" cy="261809"/>
              <a:chOff x="228851" y="3318945"/>
              <a:chExt cx="231832" cy="261809"/>
            </a:xfrm>
          </p:grpSpPr>
          <p:sp>
            <p:nvSpPr>
              <p:cNvPr id="51" name="Oval 130">
                <a:extLst>
                  <a:ext uri="{FF2B5EF4-FFF2-40B4-BE49-F238E27FC236}">
                    <a16:creationId xmlns:a16="http://schemas.microsoft.com/office/drawing/2014/main" id="{47F48DED-B865-5E45-9A23-B22DB7C1F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52" name="TextBox 131">
                <a:extLst>
                  <a:ext uri="{FF2B5EF4-FFF2-40B4-BE49-F238E27FC236}">
                    <a16:creationId xmlns:a16="http://schemas.microsoft.com/office/drawing/2014/main" id="{37B8D154-3AAB-0043-B232-0049048FE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12" y="3318945"/>
                <a:ext cx="231271" cy="26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45" name="Group 132">
              <a:extLst>
                <a:ext uri="{FF2B5EF4-FFF2-40B4-BE49-F238E27FC236}">
                  <a16:creationId xmlns:a16="http://schemas.microsoft.com/office/drawing/2014/main" id="{E5B43015-742E-3F4E-A9F7-250286BF9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1668" y="1494229"/>
              <a:ext cx="231832" cy="261809"/>
              <a:chOff x="228851" y="3318945"/>
              <a:chExt cx="231832" cy="261809"/>
            </a:xfrm>
          </p:grpSpPr>
          <p:sp>
            <p:nvSpPr>
              <p:cNvPr id="49" name="Oval 133">
                <a:extLst>
                  <a:ext uri="{FF2B5EF4-FFF2-40B4-BE49-F238E27FC236}">
                    <a16:creationId xmlns:a16="http://schemas.microsoft.com/office/drawing/2014/main" id="{5A91D92B-3F81-9548-B9B8-10DEB760A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50" name="TextBox 134">
                <a:extLst>
                  <a:ext uri="{FF2B5EF4-FFF2-40B4-BE49-F238E27FC236}">
                    <a16:creationId xmlns:a16="http://schemas.microsoft.com/office/drawing/2014/main" id="{6B8B27A7-1E36-5D41-B107-119A707095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12" y="3318945"/>
                <a:ext cx="231271" cy="26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46" name="Group 135">
              <a:extLst>
                <a:ext uri="{FF2B5EF4-FFF2-40B4-BE49-F238E27FC236}">
                  <a16:creationId xmlns:a16="http://schemas.microsoft.com/office/drawing/2014/main" id="{A379863B-23EF-5C41-9C19-7B50CBA15E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9515" y="1490325"/>
              <a:ext cx="231832" cy="261809"/>
              <a:chOff x="228851" y="3318945"/>
              <a:chExt cx="231832" cy="261809"/>
            </a:xfrm>
          </p:grpSpPr>
          <p:sp>
            <p:nvSpPr>
              <p:cNvPr id="47" name="Oval 136">
                <a:extLst>
                  <a:ext uri="{FF2B5EF4-FFF2-40B4-BE49-F238E27FC236}">
                    <a16:creationId xmlns:a16="http://schemas.microsoft.com/office/drawing/2014/main" id="{3E1B6243-FE37-4247-8546-89780DAA2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48" name="TextBox 137">
                <a:extLst>
                  <a:ext uri="{FF2B5EF4-FFF2-40B4-BE49-F238E27FC236}">
                    <a16:creationId xmlns:a16="http://schemas.microsoft.com/office/drawing/2014/main" id="{6C0A0D03-F7EF-FE49-AF3E-F06CF5B28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12" y="3318945"/>
                <a:ext cx="231271" cy="26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D95571B4-732D-8C45-A208-748E6383ABC1}"/>
              </a:ext>
            </a:extLst>
          </p:cNvPr>
          <p:cNvGrpSpPr>
            <a:grpSpLocks/>
          </p:cNvGrpSpPr>
          <p:nvPr/>
        </p:nvGrpSpPr>
        <p:grpSpPr bwMode="auto">
          <a:xfrm>
            <a:off x="4621757" y="2521025"/>
            <a:ext cx="616556" cy="383196"/>
            <a:chOff x="4522925" y="1643731"/>
            <a:chExt cx="616698" cy="381766"/>
          </a:xfrm>
        </p:grpSpPr>
        <p:grpSp>
          <p:nvGrpSpPr>
            <p:cNvPr id="54" name="Group 2">
              <a:extLst>
                <a:ext uri="{FF2B5EF4-FFF2-40B4-BE49-F238E27FC236}">
                  <a16:creationId xmlns:a16="http://schemas.microsoft.com/office/drawing/2014/main" id="{6899C720-2E1C-A147-8372-A7F6CAE36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7820" y="1764863"/>
              <a:ext cx="231803" cy="260634"/>
              <a:chOff x="228851" y="3318945"/>
              <a:chExt cx="231803" cy="260634"/>
            </a:xfrm>
          </p:grpSpPr>
          <p:sp>
            <p:nvSpPr>
              <p:cNvPr id="58" name="Oval 120">
                <a:extLst>
                  <a:ext uri="{FF2B5EF4-FFF2-40B4-BE49-F238E27FC236}">
                    <a16:creationId xmlns:a16="http://schemas.microsoft.com/office/drawing/2014/main" id="{5478A211-0D8A-DD40-8DF5-C766C5630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59" name="TextBox 121">
                <a:extLst>
                  <a:ext uri="{FF2B5EF4-FFF2-40B4-BE49-F238E27FC236}">
                    <a16:creationId xmlns:a16="http://schemas.microsoft.com/office/drawing/2014/main" id="{9BB86F15-DD21-364C-823A-6F18911352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47" y="3318945"/>
                <a:ext cx="231207" cy="26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55" name="Group 138">
              <a:extLst>
                <a:ext uri="{FF2B5EF4-FFF2-40B4-BE49-F238E27FC236}">
                  <a16:creationId xmlns:a16="http://schemas.microsoft.com/office/drawing/2014/main" id="{1D8715B4-8362-4D41-84C1-C3BD38996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2925" y="1643731"/>
              <a:ext cx="231803" cy="260634"/>
              <a:chOff x="228851" y="3318945"/>
              <a:chExt cx="231803" cy="260634"/>
            </a:xfrm>
          </p:grpSpPr>
          <p:sp>
            <p:nvSpPr>
              <p:cNvPr id="56" name="Oval 139">
                <a:extLst>
                  <a:ext uri="{FF2B5EF4-FFF2-40B4-BE49-F238E27FC236}">
                    <a16:creationId xmlns:a16="http://schemas.microsoft.com/office/drawing/2014/main" id="{0EF9A15E-F60B-D240-9A4A-9F0189D47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57" name="TextBox 140">
                <a:extLst>
                  <a:ext uri="{FF2B5EF4-FFF2-40B4-BE49-F238E27FC236}">
                    <a16:creationId xmlns:a16="http://schemas.microsoft.com/office/drawing/2014/main" id="{CBCCA55E-476B-A349-B0E1-4E6B66ED8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47" y="3318945"/>
                <a:ext cx="231207" cy="26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</p:grpSp>
      <p:grpSp>
        <p:nvGrpSpPr>
          <p:cNvPr id="60" name="Group 7">
            <a:extLst>
              <a:ext uri="{FF2B5EF4-FFF2-40B4-BE49-F238E27FC236}">
                <a16:creationId xmlns:a16="http://schemas.microsoft.com/office/drawing/2014/main" id="{A8C191E3-FE1B-BC45-B80E-6A8149AB920C}"/>
              </a:ext>
            </a:extLst>
          </p:cNvPr>
          <p:cNvGrpSpPr/>
          <p:nvPr/>
        </p:nvGrpSpPr>
        <p:grpSpPr>
          <a:xfrm>
            <a:off x="7044085" y="2671837"/>
            <a:ext cx="563562" cy="466725"/>
            <a:chOff x="6945313" y="1793875"/>
            <a:chExt cx="563562" cy="466725"/>
          </a:xfrm>
        </p:grpSpPr>
        <p:sp>
          <p:nvSpPr>
            <p:cNvPr id="61" name="Freeform 3">
              <a:extLst>
                <a:ext uri="{FF2B5EF4-FFF2-40B4-BE49-F238E27FC236}">
                  <a16:creationId xmlns:a16="http://schemas.microsoft.com/office/drawing/2014/main" id="{1C850B24-9931-DE44-8E12-AC1B01AB2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313" y="1793875"/>
              <a:ext cx="207962" cy="273050"/>
            </a:xfrm>
            <a:custGeom>
              <a:avLst/>
              <a:gdLst>
                <a:gd name="T0" fmla="*/ 0 w 206836"/>
                <a:gd name="T1" fmla="*/ 274278 h 272805"/>
                <a:gd name="T2" fmla="*/ 187977 w 206836"/>
                <a:gd name="T3" fmla="*/ 207243 h 272805"/>
                <a:gd name="T4" fmla="*/ 211947 w 206836"/>
                <a:gd name="T5" fmla="*/ 0 h 2728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836" h="272805">
                  <a:moveTo>
                    <a:pt x="0" y="272805"/>
                  </a:moveTo>
                  <a:cubicBezTo>
                    <a:pt x="81817" y="267757"/>
                    <a:pt x="147760" y="251597"/>
                    <a:pt x="181952" y="206130"/>
                  </a:cubicBezTo>
                  <a:cubicBezTo>
                    <a:pt x="216144" y="160663"/>
                    <a:pt x="205154" y="0"/>
                    <a:pt x="205154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C92549C8-601C-1E42-AFE4-3AC5A81DC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062163"/>
              <a:ext cx="201612" cy="198437"/>
            </a:xfrm>
            <a:custGeom>
              <a:avLst/>
              <a:gdLst>
                <a:gd name="T0" fmla="*/ 0 w 201979"/>
                <a:gd name="T1" fmla="*/ 1734 h 198853"/>
                <a:gd name="T2" fmla="*/ 151711 w 201979"/>
                <a:gd name="T3" fmla="*/ 4390 h 198853"/>
                <a:gd name="T4" fmla="*/ 186258 w 201979"/>
                <a:gd name="T5" fmla="*/ 51902 h 198853"/>
                <a:gd name="T6" fmla="*/ 199787 w 201979"/>
                <a:gd name="T7" fmla="*/ 196370 h 1988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979" h="198853">
                  <a:moveTo>
                    <a:pt x="0" y="1758"/>
                  </a:moveTo>
                  <a:cubicBezTo>
                    <a:pt x="31953" y="2318"/>
                    <a:pt x="121992" y="-4023"/>
                    <a:pt x="153376" y="4444"/>
                  </a:cubicBezTo>
                  <a:cubicBezTo>
                    <a:pt x="168193" y="12463"/>
                    <a:pt x="180202" y="20157"/>
                    <a:pt x="188302" y="52558"/>
                  </a:cubicBezTo>
                  <a:cubicBezTo>
                    <a:pt x="196402" y="84959"/>
                    <a:pt x="201979" y="198853"/>
                    <a:pt x="201979" y="19885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3" name="Picture 143">
            <a:extLst>
              <a:ext uri="{FF2B5EF4-FFF2-40B4-BE49-F238E27FC236}">
                <a16:creationId xmlns:a16="http://schemas.microsoft.com/office/drawing/2014/main" id="{8C0A7095-8C8F-AB46-AB84-3907D1503B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23" y="25083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144">
            <a:extLst>
              <a:ext uri="{FF2B5EF4-FFF2-40B4-BE49-F238E27FC236}">
                <a16:creationId xmlns:a16="http://schemas.microsoft.com/office/drawing/2014/main" id="{C3F866E2-76D8-C94E-BD99-57A9A91E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286" y="2905199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 dirty="0" err="1">
                <a:solidFill>
                  <a:srgbClr val="000000"/>
                </a:solidFill>
              </a:rPr>
              <a:t>Tűzfal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65" name="Group 145">
            <a:extLst>
              <a:ext uri="{FF2B5EF4-FFF2-40B4-BE49-F238E27FC236}">
                <a16:creationId xmlns:a16="http://schemas.microsoft.com/office/drawing/2014/main" id="{82F5F53F-4A60-8D47-AADB-46E696E8F820}"/>
              </a:ext>
            </a:extLst>
          </p:cNvPr>
          <p:cNvGrpSpPr>
            <a:grpSpLocks/>
          </p:cNvGrpSpPr>
          <p:nvPr/>
        </p:nvGrpSpPr>
        <p:grpSpPr bwMode="auto">
          <a:xfrm>
            <a:off x="5842547" y="2638498"/>
            <a:ext cx="232059" cy="261610"/>
            <a:chOff x="228851" y="3318945"/>
            <a:chExt cx="231495" cy="261284"/>
          </a:xfrm>
        </p:grpSpPr>
        <p:sp>
          <p:nvSpPr>
            <p:cNvPr id="66" name="Oval 146">
              <a:extLst>
                <a:ext uri="{FF2B5EF4-FFF2-40B4-BE49-F238E27FC236}">
                  <a16:creationId xmlns:a16="http://schemas.microsoft.com/office/drawing/2014/main" id="{3625682D-86A5-9548-BAED-4D8D8C53E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1" y="3364264"/>
              <a:ext cx="222735" cy="1928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272A4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514337"/>
              <a:endParaRPr lang="en-US" sz="1400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67" name="TextBox 147">
              <a:extLst>
                <a:ext uri="{FF2B5EF4-FFF2-40B4-BE49-F238E27FC236}">
                  <a16:creationId xmlns:a16="http://schemas.microsoft.com/office/drawing/2014/main" id="{76B6BCD2-8566-3A4C-8C1A-D15B937D0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4" y="3318945"/>
              <a:ext cx="230592" cy="26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!</a:t>
              </a:r>
            </a:p>
          </p:txBody>
        </p:sp>
      </p:grpSp>
      <p:sp>
        <p:nvSpPr>
          <p:cNvPr id="68" name="TextBox 148">
            <a:extLst>
              <a:ext uri="{FF2B5EF4-FFF2-40B4-BE49-F238E27FC236}">
                <a16:creationId xmlns:a16="http://schemas.microsoft.com/office/drawing/2014/main" id="{73DB469B-038A-B04C-95C1-C8D0C08A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05" y="3217936"/>
            <a:ext cx="70243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000000"/>
                </a:solidFill>
              </a:rPr>
              <a:t>Peering</a:t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en-US" sz="1100" b="1" dirty="0">
                <a:solidFill>
                  <a:srgbClr val="000000"/>
                </a:solidFill>
              </a:rPr>
              <a:t>Transit</a:t>
            </a:r>
          </a:p>
        </p:txBody>
      </p:sp>
      <p:cxnSp>
        <p:nvCxnSpPr>
          <p:cNvPr id="69" name="Straight Connector 7">
            <a:extLst>
              <a:ext uri="{FF2B5EF4-FFF2-40B4-BE49-F238E27FC236}">
                <a16:creationId xmlns:a16="http://schemas.microsoft.com/office/drawing/2014/main" id="{651EFD56-B561-D640-B760-D9196EEFCE3C}"/>
              </a:ext>
            </a:extLst>
          </p:cNvPr>
          <p:cNvCxnSpPr/>
          <p:nvPr/>
        </p:nvCxnSpPr>
        <p:spPr>
          <a:xfrm>
            <a:off x="5021611" y="4319661"/>
            <a:ext cx="428625" cy="196850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8">
            <a:extLst>
              <a:ext uri="{FF2B5EF4-FFF2-40B4-BE49-F238E27FC236}">
                <a16:creationId xmlns:a16="http://schemas.microsoft.com/office/drawing/2014/main" id="{E14211E8-B465-944D-B5D1-1FB6665488AC}"/>
              </a:ext>
            </a:extLst>
          </p:cNvPr>
          <p:cNvCxnSpPr/>
          <p:nvPr/>
        </p:nvCxnSpPr>
        <p:spPr>
          <a:xfrm flipH="1" flipV="1">
            <a:off x="5661372" y="5413450"/>
            <a:ext cx="2382838" cy="3175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9">
            <a:extLst>
              <a:ext uri="{FF2B5EF4-FFF2-40B4-BE49-F238E27FC236}">
                <a16:creationId xmlns:a16="http://schemas.microsoft.com/office/drawing/2014/main" id="{386DA4AE-0261-AD49-987E-F5C361DF1EC3}"/>
              </a:ext>
            </a:extLst>
          </p:cNvPr>
          <p:cNvGrpSpPr/>
          <p:nvPr/>
        </p:nvGrpSpPr>
        <p:grpSpPr>
          <a:xfrm>
            <a:off x="5444269" y="4396496"/>
            <a:ext cx="259375" cy="291853"/>
            <a:chOff x="4741863" y="1752600"/>
            <a:chExt cx="938212" cy="1055688"/>
          </a:xfrm>
          <a:solidFill>
            <a:schemeClr val="bg1"/>
          </a:solidFill>
          <a:effectLst/>
        </p:grpSpPr>
        <p:sp>
          <p:nvSpPr>
            <p:cNvPr id="72" name="Freeform 114">
              <a:extLst>
                <a:ext uri="{FF2B5EF4-FFF2-40B4-BE49-F238E27FC236}">
                  <a16:creationId xmlns:a16="http://schemas.microsoft.com/office/drawing/2014/main" id="{4F52FD81-2345-E643-970F-9971501DA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1752600"/>
              <a:ext cx="938212" cy="1055688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151" y="342"/>
                </a:cxn>
                <a:cxn ang="0">
                  <a:pos x="297" y="411"/>
                </a:cxn>
                <a:cxn ang="0">
                  <a:pos x="143" y="317"/>
                </a:cxn>
                <a:cxn ang="0">
                  <a:pos x="143" y="283"/>
                </a:cxn>
                <a:cxn ang="0">
                  <a:pos x="91" y="223"/>
                </a:cxn>
                <a:cxn ang="0">
                  <a:pos x="91" y="257"/>
                </a:cxn>
                <a:cxn ang="0">
                  <a:pos x="91" y="163"/>
                </a:cxn>
                <a:cxn ang="0">
                  <a:pos x="143" y="137"/>
                </a:cxn>
                <a:cxn ang="0">
                  <a:pos x="143" y="103"/>
                </a:cxn>
                <a:cxn ang="0">
                  <a:pos x="91" y="77"/>
                </a:cxn>
                <a:cxn ang="0">
                  <a:pos x="143" y="77"/>
                </a:cxn>
                <a:cxn ang="0">
                  <a:pos x="160" y="283"/>
                </a:cxn>
                <a:cxn ang="0">
                  <a:pos x="160" y="257"/>
                </a:cxn>
                <a:cxn ang="0">
                  <a:pos x="211" y="257"/>
                </a:cxn>
                <a:cxn ang="0">
                  <a:pos x="160" y="197"/>
                </a:cxn>
                <a:cxn ang="0">
                  <a:pos x="211" y="197"/>
                </a:cxn>
                <a:cxn ang="0">
                  <a:pos x="160" y="103"/>
                </a:cxn>
                <a:cxn ang="0">
                  <a:pos x="211" y="77"/>
                </a:cxn>
                <a:cxn ang="0">
                  <a:pos x="211" y="43"/>
                </a:cxn>
                <a:cxn ang="0">
                  <a:pos x="228" y="317"/>
                </a:cxn>
                <a:cxn ang="0">
                  <a:pos x="279" y="317"/>
                </a:cxn>
                <a:cxn ang="0">
                  <a:pos x="279" y="223"/>
                </a:cxn>
                <a:cxn ang="0">
                  <a:pos x="279" y="197"/>
                </a:cxn>
                <a:cxn ang="0">
                  <a:pos x="279" y="163"/>
                </a:cxn>
                <a:cxn ang="0">
                  <a:pos x="228" y="137"/>
                </a:cxn>
                <a:cxn ang="0">
                  <a:pos x="279" y="137"/>
                </a:cxn>
                <a:cxn ang="0">
                  <a:pos x="228" y="43"/>
                </a:cxn>
                <a:cxn ang="0">
                  <a:pos x="0" y="95"/>
                </a:cxn>
                <a:cxn ang="0">
                  <a:pos x="68" y="77"/>
                </a:cxn>
                <a:cxn ang="0">
                  <a:pos x="54" y="355"/>
                </a:cxn>
                <a:cxn ang="0">
                  <a:pos x="54" y="339"/>
                </a:cxn>
                <a:cxn ang="0">
                  <a:pos x="54" y="99"/>
                </a:cxn>
                <a:cxn ang="0">
                  <a:pos x="20" y="99"/>
                </a:cxn>
                <a:cxn ang="0">
                  <a:pos x="54" y="176"/>
                </a:cxn>
                <a:cxn ang="0">
                  <a:pos x="20" y="219"/>
                </a:cxn>
                <a:cxn ang="0">
                  <a:pos x="20" y="236"/>
                </a:cxn>
                <a:cxn ang="0">
                  <a:pos x="54" y="278"/>
                </a:cxn>
                <a:cxn ang="0">
                  <a:pos x="20" y="278"/>
                </a:cxn>
                <a:cxn ang="0">
                  <a:pos x="303" y="411"/>
                </a:cxn>
                <a:cxn ang="0">
                  <a:pos x="348" y="137"/>
                </a:cxn>
                <a:cxn ang="0">
                  <a:pos x="347" y="176"/>
                </a:cxn>
                <a:cxn ang="0">
                  <a:pos x="313" y="219"/>
                </a:cxn>
                <a:cxn ang="0">
                  <a:pos x="313" y="236"/>
                </a:cxn>
                <a:cxn ang="0">
                  <a:pos x="313" y="355"/>
                </a:cxn>
                <a:cxn ang="0">
                  <a:pos x="347" y="355"/>
                </a:cxn>
                <a:cxn ang="0">
                  <a:pos x="313" y="278"/>
                </a:cxn>
              </a:cxnLst>
              <a:rect l="0" t="0" r="r" b="b"/>
              <a:pathLst>
                <a:path w="365" h="411">
                  <a:moveTo>
                    <a:pt x="288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8" y="0"/>
                    <a:pt x="74" y="4"/>
                    <a:pt x="74" y="9"/>
                  </a:cubicBezTo>
                  <a:cubicBezTo>
                    <a:pt x="74" y="411"/>
                    <a:pt x="74" y="411"/>
                    <a:pt x="74" y="411"/>
                  </a:cubicBezTo>
                  <a:cubicBezTo>
                    <a:pt x="151" y="411"/>
                    <a:pt x="151" y="411"/>
                    <a:pt x="151" y="411"/>
                  </a:cubicBezTo>
                  <a:cubicBezTo>
                    <a:pt x="151" y="342"/>
                    <a:pt x="151" y="342"/>
                    <a:pt x="151" y="342"/>
                  </a:cubicBezTo>
                  <a:cubicBezTo>
                    <a:pt x="220" y="342"/>
                    <a:pt x="220" y="342"/>
                    <a:pt x="220" y="342"/>
                  </a:cubicBezTo>
                  <a:cubicBezTo>
                    <a:pt x="220" y="411"/>
                    <a:pt x="220" y="411"/>
                    <a:pt x="220" y="411"/>
                  </a:cubicBezTo>
                  <a:cubicBezTo>
                    <a:pt x="297" y="411"/>
                    <a:pt x="297" y="411"/>
                    <a:pt x="297" y="411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4"/>
                    <a:pt x="293" y="0"/>
                    <a:pt x="288" y="0"/>
                  </a:cubicBezTo>
                  <a:close/>
                  <a:moveTo>
                    <a:pt x="143" y="317"/>
                  </a:moveTo>
                  <a:cubicBezTo>
                    <a:pt x="91" y="317"/>
                    <a:pt x="91" y="317"/>
                    <a:pt x="91" y="317"/>
                  </a:cubicBezTo>
                  <a:cubicBezTo>
                    <a:pt x="91" y="283"/>
                    <a:pt x="91" y="283"/>
                    <a:pt x="91" y="283"/>
                  </a:cubicBezTo>
                  <a:cubicBezTo>
                    <a:pt x="143" y="283"/>
                    <a:pt x="143" y="283"/>
                    <a:pt x="143" y="283"/>
                  </a:cubicBezTo>
                  <a:lnTo>
                    <a:pt x="143" y="317"/>
                  </a:lnTo>
                  <a:close/>
                  <a:moveTo>
                    <a:pt x="91" y="257"/>
                  </a:moveTo>
                  <a:cubicBezTo>
                    <a:pt x="91" y="223"/>
                    <a:pt x="91" y="223"/>
                    <a:pt x="91" y="223"/>
                  </a:cubicBezTo>
                  <a:cubicBezTo>
                    <a:pt x="143" y="223"/>
                    <a:pt x="143" y="223"/>
                    <a:pt x="143" y="223"/>
                  </a:cubicBezTo>
                  <a:cubicBezTo>
                    <a:pt x="143" y="257"/>
                    <a:pt x="143" y="257"/>
                    <a:pt x="143" y="257"/>
                  </a:cubicBezTo>
                  <a:lnTo>
                    <a:pt x="91" y="257"/>
                  </a:lnTo>
                  <a:close/>
                  <a:moveTo>
                    <a:pt x="143" y="197"/>
                  </a:moveTo>
                  <a:cubicBezTo>
                    <a:pt x="91" y="197"/>
                    <a:pt x="91" y="197"/>
                    <a:pt x="91" y="197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97"/>
                  </a:lnTo>
                  <a:close/>
                  <a:moveTo>
                    <a:pt x="143" y="137"/>
                  </a:moveTo>
                  <a:cubicBezTo>
                    <a:pt x="91" y="137"/>
                    <a:pt x="91" y="137"/>
                    <a:pt x="91" y="13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37"/>
                  </a:lnTo>
                  <a:close/>
                  <a:moveTo>
                    <a:pt x="143" y="77"/>
                  </a:moveTo>
                  <a:cubicBezTo>
                    <a:pt x="91" y="77"/>
                    <a:pt x="91" y="77"/>
                    <a:pt x="91" y="77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143" y="43"/>
                    <a:pt x="143" y="43"/>
                    <a:pt x="143" y="43"/>
                  </a:cubicBezTo>
                  <a:lnTo>
                    <a:pt x="143" y="77"/>
                  </a:lnTo>
                  <a:close/>
                  <a:moveTo>
                    <a:pt x="211" y="317"/>
                  </a:moveTo>
                  <a:cubicBezTo>
                    <a:pt x="160" y="317"/>
                    <a:pt x="160" y="317"/>
                    <a:pt x="160" y="317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211" y="283"/>
                    <a:pt x="211" y="283"/>
                    <a:pt x="211" y="283"/>
                  </a:cubicBezTo>
                  <a:lnTo>
                    <a:pt x="211" y="317"/>
                  </a:lnTo>
                  <a:close/>
                  <a:moveTo>
                    <a:pt x="160" y="257"/>
                  </a:moveTo>
                  <a:cubicBezTo>
                    <a:pt x="160" y="223"/>
                    <a:pt x="160" y="223"/>
                    <a:pt x="160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11" y="257"/>
                    <a:pt x="211" y="257"/>
                    <a:pt x="211" y="257"/>
                  </a:cubicBezTo>
                  <a:lnTo>
                    <a:pt x="160" y="257"/>
                  </a:lnTo>
                  <a:close/>
                  <a:moveTo>
                    <a:pt x="211" y="197"/>
                  </a:moveTo>
                  <a:cubicBezTo>
                    <a:pt x="160" y="197"/>
                    <a:pt x="160" y="197"/>
                    <a:pt x="160" y="197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211" y="163"/>
                    <a:pt x="211" y="163"/>
                    <a:pt x="211" y="163"/>
                  </a:cubicBezTo>
                  <a:lnTo>
                    <a:pt x="211" y="197"/>
                  </a:lnTo>
                  <a:close/>
                  <a:moveTo>
                    <a:pt x="211" y="137"/>
                  </a:moveTo>
                  <a:cubicBezTo>
                    <a:pt x="160" y="137"/>
                    <a:pt x="160" y="137"/>
                    <a:pt x="160" y="137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211" y="103"/>
                    <a:pt x="211" y="103"/>
                    <a:pt x="211" y="103"/>
                  </a:cubicBezTo>
                  <a:lnTo>
                    <a:pt x="211" y="137"/>
                  </a:lnTo>
                  <a:close/>
                  <a:moveTo>
                    <a:pt x="211" y="77"/>
                  </a:moveTo>
                  <a:cubicBezTo>
                    <a:pt x="160" y="77"/>
                    <a:pt x="160" y="77"/>
                    <a:pt x="160" y="77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211" y="43"/>
                    <a:pt x="211" y="43"/>
                    <a:pt x="211" y="43"/>
                  </a:cubicBezTo>
                  <a:lnTo>
                    <a:pt x="211" y="77"/>
                  </a:lnTo>
                  <a:close/>
                  <a:moveTo>
                    <a:pt x="279" y="317"/>
                  </a:moveTo>
                  <a:cubicBezTo>
                    <a:pt x="228" y="317"/>
                    <a:pt x="228" y="317"/>
                    <a:pt x="228" y="31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79" y="283"/>
                    <a:pt x="279" y="283"/>
                    <a:pt x="279" y="283"/>
                  </a:cubicBezTo>
                  <a:lnTo>
                    <a:pt x="279" y="317"/>
                  </a:lnTo>
                  <a:close/>
                  <a:moveTo>
                    <a:pt x="228" y="257"/>
                  </a:moveTo>
                  <a:cubicBezTo>
                    <a:pt x="228" y="223"/>
                    <a:pt x="228" y="223"/>
                    <a:pt x="228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79" y="257"/>
                    <a:pt x="279" y="257"/>
                    <a:pt x="279" y="257"/>
                  </a:cubicBezTo>
                  <a:lnTo>
                    <a:pt x="228" y="257"/>
                  </a:lnTo>
                  <a:close/>
                  <a:moveTo>
                    <a:pt x="279" y="197"/>
                  </a:moveTo>
                  <a:cubicBezTo>
                    <a:pt x="228" y="197"/>
                    <a:pt x="228" y="197"/>
                    <a:pt x="228" y="197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79" y="163"/>
                    <a:pt x="279" y="163"/>
                    <a:pt x="279" y="163"/>
                  </a:cubicBezTo>
                  <a:lnTo>
                    <a:pt x="279" y="197"/>
                  </a:lnTo>
                  <a:close/>
                  <a:moveTo>
                    <a:pt x="279" y="137"/>
                  </a:moveTo>
                  <a:cubicBezTo>
                    <a:pt x="228" y="137"/>
                    <a:pt x="228" y="137"/>
                    <a:pt x="228" y="137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79" y="103"/>
                    <a:pt x="279" y="103"/>
                    <a:pt x="279" y="103"/>
                  </a:cubicBezTo>
                  <a:lnTo>
                    <a:pt x="279" y="137"/>
                  </a:lnTo>
                  <a:close/>
                  <a:moveTo>
                    <a:pt x="279" y="77"/>
                  </a:moveTo>
                  <a:cubicBezTo>
                    <a:pt x="228" y="77"/>
                    <a:pt x="228" y="77"/>
                    <a:pt x="228" y="77"/>
                  </a:cubicBezTo>
                  <a:cubicBezTo>
                    <a:pt x="228" y="43"/>
                    <a:pt x="228" y="43"/>
                    <a:pt x="228" y="43"/>
                  </a:cubicBezTo>
                  <a:cubicBezTo>
                    <a:pt x="279" y="43"/>
                    <a:pt x="279" y="43"/>
                    <a:pt x="279" y="43"/>
                  </a:cubicBezTo>
                  <a:lnTo>
                    <a:pt x="279" y="77"/>
                  </a:lnTo>
                  <a:close/>
                  <a:moveTo>
                    <a:pt x="0" y="95"/>
                  </a:moveTo>
                  <a:cubicBezTo>
                    <a:pt x="0" y="411"/>
                    <a:pt x="0" y="411"/>
                    <a:pt x="0" y="411"/>
                  </a:cubicBezTo>
                  <a:cubicBezTo>
                    <a:pt x="68" y="411"/>
                    <a:pt x="68" y="411"/>
                    <a:pt x="68" y="41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85"/>
                    <a:pt x="0" y="95"/>
                  </a:cubicBezTo>
                  <a:close/>
                  <a:moveTo>
                    <a:pt x="54" y="355"/>
                  </a:moveTo>
                  <a:cubicBezTo>
                    <a:pt x="20" y="355"/>
                    <a:pt x="20" y="355"/>
                    <a:pt x="20" y="355"/>
                  </a:cubicBezTo>
                  <a:cubicBezTo>
                    <a:pt x="20" y="339"/>
                    <a:pt x="20" y="339"/>
                    <a:pt x="20" y="339"/>
                  </a:cubicBezTo>
                  <a:cubicBezTo>
                    <a:pt x="54" y="339"/>
                    <a:pt x="54" y="339"/>
                    <a:pt x="54" y="339"/>
                  </a:cubicBezTo>
                  <a:lnTo>
                    <a:pt x="54" y="355"/>
                  </a:lnTo>
                  <a:close/>
                  <a:moveTo>
                    <a:pt x="20" y="99"/>
                  </a:moveTo>
                  <a:cubicBezTo>
                    <a:pt x="54" y="99"/>
                    <a:pt x="54" y="99"/>
                    <a:pt x="54" y="99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20" y="116"/>
                    <a:pt x="20" y="116"/>
                    <a:pt x="20" y="116"/>
                  </a:cubicBezTo>
                  <a:lnTo>
                    <a:pt x="20" y="99"/>
                  </a:lnTo>
                  <a:close/>
                  <a:moveTo>
                    <a:pt x="20" y="159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20" y="176"/>
                    <a:pt x="20" y="176"/>
                    <a:pt x="20" y="176"/>
                  </a:cubicBezTo>
                  <a:lnTo>
                    <a:pt x="20" y="159"/>
                  </a:lnTo>
                  <a:close/>
                  <a:moveTo>
                    <a:pt x="20" y="219"/>
                  </a:moveTo>
                  <a:cubicBezTo>
                    <a:pt x="54" y="219"/>
                    <a:pt x="54" y="219"/>
                    <a:pt x="54" y="219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20" y="236"/>
                    <a:pt x="20" y="236"/>
                    <a:pt x="20" y="236"/>
                  </a:cubicBezTo>
                  <a:lnTo>
                    <a:pt x="20" y="219"/>
                  </a:lnTo>
                  <a:close/>
                  <a:moveTo>
                    <a:pt x="20" y="278"/>
                  </a:moveTo>
                  <a:cubicBezTo>
                    <a:pt x="54" y="278"/>
                    <a:pt x="54" y="278"/>
                    <a:pt x="54" y="278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20" y="296"/>
                    <a:pt x="20" y="296"/>
                    <a:pt x="20" y="296"/>
                  </a:cubicBezTo>
                  <a:lnTo>
                    <a:pt x="20" y="278"/>
                  </a:lnTo>
                  <a:close/>
                  <a:moveTo>
                    <a:pt x="348" y="137"/>
                  </a:moveTo>
                  <a:cubicBezTo>
                    <a:pt x="303" y="137"/>
                    <a:pt x="303" y="137"/>
                    <a:pt x="303" y="137"/>
                  </a:cubicBezTo>
                  <a:cubicBezTo>
                    <a:pt x="303" y="411"/>
                    <a:pt x="303" y="411"/>
                    <a:pt x="303" y="411"/>
                  </a:cubicBezTo>
                  <a:cubicBezTo>
                    <a:pt x="365" y="411"/>
                    <a:pt x="365" y="411"/>
                    <a:pt x="365" y="411"/>
                  </a:cubicBezTo>
                  <a:cubicBezTo>
                    <a:pt x="365" y="154"/>
                    <a:pt x="365" y="154"/>
                    <a:pt x="365" y="154"/>
                  </a:cubicBezTo>
                  <a:cubicBezTo>
                    <a:pt x="365" y="145"/>
                    <a:pt x="357" y="137"/>
                    <a:pt x="348" y="137"/>
                  </a:cubicBezTo>
                  <a:close/>
                  <a:moveTo>
                    <a:pt x="313" y="159"/>
                  </a:moveTo>
                  <a:cubicBezTo>
                    <a:pt x="347" y="159"/>
                    <a:pt x="347" y="159"/>
                    <a:pt x="347" y="159"/>
                  </a:cubicBezTo>
                  <a:cubicBezTo>
                    <a:pt x="347" y="176"/>
                    <a:pt x="347" y="176"/>
                    <a:pt x="347" y="176"/>
                  </a:cubicBezTo>
                  <a:cubicBezTo>
                    <a:pt x="313" y="176"/>
                    <a:pt x="313" y="176"/>
                    <a:pt x="313" y="176"/>
                  </a:cubicBezTo>
                  <a:lnTo>
                    <a:pt x="313" y="159"/>
                  </a:lnTo>
                  <a:close/>
                  <a:moveTo>
                    <a:pt x="313" y="219"/>
                  </a:moveTo>
                  <a:cubicBezTo>
                    <a:pt x="347" y="219"/>
                    <a:pt x="347" y="219"/>
                    <a:pt x="347" y="219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13" y="236"/>
                    <a:pt x="313" y="236"/>
                    <a:pt x="313" y="236"/>
                  </a:cubicBezTo>
                  <a:lnTo>
                    <a:pt x="313" y="219"/>
                  </a:lnTo>
                  <a:close/>
                  <a:moveTo>
                    <a:pt x="347" y="355"/>
                  </a:moveTo>
                  <a:cubicBezTo>
                    <a:pt x="313" y="355"/>
                    <a:pt x="313" y="355"/>
                    <a:pt x="313" y="355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47" y="339"/>
                    <a:pt x="347" y="339"/>
                    <a:pt x="347" y="339"/>
                  </a:cubicBezTo>
                  <a:lnTo>
                    <a:pt x="347" y="355"/>
                  </a:lnTo>
                  <a:close/>
                  <a:moveTo>
                    <a:pt x="347" y="296"/>
                  </a:moveTo>
                  <a:cubicBezTo>
                    <a:pt x="313" y="296"/>
                    <a:pt x="313" y="296"/>
                    <a:pt x="313" y="296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47" y="278"/>
                    <a:pt x="347" y="278"/>
                    <a:pt x="347" y="278"/>
                  </a:cubicBezTo>
                  <a:lnTo>
                    <a:pt x="347" y="2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" name="Freeform 115">
              <a:extLst>
                <a:ext uri="{FF2B5EF4-FFF2-40B4-BE49-F238E27FC236}">
                  <a16:creationId xmlns:a16="http://schemas.microsoft.com/office/drawing/2014/main" id="{C4169150-7C76-C746-BC80-5450A3B9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1776413"/>
              <a:ext cx="1587" cy="1031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0" y="0"/>
                </a:cxn>
              </a:cxnLst>
              <a:rect l="0" t="0" r="r" b="b"/>
              <a:pathLst>
                <a:path h="650">
                  <a:moveTo>
                    <a:pt x="0" y="0"/>
                  </a:move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Line 116">
              <a:extLst>
                <a:ext uri="{FF2B5EF4-FFF2-40B4-BE49-F238E27FC236}">
                  <a16:creationId xmlns:a16="http://schemas.microsoft.com/office/drawing/2014/main" id="{70608F29-0BD5-8E41-A763-41ED7CE52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1776413"/>
              <a:ext cx="1587" cy="1031875"/>
            </a:xfrm>
            <a:prstGeom prst="lin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75" name="Straight Connector 37">
            <a:extLst>
              <a:ext uri="{FF2B5EF4-FFF2-40B4-BE49-F238E27FC236}">
                <a16:creationId xmlns:a16="http://schemas.microsoft.com/office/drawing/2014/main" id="{1BCDF0C6-4CF8-BD4B-8458-E9A64D75265E}"/>
              </a:ext>
            </a:extLst>
          </p:cNvPr>
          <p:cNvCxnSpPr/>
          <p:nvPr/>
        </p:nvCxnSpPr>
        <p:spPr>
          <a:xfrm>
            <a:off x="4067522" y="3635449"/>
            <a:ext cx="561975" cy="428625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38">
            <a:extLst>
              <a:ext uri="{FF2B5EF4-FFF2-40B4-BE49-F238E27FC236}">
                <a16:creationId xmlns:a16="http://schemas.microsoft.com/office/drawing/2014/main" id="{8186191E-9723-A646-844F-1F2AD0DC44AE}"/>
              </a:ext>
            </a:extLst>
          </p:cNvPr>
          <p:cNvGrpSpPr>
            <a:grpSpLocks/>
          </p:cNvGrpSpPr>
          <p:nvPr/>
        </p:nvGrpSpPr>
        <p:grpSpPr bwMode="auto">
          <a:xfrm>
            <a:off x="4496148" y="4045024"/>
            <a:ext cx="595313" cy="314325"/>
            <a:chOff x="4397706" y="2966537"/>
            <a:chExt cx="594288" cy="314307"/>
          </a:xfrm>
        </p:grpSpPr>
        <p:pic>
          <p:nvPicPr>
            <p:cNvPr id="77" name="Picture 13" descr="cylinder">
              <a:extLst>
                <a:ext uri="{FF2B5EF4-FFF2-40B4-BE49-F238E27FC236}">
                  <a16:creationId xmlns:a16="http://schemas.microsoft.com/office/drawing/2014/main" id="{E44287AA-A0FF-D040-BFD9-5E2FDE1AA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706" y="2966537"/>
              <a:ext cx="594288" cy="31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40">
              <a:extLst>
                <a:ext uri="{FF2B5EF4-FFF2-40B4-BE49-F238E27FC236}">
                  <a16:creationId xmlns:a16="http://schemas.microsoft.com/office/drawing/2014/main" id="{30303A42-C543-AB46-840A-23456C758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603" y="2966965"/>
              <a:ext cx="373176" cy="24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PE</a:t>
              </a:r>
            </a:p>
          </p:txBody>
        </p:sp>
      </p:grpSp>
      <p:cxnSp>
        <p:nvCxnSpPr>
          <p:cNvPr id="79" name="Straight Connector 41">
            <a:extLst>
              <a:ext uri="{FF2B5EF4-FFF2-40B4-BE49-F238E27FC236}">
                <a16:creationId xmlns:a16="http://schemas.microsoft.com/office/drawing/2014/main" id="{0C8C2AA1-BF28-3342-9F0D-2E832424D889}"/>
              </a:ext>
            </a:extLst>
          </p:cNvPr>
          <p:cNvCxnSpPr/>
          <p:nvPr/>
        </p:nvCxnSpPr>
        <p:spPr>
          <a:xfrm flipH="1">
            <a:off x="5704236" y="4546675"/>
            <a:ext cx="2022475" cy="7937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48">
            <a:extLst>
              <a:ext uri="{FF2B5EF4-FFF2-40B4-BE49-F238E27FC236}">
                <a16:creationId xmlns:a16="http://schemas.microsoft.com/office/drawing/2014/main" id="{2E2A212A-9EAF-324D-B2FD-B682A14B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860" y="3967237"/>
            <a:ext cx="3200400" cy="165576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/>
            <a:endParaRPr lang="en-US" sz="140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BE2F6BC-65A3-DD42-B278-723C227F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010" y="3721174"/>
            <a:ext cx="145745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rgbClr val="545454"/>
                </a:solidFill>
              </a:rPr>
              <a:t>Vállalati</a:t>
            </a:r>
            <a:r>
              <a:rPr lang="en-US" sz="1400" b="1" dirty="0">
                <a:solidFill>
                  <a:srgbClr val="545454"/>
                </a:solidFill>
              </a:rPr>
              <a:t> </a:t>
            </a:r>
            <a:r>
              <a:rPr lang="en-US" sz="1400" b="1" dirty="0" err="1">
                <a:solidFill>
                  <a:srgbClr val="545454"/>
                </a:solidFill>
              </a:rPr>
              <a:t>Ügyfél</a:t>
            </a:r>
            <a:endParaRPr lang="en-US" sz="1400" b="1" dirty="0">
              <a:solidFill>
                <a:srgbClr val="545454"/>
              </a:solidFill>
            </a:endParaRPr>
          </a:p>
        </p:txBody>
      </p:sp>
      <p:grpSp>
        <p:nvGrpSpPr>
          <p:cNvPr id="82" name="Group 50">
            <a:extLst>
              <a:ext uri="{FF2B5EF4-FFF2-40B4-BE49-F238E27FC236}">
                <a16:creationId xmlns:a16="http://schemas.microsoft.com/office/drawing/2014/main" id="{D6ED36FA-39A0-004C-99DD-2064110E4237}"/>
              </a:ext>
            </a:extLst>
          </p:cNvPr>
          <p:cNvGrpSpPr>
            <a:grpSpLocks/>
          </p:cNvGrpSpPr>
          <p:nvPr/>
        </p:nvGrpSpPr>
        <p:grpSpPr bwMode="auto">
          <a:xfrm>
            <a:off x="7496745" y="4000575"/>
            <a:ext cx="1071127" cy="765175"/>
            <a:chOff x="7398297" y="3075154"/>
            <a:chExt cx="1070804" cy="764833"/>
          </a:xfrm>
        </p:grpSpPr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3325EBBB-45EF-FD44-9ABB-35C498039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038" y="3401838"/>
              <a:ext cx="638446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52">
              <a:extLst>
                <a:ext uri="{FF2B5EF4-FFF2-40B4-BE49-F238E27FC236}">
                  <a16:creationId xmlns:a16="http://schemas.microsoft.com/office/drawing/2014/main" id="{9D926671-3764-3143-8C2A-BAC9AE900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297" y="3075154"/>
              <a:ext cx="1070804" cy="39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DNS, Mail,</a:t>
              </a:r>
              <a:br>
                <a:rPr lang="en-US" sz="1100" b="1">
                  <a:solidFill>
                    <a:srgbClr val="000000"/>
                  </a:solidFill>
                </a:rPr>
              </a:br>
              <a:r>
                <a:rPr lang="en-US" sz="1100" b="1">
                  <a:solidFill>
                    <a:srgbClr val="000000"/>
                  </a:solidFill>
                </a:rPr>
                <a:t>ERP, SAN, …</a:t>
              </a:r>
            </a:p>
          </p:txBody>
        </p:sp>
      </p:grpSp>
      <p:grpSp>
        <p:nvGrpSpPr>
          <p:cNvPr id="85" name="Group 53">
            <a:extLst>
              <a:ext uri="{FF2B5EF4-FFF2-40B4-BE49-F238E27FC236}">
                <a16:creationId xmlns:a16="http://schemas.microsoft.com/office/drawing/2014/main" id="{5393D50D-CE34-3746-B5BB-37D344D974E6}"/>
              </a:ext>
            </a:extLst>
          </p:cNvPr>
          <p:cNvGrpSpPr>
            <a:grpSpLocks/>
          </p:cNvGrpSpPr>
          <p:nvPr/>
        </p:nvGrpSpPr>
        <p:grpSpPr bwMode="auto">
          <a:xfrm>
            <a:off x="5694711" y="3998309"/>
            <a:ext cx="738187" cy="626153"/>
            <a:chOff x="6401529" y="3317535"/>
            <a:chExt cx="738188" cy="626173"/>
          </a:xfrm>
        </p:grpSpPr>
        <p:pic>
          <p:nvPicPr>
            <p:cNvPr id="86" name="Picture 54">
              <a:extLst>
                <a:ext uri="{FF2B5EF4-FFF2-40B4-BE49-F238E27FC236}">
                  <a16:creationId xmlns:a16="http://schemas.microsoft.com/office/drawing/2014/main" id="{4ACAE0B4-A9DE-C644-91D3-67D82AA7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529" y="3353158"/>
              <a:ext cx="738188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55">
              <a:extLst>
                <a:ext uri="{FF2B5EF4-FFF2-40B4-BE49-F238E27FC236}">
                  <a16:creationId xmlns:a16="http://schemas.microsoft.com/office/drawing/2014/main" id="{E1B5532D-CE8F-D84B-B3C4-E52805542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4207" y="3317535"/>
              <a:ext cx="630302" cy="25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dirty="0" err="1">
                  <a:solidFill>
                    <a:srgbClr val="000000"/>
                  </a:solidFill>
                </a:rPr>
                <a:t>Tűzfal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8" name="TextBox 56">
            <a:extLst>
              <a:ext uri="{FF2B5EF4-FFF2-40B4-BE49-F238E27FC236}">
                <a16:creationId xmlns:a16="http://schemas.microsoft.com/office/drawing/2014/main" id="{557693EF-FED9-CF43-BE87-5C84355B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573" y="4014861"/>
            <a:ext cx="732893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>
                <a:solidFill>
                  <a:srgbClr val="000000"/>
                </a:solidFill>
              </a:rPr>
              <a:t>IPS/IDS</a:t>
            </a:r>
          </a:p>
        </p:txBody>
      </p:sp>
      <p:pic>
        <p:nvPicPr>
          <p:cNvPr id="89" name="Picture 57">
            <a:extLst>
              <a:ext uri="{FF2B5EF4-FFF2-40B4-BE49-F238E27FC236}">
                <a16:creationId xmlns:a16="http://schemas.microsoft.com/office/drawing/2014/main" id="{E8D6E011-CEF8-A743-88BC-5957F151B7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72" y="4622874"/>
            <a:ext cx="6000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58">
            <a:extLst>
              <a:ext uri="{FF2B5EF4-FFF2-40B4-BE49-F238E27FC236}">
                <a16:creationId xmlns:a16="http://schemas.microsoft.com/office/drawing/2014/main" id="{955EC864-BE38-3A44-8406-083BA8BA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060" y="4884811"/>
            <a:ext cx="420308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000000"/>
                </a:solidFill>
              </a:rPr>
              <a:t>DPI</a:t>
            </a:r>
          </a:p>
        </p:txBody>
      </p:sp>
      <p:cxnSp>
        <p:nvCxnSpPr>
          <p:cNvPr id="91" name="Straight Connector 59">
            <a:extLst>
              <a:ext uri="{FF2B5EF4-FFF2-40B4-BE49-F238E27FC236}">
                <a16:creationId xmlns:a16="http://schemas.microsoft.com/office/drawing/2014/main" id="{86173078-BBC7-7D45-A963-B1740EF970E6}"/>
              </a:ext>
            </a:extLst>
          </p:cNvPr>
          <p:cNvCxnSpPr/>
          <p:nvPr/>
        </p:nvCxnSpPr>
        <p:spPr>
          <a:xfrm>
            <a:off x="6082060" y="4400624"/>
            <a:ext cx="0" cy="228600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61">
            <a:extLst>
              <a:ext uri="{FF2B5EF4-FFF2-40B4-BE49-F238E27FC236}">
                <a16:creationId xmlns:a16="http://schemas.microsoft.com/office/drawing/2014/main" id="{01B6C7F4-248F-D24E-9F2A-AED7772C35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10" y="4124400"/>
            <a:ext cx="6223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2" descr="workstation_left">
            <a:extLst>
              <a:ext uri="{FF2B5EF4-FFF2-40B4-BE49-F238E27FC236}">
                <a16:creationId xmlns:a16="http://schemas.microsoft.com/office/drawing/2014/main" id="{B6323B24-4132-F245-93C0-5E01E32F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35" y="5272162"/>
            <a:ext cx="2857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2" descr="workstation_left">
            <a:extLst>
              <a:ext uri="{FF2B5EF4-FFF2-40B4-BE49-F238E27FC236}">
                <a16:creationId xmlns:a16="http://schemas.microsoft.com/office/drawing/2014/main" id="{5887D58B-F477-BD49-A97C-CCFCCF19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61" y="5272162"/>
            <a:ext cx="2841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2" descr="workstation_left">
            <a:extLst>
              <a:ext uri="{FF2B5EF4-FFF2-40B4-BE49-F238E27FC236}">
                <a16:creationId xmlns:a16="http://schemas.microsoft.com/office/drawing/2014/main" id="{BCFDFD22-34EB-5E4C-A093-7BEB4F69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10" y="5268987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2" descr="workstation_left">
            <a:extLst>
              <a:ext uri="{FF2B5EF4-FFF2-40B4-BE49-F238E27FC236}">
                <a16:creationId xmlns:a16="http://schemas.microsoft.com/office/drawing/2014/main" id="{CB71774E-60A5-D44A-8D7E-FD8F4456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35" y="5268987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2" descr="workstation_left">
            <a:extLst>
              <a:ext uri="{FF2B5EF4-FFF2-40B4-BE49-F238E27FC236}">
                <a16:creationId xmlns:a16="http://schemas.microsoft.com/office/drawing/2014/main" id="{01328754-2EA7-B34D-BDF3-57FE5F36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7" y="5281687"/>
            <a:ext cx="2857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2" descr="workstation_left">
            <a:extLst>
              <a:ext uri="{FF2B5EF4-FFF2-40B4-BE49-F238E27FC236}">
                <a16:creationId xmlns:a16="http://schemas.microsoft.com/office/drawing/2014/main" id="{6AEB9994-A6F5-8941-B75E-E82719E4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2" y="5281687"/>
            <a:ext cx="2841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2" descr="workstation_left">
            <a:extLst>
              <a:ext uri="{FF2B5EF4-FFF2-40B4-BE49-F238E27FC236}">
                <a16:creationId xmlns:a16="http://schemas.microsoft.com/office/drawing/2014/main" id="{06BC7AD9-7505-F54E-A761-BCEAECB4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72" y="5278512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2" descr="workstation_left">
            <a:extLst>
              <a:ext uri="{FF2B5EF4-FFF2-40B4-BE49-F238E27FC236}">
                <a16:creationId xmlns:a16="http://schemas.microsoft.com/office/drawing/2014/main" id="{9C57040C-B8D8-9348-990D-2DF9F3ED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97" y="5278512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2" descr="workstation_left">
            <a:extLst>
              <a:ext uri="{FF2B5EF4-FFF2-40B4-BE49-F238E27FC236}">
                <a16:creationId xmlns:a16="http://schemas.microsoft.com/office/drawing/2014/main" id="{C764415B-F02F-4440-A373-ABCCDF28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60" y="5278512"/>
            <a:ext cx="285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Straight Connector 111">
            <a:extLst>
              <a:ext uri="{FF2B5EF4-FFF2-40B4-BE49-F238E27FC236}">
                <a16:creationId xmlns:a16="http://schemas.microsoft.com/office/drawing/2014/main" id="{3DB1C3EB-BE75-1C4D-8A7A-7564D7A81AA2}"/>
              </a:ext>
            </a:extLst>
          </p:cNvPr>
          <p:cNvCxnSpPr/>
          <p:nvPr/>
        </p:nvCxnSpPr>
        <p:spPr>
          <a:xfrm>
            <a:off x="7642573" y="4919737"/>
            <a:ext cx="6350" cy="493713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15">
            <a:extLst>
              <a:ext uri="{FF2B5EF4-FFF2-40B4-BE49-F238E27FC236}">
                <a16:creationId xmlns:a16="http://schemas.microsoft.com/office/drawing/2014/main" id="{14CE79E4-C359-0141-A854-0467DCBAAB42}"/>
              </a:ext>
            </a:extLst>
          </p:cNvPr>
          <p:cNvSpPr>
            <a:spLocks noEditPoints="1"/>
          </p:cNvSpPr>
          <p:nvPr/>
        </p:nvSpPr>
        <p:spPr bwMode="auto">
          <a:xfrm>
            <a:off x="7444136" y="4830836"/>
            <a:ext cx="384175" cy="84138"/>
          </a:xfrm>
          <a:custGeom>
            <a:avLst/>
            <a:gdLst>
              <a:gd name="T0" fmla="*/ 20 w 1353"/>
              <a:gd name="T1" fmla="*/ 295 h 295"/>
              <a:gd name="T2" fmla="*/ 20 w 1353"/>
              <a:gd name="T3" fmla="*/ 0 h 295"/>
              <a:gd name="T4" fmla="*/ 1353 w 1353"/>
              <a:gd name="T5" fmla="*/ 275 h 295"/>
              <a:gd name="T6" fmla="*/ 1006 w 1353"/>
              <a:gd name="T7" fmla="*/ 110 h 295"/>
              <a:gd name="T8" fmla="*/ 1063 w 1353"/>
              <a:gd name="T9" fmla="*/ 72 h 295"/>
              <a:gd name="T10" fmla="*/ 252 w 1353"/>
              <a:gd name="T11" fmla="*/ 110 h 295"/>
              <a:gd name="T12" fmla="*/ 310 w 1353"/>
              <a:gd name="T13" fmla="*/ 72 h 295"/>
              <a:gd name="T14" fmla="*/ 346 w 1353"/>
              <a:gd name="T15" fmla="*/ 110 h 295"/>
              <a:gd name="T16" fmla="*/ 404 w 1353"/>
              <a:gd name="T17" fmla="*/ 72 h 295"/>
              <a:gd name="T18" fmla="*/ 440 w 1353"/>
              <a:gd name="T19" fmla="*/ 110 h 295"/>
              <a:gd name="T20" fmla="*/ 498 w 1353"/>
              <a:gd name="T21" fmla="*/ 72 h 295"/>
              <a:gd name="T22" fmla="*/ 535 w 1353"/>
              <a:gd name="T23" fmla="*/ 110 h 295"/>
              <a:gd name="T24" fmla="*/ 592 w 1353"/>
              <a:gd name="T25" fmla="*/ 72 h 295"/>
              <a:gd name="T26" fmla="*/ 629 w 1353"/>
              <a:gd name="T27" fmla="*/ 110 h 295"/>
              <a:gd name="T28" fmla="*/ 686 w 1353"/>
              <a:gd name="T29" fmla="*/ 72 h 295"/>
              <a:gd name="T30" fmla="*/ 723 w 1353"/>
              <a:gd name="T31" fmla="*/ 110 h 295"/>
              <a:gd name="T32" fmla="*/ 781 w 1353"/>
              <a:gd name="T33" fmla="*/ 72 h 295"/>
              <a:gd name="T34" fmla="*/ 817 w 1353"/>
              <a:gd name="T35" fmla="*/ 110 h 295"/>
              <a:gd name="T36" fmla="*/ 875 w 1353"/>
              <a:gd name="T37" fmla="*/ 72 h 295"/>
              <a:gd name="T38" fmla="*/ 911 w 1353"/>
              <a:gd name="T39" fmla="*/ 110 h 295"/>
              <a:gd name="T40" fmla="*/ 969 w 1353"/>
              <a:gd name="T41" fmla="*/ 72 h 295"/>
              <a:gd name="T42" fmla="*/ 1100 w 1353"/>
              <a:gd name="T43" fmla="*/ 110 h 295"/>
              <a:gd name="T44" fmla="*/ 1157 w 1353"/>
              <a:gd name="T45" fmla="*/ 72 h 295"/>
              <a:gd name="T46" fmla="*/ 1194 w 1353"/>
              <a:gd name="T47" fmla="*/ 110 h 295"/>
              <a:gd name="T48" fmla="*/ 1251 w 1353"/>
              <a:gd name="T49" fmla="*/ 72 h 295"/>
              <a:gd name="T50" fmla="*/ 1004 w 1353"/>
              <a:gd name="T51" fmla="*/ 207 h 295"/>
              <a:gd name="T52" fmla="*/ 1062 w 1353"/>
              <a:gd name="T53" fmla="*/ 169 h 295"/>
              <a:gd name="T54" fmla="*/ 251 w 1353"/>
              <a:gd name="T55" fmla="*/ 207 h 295"/>
              <a:gd name="T56" fmla="*/ 309 w 1353"/>
              <a:gd name="T57" fmla="*/ 169 h 295"/>
              <a:gd name="T58" fmla="*/ 345 w 1353"/>
              <a:gd name="T59" fmla="*/ 207 h 295"/>
              <a:gd name="T60" fmla="*/ 403 w 1353"/>
              <a:gd name="T61" fmla="*/ 169 h 295"/>
              <a:gd name="T62" fmla="*/ 439 w 1353"/>
              <a:gd name="T63" fmla="*/ 207 h 295"/>
              <a:gd name="T64" fmla="*/ 497 w 1353"/>
              <a:gd name="T65" fmla="*/ 169 h 295"/>
              <a:gd name="T66" fmla="*/ 534 w 1353"/>
              <a:gd name="T67" fmla="*/ 207 h 295"/>
              <a:gd name="T68" fmla="*/ 591 w 1353"/>
              <a:gd name="T69" fmla="*/ 169 h 295"/>
              <a:gd name="T70" fmla="*/ 628 w 1353"/>
              <a:gd name="T71" fmla="*/ 207 h 295"/>
              <a:gd name="T72" fmla="*/ 685 w 1353"/>
              <a:gd name="T73" fmla="*/ 169 h 295"/>
              <a:gd name="T74" fmla="*/ 722 w 1353"/>
              <a:gd name="T75" fmla="*/ 207 h 295"/>
              <a:gd name="T76" fmla="*/ 779 w 1353"/>
              <a:gd name="T77" fmla="*/ 169 h 295"/>
              <a:gd name="T78" fmla="*/ 816 w 1353"/>
              <a:gd name="T79" fmla="*/ 207 h 295"/>
              <a:gd name="T80" fmla="*/ 874 w 1353"/>
              <a:gd name="T81" fmla="*/ 169 h 295"/>
              <a:gd name="T82" fmla="*/ 910 w 1353"/>
              <a:gd name="T83" fmla="*/ 207 h 295"/>
              <a:gd name="T84" fmla="*/ 968 w 1353"/>
              <a:gd name="T85" fmla="*/ 169 h 295"/>
              <a:gd name="T86" fmla="*/ 1099 w 1353"/>
              <a:gd name="T87" fmla="*/ 207 h 295"/>
              <a:gd name="T88" fmla="*/ 1156 w 1353"/>
              <a:gd name="T89" fmla="*/ 169 h 295"/>
              <a:gd name="T90" fmla="*/ 1193 w 1353"/>
              <a:gd name="T91" fmla="*/ 207 h 295"/>
              <a:gd name="T92" fmla="*/ 1250 w 1353"/>
              <a:gd name="T93" fmla="*/ 169 h 295"/>
              <a:gd name="T94" fmla="*/ 115 w 1353"/>
              <a:gd name="T95" fmla="*/ 17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53" h="295">
                <a:moveTo>
                  <a:pt x="1353" y="275"/>
                </a:moveTo>
                <a:cubicBezTo>
                  <a:pt x="1353" y="286"/>
                  <a:pt x="1344" y="295"/>
                  <a:pt x="1333" y="295"/>
                </a:cubicBezTo>
                <a:cubicBezTo>
                  <a:pt x="20" y="295"/>
                  <a:pt x="20" y="295"/>
                  <a:pt x="20" y="295"/>
                </a:cubicBezTo>
                <a:cubicBezTo>
                  <a:pt x="9" y="295"/>
                  <a:pt x="0" y="286"/>
                  <a:pt x="0" y="27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44" y="0"/>
                  <a:pt x="1353" y="9"/>
                  <a:pt x="1353" y="20"/>
                </a:cubicBezTo>
                <a:lnTo>
                  <a:pt x="1353" y="275"/>
                </a:lnTo>
                <a:close/>
                <a:moveTo>
                  <a:pt x="1063" y="72"/>
                </a:moveTo>
                <a:cubicBezTo>
                  <a:pt x="1006" y="72"/>
                  <a:pt x="1006" y="72"/>
                  <a:pt x="1006" y="72"/>
                </a:cubicBezTo>
                <a:cubicBezTo>
                  <a:pt x="1006" y="110"/>
                  <a:pt x="1006" y="110"/>
                  <a:pt x="1006" y="110"/>
                </a:cubicBezTo>
                <a:cubicBezTo>
                  <a:pt x="1032" y="125"/>
                  <a:pt x="1032" y="125"/>
                  <a:pt x="1032" y="125"/>
                </a:cubicBezTo>
                <a:cubicBezTo>
                  <a:pt x="1063" y="110"/>
                  <a:pt x="1063" y="110"/>
                  <a:pt x="1063" y="110"/>
                </a:cubicBezTo>
                <a:lnTo>
                  <a:pt x="1063" y="72"/>
                </a:lnTo>
                <a:close/>
                <a:moveTo>
                  <a:pt x="310" y="72"/>
                </a:moveTo>
                <a:cubicBezTo>
                  <a:pt x="252" y="72"/>
                  <a:pt x="252" y="72"/>
                  <a:pt x="252" y="72"/>
                </a:cubicBezTo>
                <a:cubicBezTo>
                  <a:pt x="252" y="110"/>
                  <a:pt x="252" y="110"/>
                  <a:pt x="252" y="110"/>
                </a:cubicBezTo>
                <a:cubicBezTo>
                  <a:pt x="279" y="125"/>
                  <a:pt x="279" y="125"/>
                  <a:pt x="279" y="125"/>
                </a:cubicBezTo>
                <a:cubicBezTo>
                  <a:pt x="310" y="110"/>
                  <a:pt x="310" y="110"/>
                  <a:pt x="310" y="110"/>
                </a:cubicBezTo>
                <a:lnTo>
                  <a:pt x="310" y="72"/>
                </a:lnTo>
                <a:close/>
                <a:moveTo>
                  <a:pt x="404" y="72"/>
                </a:moveTo>
                <a:cubicBezTo>
                  <a:pt x="346" y="72"/>
                  <a:pt x="346" y="72"/>
                  <a:pt x="346" y="72"/>
                </a:cubicBezTo>
                <a:cubicBezTo>
                  <a:pt x="346" y="110"/>
                  <a:pt x="346" y="110"/>
                  <a:pt x="346" y="110"/>
                </a:cubicBezTo>
                <a:cubicBezTo>
                  <a:pt x="373" y="125"/>
                  <a:pt x="373" y="125"/>
                  <a:pt x="373" y="125"/>
                </a:cubicBezTo>
                <a:cubicBezTo>
                  <a:pt x="404" y="110"/>
                  <a:pt x="404" y="110"/>
                  <a:pt x="404" y="110"/>
                </a:cubicBezTo>
                <a:lnTo>
                  <a:pt x="404" y="72"/>
                </a:lnTo>
                <a:close/>
                <a:moveTo>
                  <a:pt x="498" y="72"/>
                </a:moveTo>
                <a:cubicBezTo>
                  <a:pt x="440" y="72"/>
                  <a:pt x="440" y="72"/>
                  <a:pt x="440" y="72"/>
                </a:cubicBezTo>
                <a:cubicBezTo>
                  <a:pt x="440" y="110"/>
                  <a:pt x="440" y="110"/>
                  <a:pt x="440" y="110"/>
                </a:cubicBezTo>
                <a:cubicBezTo>
                  <a:pt x="467" y="125"/>
                  <a:pt x="467" y="125"/>
                  <a:pt x="467" y="125"/>
                </a:cubicBezTo>
                <a:cubicBezTo>
                  <a:pt x="498" y="110"/>
                  <a:pt x="498" y="110"/>
                  <a:pt x="498" y="110"/>
                </a:cubicBezTo>
                <a:lnTo>
                  <a:pt x="498" y="72"/>
                </a:lnTo>
                <a:close/>
                <a:moveTo>
                  <a:pt x="592" y="72"/>
                </a:moveTo>
                <a:cubicBezTo>
                  <a:pt x="535" y="72"/>
                  <a:pt x="535" y="72"/>
                  <a:pt x="535" y="72"/>
                </a:cubicBezTo>
                <a:cubicBezTo>
                  <a:pt x="535" y="110"/>
                  <a:pt x="535" y="110"/>
                  <a:pt x="535" y="110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92" y="110"/>
                  <a:pt x="592" y="110"/>
                  <a:pt x="592" y="110"/>
                </a:cubicBezTo>
                <a:lnTo>
                  <a:pt x="592" y="72"/>
                </a:lnTo>
                <a:close/>
                <a:moveTo>
                  <a:pt x="686" y="72"/>
                </a:moveTo>
                <a:cubicBezTo>
                  <a:pt x="629" y="72"/>
                  <a:pt x="629" y="72"/>
                  <a:pt x="629" y="72"/>
                </a:cubicBezTo>
                <a:cubicBezTo>
                  <a:pt x="629" y="110"/>
                  <a:pt x="629" y="110"/>
                  <a:pt x="629" y="110"/>
                </a:cubicBezTo>
                <a:cubicBezTo>
                  <a:pt x="656" y="125"/>
                  <a:pt x="656" y="125"/>
                  <a:pt x="656" y="125"/>
                </a:cubicBezTo>
                <a:cubicBezTo>
                  <a:pt x="686" y="110"/>
                  <a:pt x="686" y="110"/>
                  <a:pt x="686" y="110"/>
                </a:cubicBezTo>
                <a:lnTo>
                  <a:pt x="686" y="72"/>
                </a:lnTo>
                <a:close/>
                <a:moveTo>
                  <a:pt x="781" y="72"/>
                </a:moveTo>
                <a:cubicBezTo>
                  <a:pt x="723" y="72"/>
                  <a:pt x="723" y="72"/>
                  <a:pt x="723" y="72"/>
                </a:cubicBezTo>
                <a:cubicBezTo>
                  <a:pt x="723" y="110"/>
                  <a:pt x="723" y="110"/>
                  <a:pt x="723" y="110"/>
                </a:cubicBezTo>
                <a:cubicBezTo>
                  <a:pt x="750" y="125"/>
                  <a:pt x="750" y="125"/>
                  <a:pt x="750" y="125"/>
                </a:cubicBezTo>
                <a:cubicBezTo>
                  <a:pt x="781" y="110"/>
                  <a:pt x="781" y="110"/>
                  <a:pt x="781" y="110"/>
                </a:cubicBezTo>
                <a:lnTo>
                  <a:pt x="781" y="72"/>
                </a:lnTo>
                <a:close/>
                <a:moveTo>
                  <a:pt x="875" y="72"/>
                </a:moveTo>
                <a:cubicBezTo>
                  <a:pt x="817" y="72"/>
                  <a:pt x="817" y="72"/>
                  <a:pt x="817" y="72"/>
                </a:cubicBezTo>
                <a:cubicBezTo>
                  <a:pt x="817" y="110"/>
                  <a:pt x="817" y="110"/>
                  <a:pt x="817" y="110"/>
                </a:cubicBezTo>
                <a:cubicBezTo>
                  <a:pt x="844" y="125"/>
                  <a:pt x="844" y="125"/>
                  <a:pt x="844" y="125"/>
                </a:cubicBezTo>
                <a:cubicBezTo>
                  <a:pt x="875" y="110"/>
                  <a:pt x="875" y="110"/>
                  <a:pt x="875" y="110"/>
                </a:cubicBezTo>
                <a:lnTo>
                  <a:pt x="875" y="72"/>
                </a:lnTo>
                <a:close/>
                <a:moveTo>
                  <a:pt x="969" y="72"/>
                </a:moveTo>
                <a:cubicBezTo>
                  <a:pt x="911" y="72"/>
                  <a:pt x="911" y="72"/>
                  <a:pt x="911" y="72"/>
                </a:cubicBezTo>
                <a:cubicBezTo>
                  <a:pt x="911" y="110"/>
                  <a:pt x="911" y="110"/>
                  <a:pt x="911" y="110"/>
                </a:cubicBezTo>
                <a:cubicBezTo>
                  <a:pt x="938" y="125"/>
                  <a:pt x="938" y="125"/>
                  <a:pt x="938" y="125"/>
                </a:cubicBezTo>
                <a:cubicBezTo>
                  <a:pt x="969" y="110"/>
                  <a:pt x="969" y="110"/>
                  <a:pt x="969" y="110"/>
                </a:cubicBezTo>
                <a:lnTo>
                  <a:pt x="969" y="72"/>
                </a:lnTo>
                <a:close/>
                <a:moveTo>
                  <a:pt x="1157" y="72"/>
                </a:moveTo>
                <a:cubicBezTo>
                  <a:pt x="1100" y="72"/>
                  <a:pt x="1100" y="72"/>
                  <a:pt x="1100" y="72"/>
                </a:cubicBezTo>
                <a:cubicBezTo>
                  <a:pt x="1100" y="110"/>
                  <a:pt x="1100" y="110"/>
                  <a:pt x="1100" y="110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57" y="110"/>
                  <a:pt x="1157" y="110"/>
                  <a:pt x="1157" y="110"/>
                </a:cubicBezTo>
                <a:lnTo>
                  <a:pt x="1157" y="72"/>
                </a:lnTo>
                <a:close/>
                <a:moveTo>
                  <a:pt x="1251" y="72"/>
                </a:moveTo>
                <a:cubicBezTo>
                  <a:pt x="1194" y="72"/>
                  <a:pt x="1194" y="72"/>
                  <a:pt x="1194" y="72"/>
                </a:cubicBezTo>
                <a:cubicBezTo>
                  <a:pt x="1194" y="110"/>
                  <a:pt x="1194" y="110"/>
                  <a:pt x="1194" y="110"/>
                </a:cubicBezTo>
                <a:cubicBezTo>
                  <a:pt x="1221" y="125"/>
                  <a:pt x="1221" y="125"/>
                  <a:pt x="1221" y="125"/>
                </a:cubicBezTo>
                <a:cubicBezTo>
                  <a:pt x="1251" y="110"/>
                  <a:pt x="1251" y="110"/>
                  <a:pt x="1251" y="110"/>
                </a:cubicBezTo>
                <a:lnTo>
                  <a:pt x="1251" y="72"/>
                </a:lnTo>
                <a:close/>
                <a:moveTo>
                  <a:pt x="1062" y="169"/>
                </a:moveTo>
                <a:cubicBezTo>
                  <a:pt x="1004" y="169"/>
                  <a:pt x="1004" y="169"/>
                  <a:pt x="1004" y="169"/>
                </a:cubicBezTo>
                <a:cubicBezTo>
                  <a:pt x="1004" y="207"/>
                  <a:pt x="1004" y="207"/>
                  <a:pt x="1004" y="207"/>
                </a:cubicBezTo>
                <a:cubicBezTo>
                  <a:pt x="1031" y="222"/>
                  <a:pt x="1031" y="222"/>
                  <a:pt x="1031" y="222"/>
                </a:cubicBezTo>
                <a:cubicBezTo>
                  <a:pt x="1062" y="207"/>
                  <a:pt x="1062" y="207"/>
                  <a:pt x="1062" y="207"/>
                </a:cubicBezTo>
                <a:lnTo>
                  <a:pt x="1062" y="169"/>
                </a:lnTo>
                <a:close/>
                <a:moveTo>
                  <a:pt x="309" y="169"/>
                </a:moveTo>
                <a:cubicBezTo>
                  <a:pt x="251" y="169"/>
                  <a:pt x="251" y="169"/>
                  <a:pt x="251" y="169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78" y="222"/>
                  <a:pt x="278" y="222"/>
                  <a:pt x="278" y="222"/>
                </a:cubicBezTo>
                <a:cubicBezTo>
                  <a:pt x="309" y="207"/>
                  <a:pt x="309" y="207"/>
                  <a:pt x="309" y="207"/>
                </a:cubicBezTo>
                <a:lnTo>
                  <a:pt x="309" y="169"/>
                </a:lnTo>
                <a:close/>
                <a:moveTo>
                  <a:pt x="403" y="169"/>
                </a:moveTo>
                <a:cubicBezTo>
                  <a:pt x="345" y="169"/>
                  <a:pt x="345" y="169"/>
                  <a:pt x="345" y="169"/>
                </a:cubicBezTo>
                <a:cubicBezTo>
                  <a:pt x="345" y="207"/>
                  <a:pt x="345" y="207"/>
                  <a:pt x="345" y="207"/>
                </a:cubicBezTo>
                <a:cubicBezTo>
                  <a:pt x="372" y="222"/>
                  <a:pt x="372" y="222"/>
                  <a:pt x="372" y="222"/>
                </a:cubicBezTo>
                <a:cubicBezTo>
                  <a:pt x="403" y="207"/>
                  <a:pt x="403" y="207"/>
                  <a:pt x="403" y="207"/>
                </a:cubicBezTo>
                <a:lnTo>
                  <a:pt x="403" y="169"/>
                </a:lnTo>
                <a:close/>
                <a:moveTo>
                  <a:pt x="497" y="169"/>
                </a:moveTo>
                <a:cubicBezTo>
                  <a:pt x="439" y="169"/>
                  <a:pt x="439" y="169"/>
                  <a:pt x="439" y="169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66" y="222"/>
                  <a:pt x="466" y="222"/>
                  <a:pt x="466" y="222"/>
                </a:cubicBezTo>
                <a:cubicBezTo>
                  <a:pt x="497" y="207"/>
                  <a:pt x="497" y="207"/>
                  <a:pt x="497" y="207"/>
                </a:cubicBezTo>
                <a:lnTo>
                  <a:pt x="497" y="169"/>
                </a:lnTo>
                <a:close/>
                <a:moveTo>
                  <a:pt x="591" y="169"/>
                </a:moveTo>
                <a:cubicBezTo>
                  <a:pt x="534" y="169"/>
                  <a:pt x="534" y="169"/>
                  <a:pt x="534" y="169"/>
                </a:cubicBezTo>
                <a:cubicBezTo>
                  <a:pt x="534" y="207"/>
                  <a:pt x="534" y="207"/>
                  <a:pt x="534" y="207"/>
                </a:cubicBezTo>
                <a:cubicBezTo>
                  <a:pt x="560" y="222"/>
                  <a:pt x="560" y="222"/>
                  <a:pt x="560" y="222"/>
                </a:cubicBezTo>
                <a:cubicBezTo>
                  <a:pt x="591" y="207"/>
                  <a:pt x="591" y="207"/>
                  <a:pt x="591" y="207"/>
                </a:cubicBezTo>
                <a:lnTo>
                  <a:pt x="591" y="169"/>
                </a:lnTo>
                <a:close/>
                <a:moveTo>
                  <a:pt x="685" y="169"/>
                </a:moveTo>
                <a:cubicBezTo>
                  <a:pt x="628" y="169"/>
                  <a:pt x="628" y="169"/>
                  <a:pt x="628" y="169"/>
                </a:cubicBezTo>
                <a:cubicBezTo>
                  <a:pt x="628" y="207"/>
                  <a:pt x="628" y="207"/>
                  <a:pt x="628" y="207"/>
                </a:cubicBezTo>
                <a:cubicBezTo>
                  <a:pt x="655" y="222"/>
                  <a:pt x="655" y="222"/>
                  <a:pt x="655" y="222"/>
                </a:cubicBezTo>
                <a:cubicBezTo>
                  <a:pt x="685" y="207"/>
                  <a:pt x="685" y="207"/>
                  <a:pt x="685" y="207"/>
                </a:cubicBezTo>
                <a:lnTo>
                  <a:pt x="685" y="169"/>
                </a:lnTo>
                <a:close/>
                <a:moveTo>
                  <a:pt x="779" y="169"/>
                </a:moveTo>
                <a:cubicBezTo>
                  <a:pt x="722" y="169"/>
                  <a:pt x="722" y="169"/>
                  <a:pt x="722" y="169"/>
                </a:cubicBezTo>
                <a:cubicBezTo>
                  <a:pt x="722" y="207"/>
                  <a:pt x="722" y="207"/>
                  <a:pt x="722" y="207"/>
                </a:cubicBezTo>
                <a:cubicBezTo>
                  <a:pt x="749" y="222"/>
                  <a:pt x="749" y="222"/>
                  <a:pt x="749" y="222"/>
                </a:cubicBezTo>
                <a:cubicBezTo>
                  <a:pt x="779" y="207"/>
                  <a:pt x="779" y="207"/>
                  <a:pt x="779" y="207"/>
                </a:cubicBezTo>
                <a:lnTo>
                  <a:pt x="779" y="169"/>
                </a:lnTo>
                <a:close/>
                <a:moveTo>
                  <a:pt x="874" y="169"/>
                </a:moveTo>
                <a:cubicBezTo>
                  <a:pt x="816" y="169"/>
                  <a:pt x="816" y="169"/>
                  <a:pt x="816" y="169"/>
                </a:cubicBezTo>
                <a:cubicBezTo>
                  <a:pt x="816" y="207"/>
                  <a:pt x="816" y="207"/>
                  <a:pt x="816" y="207"/>
                </a:cubicBezTo>
                <a:cubicBezTo>
                  <a:pt x="843" y="222"/>
                  <a:pt x="843" y="222"/>
                  <a:pt x="843" y="222"/>
                </a:cubicBezTo>
                <a:cubicBezTo>
                  <a:pt x="874" y="207"/>
                  <a:pt x="874" y="207"/>
                  <a:pt x="874" y="207"/>
                </a:cubicBezTo>
                <a:lnTo>
                  <a:pt x="874" y="169"/>
                </a:lnTo>
                <a:close/>
                <a:moveTo>
                  <a:pt x="968" y="169"/>
                </a:moveTo>
                <a:cubicBezTo>
                  <a:pt x="910" y="169"/>
                  <a:pt x="910" y="169"/>
                  <a:pt x="910" y="169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37" y="222"/>
                  <a:pt x="937" y="222"/>
                  <a:pt x="937" y="222"/>
                </a:cubicBezTo>
                <a:cubicBezTo>
                  <a:pt x="968" y="207"/>
                  <a:pt x="968" y="207"/>
                  <a:pt x="968" y="207"/>
                </a:cubicBezTo>
                <a:lnTo>
                  <a:pt x="968" y="169"/>
                </a:lnTo>
                <a:close/>
                <a:moveTo>
                  <a:pt x="1156" y="169"/>
                </a:moveTo>
                <a:cubicBezTo>
                  <a:pt x="1099" y="169"/>
                  <a:pt x="1099" y="169"/>
                  <a:pt x="1099" y="169"/>
                </a:cubicBezTo>
                <a:cubicBezTo>
                  <a:pt x="1099" y="207"/>
                  <a:pt x="1099" y="207"/>
                  <a:pt x="1099" y="207"/>
                </a:cubicBezTo>
                <a:cubicBezTo>
                  <a:pt x="1125" y="222"/>
                  <a:pt x="1125" y="222"/>
                  <a:pt x="1125" y="222"/>
                </a:cubicBezTo>
                <a:cubicBezTo>
                  <a:pt x="1156" y="207"/>
                  <a:pt x="1156" y="207"/>
                  <a:pt x="1156" y="207"/>
                </a:cubicBezTo>
                <a:lnTo>
                  <a:pt x="1156" y="169"/>
                </a:lnTo>
                <a:close/>
                <a:moveTo>
                  <a:pt x="1250" y="169"/>
                </a:moveTo>
                <a:cubicBezTo>
                  <a:pt x="1193" y="169"/>
                  <a:pt x="1193" y="169"/>
                  <a:pt x="1193" y="169"/>
                </a:cubicBezTo>
                <a:cubicBezTo>
                  <a:pt x="1193" y="207"/>
                  <a:pt x="1193" y="207"/>
                  <a:pt x="1193" y="207"/>
                </a:cubicBezTo>
                <a:cubicBezTo>
                  <a:pt x="1220" y="222"/>
                  <a:pt x="1220" y="222"/>
                  <a:pt x="1220" y="222"/>
                </a:cubicBezTo>
                <a:cubicBezTo>
                  <a:pt x="1250" y="207"/>
                  <a:pt x="1250" y="207"/>
                  <a:pt x="1250" y="207"/>
                </a:cubicBezTo>
                <a:lnTo>
                  <a:pt x="1250" y="169"/>
                </a:lnTo>
                <a:close/>
                <a:moveTo>
                  <a:pt x="115" y="115"/>
                </a:moveTo>
                <a:cubicBezTo>
                  <a:pt x="99" y="115"/>
                  <a:pt x="85" y="129"/>
                  <a:pt x="85" y="145"/>
                </a:cubicBezTo>
                <a:cubicBezTo>
                  <a:pt x="85" y="162"/>
                  <a:pt x="99" y="175"/>
                  <a:pt x="115" y="175"/>
                </a:cubicBezTo>
                <a:cubicBezTo>
                  <a:pt x="132" y="175"/>
                  <a:pt x="145" y="162"/>
                  <a:pt x="145" y="145"/>
                </a:cubicBezTo>
                <a:cubicBezTo>
                  <a:pt x="145" y="129"/>
                  <a:pt x="132" y="115"/>
                  <a:pt x="11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4" name="Straight Connector 113">
            <a:extLst>
              <a:ext uri="{FF2B5EF4-FFF2-40B4-BE49-F238E27FC236}">
                <a16:creationId xmlns:a16="http://schemas.microsoft.com/office/drawing/2014/main" id="{E787212E-82F3-D14C-B205-2F3F535C9E80}"/>
              </a:ext>
            </a:extLst>
          </p:cNvPr>
          <p:cNvCxnSpPr/>
          <p:nvPr/>
        </p:nvCxnSpPr>
        <p:spPr>
          <a:xfrm>
            <a:off x="7561611" y="4556200"/>
            <a:ext cx="4762" cy="274637"/>
          </a:xfrm>
          <a:prstGeom prst="line">
            <a:avLst/>
          </a:prstGeom>
          <a:ln w="19050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5">
            <a:extLst>
              <a:ext uri="{FF2B5EF4-FFF2-40B4-BE49-F238E27FC236}">
                <a16:creationId xmlns:a16="http://schemas.microsoft.com/office/drawing/2014/main" id="{F7A39C3F-E7C2-C74D-92D9-D8017BE852CE}"/>
              </a:ext>
            </a:extLst>
          </p:cNvPr>
          <p:cNvSpPr>
            <a:spLocks noEditPoints="1"/>
          </p:cNvSpPr>
          <p:nvPr/>
        </p:nvSpPr>
        <p:spPr bwMode="auto">
          <a:xfrm>
            <a:off x="7274273" y="4503811"/>
            <a:ext cx="384175" cy="84138"/>
          </a:xfrm>
          <a:custGeom>
            <a:avLst/>
            <a:gdLst>
              <a:gd name="T0" fmla="*/ 20 w 1353"/>
              <a:gd name="T1" fmla="*/ 295 h 295"/>
              <a:gd name="T2" fmla="*/ 20 w 1353"/>
              <a:gd name="T3" fmla="*/ 0 h 295"/>
              <a:gd name="T4" fmla="*/ 1353 w 1353"/>
              <a:gd name="T5" fmla="*/ 275 h 295"/>
              <a:gd name="T6" fmla="*/ 1006 w 1353"/>
              <a:gd name="T7" fmla="*/ 110 h 295"/>
              <a:gd name="T8" fmla="*/ 1063 w 1353"/>
              <a:gd name="T9" fmla="*/ 72 h 295"/>
              <a:gd name="T10" fmla="*/ 252 w 1353"/>
              <a:gd name="T11" fmla="*/ 110 h 295"/>
              <a:gd name="T12" fmla="*/ 310 w 1353"/>
              <a:gd name="T13" fmla="*/ 72 h 295"/>
              <a:gd name="T14" fmla="*/ 346 w 1353"/>
              <a:gd name="T15" fmla="*/ 110 h 295"/>
              <a:gd name="T16" fmla="*/ 404 w 1353"/>
              <a:gd name="T17" fmla="*/ 72 h 295"/>
              <a:gd name="T18" fmla="*/ 440 w 1353"/>
              <a:gd name="T19" fmla="*/ 110 h 295"/>
              <a:gd name="T20" fmla="*/ 498 w 1353"/>
              <a:gd name="T21" fmla="*/ 72 h 295"/>
              <a:gd name="T22" fmla="*/ 535 w 1353"/>
              <a:gd name="T23" fmla="*/ 110 h 295"/>
              <a:gd name="T24" fmla="*/ 592 w 1353"/>
              <a:gd name="T25" fmla="*/ 72 h 295"/>
              <a:gd name="T26" fmla="*/ 629 w 1353"/>
              <a:gd name="T27" fmla="*/ 110 h 295"/>
              <a:gd name="T28" fmla="*/ 686 w 1353"/>
              <a:gd name="T29" fmla="*/ 72 h 295"/>
              <a:gd name="T30" fmla="*/ 723 w 1353"/>
              <a:gd name="T31" fmla="*/ 110 h 295"/>
              <a:gd name="T32" fmla="*/ 781 w 1353"/>
              <a:gd name="T33" fmla="*/ 72 h 295"/>
              <a:gd name="T34" fmla="*/ 817 w 1353"/>
              <a:gd name="T35" fmla="*/ 110 h 295"/>
              <a:gd name="T36" fmla="*/ 875 w 1353"/>
              <a:gd name="T37" fmla="*/ 72 h 295"/>
              <a:gd name="T38" fmla="*/ 911 w 1353"/>
              <a:gd name="T39" fmla="*/ 110 h 295"/>
              <a:gd name="T40" fmla="*/ 969 w 1353"/>
              <a:gd name="T41" fmla="*/ 72 h 295"/>
              <a:gd name="T42" fmla="*/ 1100 w 1353"/>
              <a:gd name="T43" fmla="*/ 110 h 295"/>
              <a:gd name="T44" fmla="*/ 1157 w 1353"/>
              <a:gd name="T45" fmla="*/ 72 h 295"/>
              <a:gd name="T46" fmla="*/ 1194 w 1353"/>
              <a:gd name="T47" fmla="*/ 110 h 295"/>
              <a:gd name="T48" fmla="*/ 1251 w 1353"/>
              <a:gd name="T49" fmla="*/ 72 h 295"/>
              <a:gd name="T50" fmla="*/ 1004 w 1353"/>
              <a:gd name="T51" fmla="*/ 207 h 295"/>
              <a:gd name="T52" fmla="*/ 1062 w 1353"/>
              <a:gd name="T53" fmla="*/ 169 h 295"/>
              <a:gd name="T54" fmla="*/ 251 w 1353"/>
              <a:gd name="T55" fmla="*/ 207 h 295"/>
              <a:gd name="T56" fmla="*/ 309 w 1353"/>
              <a:gd name="T57" fmla="*/ 169 h 295"/>
              <a:gd name="T58" fmla="*/ 345 w 1353"/>
              <a:gd name="T59" fmla="*/ 207 h 295"/>
              <a:gd name="T60" fmla="*/ 403 w 1353"/>
              <a:gd name="T61" fmla="*/ 169 h 295"/>
              <a:gd name="T62" fmla="*/ 439 w 1353"/>
              <a:gd name="T63" fmla="*/ 207 h 295"/>
              <a:gd name="T64" fmla="*/ 497 w 1353"/>
              <a:gd name="T65" fmla="*/ 169 h 295"/>
              <a:gd name="T66" fmla="*/ 534 w 1353"/>
              <a:gd name="T67" fmla="*/ 207 h 295"/>
              <a:gd name="T68" fmla="*/ 591 w 1353"/>
              <a:gd name="T69" fmla="*/ 169 h 295"/>
              <a:gd name="T70" fmla="*/ 628 w 1353"/>
              <a:gd name="T71" fmla="*/ 207 h 295"/>
              <a:gd name="T72" fmla="*/ 685 w 1353"/>
              <a:gd name="T73" fmla="*/ 169 h 295"/>
              <a:gd name="T74" fmla="*/ 722 w 1353"/>
              <a:gd name="T75" fmla="*/ 207 h 295"/>
              <a:gd name="T76" fmla="*/ 779 w 1353"/>
              <a:gd name="T77" fmla="*/ 169 h 295"/>
              <a:gd name="T78" fmla="*/ 816 w 1353"/>
              <a:gd name="T79" fmla="*/ 207 h 295"/>
              <a:gd name="T80" fmla="*/ 874 w 1353"/>
              <a:gd name="T81" fmla="*/ 169 h 295"/>
              <a:gd name="T82" fmla="*/ 910 w 1353"/>
              <a:gd name="T83" fmla="*/ 207 h 295"/>
              <a:gd name="T84" fmla="*/ 968 w 1353"/>
              <a:gd name="T85" fmla="*/ 169 h 295"/>
              <a:gd name="T86" fmla="*/ 1099 w 1353"/>
              <a:gd name="T87" fmla="*/ 207 h 295"/>
              <a:gd name="T88" fmla="*/ 1156 w 1353"/>
              <a:gd name="T89" fmla="*/ 169 h 295"/>
              <a:gd name="T90" fmla="*/ 1193 w 1353"/>
              <a:gd name="T91" fmla="*/ 207 h 295"/>
              <a:gd name="T92" fmla="*/ 1250 w 1353"/>
              <a:gd name="T93" fmla="*/ 169 h 295"/>
              <a:gd name="T94" fmla="*/ 115 w 1353"/>
              <a:gd name="T95" fmla="*/ 17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53" h="295">
                <a:moveTo>
                  <a:pt x="1353" y="275"/>
                </a:moveTo>
                <a:cubicBezTo>
                  <a:pt x="1353" y="286"/>
                  <a:pt x="1344" y="295"/>
                  <a:pt x="1333" y="295"/>
                </a:cubicBezTo>
                <a:cubicBezTo>
                  <a:pt x="20" y="295"/>
                  <a:pt x="20" y="295"/>
                  <a:pt x="20" y="295"/>
                </a:cubicBezTo>
                <a:cubicBezTo>
                  <a:pt x="9" y="295"/>
                  <a:pt x="0" y="286"/>
                  <a:pt x="0" y="27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44" y="0"/>
                  <a:pt x="1353" y="9"/>
                  <a:pt x="1353" y="20"/>
                </a:cubicBezTo>
                <a:lnTo>
                  <a:pt x="1353" y="275"/>
                </a:lnTo>
                <a:close/>
                <a:moveTo>
                  <a:pt x="1063" y="72"/>
                </a:moveTo>
                <a:cubicBezTo>
                  <a:pt x="1006" y="72"/>
                  <a:pt x="1006" y="72"/>
                  <a:pt x="1006" y="72"/>
                </a:cubicBezTo>
                <a:cubicBezTo>
                  <a:pt x="1006" y="110"/>
                  <a:pt x="1006" y="110"/>
                  <a:pt x="1006" y="110"/>
                </a:cubicBezTo>
                <a:cubicBezTo>
                  <a:pt x="1032" y="125"/>
                  <a:pt x="1032" y="125"/>
                  <a:pt x="1032" y="125"/>
                </a:cubicBezTo>
                <a:cubicBezTo>
                  <a:pt x="1063" y="110"/>
                  <a:pt x="1063" y="110"/>
                  <a:pt x="1063" y="110"/>
                </a:cubicBezTo>
                <a:lnTo>
                  <a:pt x="1063" y="72"/>
                </a:lnTo>
                <a:close/>
                <a:moveTo>
                  <a:pt x="310" y="72"/>
                </a:moveTo>
                <a:cubicBezTo>
                  <a:pt x="252" y="72"/>
                  <a:pt x="252" y="72"/>
                  <a:pt x="252" y="72"/>
                </a:cubicBezTo>
                <a:cubicBezTo>
                  <a:pt x="252" y="110"/>
                  <a:pt x="252" y="110"/>
                  <a:pt x="252" y="110"/>
                </a:cubicBezTo>
                <a:cubicBezTo>
                  <a:pt x="279" y="125"/>
                  <a:pt x="279" y="125"/>
                  <a:pt x="279" y="125"/>
                </a:cubicBezTo>
                <a:cubicBezTo>
                  <a:pt x="310" y="110"/>
                  <a:pt x="310" y="110"/>
                  <a:pt x="310" y="110"/>
                </a:cubicBezTo>
                <a:lnTo>
                  <a:pt x="310" y="72"/>
                </a:lnTo>
                <a:close/>
                <a:moveTo>
                  <a:pt x="404" y="72"/>
                </a:moveTo>
                <a:cubicBezTo>
                  <a:pt x="346" y="72"/>
                  <a:pt x="346" y="72"/>
                  <a:pt x="346" y="72"/>
                </a:cubicBezTo>
                <a:cubicBezTo>
                  <a:pt x="346" y="110"/>
                  <a:pt x="346" y="110"/>
                  <a:pt x="346" y="110"/>
                </a:cubicBezTo>
                <a:cubicBezTo>
                  <a:pt x="373" y="125"/>
                  <a:pt x="373" y="125"/>
                  <a:pt x="373" y="125"/>
                </a:cubicBezTo>
                <a:cubicBezTo>
                  <a:pt x="404" y="110"/>
                  <a:pt x="404" y="110"/>
                  <a:pt x="404" y="110"/>
                </a:cubicBezTo>
                <a:lnTo>
                  <a:pt x="404" y="72"/>
                </a:lnTo>
                <a:close/>
                <a:moveTo>
                  <a:pt x="498" y="72"/>
                </a:moveTo>
                <a:cubicBezTo>
                  <a:pt x="440" y="72"/>
                  <a:pt x="440" y="72"/>
                  <a:pt x="440" y="72"/>
                </a:cubicBezTo>
                <a:cubicBezTo>
                  <a:pt x="440" y="110"/>
                  <a:pt x="440" y="110"/>
                  <a:pt x="440" y="110"/>
                </a:cubicBezTo>
                <a:cubicBezTo>
                  <a:pt x="467" y="125"/>
                  <a:pt x="467" y="125"/>
                  <a:pt x="467" y="125"/>
                </a:cubicBezTo>
                <a:cubicBezTo>
                  <a:pt x="498" y="110"/>
                  <a:pt x="498" y="110"/>
                  <a:pt x="498" y="110"/>
                </a:cubicBezTo>
                <a:lnTo>
                  <a:pt x="498" y="72"/>
                </a:lnTo>
                <a:close/>
                <a:moveTo>
                  <a:pt x="592" y="72"/>
                </a:moveTo>
                <a:cubicBezTo>
                  <a:pt x="535" y="72"/>
                  <a:pt x="535" y="72"/>
                  <a:pt x="535" y="72"/>
                </a:cubicBezTo>
                <a:cubicBezTo>
                  <a:pt x="535" y="110"/>
                  <a:pt x="535" y="110"/>
                  <a:pt x="535" y="110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92" y="110"/>
                  <a:pt x="592" y="110"/>
                  <a:pt x="592" y="110"/>
                </a:cubicBezTo>
                <a:lnTo>
                  <a:pt x="592" y="72"/>
                </a:lnTo>
                <a:close/>
                <a:moveTo>
                  <a:pt x="686" y="72"/>
                </a:moveTo>
                <a:cubicBezTo>
                  <a:pt x="629" y="72"/>
                  <a:pt x="629" y="72"/>
                  <a:pt x="629" y="72"/>
                </a:cubicBezTo>
                <a:cubicBezTo>
                  <a:pt x="629" y="110"/>
                  <a:pt x="629" y="110"/>
                  <a:pt x="629" y="110"/>
                </a:cubicBezTo>
                <a:cubicBezTo>
                  <a:pt x="656" y="125"/>
                  <a:pt x="656" y="125"/>
                  <a:pt x="656" y="125"/>
                </a:cubicBezTo>
                <a:cubicBezTo>
                  <a:pt x="686" y="110"/>
                  <a:pt x="686" y="110"/>
                  <a:pt x="686" y="110"/>
                </a:cubicBezTo>
                <a:lnTo>
                  <a:pt x="686" y="72"/>
                </a:lnTo>
                <a:close/>
                <a:moveTo>
                  <a:pt x="781" y="72"/>
                </a:moveTo>
                <a:cubicBezTo>
                  <a:pt x="723" y="72"/>
                  <a:pt x="723" y="72"/>
                  <a:pt x="723" y="72"/>
                </a:cubicBezTo>
                <a:cubicBezTo>
                  <a:pt x="723" y="110"/>
                  <a:pt x="723" y="110"/>
                  <a:pt x="723" y="110"/>
                </a:cubicBezTo>
                <a:cubicBezTo>
                  <a:pt x="750" y="125"/>
                  <a:pt x="750" y="125"/>
                  <a:pt x="750" y="125"/>
                </a:cubicBezTo>
                <a:cubicBezTo>
                  <a:pt x="781" y="110"/>
                  <a:pt x="781" y="110"/>
                  <a:pt x="781" y="110"/>
                </a:cubicBezTo>
                <a:lnTo>
                  <a:pt x="781" y="72"/>
                </a:lnTo>
                <a:close/>
                <a:moveTo>
                  <a:pt x="875" y="72"/>
                </a:moveTo>
                <a:cubicBezTo>
                  <a:pt x="817" y="72"/>
                  <a:pt x="817" y="72"/>
                  <a:pt x="817" y="72"/>
                </a:cubicBezTo>
                <a:cubicBezTo>
                  <a:pt x="817" y="110"/>
                  <a:pt x="817" y="110"/>
                  <a:pt x="817" y="110"/>
                </a:cubicBezTo>
                <a:cubicBezTo>
                  <a:pt x="844" y="125"/>
                  <a:pt x="844" y="125"/>
                  <a:pt x="844" y="125"/>
                </a:cubicBezTo>
                <a:cubicBezTo>
                  <a:pt x="875" y="110"/>
                  <a:pt x="875" y="110"/>
                  <a:pt x="875" y="110"/>
                </a:cubicBezTo>
                <a:lnTo>
                  <a:pt x="875" y="72"/>
                </a:lnTo>
                <a:close/>
                <a:moveTo>
                  <a:pt x="969" y="72"/>
                </a:moveTo>
                <a:cubicBezTo>
                  <a:pt x="911" y="72"/>
                  <a:pt x="911" y="72"/>
                  <a:pt x="911" y="72"/>
                </a:cubicBezTo>
                <a:cubicBezTo>
                  <a:pt x="911" y="110"/>
                  <a:pt x="911" y="110"/>
                  <a:pt x="911" y="110"/>
                </a:cubicBezTo>
                <a:cubicBezTo>
                  <a:pt x="938" y="125"/>
                  <a:pt x="938" y="125"/>
                  <a:pt x="938" y="125"/>
                </a:cubicBezTo>
                <a:cubicBezTo>
                  <a:pt x="969" y="110"/>
                  <a:pt x="969" y="110"/>
                  <a:pt x="969" y="110"/>
                </a:cubicBezTo>
                <a:lnTo>
                  <a:pt x="969" y="72"/>
                </a:lnTo>
                <a:close/>
                <a:moveTo>
                  <a:pt x="1157" y="72"/>
                </a:moveTo>
                <a:cubicBezTo>
                  <a:pt x="1100" y="72"/>
                  <a:pt x="1100" y="72"/>
                  <a:pt x="1100" y="72"/>
                </a:cubicBezTo>
                <a:cubicBezTo>
                  <a:pt x="1100" y="110"/>
                  <a:pt x="1100" y="110"/>
                  <a:pt x="1100" y="110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57" y="110"/>
                  <a:pt x="1157" y="110"/>
                  <a:pt x="1157" y="110"/>
                </a:cubicBezTo>
                <a:lnTo>
                  <a:pt x="1157" y="72"/>
                </a:lnTo>
                <a:close/>
                <a:moveTo>
                  <a:pt x="1251" y="72"/>
                </a:moveTo>
                <a:cubicBezTo>
                  <a:pt x="1194" y="72"/>
                  <a:pt x="1194" y="72"/>
                  <a:pt x="1194" y="72"/>
                </a:cubicBezTo>
                <a:cubicBezTo>
                  <a:pt x="1194" y="110"/>
                  <a:pt x="1194" y="110"/>
                  <a:pt x="1194" y="110"/>
                </a:cubicBezTo>
                <a:cubicBezTo>
                  <a:pt x="1221" y="125"/>
                  <a:pt x="1221" y="125"/>
                  <a:pt x="1221" y="125"/>
                </a:cubicBezTo>
                <a:cubicBezTo>
                  <a:pt x="1251" y="110"/>
                  <a:pt x="1251" y="110"/>
                  <a:pt x="1251" y="110"/>
                </a:cubicBezTo>
                <a:lnTo>
                  <a:pt x="1251" y="72"/>
                </a:lnTo>
                <a:close/>
                <a:moveTo>
                  <a:pt x="1062" y="169"/>
                </a:moveTo>
                <a:cubicBezTo>
                  <a:pt x="1004" y="169"/>
                  <a:pt x="1004" y="169"/>
                  <a:pt x="1004" y="169"/>
                </a:cubicBezTo>
                <a:cubicBezTo>
                  <a:pt x="1004" y="207"/>
                  <a:pt x="1004" y="207"/>
                  <a:pt x="1004" y="207"/>
                </a:cubicBezTo>
                <a:cubicBezTo>
                  <a:pt x="1031" y="222"/>
                  <a:pt x="1031" y="222"/>
                  <a:pt x="1031" y="222"/>
                </a:cubicBezTo>
                <a:cubicBezTo>
                  <a:pt x="1062" y="207"/>
                  <a:pt x="1062" y="207"/>
                  <a:pt x="1062" y="207"/>
                </a:cubicBezTo>
                <a:lnTo>
                  <a:pt x="1062" y="169"/>
                </a:lnTo>
                <a:close/>
                <a:moveTo>
                  <a:pt x="309" y="169"/>
                </a:moveTo>
                <a:cubicBezTo>
                  <a:pt x="251" y="169"/>
                  <a:pt x="251" y="169"/>
                  <a:pt x="251" y="169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78" y="222"/>
                  <a:pt x="278" y="222"/>
                  <a:pt x="278" y="222"/>
                </a:cubicBezTo>
                <a:cubicBezTo>
                  <a:pt x="309" y="207"/>
                  <a:pt x="309" y="207"/>
                  <a:pt x="309" y="207"/>
                </a:cubicBezTo>
                <a:lnTo>
                  <a:pt x="309" y="169"/>
                </a:lnTo>
                <a:close/>
                <a:moveTo>
                  <a:pt x="403" y="169"/>
                </a:moveTo>
                <a:cubicBezTo>
                  <a:pt x="345" y="169"/>
                  <a:pt x="345" y="169"/>
                  <a:pt x="345" y="169"/>
                </a:cubicBezTo>
                <a:cubicBezTo>
                  <a:pt x="345" y="207"/>
                  <a:pt x="345" y="207"/>
                  <a:pt x="345" y="207"/>
                </a:cubicBezTo>
                <a:cubicBezTo>
                  <a:pt x="372" y="222"/>
                  <a:pt x="372" y="222"/>
                  <a:pt x="372" y="222"/>
                </a:cubicBezTo>
                <a:cubicBezTo>
                  <a:pt x="403" y="207"/>
                  <a:pt x="403" y="207"/>
                  <a:pt x="403" y="207"/>
                </a:cubicBezTo>
                <a:lnTo>
                  <a:pt x="403" y="169"/>
                </a:lnTo>
                <a:close/>
                <a:moveTo>
                  <a:pt x="497" y="169"/>
                </a:moveTo>
                <a:cubicBezTo>
                  <a:pt x="439" y="169"/>
                  <a:pt x="439" y="169"/>
                  <a:pt x="439" y="169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66" y="222"/>
                  <a:pt x="466" y="222"/>
                  <a:pt x="466" y="222"/>
                </a:cubicBezTo>
                <a:cubicBezTo>
                  <a:pt x="497" y="207"/>
                  <a:pt x="497" y="207"/>
                  <a:pt x="497" y="207"/>
                </a:cubicBezTo>
                <a:lnTo>
                  <a:pt x="497" y="169"/>
                </a:lnTo>
                <a:close/>
                <a:moveTo>
                  <a:pt x="591" y="169"/>
                </a:moveTo>
                <a:cubicBezTo>
                  <a:pt x="534" y="169"/>
                  <a:pt x="534" y="169"/>
                  <a:pt x="534" y="169"/>
                </a:cubicBezTo>
                <a:cubicBezTo>
                  <a:pt x="534" y="207"/>
                  <a:pt x="534" y="207"/>
                  <a:pt x="534" y="207"/>
                </a:cubicBezTo>
                <a:cubicBezTo>
                  <a:pt x="560" y="222"/>
                  <a:pt x="560" y="222"/>
                  <a:pt x="560" y="222"/>
                </a:cubicBezTo>
                <a:cubicBezTo>
                  <a:pt x="591" y="207"/>
                  <a:pt x="591" y="207"/>
                  <a:pt x="591" y="207"/>
                </a:cubicBezTo>
                <a:lnTo>
                  <a:pt x="591" y="169"/>
                </a:lnTo>
                <a:close/>
                <a:moveTo>
                  <a:pt x="685" y="169"/>
                </a:moveTo>
                <a:cubicBezTo>
                  <a:pt x="628" y="169"/>
                  <a:pt x="628" y="169"/>
                  <a:pt x="628" y="169"/>
                </a:cubicBezTo>
                <a:cubicBezTo>
                  <a:pt x="628" y="207"/>
                  <a:pt x="628" y="207"/>
                  <a:pt x="628" y="207"/>
                </a:cubicBezTo>
                <a:cubicBezTo>
                  <a:pt x="655" y="222"/>
                  <a:pt x="655" y="222"/>
                  <a:pt x="655" y="222"/>
                </a:cubicBezTo>
                <a:cubicBezTo>
                  <a:pt x="685" y="207"/>
                  <a:pt x="685" y="207"/>
                  <a:pt x="685" y="207"/>
                </a:cubicBezTo>
                <a:lnTo>
                  <a:pt x="685" y="169"/>
                </a:lnTo>
                <a:close/>
                <a:moveTo>
                  <a:pt x="779" y="169"/>
                </a:moveTo>
                <a:cubicBezTo>
                  <a:pt x="722" y="169"/>
                  <a:pt x="722" y="169"/>
                  <a:pt x="722" y="169"/>
                </a:cubicBezTo>
                <a:cubicBezTo>
                  <a:pt x="722" y="207"/>
                  <a:pt x="722" y="207"/>
                  <a:pt x="722" y="207"/>
                </a:cubicBezTo>
                <a:cubicBezTo>
                  <a:pt x="749" y="222"/>
                  <a:pt x="749" y="222"/>
                  <a:pt x="749" y="222"/>
                </a:cubicBezTo>
                <a:cubicBezTo>
                  <a:pt x="779" y="207"/>
                  <a:pt x="779" y="207"/>
                  <a:pt x="779" y="207"/>
                </a:cubicBezTo>
                <a:lnTo>
                  <a:pt x="779" y="169"/>
                </a:lnTo>
                <a:close/>
                <a:moveTo>
                  <a:pt x="874" y="169"/>
                </a:moveTo>
                <a:cubicBezTo>
                  <a:pt x="816" y="169"/>
                  <a:pt x="816" y="169"/>
                  <a:pt x="816" y="169"/>
                </a:cubicBezTo>
                <a:cubicBezTo>
                  <a:pt x="816" y="207"/>
                  <a:pt x="816" y="207"/>
                  <a:pt x="816" y="207"/>
                </a:cubicBezTo>
                <a:cubicBezTo>
                  <a:pt x="843" y="222"/>
                  <a:pt x="843" y="222"/>
                  <a:pt x="843" y="222"/>
                </a:cubicBezTo>
                <a:cubicBezTo>
                  <a:pt x="874" y="207"/>
                  <a:pt x="874" y="207"/>
                  <a:pt x="874" y="207"/>
                </a:cubicBezTo>
                <a:lnTo>
                  <a:pt x="874" y="169"/>
                </a:lnTo>
                <a:close/>
                <a:moveTo>
                  <a:pt x="968" y="169"/>
                </a:moveTo>
                <a:cubicBezTo>
                  <a:pt x="910" y="169"/>
                  <a:pt x="910" y="169"/>
                  <a:pt x="910" y="169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37" y="222"/>
                  <a:pt x="937" y="222"/>
                  <a:pt x="937" y="222"/>
                </a:cubicBezTo>
                <a:cubicBezTo>
                  <a:pt x="968" y="207"/>
                  <a:pt x="968" y="207"/>
                  <a:pt x="968" y="207"/>
                </a:cubicBezTo>
                <a:lnTo>
                  <a:pt x="968" y="169"/>
                </a:lnTo>
                <a:close/>
                <a:moveTo>
                  <a:pt x="1156" y="169"/>
                </a:moveTo>
                <a:cubicBezTo>
                  <a:pt x="1099" y="169"/>
                  <a:pt x="1099" y="169"/>
                  <a:pt x="1099" y="169"/>
                </a:cubicBezTo>
                <a:cubicBezTo>
                  <a:pt x="1099" y="207"/>
                  <a:pt x="1099" y="207"/>
                  <a:pt x="1099" y="207"/>
                </a:cubicBezTo>
                <a:cubicBezTo>
                  <a:pt x="1125" y="222"/>
                  <a:pt x="1125" y="222"/>
                  <a:pt x="1125" y="222"/>
                </a:cubicBezTo>
                <a:cubicBezTo>
                  <a:pt x="1156" y="207"/>
                  <a:pt x="1156" y="207"/>
                  <a:pt x="1156" y="207"/>
                </a:cubicBezTo>
                <a:lnTo>
                  <a:pt x="1156" y="169"/>
                </a:lnTo>
                <a:close/>
                <a:moveTo>
                  <a:pt x="1250" y="169"/>
                </a:moveTo>
                <a:cubicBezTo>
                  <a:pt x="1193" y="169"/>
                  <a:pt x="1193" y="169"/>
                  <a:pt x="1193" y="169"/>
                </a:cubicBezTo>
                <a:cubicBezTo>
                  <a:pt x="1193" y="207"/>
                  <a:pt x="1193" y="207"/>
                  <a:pt x="1193" y="207"/>
                </a:cubicBezTo>
                <a:cubicBezTo>
                  <a:pt x="1220" y="222"/>
                  <a:pt x="1220" y="222"/>
                  <a:pt x="1220" y="222"/>
                </a:cubicBezTo>
                <a:cubicBezTo>
                  <a:pt x="1250" y="207"/>
                  <a:pt x="1250" y="207"/>
                  <a:pt x="1250" y="207"/>
                </a:cubicBezTo>
                <a:lnTo>
                  <a:pt x="1250" y="169"/>
                </a:lnTo>
                <a:close/>
                <a:moveTo>
                  <a:pt x="115" y="115"/>
                </a:moveTo>
                <a:cubicBezTo>
                  <a:pt x="99" y="115"/>
                  <a:pt x="85" y="129"/>
                  <a:pt x="85" y="145"/>
                </a:cubicBezTo>
                <a:cubicBezTo>
                  <a:pt x="85" y="162"/>
                  <a:pt x="99" y="175"/>
                  <a:pt x="115" y="175"/>
                </a:cubicBezTo>
                <a:cubicBezTo>
                  <a:pt x="132" y="175"/>
                  <a:pt x="145" y="162"/>
                  <a:pt x="145" y="145"/>
                </a:cubicBezTo>
                <a:cubicBezTo>
                  <a:pt x="145" y="129"/>
                  <a:pt x="132" y="115"/>
                  <a:pt x="11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6" name="Group 2">
            <a:extLst>
              <a:ext uri="{FF2B5EF4-FFF2-40B4-BE49-F238E27FC236}">
                <a16:creationId xmlns:a16="http://schemas.microsoft.com/office/drawing/2014/main" id="{BFD9E7E0-C581-2F4E-A381-F6D3D8A105A8}"/>
              </a:ext>
            </a:extLst>
          </p:cNvPr>
          <p:cNvGrpSpPr>
            <a:grpSpLocks/>
          </p:cNvGrpSpPr>
          <p:nvPr/>
        </p:nvGrpSpPr>
        <p:grpSpPr bwMode="auto">
          <a:xfrm>
            <a:off x="4491586" y="4197424"/>
            <a:ext cx="716504" cy="384534"/>
            <a:chOff x="4392439" y="3318723"/>
            <a:chExt cx="716287" cy="385062"/>
          </a:xfrm>
        </p:grpSpPr>
        <p:grpSp>
          <p:nvGrpSpPr>
            <p:cNvPr id="107" name="Group 118">
              <a:extLst>
                <a:ext uri="{FF2B5EF4-FFF2-40B4-BE49-F238E27FC236}">
                  <a16:creationId xmlns:a16="http://schemas.microsoft.com/office/drawing/2014/main" id="{E9A15DE4-82CC-554F-8A94-4D4267B03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439" y="3318723"/>
              <a:ext cx="231741" cy="261969"/>
              <a:chOff x="228851" y="3318945"/>
              <a:chExt cx="231741" cy="261969"/>
            </a:xfrm>
          </p:grpSpPr>
          <p:sp>
            <p:nvSpPr>
              <p:cNvPr id="111" name="Oval 119">
                <a:extLst>
                  <a:ext uri="{FF2B5EF4-FFF2-40B4-BE49-F238E27FC236}">
                    <a16:creationId xmlns:a16="http://schemas.microsoft.com/office/drawing/2014/main" id="{FB61BCBE-4413-E140-89F5-BD37F5365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12" name="TextBox 120">
                <a:extLst>
                  <a:ext uri="{FF2B5EF4-FFF2-40B4-BE49-F238E27FC236}">
                    <a16:creationId xmlns:a16="http://schemas.microsoft.com/office/drawing/2014/main" id="{CE264DB8-A907-DF47-B15D-B5701ED11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8" y="3318945"/>
                <a:ext cx="231084" cy="261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08" name="Group 121">
              <a:extLst>
                <a:ext uri="{FF2B5EF4-FFF2-40B4-BE49-F238E27FC236}">
                  <a16:creationId xmlns:a16="http://schemas.microsoft.com/office/drawing/2014/main" id="{5E226A23-DC7B-C34A-9C8C-9730F3DF4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985" y="3441816"/>
              <a:ext cx="231741" cy="261969"/>
              <a:chOff x="228851" y="3318945"/>
              <a:chExt cx="231741" cy="261969"/>
            </a:xfrm>
          </p:grpSpPr>
          <p:sp>
            <p:nvSpPr>
              <p:cNvPr id="109" name="Oval 122">
                <a:extLst>
                  <a:ext uri="{FF2B5EF4-FFF2-40B4-BE49-F238E27FC236}">
                    <a16:creationId xmlns:a16="http://schemas.microsoft.com/office/drawing/2014/main" id="{75064F7F-3C53-A748-9EA9-83FEABCE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10" name="TextBox 123">
                <a:extLst>
                  <a:ext uri="{FF2B5EF4-FFF2-40B4-BE49-F238E27FC236}">
                    <a16:creationId xmlns:a16="http://schemas.microsoft.com/office/drawing/2014/main" id="{4ACB746B-360D-A140-B961-A8EF5A85D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8" y="3318945"/>
                <a:ext cx="231084" cy="261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</p:grpSp>
      <p:grpSp>
        <p:nvGrpSpPr>
          <p:cNvPr id="113" name="Group 3">
            <a:extLst>
              <a:ext uri="{FF2B5EF4-FFF2-40B4-BE49-F238E27FC236}">
                <a16:creationId xmlns:a16="http://schemas.microsoft.com/office/drawing/2014/main" id="{EB43A8D0-A258-C64A-A9CD-5FBAC8A667EC}"/>
              </a:ext>
            </a:extLst>
          </p:cNvPr>
          <p:cNvGrpSpPr>
            <a:grpSpLocks/>
          </p:cNvGrpSpPr>
          <p:nvPr/>
        </p:nvGrpSpPr>
        <p:grpSpPr bwMode="auto">
          <a:xfrm>
            <a:off x="5926674" y="4199008"/>
            <a:ext cx="1018277" cy="296792"/>
            <a:chOff x="5827486" y="3320571"/>
            <a:chExt cx="1019271" cy="296711"/>
          </a:xfrm>
        </p:grpSpPr>
        <p:grpSp>
          <p:nvGrpSpPr>
            <p:cNvPr id="114" name="Group 127">
              <a:extLst>
                <a:ext uri="{FF2B5EF4-FFF2-40B4-BE49-F238E27FC236}">
                  <a16:creationId xmlns:a16="http://schemas.microsoft.com/office/drawing/2014/main" id="{21232672-788F-724C-8D08-5C52ABEF6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7486" y="3320571"/>
              <a:ext cx="231886" cy="261539"/>
              <a:chOff x="228851" y="3318945"/>
              <a:chExt cx="231886" cy="261539"/>
            </a:xfrm>
          </p:grpSpPr>
          <p:sp>
            <p:nvSpPr>
              <p:cNvPr id="118" name="Oval 128">
                <a:extLst>
                  <a:ext uri="{FF2B5EF4-FFF2-40B4-BE49-F238E27FC236}">
                    <a16:creationId xmlns:a16="http://schemas.microsoft.com/office/drawing/2014/main" id="{A59A18D1-895C-8447-B513-9A634775E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19" name="TextBox 129">
                <a:extLst>
                  <a:ext uri="{FF2B5EF4-FFF2-40B4-BE49-F238E27FC236}">
                    <a16:creationId xmlns:a16="http://schemas.microsoft.com/office/drawing/2014/main" id="{AAE44BF3-FF27-EC41-BB4C-150FD6258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358" y="3318945"/>
                <a:ext cx="231379" cy="26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15" name="Group 130">
              <a:extLst>
                <a:ext uri="{FF2B5EF4-FFF2-40B4-BE49-F238E27FC236}">
                  <a16:creationId xmlns:a16="http://schemas.microsoft.com/office/drawing/2014/main" id="{AA0B1095-B6D2-FD4A-9257-C1E69791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4871" y="3355743"/>
              <a:ext cx="231886" cy="261539"/>
              <a:chOff x="228851" y="3318945"/>
              <a:chExt cx="231886" cy="261539"/>
            </a:xfrm>
          </p:grpSpPr>
          <p:sp>
            <p:nvSpPr>
              <p:cNvPr id="116" name="Oval 131">
                <a:extLst>
                  <a:ext uri="{FF2B5EF4-FFF2-40B4-BE49-F238E27FC236}">
                    <a16:creationId xmlns:a16="http://schemas.microsoft.com/office/drawing/2014/main" id="{CC58AFD0-900B-7B4B-A995-37A1BBDC1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17" name="TextBox 132">
                <a:extLst>
                  <a:ext uri="{FF2B5EF4-FFF2-40B4-BE49-F238E27FC236}">
                    <a16:creationId xmlns:a16="http://schemas.microsoft.com/office/drawing/2014/main" id="{C796F436-0A74-244C-BA6D-C6A3C070D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358" y="3318945"/>
                <a:ext cx="231379" cy="26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</p:grpSp>
      <p:grpSp>
        <p:nvGrpSpPr>
          <p:cNvPr id="120" name="Group 133">
            <a:extLst>
              <a:ext uri="{FF2B5EF4-FFF2-40B4-BE49-F238E27FC236}">
                <a16:creationId xmlns:a16="http://schemas.microsoft.com/office/drawing/2014/main" id="{9C5D723F-4D97-CE48-9A97-D61C99F72008}"/>
              </a:ext>
            </a:extLst>
          </p:cNvPr>
          <p:cNvGrpSpPr>
            <a:grpSpLocks/>
          </p:cNvGrpSpPr>
          <p:nvPr/>
        </p:nvGrpSpPr>
        <p:grpSpPr bwMode="auto">
          <a:xfrm>
            <a:off x="7930110" y="4386332"/>
            <a:ext cx="232059" cy="261610"/>
            <a:chOff x="228851" y="3318945"/>
            <a:chExt cx="231494" cy="261283"/>
          </a:xfrm>
        </p:grpSpPr>
        <p:sp>
          <p:nvSpPr>
            <p:cNvPr id="121" name="Oval 134">
              <a:extLst>
                <a:ext uri="{FF2B5EF4-FFF2-40B4-BE49-F238E27FC236}">
                  <a16:creationId xmlns:a16="http://schemas.microsoft.com/office/drawing/2014/main" id="{4247BBC1-E630-3648-8978-948789746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1" y="3364264"/>
              <a:ext cx="222735" cy="1928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272A4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514337"/>
              <a:endParaRPr lang="en-US" sz="1400">
                <a:solidFill>
                  <a:schemeClr val="bg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122" name="TextBox 135">
              <a:extLst>
                <a:ext uri="{FF2B5EF4-FFF2-40B4-BE49-F238E27FC236}">
                  <a16:creationId xmlns:a16="http://schemas.microsoft.com/office/drawing/2014/main" id="{BA292CEA-D24D-DF4A-A474-C00C3499E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4" y="3318945"/>
              <a:ext cx="230591" cy="26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!</a:t>
              </a:r>
            </a:p>
          </p:txBody>
        </p:sp>
      </p:grpSp>
      <p:sp>
        <p:nvSpPr>
          <p:cNvPr id="123" name="Freeform 115">
            <a:extLst>
              <a:ext uri="{FF2B5EF4-FFF2-40B4-BE49-F238E27FC236}">
                <a16:creationId xmlns:a16="http://schemas.microsoft.com/office/drawing/2014/main" id="{1822ED7F-5225-4F4E-B8F4-F7C90DE1EE56}"/>
              </a:ext>
            </a:extLst>
          </p:cNvPr>
          <p:cNvSpPr>
            <a:spLocks/>
          </p:cNvSpPr>
          <p:nvPr/>
        </p:nvSpPr>
        <p:spPr bwMode="auto">
          <a:xfrm>
            <a:off x="2878485" y="3049662"/>
            <a:ext cx="4933950" cy="1465263"/>
          </a:xfrm>
          <a:custGeom>
            <a:avLst/>
            <a:gdLst>
              <a:gd name="T0" fmla="*/ 0 w 4932887"/>
              <a:gd name="T1" fmla="*/ 817 h 1466060"/>
              <a:gd name="T2" fmla="*/ 279762 w 4932887"/>
              <a:gd name="T3" fmla="*/ 78097 h 1466060"/>
              <a:gd name="T4" fmla="*/ 873218 w 4932887"/>
              <a:gd name="T5" fmla="*/ 503413 h 1466060"/>
              <a:gd name="T6" fmla="*/ 2902901 w 4932887"/>
              <a:gd name="T7" fmla="*/ 1457142 h 1466060"/>
              <a:gd name="T8" fmla="*/ 4939268 w 4932887"/>
              <a:gd name="T9" fmla="*/ 1458719 h 14660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2887" h="1466060">
                <a:moveTo>
                  <a:pt x="0" y="817"/>
                </a:moveTo>
                <a:cubicBezTo>
                  <a:pt x="0" y="334"/>
                  <a:pt x="165807" y="-11957"/>
                  <a:pt x="279402" y="78354"/>
                </a:cubicBezTo>
                <a:cubicBezTo>
                  <a:pt x="418396" y="151731"/>
                  <a:pt x="614766" y="349388"/>
                  <a:pt x="872090" y="505058"/>
                </a:cubicBezTo>
                <a:cubicBezTo>
                  <a:pt x="1604432" y="601611"/>
                  <a:pt x="2268356" y="1535783"/>
                  <a:pt x="2899151" y="1461904"/>
                </a:cubicBezTo>
                <a:lnTo>
                  <a:pt x="4932887" y="146348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" name="Isosceles Triangle 250">
            <a:extLst>
              <a:ext uri="{FF2B5EF4-FFF2-40B4-BE49-F238E27FC236}">
                <a16:creationId xmlns:a16="http://schemas.microsoft.com/office/drawing/2014/main" id="{AA9C4CCF-5D1C-6141-9ECA-0BFEC6D40879}"/>
              </a:ext>
            </a:extLst>
          </p:cNvPr>
          <p:cNvSpPr/>
          <p:nvPr/>
        </p:nvSpPr>
        <p:spPr>
          <a:xfrm>
            <a:off x="1841847" y="5011812"/>
            <a:ext cx="249238" cy="185738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25" name="Group 44">
            <a:extLst>
              <a:ext uri="{FF2B5EF4-FFF2-40B4-BE49-F238E27FC236}">
                <a16:creationId xmlns:a16="http://schemas.microsoft.com/office/drawing/2014/main" id="{849E3BA6-0B2A-B041-AAFE-77EE6B5D3895}"/>
              </a:ext>
            </a:extLst>
          </p:cNvPr>
          <p:cNvGrpSpPr>
            <a:grpSpLocks/>
          </p:cNvGrpSpPr>
          <p:nvPr/>
        </p:nvGrpSpPr>
        <p:grpSpPr bwMode="auto">
          <a:xfrm>
            <a:off x="2660998" y="4062487"/>
            <a:ext cx="593725" cy="314325"/>
            <a:chOff x="2692378" y="3093906"/>
            <a:chExt cx="594288" cy="314307"/>
          </a:xfrm>
        </p:grpSpPr>
        <p:pic>
          <p:nvPicPr>
            <p:cNvPr id="126" name="Picture 13" descr="cylinder">
              <a:extLst>
                <a:ext uri="{FF2B5EF4-FFF2-40B4-BE49-F238E27FC236}">
                  <a16:creationId xmlns:a16="http://schemas.microsoft.com/office/drawing/2014/main" id="{1D1CB57E-605A-4040-92A0-D0E002979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378" y="3093906"/>
              <a:ext cx="594288" cy="31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TextBox 46">
              <a:extLst>
                <a:ext uri="{FF2B5EF4-FFF2-40B4-BE49-F238E27FC236}">
                  <a16:creationId xmlns:a16="http://schemas.microsoft.com/office/drawing/2014/main" id="{BE5A9D57-827A-3749-B374-1E87308BB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452" y="3094334"/>
              <a:ext cx="460820" cy="24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>
                  <a:solidFill>
                    <a:srgbClr val="000000"/>
                  </a:solidFill>
                </a:rPr>
                <a:t>Agg</a:t>
              </a:r>
            </a:p>
          </p:txBody>
        </p:sp>
      </p:grpSp>
      <p:cxnSp>
        <p:nvCxnSpPr>
          <p:cNvPr id="128" name="Straight Connector 47">
            <a:extLst>
              <a:ext uri="{FF2B5EF4-FFF2-40B4-BE49-F238E27FC236}">
                <a16:creationId xmlns:a16="http://schemas.microsoft.com/office/drawing/2014/main" id="{4F8AC4FD-069B-9149-B619-4E25CD9F27D7}"/>
              </a:ext>
            </a:extLst>
          </p:cNvPr>
          <p:cNvCxnSpPr/>
          <p:nvPr/>
        </p:nvCxnSpPr>
        <p:spPr>
          <a:xfrm flipH="1">
            <a:off x="3110261" y="3616400"/>
            <a:ext cx="554037" cy="446087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Isosceles Triangle 250">
            <a:extLst>
              <a:ext uri="{FF2B5EF4-FFF2-40B4-BE49-F238E27FC236}">
                <a16:creationId xmlns:a16="http://schemas.microsoft.com/office/drawing/2014/main" id="{85DC7E1F-62BF-714B-ACEA-32085EAA4AA7}"/>
              </a:ext>
            </a:extLst>
          </p:cNvPr>
          <p:cNvSpPr/>
          <p:nvPr/>
        </p:nvSpPr>
        <p:spPr>
          <a:xfrm>
            <a:off x="2092672" y="50181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0" name="Isosceles Triangle 250">
            <a:extLst>
              <a:ext uri="{FF2B5EF4-FFF2-40B4-BE49-F238E27FC236}">
                <a16:creationId xmlns:a16="http://schemas.microsoft.com/office/drawing/2014/main" id="{5D6B6C50-CD8F-1249-891C-7F8F3F7A81BC}"/>
              </a:ext>
            </a:extLst>
          </p:cNvPr>
          <p:cNvSpPr/>
          <p:nvPr/>
        </p:nvSpPr>
        <p:spPr>
          <a:xfrm>
            <a:off x="2348260" y="50181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1" name="Isosceles Triangle 250">
            <a:extLst>
              <a:ext uri="{FF2B5EF4-FFF2-40B4-BE49-F238E27FC236}">
                <a16:creationId xmlns:a16="http://schemas.microsoft.com/office/drawing/2014/main" id="{0B469B72-9356-F849-B8B1-449004949BD1}"/>
              </a:ext>
            </a:extLst>
          </p:cNvPr>
          <p:cNvSpPr/>
          <p:nvPr/>
        </p:nvSpPr>
        <p:spPr>
          <a:xfrm>
            <a:off x="2597498" y="5022925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2" name="Isosceles Triangle 250">
            <a:extLst>
              <a:ext uri="{FF2B5EF4-FFF2-40B4-BE49-F238E27FC236}">
                <a16:creationId xmlns:a16="http://schemas.microsoft.com/office/drawing/2014/main" id="{4E2082B0-0B00-3146-A4F5-43FE02C456E5}"/>
              </a:ext>
            </a:extLst>
          </p:cNvPr>
          <p:cNvSpPr/>
          <p:nvPr/>
        </p:nvSpPr>
        <p:spPr>
          <a:xfrm>
            <a:off x="1994247" y="5164212"/>
            <a:ext cx="249238" cy="185738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" name="Isosceles Triangle 250">
            <a:extLst>
              <a:ext uri="{FF2B5EF4-FFF2-40B4-BE49-F238E27FC236}">
                <a16:creationId xmlns:a16="http://schemas.microsoft.com/office/drawing/2014/main" id="{BD707674-327E-414C-BED7-5FE009ACB64D}"/>
              </a:ext>
            </a:extLst>
          </p:cNvPr>
          <p:cNvSpPr/>
          <p:nvPr/>
        </p:nvSpPr>
        <p:spPr>
          <a:xfrm>
            <a:off x="2245072" y="51705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4" name="Isosceles Triangle 250">
            <a:extLst>
              <a:ext uri="{FF2B5EF4-FFF2-40B4-BE49-F238E27FC236}">
                <a16:creationId xmlns:a16="http://schemas.microsoft.com/office/drawing/2014/main" id="{35C8540A-3D34-784F-ACAB-9BCB3DF9A54E}"/>
              </a:ext>
            </a:extLst>
          </p:cNvPr>
          <p:cNvSpPr/>
          <p:nvPr/>
        </p:nvSpPr>
        <p:spPr>
          <a:xfrm>
            <a:off x="2500660" y="51705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5" name="Isosceles Triangle 250">
            <a:extLst>
              <a:ext uri="{FF2B5EF4-FFF2-40B4-BE49-F238E27FC236}">
                <a16:creationId xmlns:a16="http://schemas.microsoft.com/office/drawing/2014/main" id="{A8B62AD4-C0A0-254B-9698-E455327BA1AA}"/>
              </a:ext>
            </a:extLst>
          </p:cNvPr>
          <p:cNvSpPr/>
          <p:nvPr/>
        </p:nvSpPr>
        <p:spPr>
          <a:xfrm>
            <a:off x="2749898" y="5175325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6" name="Isosceles Triangle 250">
            <a:extLst>
              <a:ext uri="{FF2B5EF4-FFF2-40B4-BE49-F238E27FC236}">
                <a16:creationId xmlns:a16="http://schemas.microsoft.com/office/drawing/2014/main" id="{D5295896-A726-B24D-9AE1-7BFEF26DE3B3}"/>
              </a:ext>
            </a:extLst>
          </p:cNvPr>
          <p:cNvSpPr/>
          <p:nvPr/>
        </p:nvSpPr>
        <p:spPr>
          <a:xfrm>
            <a:off x="2146647" y="5316612"/>
            <a:ext cx="249238" cy="185738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7" name="Isosceles Triangle 250">
            <a:extLst>
              <a:ext uri="{FF2B5EF4-FFF2-40B4-BE49-F238E27FC236}">
                <a16:creationId xmlns:a16="http://schemas.microsoft.com/office/drawing/2014/main" id="{EA8732F9-2979-CD48-8308-012316858EC9}"/>
              </a:ext>
            </a:extLst>
          </p:cNvPr>
          <p:cNvSpPr/>
          <p:nvPr/>
        </p:nvSpPr>
        <p:spPr>
          <a:xfrm>
            <a:off x="2397472" y="53229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8" name="Isosceles Triangle 250">
            <a:extLst>
              <a:ext uri="{FF2B5EF4-FFF2-40B4-BE49-F238E27FC236}">
                <a16:creationId xmlns:a16="http://schemas.microsoft.com/office/drawing/2014/main" id="{103B662E-2A04-6948-8C00-FDBFFDC6FAD3}"/>
              </a:ext>
            </a:extLst>
          </p:cNvPr>
          <p:cNvSpPr/>
          <p:nvPr/>
        </p:nvSpPr>
        <p:spPr>
          <a:xfrm>
            <a:off x="2653060" y="53229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9" name="Isosceles Triangle 250">
            <a:extLst>
              <a:ext uri="{FF2B5EF4-FFF2-40B4-BE49-F238E27FC236}">
                <a16:creationId xmlns:a16="http://schemas.microsoft.com/office/drawing/2014/main" id="{AE56C49B-3351-724D-9B2D-DD2D1D58E399}"/>
              </a:ext>
            </a:extLst>
          </p:cNvPr>
          <p:cNvSpPr/>
          <p:nvPr/>
        </p:nvSpPr>
        <p:spPr>
          <a:xfrm>
            <a:off x="2902298" y="5327725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0" name="Isosceles Triangle 250">
            <a:extLst>
              <a:ext uri="{FF2B5EF4-FFF2-40B4-BE49-F238E27FC236}">
                <a16:creationId xmlns:a16="http://schemas.microsoft.com/office/drawing/2014/main" id="{D920CF7F-AD7B-6F4C-8917-09E00A47DC01}"/>
              </a:ext>
            </a:extLst>
          </p:cNvPr>
          <p:cNvSpPr/>
          <p:nvPr/>
        </p:nvSpPr>
        <p:spPr>
          <a:xfrm>
            <a:off x="2299047" y="5469012"/>
            <a:ext cx="249238" cy="185738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1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2549872" y="54753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2" name="Isosceles Triangle 250">
            <a:extLst>
              <a:ext uri="{FF2B5EF4-FFF2-40B4-BE49-F238E27FC236}">
                <a16:creationId xmlns:a16="http://schemas.microsoft.com/office/drawing/2014/main" id="{79453C79-636C-D540-9528-43F473E32FC9}"/>
              </a:ext>
            </a:extLst>
          </p:cNvPr>
          <p:cNvSpPr/>
          <p:nvPr/>
        </p:nvSpPr>
        <p:spPr>
          <a:xfrm>
            <a:off x="2805460" y="5475362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3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3054698" y="5480125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4" name="Rounded Rectangle 86">
            <a:extLst>
              <a:ext uri="{FF2B5EF4-FFF2-40B4-BE49-F238E27FC236}">
                <a16:creationId xmlns:a16="http://schemas.microsoft.com/office/drawing/2014/main" id="{98E28A69-461D-1043-960F-38610294C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586" y="4841949"/>
            <a:ext cx="2330450" cy="95091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/>
            <a:endParaRPr lang="en-US" sz="140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45" name="TextBox 87">
            <a:extLst>
              <a:ext uri="{FF2B5EF4-FFF2-40B4-BE49-F238E27FC236}">
                <a16:creationId xmlns:a16="http://schemas.microsoft.com/office/drawing/2014/main" id="{F578DE34-ED94-AE45-BE53-0356C982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498" y="4570486"/>
            <a:ext cx="193193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err="1">
                <a:solidFill>
                  <a:srgbClr val="545454"/>
                </a:solidFill>
              </a:rPr>
              <a:t>Lakossági</a:t>
            </a:r>
            <a:r>
              <a:rPr lang="en-US" sz="1400" b="1" dirty="0">
                <a:solidFill>
                  <a:srgbClr val="545454"/>
                </a:solidFill>
              </a:rPr>
              <a:t> </a:t>
            </a:r>
            <a:r>
              <a:rPr lang="en-US" sz="1400" b="1" dirty="0" err="1">
                <a:solidFill>
                  <a:srgbClr val="545454"/>
                </a:solidFill>
              </a:rPr>
              <a:t>előfizetők</a:t>
            </a:r>
            <a:endParaRPr lang="en-US" sz="1400" b="1" dirty="0">
              <a:solidFill>
                <a:srgbClr val="545454"/>
              </a:solidFill>
            </a:endParaRPr>
          </a:p>
        </p:txBody>
      </p:sp>
      <p:sp>
        <p:nvSpPr>
          <p:cNvPr id="146" name="Isosceles Triangle 250">
            <a:extLst>
              <a:ext uri="{FF2B5EF4-FFF2-40B4-BE49-F238E27FC236}">
                <a16:creationId xmlns:a16="http://schemas.microsoft.com/office/drawing/2014/main" id="{172C467A-7679-C541-998C-FC7B3351FFD4}"/>
              </a:ext>
            </a:extLst>
          </p:cNvPr>
          <p:cNvSpPr/>
          <p:nvPr/>
        </p:nvSpPr>
        <p:spPr>
          <a:xfrm>
            <a:off x="2861022" y="501340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7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3111847" y="50197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8" name="Isosceles Triangle 250">
            <a:extLst>
              <a:ext uri="{FF2B5EF4-FFF2-40B4-BE49-F238E27FC236}">
                <a16:creationId xmlns:a16="http://schemas.microsoft.com/office/drawing/2014/main" id="{4413AE76-89A0-B24C-B838-B2D0280C4BDE}"/>
              </a:ext>
            </a:extLst>
          </p:cNvPr>
          <p:cNvSpPr/>
          <p:nvPr/>
        </p:nvSpPr>
        <p:spPr>
          <a:xfrm>
            <a:off x="3013422" y="516580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9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3264247" y="51721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0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3165822" y="531820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1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3416647" y="53245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2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3318222" y="547060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3" name="Isosceles Triangle 250">
            <a:extLst>
              <a:ext uri="{FF2B5EF4-FFF2-40B4-BE49-F238E27FC236}">
                <a16:creationId xmlns:a16="http://schemas.microsoft.com/office/drawing/2014/main" id="{876968ED-F3A1-E642-8FC5-D08D039A5790}"/>
              </a:ext>
            </a:extLst>
          </p:cNvPr>
          <p:cNvSpPr/>
          <p:nvPr/>
        </p:nvSpPr>
        <p:spPr>
          <a:xfrm>
            <a:off x="3569047" y="54769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4" name="Straight Connector 96">
            <a:extLst>
              <a:ext uri="{FF2B5EF4-FFF2-40B4-BE49-F238E27FC236}">
                <a16:creationId xmlns:a16="http://schemas.microsoft.com/office/drawing/2014/main" id="{8227CB26-93ED-3147-8A9F-D5FBC92257AC}"/>
              </a:ext>
            </a:extLst>
          </p:cNvPr>
          <p:cNvCxnSpPr/>
          <p:nvPr/>
        </p:nvCxnSpPr>
        <p:spPr>
          <a:xfrm flipV="1">
            <a:off x="2384773" y="4305375"/>
            <a:ext cx="365125" cy="363537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97" descr="Device_DSLAM_3096_unreachable_64.png">
            <a:extLst>
              <a:ext uri="{FF2B5EF4-FFF2-40B4-BE49-F238E27FC236}">
                <a16:creationId xmlns:a16="http://schemas.microsoft.com/office/drawing/2014/main" id="{F92E39E9-96B3-224B-8288-C7C85BEF6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0611" y="4603825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" name="Group 119">
            <a:extLst>
              <a:ext uri="{FF2B5EF4-FFF2-40B4-BE49-F238E27FC236}">
                <a16:creationId xmlns:a16="http://schemas.microsoft.com/office/drawing/2014/main" id="{D60A01A3-3E74-884A-AE7B-9F71A64BD57E}"/>
              </a:ext>
            </a:extLst>
          </p:cNvPr>
          <p:cNvGrpSpPr>
            <a:grpSpLocks/>
          </p:cNvGrpSpPr>
          <p:nvPr/>
        </p:nvGrpSpPr>
        <p:grpSpPr bwMode="auto">
          <a:xfrm>
            <a:off x="2426234" y="4160906"/>
            <a:ext cx="231278" cy="261610"/>
            <a:chOff x="228851" y="3318945"/>
            <a:chExt cx="232274" cy="261283"/>
          </a:xfrm>
        </p:grpSpPr>
        <p:sp>
          <p:nvSpPr>
            <p:cNvPr id="157" name="Oval 120">
              <a:extLst>
                <a:ext uri="{FF2B5EF4-FFF2-40B4-BE49-F238E27FC236}">
                  <a16:creationId xmlns:a16="http://schemas.microsoft.com/office/drawing/2014/main" id="{64EB8A7D-D5E9-3A40-A026-BDC46FAC4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1" y="3364264"/>
              <a:ext cx="222735" cy="1928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272A4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514337"/>
              <a:endParaRPr lang="en-US" sz="1400">
                <a:solidFill>
                  <a:schemeClr val="bg2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158" name="TextBox 121">
              <a:extLst>
                <a:ext uri="{FF2B5EF4-FFF2-40B4-BE49-F238E27FC236}">
                  <a16:creationId xmlns:a16="http://schemas.microsoft.com/office/drawing/2014/main" id="{3B3F62B7-BFBD-1740-A486-635404A0B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76" y="3318945"/>
              <a:ext cx="232149" cy="26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!</a:t>
              </a:r>
            </a:p>
          </p:txBody>
        </p:sp>
      </p:grpSp>
      <p:grpSp>
        <p:nvGrpSpPr>
          <p:cNvPr id="159" name="Group 122">
            <a:extLst>
              <a:ext uri="{FF2B5EF4-FFF2-40B4-BE49-F238E27FC236}">
                <a16:creationId xmlns:a16="http://schemas.microsoft.com/office/drawing/2014/main" id="{F8ED19BF-76DC-7247-A538-47B49962124F}"/>
              </a:ext>
            </a:extLst>
          </p:cNvPr>
          <p:cNvGrpSpPr>
            <a:grpSpLocks/>
          </p:cNvGrpSpPr>
          <p:nvPr/>
        </p:nvGrpSpPr>
        <p:grpSpPr bwMode="auto">
          <a:xfrm>
            <a:off x="1996035" y="4649856"/>
            <a:ext cx="232059" cy="261610"/>
            <a:chOff x="228851" y="3318945"/>
            <a:chExt cx="231494" cy="261283"/>
          </a:xfrm>
        </p:grpSpPr>
        <p:sp>
          <p:nvSpPr>
            <p:cNvPr id="160" name="Oval 123">
              <a:extLst>
                <a:ext uri="{FF2B5EF4-FFF2-40B4-BE49-F238E27FC236}">
                  <a16:creationId xmlns:a16="http://schemas.microsoft.com/office/drawing/2014/main" id="{4A879698-BF8D-4B4F-9267-961359DB7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1" y="3364264"/>
              <a:ext cx="222735" cy="1928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272A4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514337"/>
              <a:endParaRPr lang="en-US" sz="1400">
                <a:solidFill>
                  <a:schemeClr val="bg2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161" name="TextBox 124">
              <a:extLst>
                <a:ext uri="{FF2B5EF4-FFF2-40B4-BE49-F238E27FC236}">
                  <a16:creationId xmlns:a16="http://schemas.microsoft.com/office/drawing/2014/main" id="{120DFE93-A4DC-B04E-B7A2-2B218E634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4" y="3318945"/>
              <a:ext cx="230591" cy="26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!</a:t>
              </a:r>
            </a:p>
          </p:txBody>
        </p:sp>
      </p:grpSp>
      <p:grpSp>
        <p:nvGrpSpPr>
          <p:cNvPr id="162" name="Group 191">
            <a:extLst>
              <a:ext uri="{FF2B5EF4-FFF2-40B4-BE49-F238E27FC236}">
                <a16:creationId xmlns:a16="http://schemas.microsoft.com/office/drawing/2014/main" id="{03F65219-7414-F249-8FC0-42E9EAF4FA57}"/>
              </a:ext>
            </a:extLst>
          </p:cNvPr>
          <p:cNvGrpSpPr>
            <a:grpSpLocks/>
          </p:cNvGrpSpPr>
          <p:nvPr/>
        </p:nvGrpSpPr>
        <p:grpSpPr bwMode="auto">
          <a:xfrm>
            <a:off x="2354809" y="4948307"/>
            <a:ext cx="232059" cy="261610"/>
            <a:chOff x="228851" y="3318945"/>
            <a:chExt cx="231494" cy="261283"/>
          </a:xfrm>
        </p:grpSpPr>
        <p:sp>
          <p:nvSpPr>
            <p:cNvPr id="163" name="Oval 192">
              <a:extLst>
                <a:ext uri="{FF2B5EF4-FFF2-40B4-BE49-F238E27FC236}">
                  <a16:creationId xmlns:a16="http://schemas.microsoft.com/office/drawing/2014/main" id="{0F4D4057-04F1-734D-9D6D-DF4475ED3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51" y="3364264"/>
              <a:ext cx="222735" cy="19285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272A4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514337"/>
              <a:endParaRPr lang="en-US" sz="1400">
                <a:solidFill>
                  <a:schemeClr val="bg2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164" name="TextBox 193">
              <a:extLst>
                <a:ext uri="{FF2B5EF4-FFF2-40B4-BE49-F238E27FC236}">
                  <a16:creationId xmlns:a16="http://schemas.microsoft.com/office/drawing/2014/main" id="{69858A40-21AB-6845-A44F-A8A8665AD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4" y="3318945"/>
              <a:ext cx="230591" cy="26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!</a:t>
              </a:r>
            </a:p>
          </p:txBody>
        </p:sp>
      </p:grpSp>
      <p:grpSp>
        <p:nvGrpSpPr>
          <p:cNvPr id="165" name="Group 2">
            <a:extLst>
              <a:ext uri="{FF2B5EF4-FFF2-40B4-BE49-F238E27FC236}">
                <a16:creationId xmlns:a16="http://schemas.microsoft.com/office/drawing/2014/main" id="{E4F42FC3-A04B-1B4B-9FC0-5B8DFA975EDA}"/>
              </a:ext>
            </a:extLst>
          </p:cNvPr>
          <p:cNvGrpSpPr>
            <a:grpSpLocks/>
          </p:cNvGrpSpPr>
          <p:nvPr/>
        </p:nvGrpSpPr>
        <p:grpSpPr bwMode="auto">
          <a:xfrm>
            <a:off x="1859507" y="4935622"/>
            <a:ext cx="1959519" cy="795231"/>
            <a:chOff x="1760733" y="4058200"/>
            <a:chExt cx="1958943" cy="794901"/>
          </a:xfrm>
        </p:grpSpPr>
        <p:grpSp>
          <p:nvGrpSpPr>
            <p:cNvPr id="166" name="Group 128">
              <a:extLst>
                <a:ext uri="{FF2B5EF4-FFF2-40B4-BE49-F238E27FC236}">
                  <a16:creationId xmlns:a16="http://schemas.microsoft.com/office/drawing/2014/main" id="{6390C19C-1894-7C46-BE03-F629A38E2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283" y="4578900"/>
              <a:ext cx="231743" cy="261501"/>
              <a:chOff x="228851" y="3318945"/>
              <a:chExt cx="231743" cy="261501"/>
            </a:xfrm>
          </p:grpSpPr>
          <p:sp>
            <p:nvSpPr>
              <p:cNvPr id="233" name="Oval 129">
                <a:extLst>
                  <a:ext uri="{FF2B5EF4-FFF2-40B4-BE49-F238E27FC236}">
                    <a16:creationId xmlns:a16="http://schemas.microsoft.com/office/drawing/2014/main" id="{E4C45703-67FA-9842-B28C-88EFC1852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34" name="TextBox 130">
                <a:extLst>
                  <a:ext uri="{FF2B5EF4-FFF2-40B4-BE49-F238E27FC236}">
                    <a16:creationId xmlns:a16="http://schemas.microsoft.com/office/drawing/2014/main" id="{2329E348-474F-A144-9194-91EA74E1A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67" name="Group 131">
              <a:extLst>
                <a:ext uri="{FF2B5EF4-FFF2-40B4-BE49-F238E27FC236}">
                  <a16:creationId xmlns:a16="http://schemas.microsoft.com/office/drawing/2014/main" id="{3D8E91E7-0194-6742-AF02-A8BE80ECD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5583" y="4585250"/>
              <a:ext cx="231743" cy="261501"/>
              <a:chOff x="228851" y="3318945"/>
              <a:chExt cx="231743" cy="261501"/>
            </a:xfrm>
          </p:grpSpPr>
          <p:sp>
            <p:nvSpPr>
              <p:cNvPr id="231" name="Oval 132">
                <a:extLst>
                  <a:ext uri="{FF2B5EF4-FFF2-40B4-BE49-F238E27FC236}">
                    <a16:creationId xmlns:a16="http://schemas.microsoft.com/office/drawing/2014/main" id="{15FFE5C1-A0B1-6B42-84B4-EAEFD6DB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32" name="TextBox 133">
                <a:extLst>
                  <a:ext uri="{FF2B5EF4-FFF2-40B4-BE49-F238E27FC236}">
                    <a16:creationId xmlns:a16="http://schemas.microsoft.com/office/drawing/2014/main" id="{68949725-7267-924B-A8D8-7B7622547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68" name="Group 137">
              <a:extLst>
                <a:ext uri="{FF2B5EF4-FFF2-40B4-BE49-F238E27FC236}">
                  <a16:creationId xmlns:a16="http://schemas.microsoft.com/office/drawing/2014/main" id="{1021AC79-E692-9E4E-90E4-7E46C7432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9583" y="4591600"/>
              <a:ext cx="231743" cy="261501"/>
              <a:chOff x="228851" y="3318945"/>
              <a:chExt cx="231743" cy="261501"/>
            </a:xfrm>
          </p:grpSpPr>
          <p:sp>
            <p:nvSpPr>
              <p:cNvPr id="229" name="Oval 138">
                <a:extLst>
                  <a:ext uri="{FF2B5EF4-FFF2-40B4-BE49-F238E27FC236}">
                    <a16:creationId xmlns:a16="http://schemas.microsoft.com/office/drawing/2014/main" id="{4CFE093E-38EE-A24E-A666-2A4ED4314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30" name="TextBox 139">
                <a:extLst>
                  <a:ext uri="{FF2B5EF4-FFF2-40B4-BE49-F238E27FC236}">
                    <a16:creationId xmlns:a16="http://schemas.microsoft.com/office/drawing/2014/main" id="{6D358213-EAA3-5248-B9E8-DC7A0A810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69" name="Group 140">
              <a:extLst>
                <a:ext uri="{FF2B5EF4-FFF2-40B4-BE49-F238E27FC236}">
                  <a16:creationId xmlns:a16="http://schemas.microsoft.com/office/drawing/2014/main" id="{E5C4BCB4-0FDB-8747-8675-91C5AC024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3583" y="4591600"/>
              <a:ext cx="231743" cy="261501"/>
              <a:chOff x="228851" y="3318945"/>
              <a:chExt cx="231743" cy="261501"/>
            </a:xfrm>
          </p:grpSpPr>
          <p:sp>
            <p:nvSpPr>
              <p:cNvPr id="227" name="Oval 141">
                <a:extLst>
                  <a:ext uri="{FF2B5EF4-FFF2-40B4-BE49-F238E27FC236}">
                    <a16:creationId xmlns:a16="http://schemas.microsoft.com/office/drawing/2014/main" id="{260A30F9-8F70-5A48-AC68-1F2B787DC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28" name="TextBox 142">
                <a:extLst>
                  <a:ext uri="{FF2B5EF4-FFF2-40B4-BE49-F238E27FC236}">
                    <a16:creationId xmlns:a16="http://schemas.microsoft.com/office/drawing/2014/main" id="{FBAE3652-1C04-584F-AEF8-60E5A6266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0" name="Group 143">
              <a:extLst>
                <a:ext uri="{FF2B5EF4-FFF2-40B4-BE49-F238E27FC236}">
                  <a16:creationId xmlns:a16="http://schemas.microsoft.com/office/drawing/2014/main" id="{A32735EE-3DE3-DF4E-B9EA-9AE508131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3933" y="4585250"/>
              <a:ext cx="231743" cy="261501"/>
              <a:chOff x="228851" y="3318945"/>
              <a:chExt cx="231743" cy="261501"/>
            </a:xfrm>
          </p:grpSpPr>
          <p:sp>
            <p:nvSpPr>
              <p:cNvPr id="225" name="Oval 144">
                <a:extLst>
                  <a:ext uri="{FF2B5EF4-FFF2-40B4-BE49-F238E27FC236}">
                    <a16:creationId xmlns:a16="http://schemas.microsoft.com/office/drawing/2014/main" id="{D54A2AC3-CAD1-3B43-AAED-4F122D882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26" name="TextBox 145">
                <a:extLst>
                  <a:ext uri="{FF2B5EF4-FFF2-40B4-BE49-F238E27FC236}">
                    <a16:creationId xmlns:a16="http://schemas.microsoft.com/office/drawing/2014/main" id="{BA9C4C6B-028F-A540-987F-BDEC01D9F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1" name="Group 146">
              <a:extLst>
                <a:ext uri="{FF2B5EF4-FFF2-40B4-BE49-F238E27FC236}">
                  <a16:creationId xmlns:a16="http://schemas.microsoft.com/office/drawing/2014/main" id="{E8A8701A-B2E7-6141-B95A-527A43600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7933" y="4578900"/>
              <a:ext cx="231743" cy="261501"/>
              <a:chOff x="228851" y="3318945"/>
              <a:chExt cx="231743" cy="261501"/>
            </a:xfrm>
          </p:grpSpPr>
          <p:sp>
            <p:nvSpPr>
              <p:cNvPr id="223" name="Oval 147">
                <a:extLst>
                  <a:ext uri="{FF2B5EF4-FFF2-40B4-BE49-F238E27FC236}">
                    <a16:creationId xmlns:a16="http://schemas.microsoft.com/office/drawing/2014/main" id="{BAECE546-217A-4B4F-A71F-5B0F0A3F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24" name="TextBox 148">
                <a:extLst>
                  <a:ext uri="{FF2B5EF4-FFF2-40B4-BE49-F238E27FC236}">
                    <a16:creationId xmlns:a16="http://schemas.microsoft.com/office/drawing/2014/main" id="{8CBF8880-1801-9D4A-8E4D-FFE62AA85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2" name="Group 149">
              <a:extLst>
                <a:ext uri="{FF2B5EF4-FFF2-40B4-BE49-F238E27FC236}">
                  <a16:creationId xmlns:a16="http://schemas.microsoft.com/office/drawing/2014/main" id="{2423E90B-59C4-1A49-ABDF-D66A96887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8233" y="4407450"/>
              <a:ext cx="231743" cy="261501"/>
              <a:chOff x="228851" y="3318945"/>
              <a:chExt cx="231743" cy="261501"/>
            </a:xfrm>
          </p:grpSpPr>
          <p:sp>
            <p:nvSpPr>
              <p:cNvPr id="221" name="Oval 150">
                <a:extLst>
                  <a:ext uri="{FF2B5EF4-FFF2-40B4-BE49-F238E27FC236}">
                    <a16:creationId xmlns:a16="http://schemas.microsoft.com/office/drawing/2014/main" id="{2C036DD1-52CF-714D-88F2-8F15F97D9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22" name="TextBox 151">
                <a:extLst>
                  <a:ext uri="{FF2B5EF4-FFF2-40B4-BE49-F238E27FC236}">
                    <a16:creationId xmlns:a16="http://schemas.microsoft.com/office/drawing/2014/main" id="{BBE22C87-5F60-8640-8F94-D3F900AA5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3" name="Group 152">
              <a:extLst>
                <a:ext uri="{FF2B5EF4-FFF2-40B4-BE49-F238E27FC236}">
                  <a16:creationId xmlns:a16="http://schemas.microsoft.com/office/drawing/2014/main" id="{48A740AD-F2F6-9E4F-B9F4-3AF19567E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533" y="4413800"/>
              <a:ext cx="231743" cy="261501"/>
              <a:chOff x="228851" y="3318945"/>
              <a:chExt cx="231743" cy="261501"/>
            </a:xfrm>
          </p:grpSpPr>
          <p:sp>
            <p:nvSpPr>
              <p:cNvPr id="219" name="Oval 153">
                <a:extLst>
                  <a:ext uri="{FF2B5EF4-FFF2-40B4-BE49-F238E27FC236}">
                    <a16:creationId xmlns:a16="http://schemas.microsoft.com/office/drawing/2014/main" id="{3E93F937-DDC6-6C4A-B0A8-A5428577A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20" name="TextBox 154">
                <a:extLst>
                  <a:ext uri="{FF2B5EF4-FFF2-40B4-BE49-F238E27FC236}">
                    <a16:creationId xmlns:a16="http://schemas.microsoft.com/office/drawing/2014/main" id="{DD5A3841-C93C-A845-8C93-DC35A4313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4" name="Group 155">
              <a:extLst>
                <a:ext uri="{FF2B5EF4-FFF2-40B4-BE49-F238E27FC236}">
                  <a16:creationId xmlns:a16="http://schemas.microsoft.com/office/drawing/2014/main" id="{2C2717DA-B5FE-894D-BA7E-3B096DA8C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533" y="4420150"/>
              <a:ext cx="231743" cy="261501"/>
              <a:chOff x="228851" y="3318945"/>
              <a:chExt cx="231743" cy="261501"/>
            </a:xfrm>
          </p:grpSpPr>
          <p:sp>
            <p:nvSpPr>
              <p:cNvPr id="217" name="Oval 156">
                <a:extLst>
                  <a:ext uri="{FF2B5EF4-FFF2-40B4-BE49-F238E27FC236}">
                    <a16:creationId xmlns:a16="http://schemas.microsoft.com/office/drawing/2014/main" id="{298C89A4-9188-BC47-8F1D-C8C6494E8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18" name="TextBox 157">
                <a:extLst>
                  <a:ext uri="{FF2B5EF4-FFF2-40B4-BE49-F238E27FC236}">
                    <a16:creationId xmlns:a16="http://schemas.microsoft.com/office/drawing/2014/main" id="{EB1A146E-BC03-9548-ABE3-5532BA015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5" name="Group 158">
              <a:extLst>
                <a:ext uri="{FF2B5EF4-FFF2-40B4-BE49-F238E27FC236}">
                  <a16:creationId xmlns:a16="http://schemas.microsoft.com/office/drawing/2014/main" id="{44E31C6C-B9CB-6047-A476-3B4958B03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533" y="4420150"/>
              <a:ext cx="231743" cy="261501"/>
              <a:chOff x="228851" y="3318945"/>
              <a:chExt cx="231743" cy="261501"/>
            </a:xfrm>
          </p:grpSpPr>
          <p:sp>
            <p:nvSpPr>
              <p:cNvPr id="215" name="Oval 159">
                <a:extLst>
                  <a:ext uri="{FF2B5EF4-FFF2-40B4-BE49-F238E27FC236}">
                    <a16:creationId xmlns:a16="http://schemas.microsoft.com/office/drawing/2014/main" id="{50D020F8-3D74-1D4E-BE13-5E9CF1D17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16" name="TextBox 160">
                <a:extLst>
                  <a:ext uri="{FF2B5EF4-FFF2-40B4-BE49-F238E27FC236}">
                    <a16:creationId xmlns:a16="http://schemas.microsoft.com/office/drawing/2014/main" id="{AB735B96-FF43-C441-8C01-BC33D4A85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6" name="Group 161">
              <a:extLst>
                <a:ext uri="{FF2B5EF4-FFF2-40B4-BE49-F238E27FC236}">
                  <a16:creationId xmlns:a16="http://schemas.microsoft.com/office/drawing/2014/main" id="{22458DF3-8B1E-3245-9459-82C878262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883" y="4413800"/>
              <a:ext cx="231743" cy="261501"/>
              <a:chOff x="228851" y="3318945"/>
              <a:chExt cx="231743" cy="261501"/>
            </a:xfrm>
          </p:grpSpPr>
          <p:sp>
            <p:nvSpPr>
              <p:cNvPr id="213" name="Oval 162">
                <a:extLst>
                  <a:ext uri="{FF2B5EF4-FFF2-40B4-BE49-F238E27FC236}">
                    <a16:creationId xmlns:a16="http://schemas.microsoft.com/office/drawing/2014/main" id="{F77CD35F-F785-6248-9D4B-5F52DCE31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14" name="TextBox 163">
                <a:extLst>
                  <a:ext uri="{FF2B5EF4-FFF2-40B4-BE49-F238E27FC236}">
                    <a16:creationId xmlns:a16="http://schemas.microsoft.com/office/drawing/2014/main" id="{044FF7CF-74E7-A24B-A4FF-C0DB42809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7" name="Group 164">
              <a:extLst>
                <a:ext uri="{FF2B5EF4-FFF2-40B4-BE49-F238E27FC236}">
                  <a16:creationId xmlns:a16="http://schemas.microsoft.com/office/drawing/2014/main" id="{D38A5982-8C33-714C-B4B8-BCA08CA7E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1883" y="4407450"/>
              <a:ext cx="231743" cy="261501"/>
              <a:chOff x="228851" y="3318945"/>
              <a:chExt cx="231743" cy="261501"/>
            </a:xfrm>
          </p:grpSpPr>
          <p:sp>
            <p:nvSpPr>
              <p:cNvPr id="211" name="Oval 165">
                <a:extLst>
                  <a:ext uri="{FF2B5EF4-FFF2-40B4-BE49-F238E27FC236}">
                    <a16:creationId xmlns:a16="http://schemas.microsoft.com/office/drawing/2014/main" id="{D20D9F0A-9DF1-E647-891D-9780633C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12" name="TextBox 166">
                <a:extLst>
                  <a:ext uri="{FF2B5EF4-FFF2-40B4-BE49-F238E27FC236}">
                    <a16:creationId xmlns:a16="http://schemas.microsoft.com/office/drawing/2014/main" id="{1E32A23E-0101-6345-B9F9-A9E58F5419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8" name="Group 167">
              <a:extLst>
                <a:ext uri="{FF2B5EF4-FFF2-40B4-BE49-F238E27FC236}">
                  <a16:creationId xmlns:a16="http://schemas.microsoft.com/office/drawing/2014/main" id="{176752D9-E0C1-B94D-9865-D799D5C18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833" y="4236000"/>
              <a:ext cx="231743" cy="261501"/>
              <a:chOff x="228851" y="3318945"/>
              <a:chExt cx="231743" cy="261501"/>
            </a:xfrm>
          </p:grpSpPr>
          <p:sp>
            <p:nvSpPr>
              <p:cNvPr id="209" name="Oval 168">
                <a:extLst>
                  <a:ext uri="{FF2B5EF4-FFF2-40B4-BE49-F238E27FC236}">
                    <a16:creationId xmlns:a16="http://schemas.microsoft.com/office/drawing/2014/main" id="{88AB8969-1F54-9549-B3AA-F2146380D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10" name="TextBox 169">
                <a:extLst>
                  <a:ext uri="{FF2B5EF4-FFF2-40B4-BE49-F238E27FC236}">
                    <a16:creationId xmlns:a16="http://schemas.microsoft.com/office/drawing/2014/main" id="{53AAECD6-8458-6D41-BA12-6A89B17F13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79" name="Group 170">
              <a:extLst>
                <a:ext uri="{FF2B5EF4-FFF2-40B4-BE49-F238E27FC236}">
                  <a16:creationId xmlns:a16="http://schemas.microsoft.com/office/drawing/2014/main" id="{49604EDE-EE4C-7C42-9780-6A08A24D7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133" y="4242350"/>
              <a:ext cx="231743" cy="261501"/>
              <a:chOff x="228851" y="3318945"/>
              <a:chExt cx="231743" cy="261501"/>
            </a:xfrm>
          </p:grpSpPr>
          <p:sp>
            <p:nvSpPr>
              <p:cNvPr id="207" name="Oval 171">
                <a:extLst>
                  <a:ext uri="{FF2B5EF4-FFF2-40B4-BE49-F238E27FC236}">
                    <a16:creationId xmlns:a16="http://schemas.microsoft.com/office/drawing/2014/main" id="{1D2BCC61-C553-A540-836B-8CF10187A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08" name="TextBox 172">
                <a:extLst>
                  <a:ext uri="{FF2B5EF4-FFF2-40B4-BE49-F238E27FC236}">
                    <a16:creationId xmlns:a16="http://schemas.microsoft.com/office/drawing/2014/main" id="{91A689D3-7CB3-1F41-AC1E-459FF5F7D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0" name="Group 173">
              <a:extLst>
                <a:ext uri="{FF2B5EF4-FFF2-40B4-BE49-F238E27FC236}">
                  <a16:creationId xmlns:a16="http://schemas.microsoft.com/office/drawing/2014/main" id="{38110A97-FB4D-9A46-A6BE-622010C00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1133" y="4248700"/>
              <a:ext cx="231743" cy="261501"/>
              <a:chOff x="228851" y="3318945"/>
              <a:chExt cx="231743" cy="261501"/>
            </a:xfrm>
          </p:grpSpPr>
          <p:sp>
            <p:nvSpPr>
              <p:cNvPr id="205" name="Oval 174">
                <a:extLst>
                  <a:ext uri="{FF2B5EF4-FFF2-40B4-BE49-F238E27FC236}">
                    <a16:creationId xmlns:a16="http://schemas.microsoft.com/office/drawing/2014/main" id="{C8923A9C-9C6A-6045-8DD3-DE508C2C2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06" name="TextBox 175">
                <a:extLst>
                  <a:ext uri="{FF2B5EF4-FFF2-40B4-BE49-F238E27FC236}">
                    <a16:creationId xmlns:a16="http://schemas.microsoft.com/office/drawing/2014/main" id="{C7769371-D87D-0548-A442-6C10ED585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1" name="Group 176">
              <a:extLst>
                <a:ext uri="{FF2B5EF4-FFF2-40B4-BE49-F238E27FC236}">
                  <a16:creationId xmlns:a16="http://schemas.microsoft.com/office/drawing/2014/main" id="{BBF3D473-DB58-EE40-9FEC-9A4ABAB39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5133" y="4248700"/>
              <a:ext cx="231743" cy="261501"/>
              <a:chOff x="228851" y="3318945"/>
              <a:chExt cx="231743" cy="261501"/>
            </a:xfrm>
          </p:grpSpPr>
          <p:sp>
            <p:nvSpPr>
              <p:cNvPr id="203" name="Oval 177">
                <a:extLst>
                  <a:ext uri="{FF2B5EF4-FFF2-40B4-BE49-F238E27FC236}">
                    <a16:creationId xmlns:a16="http://schemas.microsoft.com/office/drawing/2014/main" id="{6A3C0E4B-5D89-F446-8573-4591EBFB3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04" name="TextBox 178">
                <a:extLst>
                  <a:ext uri="{FF2B5EF4-FFF2-40B4-BE49-F238E27FC236}">
                    <a16:creationId xmlns:a16="http://schemas.microsoft.com/office/drawing/2014/main" id="{A91FD9AA-F8AF-D048-8B39-1684FA65D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2" name="Group 179">
              <a:extLst>
                <a:ext uri="{FF2B5EF4-FFF2-40B4-BE49-F238E27FC236}">
                  <a16:creationId xmlns:a16="http://schemas.microsoft.com/office/drawing/2014/main" id="{FD393BE7-F61C-6242-AD16-DB7EBFAEE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483" y="4242350"/>
              <a:ext cx="231743" cy="261501"/>
              <a:chOff x="228851" y="3318945"/>
              <a:chExt cx="231743" cy="261501"/>
            </a:xfrm>
          </p:grpSpPr>
          <p:sp>
            <p:nvSpPr>
              <p:cNvPr id="201" name="Oval 180">
                <a:extLst>
                  <a:ext uri="{FF2B5EF4-FFF2-40B4-BE49-F238E27FC236}">
                    <a16:creationId xmlns:a16="http://schemas.microsoft.com/office/drawing/2014/main" id="{B5740234-10C1-C644-9DA9-65FDDA27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02" name="TextBox 181">
                <a:extLst>
                  <a:ext uri="{FF2B5EF4-FFF2-40B4-BE49-F238E27FC236}">
                    <a16:creationId xmlns:a16="http://schemas.microsoft.com/office/drawing/2014/main" id="{D7335224-FE3C-B14D-8E6C-D54B7E7D5C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8095D94-51E7-0748-80B7-EEF995A07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483" y="4236000"/>
              <a:ext cx="231743" cy="261501"/>
              <a:chOff x="228851" y="3318945"/>
              <a:chExt cx="231743" cy="261501"/>
            </a:xfrm>
          </p:grpSpPr>
          <p:sp>
            <p:nvSpPr>
              <p:cNvPr id="199" name="Oval 183">
                <a:extLst>
                  <a:ext uri="{FF2B5EF4-FFF2-40B4-BE49-F238E27FC236}">
                    <a16:creationId xmlns:a16="http://schemas.microsoft.com/office/drawing/2014/main" id="{2B6398B2-923A-9449-B6D5-EDE7522B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200" name="TextBox 184">
                <a:extLst>
                  <a:ext uri="{FF2B5EF4-FFF2-40B4-BE49-F238E27FC236}">
                    <a16:creationId xmlns:a16="http://schemas.microsoft.com/office/drawing/2014/main" id="{EC823576-5020-6B44-843A-DB5AC2CEE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4" name="Group 185">
              <a:extLst>
                <a:ext uri="{FF2B5EF4-FFF2-40B4-BE49-F238E27FC236}">
                  <a16:creationId xmlns:a16="http://schemas.microsoft.com/office/drawing/2014/main" id="{DAC95082-89F4-2D4F-AAF9-87BF4FF33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733" y="4058200"/>
              <a:ext cx="231743" cy="261501"/>
              <a:chOff x="228851" y="3318945"/>
              <a:chExt cx="231743" cy="261501"/>
            </a:xfrm>
          </p:grpSpPr>
          <p:sp>
            <p:nvSpPr>
              <p:cNvPr id="197" name="Oval 186">
                <a:extLst>
                  <a:ext uri="{FF2B5EF4-FFF2-40B4-BE49-F238E27FC236}">
                    <a16:creationId xmlns:a16="http://schemas.microsoft.com/office/drawing/2014/main" id="{05040A7E-CA70-DC4E-B532-57932E68A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98" name="TextBox 187">
                <a:extLst>
                  <a:ext uri="{FF2B5EF4-FFF2-40B4-BE49-F238E27FC236}">
                    <a16:creationId xmlns:a16="http://schemas.microsoft.com/office/drawing/2014/main" id="{7CF16521-4AD4-DB48-8680-32595A032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5" name="Group 188">
              <a:extLst>
                <a:ext uri="{FF2B5EF4-FFF2-40B4-BE49-F238E27FC236}">
                  <a16:creationId xmlns:a16="http://schemas.microsoft.com/office/drawing/2014/main" id="{531DC752-889E-EF42-A3B5-1108B32C3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2033" y="4064550"/>
              <a:ext cx="231743" cy="261501"/>
              <a:chOff x="228851" y="3318945"/>
              <a:chExt cx="231743" cy="261501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0433A7F-B1E8-2B47-9BA0-463A9A155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0875B02-6BB9-0640-8787-D0E0B9426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6" name="Group 194">
              <a:extLst>
                <a:ext uri="{FF2B5EF4-FFF2-40B4-BE49-F238E27FC236}">
                  <a16:creationId xmlns:a16="http://schemas.microsoft.com/office/drawing/2014/main" id="{EF6E6D59-5706-AA46-973E-F84A4FAA9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0033" y="4070900"/>
              <a:ext cx="231743" cy="261501"/>
              <a:chOff x="228851" y="3318945"/>
              <a:chExt cx="231743" cy="261501"/>
            </a:xfrm>
          </p:grpSpPr>
          <p:sp>
            <p:nvSpPr>
              <p:cNvPr id="193" name="Oval 195">
                <a:extLst>
                  <a:ext uri="{FF2B5EF4-FFF2-40B4-BE49-F238E27FC236}">
                    <a16:creationId xmlns:a16="http://schemas.microsoft.com/office/drawing/2014/main" id="{C76570E5-07C6-7644-A51E-75FD294C5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94" name="TextBox 196">
                <a:extLst>
                  <a:ext uri="{FF2B5EF4-FFF2-40B4-BE49-F238E27FC236}">
                    <a16:creationId xmlns:a16="http://schemas.microsoft.com/office/drawing/2014/main" id="{57831818-D14D-4E47-BA96-D5900B290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7" name="Group 197">
              <a:extLst>
                <a:ext uri="{FF2B5EF4-FFF2-40B4-BE49-F238E27FC236}">
                  <a16:creationId xmlns:a16="http://schemas.microsoft.com/office/drawing/2014/main" id="{5168AC71-BBDA-A04F-B629-E3CD2732D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383" y="4064550"/>
              <a:ext cx="231743" cy="261501"/>
              <a:chOff x="228851" y="3318945"/>
              <a:chExt cx="231743" cy="261501"/>
            </a:xfrm>
          </p:grpSpPr>
          <p:sp>
            <p:nvSpPr>
              <p:cNvPr id="191" name="Oval 198">
                <a:extLst>
                  <a:ext uri="{FF2B5EF4-FFF2-40B4-BE49-F238E27FC236}">
                    <a16:creationId xmlns:a16="http://schemas.microsoft.com/office/drawing/2014/main" id="{DF4CE04F-694C-5740-A1A9-5012DECC8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92" name="TextBox 199">
                <a:extLst>
                  <a:ext uri="{FF2B5EF4-FFF2-40B4-BE49-F238E27FC236}">
                    <a16:creationId xmlns:a16="http://schemas.microsoft.com/office/drawing/2014/main" id="{0FF97E2E-7968-EC4E-B120-0420772A1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  <p:grpSp>
          <p:nvGrpSpPr>
            <p:cNvPr id="188" name="Group 200">
              <a:extLst>
                <a:ext uri="{FF2B5EF4-FFF2-40B4-BE49-F238E27FC236}">
                  <a16:creationId xmlns:a16="http://schemas.microsoft.com/office/drawing/2014/main" id="{5E48C6A5-674D-9548-8065-039E174DD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383" y="4058200"/>
              <a:ext cx="231743" cy="261501"/>
              <a:chOff x="228851" y="3318945"/>
              <a:chExt cx="231743" cy="261501"/>
            </a:xfrm>
          </p:grpSpPr>
          <p:sp>
            <p:nvSpPr>
              <p:cNvPr id="189" name="Oval 201">
                <a:extLst>
                  <a:ext uri="{FF2B5EF4-FFF2-40B4-BE49-F238E27FC236}">
                    <a16:creationId xmlns:a16="http://schemas.microsoft.com/office/drawing/2014/main" id="{669D3ACB-CAD2-264A-9F37-25B08BF89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51" y="3364264"/>
                <a:ext cx="222735" cy="1928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272A48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514337"/>
                <a:endParaRPr lang="en-US" sz="1400">
                  <a:solidFill>
                    <a:schemeClr val="bg1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190" name="TextBox 202">
                <a:extLst>
                  <a:ext uri="{FF2B5EF4-FFF2-40B4-BE49-F238E27FC236}">
                    <a16:creationId xmlns:a16="http://schemas.microsoft.com/office/drawing/2014/main" id="{847085C8-2FA1-C64B-803C-8009414CD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07" y="3318945"/>
                <a:ext cx="231087" cy="261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bg2"/>
                    </a:solidFill>
                    <a:latin typeface="Arial Black" charset="0"/>
                    <a:cs typeface="Arial Black" charset="0"/>
                  </a:rPr>
                  <a:t>!</a:t>
                </a:r>
              </a:p>
            </p:txBody>
          </p:sp>
        </p:grpSp>
      </p:grpSp>
      <p:sp>
        <p:nvSpPr>
          <p:cNvPr id="235" name="Freeform 104">
            <a:extLst>
              <a:ext uri="{FF2B5EF4-FFF2-40B4-BE49-F238E27FC236}">
                <a16:creationId xmlns:a16="http://schemas.microsoft.com/office/drawing/2014/main" id="{C6DE0182-D9C8-C448-961A-4984EB027667}"/>
              </a:ext>
            </a:extLst>
          </p:cNvPr>
          <p:cNvSpPr>
            <a:spLocks/>
          </p:cNvSpPr>
          <p:nvPr/>
        </p:nvSpPr>
        <p:spPr bwMode="auto">
          <a:xfrm>
            <a:off x="2345086" y="3049662"/>
            <a:ext cx="1271587" cy="1939925"/>
          </a:xfrm>
          <a:custGeom>
            <a:avLst/>
            <a:gdLst>
              <a:gd name="T0" fmla="*/ 533156 w 1271704"/>
              <a:gd name="T1" fmla="*/ 0 h 1938431"/>
              <a:gd name="T2" fmla="*/ 1177920 w 1271704"/>
              <a:gd name="T3" fmla="*/ 322391 h 1938431"/>
              <a:gd name="T4" fmla="*/ 501555 w 1271704"/>
              <a:gd name="T5" fmla="*/ 1222494 h 1938431"/>
              <a:gd name="T6" fmla="*/ 115547 w 1271704"/>
              <a:gd name="T7" fmla="*/ 1587700 h 1938431"/>
              <a:gd name="T8" fmla="*/ 28277 w 1271704"/>
              <a:gd name="T9" fmla="*/ 1947412 h 1938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1704" h="1938431">
                <a:moveTo>
                  <a:pt x="533450" y="0"/>
                </a:moveTo>
                <a:cubicBezTo>
                  <a:pt x="874049" y="11998"/>
                  <a:pt x="1039904" y="206995"/>
                  <a:pt x="1178568" y="320904"/>
                </a:cubicBezTo>
                <a:cubicBezTo>
                  <a:pt x="1517534" y="663642"/>
                  <a:pt x="847959" y="919504"/>
                  <a:pt x="501831" y="1216856"/>
                </a:cubicBezTo>
                <a:lnTo>
                  <a:pt x="115613" y="1580377"/>
                </a:lnTo>
                <a:cubicBezTo>
                  <a:pt x="-51076" y="1746295"/>
                  <a:pt x="4484" y="1816963"/>
                  <a:pt x="28295" y="193843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36" name="Group 3">
            <a:extLst>
              <a:ext uri="{FF2B5EF4-FFF2-40B4-BE49-F238E27FC236}">
                <a16:creationId xmlns:a16="http://schemas.microsoft.com/office/drawing/2014/main" id="{15341D64-18BB-D944-A510-FF5201AE5F57}"/>
              </a:ext>
            </a:extLst>
          </p:cNvPr>
          <p:cNvGrpSpPr/>
          <p:nvPr/>
        </p:nvGrpSpPr>
        <p:grpSpPr>
          <a:xfrm>
            <a:off x="2179063" y="2535311"/>
            <a:ext cx="6039242" cy="2773366"/>
            <a:chOff x="2080291" y="1657350"/>
            <a:chExt cx="6039242" cy="2773366"/>
          </a:xfrm>
        </p:grpSpPr>
        <p:pic>
          <p:nvPicPr>
            <p:cNvPr id="237" name="Picture 2">
              <a:extLst>
                <a:ext uri="{FF2B5EF4-FFF2-40B4-BE49-F238E27FC236}">
                  <a16:creationId xmlns:a16="http://schemas.microsoft.com/office/drawing/2014/main" id="{B190F9C2-D4BA-5E49-AC54-D1F7AF685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905" b="97905" l="10000" r="90000">
                          <a14:backgroundMark x1="28000" y1="46476" x2="28000" y2="46476"/>
                          <a14:backgroundMark x1="33857" y1="33143" x2="33857" y2="33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43800" y="1657350"/>
              <a:ext cx="575733" cy="431800"/>
            </a:xfrm>
            <a:prstGeom prst="rect">
              <a:avLst/>
            </a:prstGeom>
          </p:spPr>
        </p:pic>
        <p:pic>
          <p:nvPicPr>
            <p:cNvPr id="238" name="Picture 247">
              <a:extLst>
                <a:ext uri="{FF2B5EF4-FFF2-40B4-BE49-F238E27FC236}">
                  <a16:creationId xmlns:a16="http://schemas.microsoft.com/office/drawing/2014/main" id="{C7090CA7-837A-0246-87A0-F8E21310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905" b="97905" l="10000" r="90000">
                          <a14:backgroundMark x1="28000" y1="46476" x2="28000" y2="46476"/>
                          <a14:backgroundMark x1="33857" y1="33143" x2="33857" y2="33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25267" y="3333750"/>
              <a:ext cx="575733" cy="431800"/>
            </a:xfrm>
            <a:prstGeom prst="rect">
              <a:avLst/>
            </a:prstGeom>
          </p:spPr>
        </p:pic>
        <p:pic>
          <p:nvPicPr>
            <p:cNvPr id="239" name="Picture 248">
              <a:extLst>
                <a:ext uri="{FF2B5EF4-FFF2-40B4-BE49-F238E27FC236}">
                  <a16:creationId xmlns:a16="http://schemas.microsoft.com/office/drawing/2014/main" id="{823B3E13-E404-4A47-A026-3AEE4227B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905" b="97905" l="10000" r="90000">
                          <a14:backgroundMark x1="28000" y1="46476" x2="28000" y2="46476"/>
                          <a14:backgroundMark x1="33857" y1="33143" x2="33857" y2="33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0291" y="3998916"/>
              <a:ext cx="575733" cy="431800"/>
            </a:xfrm>
            <a:prstGeom prst="rect">
              <a:avLst/>
            </a:prstGeom>
          </p:spPr>
        </p:pic>
      </p:grpSp>
      <p:sp>
        <p:nvSpPr>
          <p:cNvPr id="24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876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Különböző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támadások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különböző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célpontok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123" grpId="0" animBg="1"/>
      <p:bldP spid="2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" y="567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5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Különböző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DoS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támadások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jellegzetességei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422" y="3994240"/>
            <a:ext cx="3200400" cy="165576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7" name="Picture 10" descr="cloud">
            <a:extLst>
              <a:ext uri="{FF2B5EF4-FFF2-40B4-BE49-F238E27FC236}">
                <a16:creationId xmlns:a16="http://schemas.microsoft.com/office/drawing/2014/main" id="{7FB3762C-0A87-A344-830A-0FA3BDE0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22" y="407044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" y="4299040"/>
            <a:ext cx="1835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5" y="4513352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1094388" y="4883240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D87958B6-D100-9A4E-BFFF-30F655219100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823860" y="4537166"/>
            <a:ext cx="0" cy="219075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>
            <a:off x="5047822" y="4908640"/>
            <a:ext cx="3124200" cy="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7" idx="3"/>
            <a:endCxn id="28" idx="1"/>
          </p:cNvCxnSpPr>
          <p:nvPr/>
        </p:nvCxnSpPr>
        <p:spPr>
          <a:xfrm>
            <a:off x="2228423" y="4597491"/>
            <a:ext cx="536575" cy="476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4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86" y="4503828"/>
            <a:ext cx="3254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4" idx="1"/>
            <a:endCxn id="28" idx="3"/>
          </p:cNvCxnSpPr>
          <p:nvPr/>
        </p:nvCxnSpPr>
        <p:spPr>
          <a:xfrm flipH="1">
            <a:off x="3222197" y="4380003"/>
            <a:ext cx="304800" cy="222250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92D8F426-111D-9843-BDBE-0572A2C61F2F}"/>
              </a:ext>
            </a:extLst>
          </p:cNvPr>
          <p:cNvCxnSpPr>
            <a:stCxn id="25" idx="1"/>
            <a:endCxn id="28" idx="3"/>
          </p:cNvCxnSpPr>
          <p:nvPr/>
        </p:nvCxnSpPr>
        <p:spPr>
          <a:xfrm flipH="1" flipV="1">
            <a:off x="3222197" y="4602253"/>
            <a:ext cx="304800" cy="311150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7" name="Picture 36">
            <a:extLst>
              <a:ext uri="{FF2B5EF4-FFF2-40B4-BE49-F238E27FC236}">
                <a16:creationId xmlns:a16="http://schemas.microsoft.com/office/drawing/2014/main" id="{A6D04E40-2A3F-2046-8260-2DB5091FCD34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0" y="4726078"/>
            <a:ext cx="323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>
            <a:extLst>
              <a:ext uri="{FF2B5EF4-FFF2-40B4-BE49-F238E27FC236}">
                <a16:creationId xmlns:a16="http://schemas.microsoft.com/office/drawing/2014/main" id="{7C1BBA9B-3FB5-D741-9E94-E23B24C1375A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0" y="4951502"/>
            <a:ext cx="3238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0" idx="3"/>
            <a:endCxn id="28" idx="1"/>
          </p:cNvCxnSpPr>
          <p:nvPr/>
        </p:nvCxnSpPr>
        <p:spPr>
          <a:xfrm flipV="1">
            <a:off x="2236361" y="4602252"/>
            <a:ext cx="528637" cy="217488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1" idx="3"/>
            <a:endCxn id="28" idx="1"/>
          </p:cNvCxnSpPr>
          <p:nvPr/>
        </p:nvCxnSpPr>
        <p:spPr>
          <a:xfrm flipV="1">
            <a:off x="2236361" y="4602253"/>
            <a:ext cx="528637" cy="4445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03447C9F-E034-234B-BF39-96CEE42A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98" y="422284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98" y="475624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3" y="468004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cylinder">
            <a:extLst>
              <a:ext uri="{FF2B5EF4-FFF2-40B4-BE49-F238E27FC236}">
                <a16:creationId xmlns:a16="http://schemas.microsoft.com/office/drawing/2014/main" id="{26A82EA0-64A6-F54F-A5C9-5ED883A0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3" y="483244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ylinder">
            <a:extLst>
              <a:ext uri="{FF2B5EF4-FFF2-40B4-BE49-F238E27FC236}">
                <a16:creationId xmlns:a16="http://schemas.microsoft.com/office/drawing/2014/main" id="{6639C95B-F8C4-9641-9DE1-5959F350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97" y="4481603"/>
            <a:ext cx="457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23" y="4299040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265560" y="4680040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32E01385-BE9D-8A45-9D32-B242C157A3FA}"/>
              </a:ext>
            </a:extLst>
          </p:cNvPr>
          <p:cNvCxnSpPr/>
          <p:nvPr/>
        </p:nvCxnSpPr>
        <p:spPr>
          <a:xfrm>
            <a:off x="8027560" y="4680040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9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endCxn id="25" idx="3"/>
          </p:cNvCxnSpPr>
          <p:nvPr/>
        </p:nvCxnSpPr>
        <p:spPr>
          <a:xfrm flipH="1">
            <a:off x="4120723" y="4913402"/>
            <a:ext cx="411163" cy="0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30" name="Freeform 33">
            <a:extLst>
              <a:ext uri="{FF2B5EF4-FFF2-40B4-BE49-F238E27FC236}">
                <a16:creationId xmlns:a16="http://schemas.microsoft.com/office/drawing/2014/main" id="{13F99E75-8089-F440-8D9F-58341B12914A}"/>
              </a:ext>
            </a:extLst>
          </p:cNvPr>
          <p:cNvSpPr>
            <a:spLocks/>
          </p:cNvSpPr>
          <p:nvPr/>
        </p:nvSpPr>
        <p:spPr bwMode="auto">
          <a:xfrm>
            <a:off x="2218897" y="4568916"/>
            <a:ext cx="762000" cy="52387"/>
          </a:xfrm>
          <a:custGeom>
            <a:avLst/>
            <a:gdLst>
              <a:gd name="T0" fmla="*/ 0 w 762001"/>
              <a:gd name="T1" fmla="*/ 5785 h 51467"/>
              <a:gd name="T2" fmla="*/ 761995 w 762001"/>
              <a:gd name="T3" fmla="*/ 82 h 514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2001" h="51467">
                <a:moveTo>
                  <a:pt x="0" y="5201"/>
                </a:moveTo>
                <a:cubicBezTo>
                  <a:pt x="244123" y="113857"/>
                  <a:pt x="550186" y="-3415"/>
                  <a:pt x="762001" y="7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60D958F5-436C-D34D-9E1A-8952280FB7F5}"/>
              </a:ext>
            </a:extLst>
          </p:cNvPr>
          <p:cNvSpPr>
            <a:spLocks/>
          </p:cNvSpPr>
          <p:nvPr/>
        </p:nvSpPr>
        <p:spPr bwMode="auto">
          <a:xfrm>
            <a:off x="2218897" y="4573677"/>
            <a:ext cx="757238" cy="268288"/>
          </a:xfrm>
          <a:custGeom>
            <a:avLst/>
            <a:gdLst>
              <a:gd name="T0" fmla="*/ 0 w 757767"/>
              <a:gd name="T1" fmla="*/ 270104 h 267926"/>
              <a:gd name="T2" fmla="*/ 754598 w 757767"/>
              <a:gd name="T3" fmla="*/ 14040 h 2679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7767" h="267926">
                <a:moveTo>
                  <a:pt x="0" y="267926"/>
                </a:moveTo>
                <a:cubicBezTo>
                  <a:pt x="261056" y="186082"/>
                  <a:pt x="577145" y="-60863"/>
                  <a:pt x="757767" y="1392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218897" y="4578441"/>
            <a:ext cx="762000" cy="492125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1778" h="491983">
                <a:moveTo>
                  <a:pt x="0" y="491983"/>
                </a:moveTo>
                <a:cubicBezTo>
                  <a:pt x="227190" y="384739"/>
                  <a:pt x="567787" y="-3467"/>
                  <a:pt x="761778" y="2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719FA759-3153-814F-93DD-AAAB464930F9}"/>
              </a:ext>
            </a:extLst>
          </p:cNvPr>
          <p:cNvSpPr>
            <a:spLocks/>
          </p:cNvSpPr>
          <p:nvPr/>
        </p:nvSpPr>
        <p:spPr bwMode="auto">
          <a:xfrm>
            <a:off x="2950735" y="4575265"/>
            <a:ext cx="4284662" cy="373062"/>
          </a:xfrm>
          <a:custGeom>
            <a:avLst/>
            <a:gdLst>
              <a:gd name="T0" fmla="*/ 0 w 4285026"/>
              <a:gd name="T1" fmla="*/ 810 h 373349"/>
              <a:gd name="T2" fmla="*/ 279258 w 4285026"/>
              <a:gd name="T3" fmla="*/ 77993 h 373349"/>
              <a:gd name="T4" fmla="*/ 715069 w 4285026"/>
              <a:gd name="T5" fmla="*/ 371630 h 373349"/>
              <a:gd name="T6" fmla="*/ 4282842 w 4285026"/>
              <a:gd name="T7" fmla="*/ 368083 h 3733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85026" h="373349">
                <a:moveTo>
                  <a:pt x="0" y="816"/>
                </a:moveTo>
                <a:cubicBezTo>
                  <a:pt x="0" y="333"/>
                  <a:pt x="165807" y="-11958"/>
                  <a:pt x="279402" y="78353"/>
                </a:cubicBezTo>
                <a:cubicBezTo>
                  <a:pt x="418396" y="151730"/>
                  <a:pt x="412752" y="319727"/>
                  <a:pt x="715435" y="373349"/>
                </a:cubicBezTo>
                <a:lnTo>
                  <a:pt x="4285026" y="36978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34" name="Picture 37">
            <a:extLst>
              <a:ext uri="{FF2B5EF4-FFF2-40B4-BE49-F238E27FC236}">
                <a16:creationId xmlns:a16="http://schemas.microsoft.com/office/drawing/2014/main" id="{BBAD1DD9-F902-8942-B14B-B9018E482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48" y="5102315"/>
            <a:ext cx="6000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>
            <a:extLst>
              <a:ext uri="{FF2B5EF4-FFF2-40B4-BE49-F238E27FC236}">
                <a16:creationId xmlns:a16="http://schemas.microsoft.com/office/drawing/2014/main" id="{5B3230DE-D2AC-6B4A-AC1A-D31B537CBC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23" y="4603841"/>
            <a:ext cx="6223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72" y="4603840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0">
            <a:extLst>
              <a:ext uri="{FF2B5EF4-FFF2-40B4-BE49-F238E27FC236}">
                <a16:creationId xmlns:a16="http://schemas.microsoft.com/office/drawing/2014/main" id="{1B4AEE1C-BBFB-A947-8CFF-A6A51EBE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23" y="4494302"/>
            <a:ext cx="732893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>
                <a:solidFill>
                  <a:srgbClr val="000000"/>
                </a:solidFill>
              </a:rPr>
              <a:t>IPS/IDS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23" y="4565740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EFAB839F-76BC-A74F-9DC9-F4027E9E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123" y="5364252"/>
            <a:ext cx="420308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DPI</a:t>
            </a:r>
          </a:p>
        </p:txBody>
      </p:sp>
      <p:cxnSp>
        <p:nvCxnSpPr>
          <p:cNvPr id="40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7633860" y="4908640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1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206" y="3972015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261" y="3967252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Web</a:t>
            </a:r>
            <a:br>
              <a:rPr lang="en-US" sz="1100" b="1" kern="0">
                <a:solidFill>
                  <a:srgbClr val="000000"/>
                </a:solidFill>
              </a:rPr>
            </a:br>
            <a:r>
              <a:rPr lang="en-US" sz="1100" b="1" kern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43" name="TextBox 46">
            <a:extLst>
              <a:ext uri="{FF2B5EF4-FFF2-40B4-BE49-F238E27FC236}">
                <a16:creationId xmlns:a16="http://schemas.microsoft.com/office/drawing/2014/main" id="{71B76F67-518B-7A45-8412-3E0FCDDD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217" y="5418227"/>
            <a:ext cx="851515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 err="1">
                <a:solidFill>
                  <a:srgbClr val="000000"/>
                </a:solidFill>
              </a:rPr>
              <a:t>Adatbázis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A86B78EB-44FA-564C-80A2-DDD3E1F1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84" y="4691152"/>
            <a:ext cx="530915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Edge</a:t>
            </a:r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37ED761E-9631-224B-BC50-67A0BDD9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56" y="5075327"/>
            <a:ext cx="70243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Peering</a:t>
            </a:r>
            <a:br>
              <a:rPr lang="en-US" sz="1100" b="1" kern="0">
                <a:solidFill>
                  <a:srgbClr val="000000"/>
                </a:solidFill>
              </a:rPr>
            </a:br>
            <a:r>
              <a:rPr lang="en-US" sz="1100" b="1" kern="0">
                <a:solidFill>
                  <a:srgbClr val="000000"/>
                </a:solidFill>
              </a:rPr>
              <a:t>Transit</a:t>
            </a: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794" y="4984840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47" name="TextBox 50">
            <a:extLst>
              <a:ext uri="{FF2B5EF4-FFF2-40B4-BE49-F238E27FC236}">
                <a16:creationId xmlns:a16="http://schemas.microsoft.com/office/drawing/2014/main" id="{32FCED37-E6E7-2140-82F5-A716C92B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904" y="5061040"/>
            <a:ext cx="38985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DC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23" y="4299040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11" y="5080090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22" y="5056277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CEB"/>
          </a:solidFill>
          <a:ln w="12700">
            <a:solidFill>
              <a:srgbClr val="39393B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sp>
        <p:nvSpPr>
          <p:cNvPr id="51" name="Text Placeholder 1"/>
          <p:cNvSpPr>
            <a:spLocks noGrp="1"/>
          </p:cNvSpPr>
          <p:nvPr>
            <p:ph sz="quarter" idx="11"/>
          </p:nvPr>
        </p:nvSpPr>
        <p:spPr>
          <a:xfrm>
            <a:off x="443484" y="1474663"/>
            <a:ext cx="8881044" cy="2042230"/>
          </a:xfrm>
        </p:spPr>
        <p:txBody>
          <a:bodyPr/>
          <a:lstStyle/>
          <a:p>
            <a:br>
              <a:rPr lang="en-US" sz="1800" dirty="0">
                <a:cs typeface="CiscoSansTT Light" panose="020B0503020201020303" pitchFamily="34" charset="0"/>
              </a:rPr>
            </a:br>
            <a:endParaRPr lang="en-US" sz="1800" dirty="0">
              <a:cs typeface="CiscoSansTT Light" panose="020B0503020201020303" pitchFamily="34" charset="0"/>
            </a:endParaRPr>
          </a:p>
          <a:p>
            <a:pPr lvl="1"/>
            <a:r>
              <a:rPr lang="en-US" dirty="0" err="1">
                <a:cs typeface="CiscoSansTT Light" panose="020B0503020201020303" pitchFamily="34" charset="0"/>
              </a:rPr>
              <a:t>Alkalmazás-rétegbeli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támadások</a:t>
            </a:r>
            <a:endParaRPr lang="hu-HU" dirty="0">
              <a:cs typeface="CiscoSansTT Light" panose="020B0503020201020303" pitchFamily="34" charset="0"/>
            </a:endParaRPr>
          </a:p>
          <a:p>
            <a:pPr marL="806450" lvl="2" indent="-177800">
              <a:buFont typeface="Arial" panose="020B0604020202020204" pitchFamily="34" charset="0"/>
              <a:buChar char="•"/>
            </a:pPr>
            <a:r>
              <a:rPr lang="en-US" dirty="0" err="1">
                <a:cs typeface="CiscoSansTT Light" panose="020B0503020201020303" pitchFamily="34" charset="0"/>
              </a:rPr>
              <a:t>Detektálható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és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többnyire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kezelhető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helyben</a:t>
            </a:r>
            <a:r>
              <a:rPr lang="en-US" dirty="0">
                <a:cs typeface="CiscoSansTT Light" panose="020B0503020201020303" pitchFamily="34" charset="0"/>
              </a:rPr>
              <a:t>, </a:t>
            </a:r>
            <a:r>
              <a:rPr lang="en-US" dirty="0" err="1">
                <a:cs typeface="CiscoSansTT Light" panose="020B0503020201020303" pitchFamily="34" charset="0"/>
              </a:rPr>
              <a:t>vagy</a:t>
            </a:r>
            <a:r>
              <a:rPr lang="en-US" dirty="0">
                <a:cs typeface="CiscoSansTT Light" panose="020B0503020201020303" pitchFamily="34" charset="0"/>
              </a:rPr>
              <a:t> a </a:t>
            </a:r>
            <a:r>
              <a:rPr lang="en-US" dirty="0" err="1">
                <a:cs typeface="CiscoSansTT Light" panose="020B0503020201020303" pitchFamily="34" charset="0"/>
              </a:rPr>
              <a:t>szervereken</a:t>
            </a:r>
            <a:br>
              <a:rPr lang="en-US" dirty="0">
                <a:cs typeface="CiscoSansTT Light" panose="020B0503020201020303" pitchFamily="34" charset="0"/>
              </a:rPr>
            </a:br>
            <a:endParaRPr lang="en-US" dirty="0">
              <a:cs typeface="CiscoSansTT Light" panose="020B0503020201020303" pitchFamily="34" charset="0"/>
            </a:endParaRPr>
          </a:p>
          <a:p>
            <a:pPr lvl="1"/>
            <a:r>
              <a:rPr lang="en-US" dirty="0" err="1">
                <a:cs typeface="CiscoSansTT Light" panose="020B0503020201020303" pitchFamily="34" charset="0"/>
              </a:rPr>
              <a:t>Volumetrikus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támadások</a:t>
            </a:r>
            <a:r>
              <a:rPr lang="en-US" dirty="0">
                <a:cs typeface="CiscoSansTT Light" panose="020B0503020201020303" pitchFamily="34" charset="0"/>
              </a:rPr>
              <a:t> (</a:t>
            </a:r>
            <a:r>
              <a:rPr lang="en-US" dirty="0" err="1">
                <a:cs typeface="CiscoSansTT Light" panose="020B0503020201020303" pitchFamily="34" charset="0"/>
              </a:rPr>
              <a:t>beleértve</a:t>
            </a:r>
            <a:r>
              <a:rPr lang="en-US" dirty="0">
                <a:cs typeface="CiscoSansTT Light" panose="020B0503020201020303" pitchFamily="34" charset="0"/>
              </a:rPr>
              <a:t> a </a:t>
            </a:r>
            <a:r>
              <a:rPr lang="en-US" dirty="0" err="1">
                <a:cs typeface="CiscoSansTT Light" panose="020B0503020201020303" pitchFamily="34" charset="0"/>
              </a:rPr>
              <a:t>protokoll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alapúakat</a:t>
            </a:r>
            <a:r>
              <a:rPr lang="en-US" dirty="0">
                <a:cs typeface="CiscoSansTT Light" panose="020B0503020201020303" pitchFamily="34" charset="0"/>
              </a:rPr>
              <a:t>)</a:t>
            </a:r>
          </a:p>
          <a:p>
            <a:pPr marL="806450" lvl="2" indent="-177800">
              <a:buFont typeface="Arial" panose="020B0604020202020204" pitchFamily="34" charset="0"/>
              <a:buChar char="•"/>
            </a:pPr>
            <a:r>
              <a:rPr lang="en-US" dirty="0" err="1">
                <a:cs typeface="CiscoSansTT Light" panose="020B0503020201020303" pitchFamily="34" charset="0"/>
              </a:rPr>
              <a:t>Nem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lehet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védekezni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ellene</a:t>
            </a:r>
            <a:r>
              <a:rPr lang="en-US" dirty="0">
                <a:cs typeface="CiscoSansTT Light" panose="020B0503020201020303" pitchFamily="34" charset="0"/>
              </a:rPr>
              <a:t> a </a:t>
            </a:r>
            <a:r>
              <a:rPr lang="en-US" dirty="0" err="1">
                <a:cs typeface="CiscoSansTT Light" panose="020B0503020201020303" pitchFamily="34" charset="0"/>
              </a:rPr>
              <a:t>szerver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vagy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adatközponti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interfaceken</a:t>
            </a:r>
            <a:r>
              <a:rPr lang="en-US" dirty="0">
                <a:cs typeface="CiscoSansTT Light" panose="020B0503020201020303" pitchFamily="34" charset="0"/>
              </a:rPr>
              <a:t> (</a:t>
            </a:r>
            <a:r>
              <a:rPr lang="en-US" dirty="0" err="1">
                <a:cs typeface="CiscoSansTT Light" panose="020B0503020201020303" pitchFamily="34" charset="0"/>
              </a:rPr>
              <a:t>túl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késő</a:t>
            </a:r>
            <a:r>
              <a:rPr lang="en-US" dirty="0">
                <a:cs typeface="CiscoSansTT Light" panose="020B0503020201020303" pitchFamily="34" charset="0"/>
              </a:rPr>
              <a:t>)</a:t>
            </a:r>
          </a:p>
          <a:p>
            <a:pPr marL="806450" lvl="2" indent="-177800">
              <a:buFont typeface="Arial" panose="020B0604020202020204" pitchFamily="34" charset="0"/>
              <a:buChar char="•"/>
            </a:pPr>
            <a:r>
              <a:rPr lang="en-US" dirty="0" err="1">
                <a:cs typeface="CiscoSansTT Light" panose="020B0503020201020303" pitchFamily="34" charset="0"/>
              </a:rPr>
              <a:t>Kezelhető</a:t>
            </a:r>
            <a:r>
              <a:rPr lang="en-US" dirty="0">
                <a:cs typeface="CiscoSansTT Light" panose="020B0503020201020303" pitchFamily="34" charset="0"/>
              </a:rPr>
              <a:t> a </a:t>
            </a:r>
            <a:r>
              <a:rPr lang="en-US" dirty="0" err="1">
                <a:cs typeface="CiscoSansTT Light" panose="020B0503020201020303" pitchFamily="34" charset="0"/>
              </a:rPr>
              <a:t>gerinchálózatokon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  <a:r>
              <a:rPr lang="en-US" dirty="0" err="1">
                <a:cs typeface="CiscoSansTT Light" panose="020B0503020201020303" pitchFamily="34" charset="0"/>
              </a:rPr>
              <a:t>és</a:t>
            </a:r>
            <a:r>
              <a:rPr lang="en-US" dirty="0">
                <a:cs typeface="CiscoSansTT Light" panose="020B0503020201020303" pitchFamily="34" charset="0"/>
              </a:rPr>
              <a:t> a border </a:t>
            </a:r>
            <a:r>
              <a:rPr lang="en-US" dirty="0" err="1">
                <a:cs typeface="CiscoSansTT Light" panose="020B0503020201020303" pitchFamily="34" charset="0"/>
              </a:rPr>
              <a:t>routereken</a:t>
            </a:r>
            <a:r>
              <a:rPr lang="en-US" dirty="0">
                <a:cs typeface="CiscoSansTT Light" panose="020B0503020201020303" pitchFamily="34" charset="0"/>
              </a:rPr>
              <a:t> </a:t>
            </a:r>
          </a:p>
          <a:p>
            <a:endParaRPr lang="en-US" dirty="0">
              <a:cs typeface="CiscoSansTT Light" panose="020B0503020201020303" pitchFamily="34" charset="0"/>
            </a:endParaRPr>
          </a:p>
          <a:p>
            <a:endParaRPr lang="en-US" dirty="0"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13614" y="470507"/>
            <a:ext cx="8256588" cy="941138"/>
          </a:xfrm>
        </p:spPr>
        <p:txBody>
          <a:bodyPr/>
          <a:lstStyle/>
          <a:p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Az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állapotgép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nélküli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(stateless)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támadások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nem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használnak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állapotegyeztető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(handshake)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eljárást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és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többnyire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hamisított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forráscím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technológiájára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épülnek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 </a:t>
            </a:r>
            <a:br>
              <a:rPr lang="en-US" sz="16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támadás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erőssége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sokszorozható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és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kezdeményező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kiléte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a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célpont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előtt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rejtve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marad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B55FB-8854-2C46-A373-898A50D4A2DE}"/>
              </a:ext>
            </a:extLst>
          </p:cNvPr>
          <p:cNvSpPr txBox="1">
            <a:spLocks/>
          </p:cNvSpPr>
          <p:nvPr/>
        </p:nvSpPr>
        <p:spPr>
          <a:xfrm>
            <a:off x="6274249" y="3114746"/>
            <a:ext cx="2795245" cy="2623397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101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1pPr>
            <a:lvl2pPr marL="341313" indent="-17145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2pPr>
            <a:lvl3pPr marL="511175" indent="-169863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>
                <a:latin typeface="Arial" charset="0"/>
                <a:ea typeface="Arial" charset="0"/>
                <a:cs typeface="Arial" charset="0"/>
              </a:rPr>
              <a:t>DNS</a:t>
            </a:r>
          </a:p>
          <a:p>
            <a:pPr lvl="1"/>
            <a:r>
              <a:rPr lang="fr-FR" dirty="0">
                <a:latin typeface="Arial" charset="0"/>
                <a:ea typeface="Arial" charset="0"/>
                <a:cs typeface="Arial" charset="0"/>
              </a:rPr>
              <a:t>NTP</a:t>
            </a:r>
          </a:p>
          <a:p>
            <a:pPr lvl="1"/>
            <a:r>
              <a:rPr lang="fr-FR" dirty="0">
                <a:latin typeface="Arial" charset="0"/>
                <a:ea typeface="Arial" charset="0"/>
                <a:cs typeface="Arial" charset="0"/>
              </a:rPr>
              <a:t>SNMP</a:t>
            </a:r>
          </a:p>
          <a:p>
            <a:pPr lvl="1"/>
            <a:r>
              <a:rPr lang="fr-FR" dirty="0">
                <a:latin typeface="Arial" charset="0"/>
                <a:ea typeface="Arial" charset="0"/>
                <a:cs typeface="Arial" charset="0"/>
              </a:rPr>
              <a:t>SSDP</a:t>
            </a:r>
          </a:p>
          <a:p>
            <a:pPr lvl="1"/>
            <a:r>
              <a:rPr lang="fr-FR" dirty="0" err="1">
                <a:latin typeface="Arial" charset="0"/>
                <a:ea typeface="Arial" charset="0"/>
                <a:cs typeface="Arial" charset="0"/>
              </a:rPr>
              <a:t>MemCacheD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  <a:p>
            <a:endParaRPr lang="fr-FR" dirty="0" err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4" descr="cloud">
            <a:extLst>
              <a:ext uri="{FF2B5EF4-FFF2-40B4-BE49-F238E27FC236}">
                <a16:creationId xmlns:a16="http://schemas.microsoft.com/office/drawing/2014/main" id="{6EFE9F82-7391-B34A-9079-717B821A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9" y="3517701"/>
            <a:ext cx="2346325" cy="18288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43A87-4E13-7C4B-9866-8E63F57B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03" y="3670102"/>
            <a:ext cx="762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4">
            <a:extLst>
              <a:ext uri="{FF2B5EF4-FFF2-40B4-BE49-F238E27FC236}">
                <a16:creationId xmlns:a16="http://schemas.microsoft.com/office/drawing/2014/main" id="{9944FEB6-5560-1742-9358-3EDBE08B4AE2}"/>
              </a:ext>
            </a:extLst>
          </p:cNvPr>
          <p:cNvGrpSpPr>
            <a:grpSpLocks/>
          </p:cNvGrpSpPr>
          <p:nvPr/>
        </p:nvGrpSpPr>
        <p:grpSpPr bwMode="auto">
          <a:xfrm>
            <a:off x="1929929" y="3972156"/>
            <a:ext cx="1521198" cy="915988"/>
            <a:chOff x="2467380" y="3137764"/>
            <a:chExt cx="1096454" cy="91469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753963-887E-7C4E-B59D-F68E3E38A929}"/>
                </a:ext>
              </a:extLst>
            </p:cNvPr>
            <p:cNvCxnSpPr>
              <a:endCxn id="19" idx="1"/>
            </p:cNvCxnSpPr>
            <p:nvPr/>
          </p:nvCxnSpPr>
          <p:spPr>
            <a:xfrm>
              <a:off x="2467380" y="3137764"/>
              <a:ext cx="1096454" cy="11097"/>
            </a:xfrm>
            <a:prstGeom prst="line">
              <a:avLst/>
            </a:prstGeom>
            <a:ln w="19050" cmpd="sng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67A2A4A9-D07A-FE47-9B46-3D8DFAAF6A48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2485429" y="3148861"/>
              <a:ext cx="1078405" cy="442287"/>
            </a:xfrm>
            <a:prstGeom prst="line">
              <a:avLst/>
            </a:prstGeom>
            <a:ln w="19050" cmpd="sng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D883610E-12F7-B948-AE42-2BF4BA0A9B63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2485429" y="3148861"/>
              <a:ext cx="1078405" cy="903598"/>
            </a:xfrm>
            <a:prstGeom prst="line">
              <a:avLst/>
            </a:prstGeom>
            <a:ln w="19050" cmpd="sng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ylinder">
            <a:extLst>
              <a:ext uri="{FF2B5EF4-FFF2-40B4-BE49-F238E27FC236}">
                <a16:creationId xmlns:a16="http://schemas.microsoft.com/office/drawing/2014/main" id="{4AB150CD-8283-D94F-AC2F-17649962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53" y="3759002"/>
            <a:ext cx="935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AE5BB289-E222-0740-B846-9FB57CEB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432" y="4136826"/>
            <a:ext cx="572594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000000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2.1.1.1</a:t>
            </a:r>
          </a:p>
        </p:txBody>
      </p:sp>
      <p:pic>
        <p:nvPicPr>
          <p:cNvPr id="15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04" y="3805039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9BE7959A-6BE1-1640-A763-C2650188F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04" y="4259064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09ECB6AD-9292-6D43-B8D2-78821A115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04" y="4736901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workstation_left">
            <a:extLst>
              <a:ext uri="{FF2B5EF4-FFF2-40B4-BE49-F238E27FC236}">
                <a16:creationId xmlns:a16="http://schemas.microsoft.com/office/drawing/2014/main" id="{FA1112E8-AB8F-C54A-BC02-A54C3F6D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79" y="4813101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">
            <a:extLst>
              <a:ext uri="{FF2B5EF4-FFF2-40B4-BE49-F238E27FC236}">
                <a16:creationId xmlns:a16="http://schemas.microsoft.com/office/drawing/2014/main" id="{80D1FA08-5920-8F4A-A441-3A01518BB088}"/>
              </a:ext>
            </a:extLst>
          </p:cNvPr>
          <p:cNvGrpSpPr/>
          <p:nvPr/>
        </p:nvGrpSpPr>
        <p:grpSpPr>
          <a:xfrm>
            <a:off x="1902941" y="4070153"/>
            <a:ext cx="1986070" cy="1360695"/>
            <a:chOff x="2382838" y="3429000"/>
            <a:chExt cx="1986070" cy="1360695"/>
          </a:xfrm>
        </p:grpSpPr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135E2F5B-E390-BD4B-A5E8-69AD7EE8D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4241800"/>
              <a:ext cx="962025" cy="182563"/>
            </a:xfrm>
            <a:custGeom>
              <a:avLst/>
              <a:gdLst>
                <a:gd name="T0" fmla="*/ 967338 w 960966"/>
                <a:gd name="T1" fmla="*/ 183370 h 182402"/>
                <a:gd name="T2" fmla="*/ 588074 w 960966"/>
                <a:gd name="T3" fmla="*/ 369 h 182402"/>
                <a:gd name="T4" fmla="*/ 0 w 960966"/>
                <a:gd name="T5" fmla="*/ 132300 h 1824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966" h="182402">
                  <a:moveTo>
                    <a:pt x="960966" y="182402"/>
                  </a:moveTo>
                  <a:cubicBezTo>
                    <a:pt x="852663" y="95619"/>
                    <a:pt x="744361" y="8836"/>
                    <a:pt x="584200" y="369"/>
                  </a:cubicBezTo>
                  <a:cubicBezTo>
                    <a:pt x="424039" y="-8098"/>
                    <a:pt x="0" y="131602"/>
                    <a:pt x="0" y="131602"/>
                  </a:cubicBezTo>
                </a:path>
              </a:pathLst>
            </a:custGeom>
            <a:noFill/>
            <a:ln w="12700" cmpd="sng">
              <a:solidFill>
                <a:srgbClr val="0065B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A6F63CA3-EBEB-FA40-9B7A-6B7B3E15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3867150"/>
              <a:ext cx="969962" cy="563563"/>
            </a:xfrm>
            <a:custGeom>
              <a:avLst/>
              <a:gdLst>
                <a:gd name="T0" fmla="*/ 972611 w 969433"/>
                <a:gd name="T1" fmla="*/ 562299 h 563816"/>
                <a:gd name="T2" fmla="*/ 594609 w 969433"/>
                <a:gd name="T3" fmla="*/ 38782 h 563816"/>
                <a:gd name="T4" fmla="*/ 0 w 969433"/>
                <a:gd name="T5" fmla="*/ 38782 h 5638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433" h="563816">
                  <a:moveTo>
                    <a:pt x="969433" y="563816"/>
                  </a:moveTo>
                  <a:cubicBezTo>
                    <a:pt x="886530" y="438933"/>
                    <a:pt x="754238" y="126373"/>
                    <a:pt x="592666" y="38884"/>
                  </a:cubicBezTo>
                  <a:cubicBezTo>
                    <a:pt x="431094" y="-48605"/>
                    <a:pt x="0" y="38884"/>
                    <a:pt x="0" y="38884"/>
                  </a:cubicBezTo>
                </a:path>
              </a:pathLst>
            </a:custGeom>
            <a:noFill/>
            <a:ln w="12700" cmpd="sng">
              <a:solidFill>
                <a:srgbClr val="0065B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EE9B4C9-72FE-7845-8926-2917CEA2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3429000"/>
              <a:ext cx="952500" cy="992188"/>
            </a:xfrm>
            <a:custGeom>
              <a:avLst/>
              <a:gdLst>
                <a:gd name="T0" fmla="*/ 952495 w 952501"/>
                <a:gd name="T1" fmla="*/ 993093 h 992007"/>
                <a:gd name="T2" fmla="*/ 588427 w 952501"/>
                <a:gd name="T3" fmla="*/ 141264 h 992007"/>
                <a:gd name="T4" fmla="*/ 0 w 952501"/>
                <a:gd name="T5" fmla="*/ 1407 h 992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2501" h="992007">
                  <a:moveTo>
                    <a:pt x="952501" y="992007"/>
                  </a:moveTo>
                  <a:cubicBezTo>
                    <a:pt x="928865" y="816324"/>
                    <a:pt x="747183" y="306208"/>
                    <a:pt x="588433" y="141108"/>
                  </a:cubicBezTo>
                  <a:cubicBezTo>
                    <a:pt x="429683" y="-23992"/>
                    <a:pt x="0" y="1407"/>
                    <a:pt x="0" y="1407"/>
                  </a:cubicBezTo>
                </a:path>
              </a:pathLst>
            </a:custGeom>
            <a:noFill/>
            <a:ln w="12700" cmpd="sng">
              <a:solidFill>
                <a:srgbClr val="0065B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DCB677B3-2BB8-3B45-8568-8B4F982E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63" y="4673600"/>
              <a:ext cx="909637" cy="4763"/>
            </a:xfrm>
            <a:custGeom>
              <a:avLst/>
              <a:gdLst>
                <a:gd name="T0" fmla="*/ 2147483647 w 9430"/>
                <a:gd name="T1" fmla="*/ 0 h 10000"/>
                <a:gd name="T2" fmla="*/ 0 w 9430"/>
                <a:gd name="T3" fmla="*/ 5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30" h="10000">
                  <a:moveTo>
                    <a:pt x="9430" y="0"/>
                  </a:moveTo>
                  <a:lnTo>
                    <a:pt x="0" y="10000"/>
                  </a:lnTo>
                </a:path>
              </a:pathLst>
            </a:custGeom>
            <a:noFill/>
            <a:ln w="12700" cmpd="sng">
              <a:solidFill>
                <a:srgbClr val="0065BD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24C30078-796F-9349-9619-04E8367C2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058" y="4545013"/>
              <a:ext cx="113685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dirty="0" err="1">
                  <a:solidFill>
                    <a:srgbClr val="0B5EB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Kis</a:t>
              </a:r>
              <a:r>
                <a:rPr lang="en-US" sz="1100" dirty="0">
                  <a:solidFill>
                    <a:srgbClr val="0B5EB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 </a:t>
              </a:r>
              <a:r>
                <a:rPr lang="en-US" sz="1100" dirty="0" err="1">
                  <a:solidFill>
                    <a:srgbClr val="0B5EB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méretű</a:t>
              </a:r>
              <a:r>
                <a:rPr lang="en-US" sz="1100" dirty="0">
                  <a:solidFill>
                    <a:srgbClr val="0B5EB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 </a:t>
              </a:r>
              <a:r>
                <a:rPr lang="en-US" sz="1100" dirty="0" err="1">
                  <a:solidFill>
                    <a:srgbClr val="0B5EB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kérés</a:t>
              </a:r>
              <a:endParaRPr lang="en-US" sz="1100" dirty="0">
                <a:solidFill>
                  <a:srgbClr val="0B5EBF"/>
                </a:solidFill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</p:grp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365C3137-504E-3540-BB73-18DEEBBC862B}"/>
              </a:ext>
            </a:extLst>
          </p:cNvPr>
          <p:cNvCxnSpPr/>
          <p:nvPr/>
        </p:nvCxnSpPr>
        <p:spPr>
          <a:xfrm flipH="1">
            <a:off x="4320703" y="3974901"/>
            <a:ext cx="685800" cy="0"/>
          </a:xfrm>
          <a:prstGeom prst="line">
            <a:avLst/>
          </a:prstGeom>
          <a:ln w="28575" cmpd="sng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3">
            <a:extLst>
              <a:ext uri="{FF2B5EF4-FFF2-40B4-BE49-F238E27FC236}">
                <a16:creationId xmlns:a16="http://schemas.microsoft.com/office/drawing/2014/main" id="{CAEF0444-5990-9148-A9DE-239100AD656A}"/>
              </a:ext>
            </a:extLst>
          </p:cNvPr>
          <p:cNvGrpSpPr/>
          <p:nvPr/>
        </p:nvGrpSpPr>
        <p:grpSpPr>
          <a:xfrm>
            <a:off x="1882304" y="3319265"/>
            <a:ext cx="3149600" cy="1639887"/>
            <a:chOff x="2362200" y="2678113"/>
            <a:chExt cx="3149600" cy="1639887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8FE3B3F-618B-864B-9D3C-1A7C838A8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3290888"/>
              <a:ext cx="1193800" cy="88900"/>
            </a:xfrm>
            <a:custGeom>
              <a:avLst/>
              <a:gdLst>
                <a:gd name="T0" fmla="*/ 0 w 1193717"/>
                <a:gd name="T1" fmla="*/ 39822 h 88648"/>
                <a:gd name="T2" fmla="*/ 471644 w 1193717"/>
                <a:gd name="T3" fmla="*/ 32369 h 88648"/>
                <a:gd name="T4" fmla="*/ 1194215 w 1193717"/>
                <a:gd name="T5" fmla="*/ 47800 h 886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3717" h="88648">
                  <a:moveTo>
                    <a:pt x="0" y="39149"/>
                  </a:moveTo>
                  <a:cubicBezTo>
                    <a:pt x="296860" y="155260"/>
                    <a:pt x="272493" y="30516"/>
                    <a:pt x="471446" y="31823"/>
                  </a:cubicBezTo>
                  <a:cubicBezTo>
                    <a:pt x="670399" y="33130"/>
                    <a:pt x="512042" y="-49789"/>
                    <a:pt x="1193717" y="4699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2F49C2D-63B0-1148-97FB-4BF0F642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257550"/>
              <a:ext cx="1984375" cy="125413"/>
            </a:xfrm>
            <a:custGeom>
              <a:avLst/>
              <a:gdLst>
                <a:gd name="T0" fmla="*/ 0 w 762001"/>
                <a:gd name="T1" fmla="*/ 10166200 h 44261"/>
                <a:gd name="T2" fmla="*/ 618944347 w 762001"/>
                <a:gd name="T3" fmla="*/ 28773070 h 442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001" h="44261">
                  <a:moveTo>
                    <a:pt x="0" y="6939"/>
                  </a:moveTo>
                  <a:cubicBezTo>
                    <a:pt x="244123" y="115595"/>
                    <a:pt x="581379" y="-55150"/>
                    <a:pt x="762001" y="1963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5E64559-BA2D-E647-A66D-4B1F1BCC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305175"/>
              <a:ext cx="1976438" cy="546100"/>
            </a:xfrm>
            <a:custGeom>
              <a:avLst/>
              <a:gdLst>
                <a:gd name="T0" fmla="*/ 0 w 757767"/>
                <a:gd name="T1" fmla="*/ 39154652 h 267926"/>
                <a:gd name="T2" fmla="*/ 622054851 w 757767"/>
                <a:gd name="T3" fmla="*/ 2035192 h 2679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7767" h="267926">
                  <a:moveTo>
                    <a:pt x="0" y="267926"/>
                  </a:moveTo>
                  <a:cubicBezTo>
                    <a:pt x="261056" y="186082"/>
                    <a:pt x="577145" y="-60863"/>
                    <a:pt x="757767" y="1392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A1C2FC7-5D56-504D-8AA0-45FDF738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316288"/>
              <a:ext cx="1993900" cy="1001712"/>
            </a:xfrm>
            <a:custGeom>
              <a:avLst/>
              <a:gdLst>
                <a:gd name="T0" fmla="*/ 0 w 766234"/>
                <a:gd name="T1" fmla="*/ 71956760 h 491272"/>
                <a:gd name="T2" fmla="*/ 618848727 w 766234"/>
                <a:gd name="T3" fmla="*/ 2510224 h 4912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6234" h="491272">
                  <a:moveTo>
                    <a:pt x="0" y="491272"/>
                  </a:moveTo>
                  <a:cubicBezTo>
                    <a:pt x="227190" y="384028"/>
                    <a:pt x="528278" y="-95998"/>
                    <a:pt x="766234" y="1713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cxnSp>
          <p:nvCxnSpPr>
            <p:cNvPr id="31" name="Straight Arrow Connector 35">
              <a:extLst>
                <a:ext uri="{FF2B5EF4-FFF2-40B4-BE49-F238E27FC236}">
                  <a16:creationId xmlns:a16="http://schemas.microsoft.com/office/drawing/2014/main" id="{E46CBF76-6526-6248-872B-64B1CB49C1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2800350"/>
              <a:ext cx="114300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id="{2777C0B2-14DA-F44F-8A4F-131CA6CC2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570" y="2678113"/>
              <a:ext cx="1555234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100" b="1" dirty="0" err="1">
                  <a:solidFill>
                    <a:srgbClr val="FF0000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Sokkal</a:t>
              </a:r>
              <a:r>
                <a:rPr lang="en-US" sz="1100" b="1" dirty="0">
                  <a:solidFill>
                    <a:srgbClr val="FF0000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 </a:t>
              </a:r>
              <a:r>
                <a:rPr lang="en-US" sz="1100" b="1" dirty="0" err="1">
                  <a:solidFill>
                    <a:srgbClr val="FF0000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nagyobb</a:t>
              </a:r>
              <a:r>
                <a:rPr lang="en-US" sz="1100" b="1" dirty="0">
                  <a:solidFill>
                    <a:srgbClr val="FF0000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 </a:t>
              </a:r>
              <a:r>
                <a:rPr lang="en-US" sz="1100" b="1" dirty="0" err="1">
                  <a:solidFill>
                    <a:srgbClr val="FF0000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válasz</a:t>
              </a:r>
              <a:endParaRPr lang="en-US" sz="1100" b="1" dirty="0">
                <a:solidFill>
                  <a:srgbClr val="FF0000"/>
                </a:solidFill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0095" y="5765899"/>
            <a:ext cx="441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Infrastruktúra</a:t>
            </a:r>
            <a:r>
              <a:rPr lang="en-US" dirty="0"/>
              <a:t> ACL </a:t>
            </a:r>
            <a:r>
              <a:rPr lang="mr-IN" dirty="0"/>
              <a:t>–</a:t>
            </a:r>
            <a:r>
              <a:rPr lang="en-US" dirty="0"/>
              <a:t> Ne </a:t>
            </a:r>
            <a:r>
              <a:rPr lang="en-US" dirty="0" err="1"/>
              <a:t>válj</a:t>
            </a:r>
            <a:r>
              <a:rPr lang="en-US" dirty="0"/>
              <a:t> a botnet </a:t>
            </a:r>
            <a:r>
              <a:rPr lang="en-US" dirty="0" err="1"/>
              <a:t>részévé</a:t>
            </a:r>
            <a:r>
              <a:rPr lang="en-US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2161" y="5380863"/>
            <a:ext cx="182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Hamis</a:t>
            </a:r>
            <a:r>
              <a:rPr lang="en-US" sz="1200" dirty="0"/>
              <a:t> </a:t>
            </a:r>
            <a:r>
              <a:rPr lang="en-US" sz="1200" dirty="0" err="1"/>
              <a:t>feladó</a:t>
            </a:r>
            <a:r>
              <a:rPr lang="en-US" sz="1200" dirty="0"/>
              <a:t>(k) (2.1.1.1)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33934" y="4002287"/>
            <a:ext cx="1319212" cy="1237181"/>
            <a:chOff x="4280050" y="4877815"/>
            <a:chExt cx="1319212" cy="1237181"/>
          </a:xfrm>
        </p:grpSpPr>
        <p:pic>
          <p:nvPicPr>
            <p:cNvPr id="41" name="Picture 22" descr="workstation_left">
              <a:extLst>
                <a:ext uri="{FF2B5EF4-FFF2-40B4-BE49-F238E27FC236}">
                  <a16:creationId xmlns:a16="http://schemas.microsoft.com/office/drawing/2014/main" id="{FA1112E8-AB8F-C54A-BC02-A54C3F6D6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537" y="5745108"/>
              <a:ext cx="33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">
              <a:extLst>
                <a:ext uri="{FF2B5EF4-FFF2-40B4-BE49-F238E27FC236}">
                  <a16:creationId xmlns:a16="http://schemas.microsoft.com/office/drawing/2014/main" id="{80D1FA08-5920-8F4A-A441-3A01518BB088}"/>
                </a:ext>
              </a:extLst>
            </p:cNvPr>
            <p:cNvGrpSpPr/>
            <p:nvPr/>
          </p:nvGrpSpPr>
          <p:grpSpPr>
            <a:xfrm>
              <a:off x="4280050" y="4877815"/>
              <a:ext cx="969962" cy="1001713"/>
              <a:chOff x="2382838" y="3429000"/>
              <a:chExt cx="969962" cy="1001713"/>
            </a:xfrm>
          </p:grpSpPr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135E2F5B-E390-BD4B-A5E8-69AD7EE8D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4241800"/>
                <a:ext cx="962025" cy="182563"/>
              </a:xfrm>
              <a:custGeom>
                <a:avLst/>
                <a:gdLst>
                  <a:gd name="T0" fmla="*/ 967338 w 960966"/>
                  <a:gd name="T1" fmla="*/ 183370 h 182402"/>
                  <a:gd name="T2" fmla="*/ 588074 w 960966"/>
                  <a:gd name="T3" fmla="*/ 369 h 182402"/>
                  <a:gd name="T4" fmla="*/ 0 w 960966"/>
                  <a:gd name="T5" fmla="*/ 132300 h 1824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0966" h="182402">
                    <a:moveTo>
                      <a:pt x="960966" y="182402"/>
                    </a:moveTo>
                    <a:cubicBezTo>
                      <a:pt x="852663" y="95619"/>
                      <a:pt x="744361" y="8836"/>
                      <a:pt x="584200" y="369"/>
                    </a:cubicBezTo>
                    <a:cubicBezTo>
                      <a:pt x="424039" y="-8098"/>
                      <a:pt x="0" y="131602"/>
                      <a:pt x="0" y="131602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A6F63CA3-EBEB-FA40-9B7A-6B7B3E158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3867150"/>
                <a:ext cx="969962" cy="563563"/>
              </a:xfrm>
              <a:custGeom>
                <a:avLst/>
                <a:gdLst>
                  <a:gd name="T0" fmla="*/ 972611 w 969433"/>
                  <a:gd name="T1" fmla="*/ 562299 h 563816"/>
                  <a:gd name="T2" fmla="*/ 594609 w 969433"/>
                  <a:gd name="T3" fmla="*/ 38782 h 563816"/>
                  <a:gd name="T4" fmla="*/ 0 w 969433"/>
                  <a:gd name="T5" fmla="*/ 38782 h 5638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9433" h="563816">
                    <a:moveTo>
                      <a:pt x="969433" y="563816"/>
                    </a:moveTo>
                    <a:cubicBezTo>
                      <a:pt x="886530" y="438933"/>
                      <a:pt x="754238" y="126373"/>
                      <a:pt x="592666" y="38884"/>
                    </a:cubicBezTo>
                    <a:cubicBezTo>
                      <a:pt x="431094" y="-48605"/>
                      <a:pt x="0" y="38884"/>
                      <a:pt x="0" y="38884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3EE9B4C9-72FE-7845-8926-2917CEA22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3429000"/>
                <a:ext cx="952500" cy="992188"/>
              </a:xfrm>
              <a:custGeom>
                <a:avLst/>
                <a:gdLst>
                  <a:gd name="T0" fmla="*/ 952495 w 952501"/>
                  <a:gd name="T1" fmla="*/ 993093 h 992007"/>
                  <a:gd name="T2" fmla="*/ 588427 w 952501"/>
                  <a:gd name="T3" fmla="*/ 141264 h 992007"/>
                  <a:gd name="T4" fmla="*/ 0 w 952501"/>
                  <a:gd name="T5" fmla="*/ 1407 h 992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2501" h="992007">
                    <a:moveTo>
                      <a:pt x="952501" y="992007"/>
                    </a:moveTo>
                    <a:cubicBezTo>
                      <a:pt x="928865" y="816324"/>
                      <a:pt x="747183" y="306208"/>
                      <a:pt x="588433" y="141108"/>
                    </a:cubicBezTo>
                    <a:cubicBezTo>
                      <a:pt x="429683" y="-23992"/>
                      <a:pt x="0" y="1407"/>
                      <a:pt x="0" y="1407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603787" y="4016201"/>
            <a:ext cx="1319212" cy="1237181"/>
            <a:chOff x="4280050" y="4877815"/>
            <a:chExt cx="1319212" cy="1237181"/>
          </a:xfrm>
        </p:grpSpPr>
        <p:pic>
          <p:nvPicPr>
            <p:cNvPr id="49" name="Picture 22" descr="workstation_left">
              <a:extLst>
                <a:ext uri="{FF2B5EF4-FFF2-40B4-BE49-F238E27FC236}">
                  <a16:creationId xmlns:a16="http://schemas.microsoft.com/office/drawing/2014/main" id="{FA1112E8-AB8F-C54A-BC02-A54C3F6D6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537" y="5745108"/>
              <a:ext cx="33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1">
              <a:extLst>
                <a:ext uri="{FF2B5EF4-FFF2-40B4-BE49-F238E27FC236}">
                  <a16:creationId xmlns:a16="http://schemas.microsoft.com/office/drawing/2014/main" id="{80D1FA08-5920-8F4A-A441-3A01518BB088}"/>
                </a:ext>
              </a:extLst>
            </p:cNvPr>
            <p:cNvGrpSpPr/>
            <p:nvPr/>
          </p:nvGrpSpPr>
          <p:grpSpPr>
            <a:xfrm>
              <a:off x="4280050" y="4877815"/>
              <a:ext cx="969962" cy="1001713"/>
              <a:chOff x="2382838" y="3429000"/>
              <a:chExt cx="969962" cy="1001713"/>
            </a:xfrm>
          </p:grpSpPr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135E2F5B-E390-BD4B-A5E8-69AD7EE8D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4241800"/>
                <a:ext cx="962025" cy="182563"/>
              </a:xfrm>
              <a:custGeom>
                <a:avLst/>
                <a:gdLst>
                  <a:gd name="T0" fmla="*/ 967338 w 960966"/>
                  <a:gd name="T1" fmla="*/ 183370 h 182402"/>
                  <a:gd name="T2" fmla="*/ 588074 w 960966"/>
                  <a:gd name="T3" fmla="*/ 369 h 182402"/>
                  <a:gd name="T4" fmla="*/ 0 w 960966"/>
                  <a:gd name="T5" fmla="*/ 132300 h 1824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0966" h="182402">
                    <a:moveTo>
                      <a:pt x="960966" y="182402"/>
                    </a:moveTo>
                    <a:cubicBezTo>
                      <a:pt x="852663" y="95619"/>
                      <a:pt x="744361" y="8836"/>
                      <a:pt x="584200" y="369"/>
                    </a:cubicBezTo>
                    <a:cubicBezTo>
                      <a:pt x="424039" y="-8098"/>
                      <a:pt x="0" y="131602"/>
                      <a:pt x="0" y="131602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A6F63CA3-EBEB-FA40-9B7A-6B7B3E158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3867150"/>
                <a:ext cx="969962" cy="563563"/>
              </a:xfrm>
              <a:custGeom>
                <a:avLst/>
                <a:gdLst>
                  <a:gd name="T0" fmla="*/ 972611 w 969433"/>
                  <a:gd name="T1" fmla="*/ 562299 h 563816"/>
                  <a:gd name="T2" fmla="*/ 594609 w 969433"/>
                  <a:gd name="T3" fmla="*/ 38782 h 563816"/>
                  <a:gd name="T4" fmla="*/ 0 w 969433"/>
                  <a:gd name="T5" fmla="*/ 38782 h 5638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9433" h="563816">
                    <a:moveTo>
                      <a:pt x="969433" y="563816"/>
                    </a:moveTo>
                    <a:cubicBezTo>
                      <a:pt x="886530" y="438933"/>
                      <a:pt x="754238" y="126373"/>
                      <a:pt x="592666" y="38884"/>
                    </a:cubicBezTo>
                    <a:cubicBezTo>
                      <a:pt x="431094" y="-48605"/>
                      <a:pt x="0" y="38884"/>
                      <a:pt x="0" y="38884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3EE9B4C9-72FE-7845-8926-2917CEA22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3429000"/>
                <a:ext cx="952500" cy="992188"/>
              </a:xfrm>
              <a:custGeom>
                <a:avLst/>
                <a:gdLst>
                  <a:gd name="T0" fmla="*/ 952495 w 952501"/>
                  <a:gd name="T1" fmla="*/ 993093 h 992007"/>
                  <a:gd name="T2" fmla="*/ 588427 w 952501"/>
                  <a:gd name="T3" fmla="*/ 141264 h 992007"/>
                  <a:gd name="T4" fmla="*/ 0 w 952501"/>
                  <a:gd name="T5" fmla="*/ 1407 h 992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2501" h="992007">
                    <a:moveTo>
                      <a:pt x="952501" y="992007"/>
                    </a:moveTo>
                    <a:cubicBezTo>
                      <a:pt x="928865" y="816324"/>
                      <a:pt x="747183" y="306208"/>
                      <a:pt x="588433" y="141108"/>
                    </a:cubicBezTo>
                    <a:cubicBezTo>
                      <a:pt x="429683" y="-23992"/>
                      <a:pt x="0" y="1407"/>
                      <a:pt x="0" y="1407"/>
                    </a:cubicBezTo>
                  </a:path>
                </a:pathLst>
              </a:custGeom>
              <a:noFill/>
              <a:ln w="12700" cmpd="sng">
                <a:solidFill>
                  <a:srgbClr val="0065BD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CiscoSansTT" panose="020B0503020201020303" pitchFamily="34" charset="0"/>
                  <a:cs typeface="CiscoSansTT" panose="020B05030202010203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5" y="4514965"/>
            <a:ext cx="8244408" cy="2186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Vizualizáció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Analízis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585312"/>
            <a:ext cx="2381931" cy="1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193571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649553" y="2344907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 flipV="1">
            <a:off x="6770381" y="2371115"/>
            <a:ext cx="1897146" cy="337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3" idx="1"/>
            <a:endCxn id="263" idx="3"/>
          </p:cNvCxnSpPr>
          <p:nvPr/>
        </p:nvCxnSpPr>
        <p:spPr>
          <a:xfrm flipH="1">
            <a:off x="2240938" y="1787384"/>
            <a:ext cx="1075535" cy="44661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1603477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flipH="1" flipV="1">
            <a:off x="5053720" y="1763284"/>
            <a:ext cx="197075" cy="502269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 flipV="1">
            <a:off x="3842881" y="1763284"/>
            <a:ext cx="617114" cy="241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13" idx="1"/>
            <a:endCxn id="269" idx="3"/>
          </p:cNvCxnSpPr>
          <p:nvPr/>
        </p:nvCxnSpPr>
        <p:spPr>
          <a:xfrm flipH="1">
            <a:off x="2146095" y="1787384"/>
            <a:ext cx="1170378" cy="694403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5" y="160612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95" y="210839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stCxn id="35" idx="1"/>
            <a:endCxn id="22" idx="3"/>
          </p:cNvCxnSpPr>
          <p:nvPr/>
        </p:nvCxnSpPr>
        <p:spPr>
          <a:xfrm flipH="1" flipV="1">
            <a:off x="5844520" y="2265553"/>
            <a:ext cx="524875" cy="102246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" name="Freeform 33">
            <a:extLst>
              <a:ext uri="{FF2B5EF4-FFF2-40B4-BE49-F238E27FC236}">
                <a16:creationId xmlns:a16="http://schemas.microsoft.com/office/drawing/2014/main" id="{13F99E75-8089-F440-8D9F-58341B12914A}"/>
              </a:ext>
            </a:extLst>
          </p:cNvPr>
          <p:cNvSpPr>
            <a:spLocks/>
          </p:cNvSpPr>
          <p:nvPr/>
        </p:nvSpPr>
        <p:spPr bwMode="auto">
          <a:xfrm>
            <a:off x="2083624" y="1751258"/>
            <a:ext cx="1376599" cy="224971"/>
          </a:xfrm>
          <a:custGeom>
            <a:avLst/>
            <a:gdLst>
              <a:gd name="T0" fmla="*/ 0 w 762001"/>
              <a:gd name="T1" fmla="*/ 5785 h 51467"/>
              <a:gd name="T2" fmla="*/ 761995 w 762001"/>
              <a:gd name="T3" fmla="*/ 82 h 51467"/>
              <a:gd name="T4" fmla="*/ 0 60000 65536"/>
              <a:gd name="T5" fmla="*/ 0 60000 65536"/>
              <a:gd name="connsiteX0" fmla="*/ 0 w 1220810"/>
              <a:gd name="connsiteY0" fmla="*/ 11196 h 56070"/>
              <a:gd name="connsiteX1" fmla="*/ 1220810 w 1220810"/>
              <a:gd name="connsiteY1" fmla="*/ 73 h 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810" h="56070">
                <a:moveTo>
                  <a:pt x="0" y="11196"/>
                </a:moveTo>
                <a:cubicBezTo>
                  <a:pt x="244123" y="119852"/>
                  <a:pt x="1008995" y="-3418"/>
                  <a:pt x="1220810" y="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60D958F5-436C-D34D-9E1A-8952280FB7F5}"/>
              </a:ext>
            </a:extLst>
          </p:cNvPr>
          <p:cNvSpPr>
            <a:spLocks/>
          </p:cNvSpPr>
          <p:nvPr/>
        </p:nvSpPr>
        <p:spPr bwMode="auto">
          <a:xfrm>
            <a:off x="3780621" y="1711111"/>
            <a:ext cx="857455" cy="146875"/>
          </a:xfrm>
          <a:custGeom>
            <a:avLst/>
            <a:gdLst>
              <a:gd name="T0" fmla="*/ 0 w 757767"/>
              <a:gd name="T1" fmla="*/ 270104 h 267926"/>
              <a:gd name="T2" fmla="*/ 754598 w 757767"/>
              <a:gd name="T3" fmla="*/ 14040 h 267926"/>
              <a:gd name="T4" fmla="*/ 0 60000 65536"/>
              <a:gd name="T5" fmla="*/ 0 60000 65536"/>
              <a:gd name="connsiteX0" fmla="*/ 0 w 411740"/>
              <a:gd name="connsiteY0" fmla="*/ 236094 h 236094"/>
              <a:gd name="connsiteX1" fmla="*/ 411740 w 411740"/>
              <a:gd name="connsiteY1" fmla="*/ 15635 h 236094"/>
              <a:gd name="connsiteX0" fmla="*/ 0 w 747281"/>
              <a:gd name="connsiteY0" fmla="*/ 204724 h 204724"/>
              <a:gd name="connsiteX1" fmla="*/ 747281 w 747281"/>
              <a:gd name="connsiteY1" fmla="*/ 17807 h 2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281" h="204724">
                <a:moveTo>
                  <a:pt x="0" y="204724"/>
                </a:moveTo>
                <a:cubicBezTo>
                  <a:pt x="261056" y="122880"/>
                  <a:pt x="566659" y="-56982"/>
                  <a:pt x="747281" y="1780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1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060234" y="1839087"/>
            <a:ext cx="1310126" cy="701352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093028"/>
              <a:gd name="connsiteY0" fmla="*/ 475640 h 475640"/>
              <a:gd name="connsiteX1" fmla="*/ 168041 w 1093028"/>
              <a:gd name="connsiteY1" fmla="*/ 221833 h 475640"/>
              <a:gd name="connsiteX2" fmla="*/ 519365 w 1093028"/>
              <a:gd name="connsiteY2" fmla="*/ 205514 h 475640"/>
              <a:gd name="connsiteX3" fmla="*/ 1093028 w 1093028"/>
              <a:gd name="connsiteY3" fmla="*/ 0 h 4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28" h="475640">
                <a:moveTo>
                  <a:pt x="0" y="475640"/>
                </a:moveTo>
                <a:cubicBezTo>
                  <a:pt x="49755" y="436059"/>
                  <a:pt x="105847" y="271310"/>
                  <a:pt x="168041" y="221833"/>
                </a:cubicBezTo>
                <a:cubicBezTo>
                  <a:pt x="221142" y="171372"/>
                  <a:pt x="420409" y="245206"/>
                  <a:pt x="519365" y="205514"/>
                </a:cubicBezTo>
                <a:cubicBezTo>
                  <a:pt x="618321" y="165822"/>
                  <a:pt x="1019167" y="31532"/>
                  <a:pt x="109302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719FA759-3153-814F-93DD-AAAB464930F9}"/>
              </a:ext>
            </a:extLst>
          </p:cNvPr>
          <p:cNvSpPr>
            <a:spLocks/>
          </p:cNvSpPr>
          <p:nvPr/>
        </p:nvSpPr>
        <p:spPr bwMode="auto">
          <a:xfrm>
            <a:off x="4958059" y="1726701"/>
            <a:ext cx="3254578" cy="576785"/>
          </a:xfrm>
          <a:custGeom>
            <a:avLst/>
            <a:gdLst>
              <a:gd name="T0" fmla="*/ 0 w 4285026"/>
              <a:gd name="T1" fmla="*/ 810 h 373349"/>
              <a:gd name="T2" fmla="*/ 279258 w 4285026"/>
              <a:gd name="T3" fmla="*/ 77993 h 373349"/>
              <a:gd name="T4" fmla="*/ 715069 w 4285026"/>
              <a:gd name="T5" fmla="*/ 371630 h 373349"/>
              <a:gd name="T6" fmla="*/ 4282842 w 4285026"/>
              <a:gd name="T7" fmla="*/ 368083 h 373349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285026"/>
              <a:gd name="connsiteY0" fmla="*/ 3 h 372536"/>
              <a:gd name="connsiteX1" fmla="*/ 921809 w 4285026"/>
              <a:gd name="connsiteY1" fmla="*/ 149785 h 372536"/>
              <a:gd name="connsiteX2" fmla="*/ 715435 w 4285026"/>
              <a:gd name="connsiteY2" fmla="*/ 372536 h 372536"/>
              <a:gd name="connsiteX3" fmla="*/ 4285026 w 4285026"/>
              <a:gd name="connsiteY3" fmla="*/ 368972 h 372536"/>
              <a:gd name="connsiteX0" fmla="*/ 0 w 4285026"/>
              <a:gd name="connsiteY0" fmla="*/ 3 h 673556"/>
              <a:gd name="connsiteX1" fmla="*/ 921809 w 4285026"/>
              <a:gd name="connsiteY1" fmla="*/ 149785 h 673556"/>
              <a:gd name="connsiteX2" fmla="*/ 1070809 w 4285026"/>
              <a:gd name="connsiteY2" fmla="*/ 673556 h 673556"/>
              <a:gd name="connsiteX3" fmla="*/ 4285026 w 4285026"/>
              <a:gd name="connsiteY3" fmla="*/ 368972 h 673556"/>
              <a:gd name="connsiteX0" fmla="*/ 0 w 4285026"/>
              <a:gd name="connsiteY0" fmla="*/ 3 h 444780"/>
              <a:gd name="connsiteX1" fmla="*/ 921809 w 4285026"/>
              <a:gd name="connsiteY1" fmla="*/ 149785 h 444780"/>
              <a:gd name="connsiteX2" fmla="*/ 1248495 w 4285026"/>
              <a:gd name="connsiteY2" fmla="*/ 444780 h 444780"/>
              <a:gd name="connsiteX3" fmla="*/ 4285026 w 4285026"/>
              <a:gd name="connsiteY3" fmla="*/ 368972 h 444780"/>
              <a:gd name="connsiteX0" fmla="*/ 0 w 4285026"/>
              <a:gd name="connsiteY0" fmla="*/ 3 h 444780"/>
              <a:gd name="connsiteX1" fmla="*/ 812462 w 4285026"/>
              <a:gd name="connsiteY1" fmla="*/ 173866 h 444780"/>
              <a:gd name="connsiteX2" fmla="*/ 1248495 w 4285026"/>
              <a:gd name="connsiteY2" fmla="*/ 444780 h 444780"/>
              <a:gd name="connsiteX3" fmla="*/ 4285026 w 4285026"/>
              <a:gd name="connsiteY3" fmla="*/ 368972 h 444780"/>
              <a:gd name="connsiteX0" fmla="*/ 0 w 4052666"/>
              <a:gd name="connsiteY0" fmla="*/ 0 h 577227"/>
              <a:gd name="connsiteX1" fmla="*/ 580102 w 4052666"/>
              <a:gd name="connsiteY1" fmla="*/ 306313 h 577227"/>
              <a:gd name="connsiteX2" fmla="*/ 1016135 w 4052666"/>
              <a:gd name="connsiteY2" fmla="*/ 577227 h 577227"/>
              <a:gd name="connsiteX3" fmla="*/ 4052666 w 4052666"/>
              <a:gd name="connsiteY3" fmla="*/ 501419 h 577227"/>
              <a:gd name="connsiteX0" fmla="*/ 0 w 4052666"/>
              <a:gd name="connsiteY0" fmla="*/ 0 h 504983"/>
              <a:gd name="connsiteX1" fmla="*/ 580102 w 4052666"/>
              <a:gd name="connsiteY1" fmla="*/ 306313 h 504983"/>
              <a:gd name="connsiteX2" fmla="*/ 1016135 w 4052666"/>
              <a:gd name="connsiteY2" fmla="*/ 504983 h 504983"/>
              <a:gd name="connsiteX3" fmla="*/ 4052666 w 4052666"/>
              <a:gd name="connsiteY3" fmla="*/ 501419 h 504983"/>
              <a:gd name="connsiteX0" fmla="*/ 0 w 3697293"/>
              <a:gd name="connsiteY0" fmla="*/ 0 h 577229"/>
              <a:gd name="connsiteX1" fmla="*/ 224729 w 3697293"/>
              <a:gd name="connsiteY1" fmla="*/ 378559 h 577229"/>
              <a:gd name="connsiteX2" fmla="*/ 660762 w 3697293"/>
              <a:gd name="connsiteY2" fmla="*/ 577229 h 577229"/>
              <a:gd name="connsiteX3" fmla="*/ 3697293 w 3697293"/>
              <a:gd name="connsiteY3" fmla="*/ 573665 h 577229"/>
              <a:gd name="connsiteX0" fmla="*/ 0 w 3697293"/>
              <a:gd name="connsiteY0" fmla="*/ 0 h 577229"/>
              <a:gd name="connsiteX1" fmla="*/ 443420 w 3697293"/>
              <a:gd name="connsiteY1" fmla="*/ 402641 h 577229"/>
              <a:gd name="connsiteX2" fmla="*/ 660762 w 3697293"/>
              <a:gd name="connsiteY2" fmla="*/ 577229 h 577229"/>
              <a:gd name="connsiteX3" fmla="*/ 3697293 w 3697293"/>
              <a:gd name="connsiteY3" fmla="*/ 573665 h 57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293" h="577229">
                <a:moveTo>
                  <a:pt x="0" y="0"/>
                </a:moveTo>
                <a:cubicBezTo>
                  <a:pt x="0" y="-483"/>
                  <a:pt x="329825" y="312330"/>
                  <a:pt x="443420" y="402641"/>
                </a:cubicBezTo>
                <a:cubicBezTo>
                  <a:pt x="582414" y="476018"/>
                  <a:pt x="358079" y="523607"/>
                  <a:pt x="660762" y="577229"/>
                </a:cubicBezTo>
                <a:lnTo>
                  <a:pt x="3697293" y="57366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42" y="1917514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198" y="1555510"/>
            <a:ext cx="2774881" cy="1655762"/>
          </a:xfrm>
          <a:prstGeom prst="roundRect">
            <a:avLst>
              <a:gd name="adj" fmla="val 13760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7" y="1789425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483625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35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5" y="20725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04" y="2472371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148776" y="23833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0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73" y="177023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754" y="2560196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>
                <a:solidFill>
                  <a:srgbClr val="000000"/>
                </a:solidFill>
              </a:rPr>
              <a:t>Cache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3" y="1775586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1" y="254144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42" y="2938585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cxnSp>
        <p:nvCxnSpPr>
          <p:cNvPr id="196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313400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45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924087" y="3309828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7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1564880" y="379608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9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1452911" y="3516809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1329086" y="3667248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2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710586" y="3950318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3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1133392" y="38574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4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1091704" y="3538416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6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0" y="277622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0" y="164813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7" y="2297880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4" y="2619519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62" idx="1"/>
            <a:endCxn id="272" idx="3"/>
          </p:cNvCxnSpPr>
          <p:nvPr/>
        </p:nvCxnSpPr>
        <p:spPr>
          <a:xfrm flipH="1" flipV="1">
            <a:off x="1340942" y="2803426"/>
            <a:ext cx="1225068" cy="156709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6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62" idx="3"/>
            <a:endCxn id="22" idx="1"/>
          </p:cNvCxnSpPr>
          <p:nvPr/>
        </p:nvCxnSpPr>
        <p:spPr>
          <a:xfrm flipV="1">
            <a:off x="3092418" y="2265553"/>
            <a:ext cx="2158377" cy="69458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88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935590" y="2251436"/>
            <a:ext cx="2603470" cy="752318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761778"/>
              <a:gd name="connsiteY0" fmla="*/ 491959 h 491959"/>
              <a:gd name="connsiteX1" fmla="*/ 201049 w 761778"/>
              <a:gd name="connsiteY1" fmla="*/ 306768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761778"/>
              <a:gd name="connsiteY0" fmla="*/ 491959 h 491959"/>
              <a:gd name="connsiteX1" fmla="*/ 201049 w 761778"/>
              <a:gd name="connsiteY1" fmla="*/ 306768 h 491959"/>
              <a:gd name="connsiteX2" fmla="*/ 538227 w 761778"/>
              <a:gd name="connsiteY2" fmla="*/ 172821 h 491959"/>
              <a:gd name="connsiteX3" fmla="*/ 761778 w 761778"/>
              <a:gd name="connsiteY3" fmla="*/ 0 h 491959"/>
              <a:gd name="connsiteX0" fmla="*/ 33324 w 578191"/>
              <a:gd name="connsiteY0" fmla="*/ 462552 h 462552"/>
              <a:gd name="connsiteX1" fmla="*/ 17462 w 578191"/>
              <a:gd name="connsiteY1" fmla="*/ 306768 h 462552"/>
              <a:gd name="connsiteX2" fmla="*/ 354640 w 578191"/>
              <a:gd name="connsiteY2" fmla="*/ 172821 h 462552"/>
              <a:gd name="connsiteX3" fmla="*/ 578191 w 578191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321316 w 544867"/>
              <a:gd name="connsiteY2" fmla="*/ 172821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21825 w 544867"/>
              <a:gd name="connsiteY1" fmla="*/ 239346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21825 w 544867"/>
              <a:gd name="connsiteY1" fmla="*/ 239346 h 462552"/>
              <a:gd name="connsiteX2" fmla="*/ 376643 w 544867"/>
              <a:gd name="connsiteY2" fmla="*/ 124525 h 462552"/>
              <a:gd name="connsiteX3" fmla="*/ 544867 w 544867"/>
              <a:gd name="connsiteY3" fmla="*/ 0 h 462552"/>
              <a:gd name="connsiteX0" fmla="*/ 0 w 537416"/>
              <a:gd name="connsiteY0" fmla="*/ 485863 h 485863"/>
              <a:gd name="connsiteX1" fmla="*/ 121825 w 537416"/>
              <a:gd name="connsiteY1" fmla="*/ 262657 h 485863"/>
              <a:gd name="connsiteX2" fmla="*/ 376643 w 537416"/>
              <a:gd name="connsiteY2" fmla="*/ 147836 h 485863"/>
              <a:gd name="connsiteX3" fmla="*/ 537416 w 537416"/>
              <a:gd name="connsiteY3" fmla="*/ 0 h 4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416" h="485863">
                <a:moveTo>
                  <a:pt x="0" y="485863"/>
                </a:moveTo>
                <a:cubicBezTo>
                  <a:pt x="49755" y="446282"/>
                  <a:pt x="59631" y="312134"/>
                  <a:pt x="121825" y="262657"/>
                </a:cubicBezTo>
                <a:cubicBezTo>
                  <a:pt x="174926" y="212196"/>
                  <a:pt x="287118" y="216935"/>
                  <a:pt x="376643" y="147836"/>
                </a:cubicBezTo>
                <a:cubicBezTo>
                  <a:pt x="475599" y="108144"/>
                  <a:pt x="463555" y="31532"/>
                  <a:pt x="53741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296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1285942" y="2815517"/>
            <a:ext cx="1574819" cy="199633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313859"/>
              <a:gd name="connsiteY0" fmla="*/ 272550 h 394102"/>
              <a:gd name="connsiteX1" fmla="*/ 168041 w 1313859"/>
              <a:gd name="connsiteY1" fmla="*/ 18743 h 394102"/>
              <a:gd name="connsiteX2" fmla="*/ 519365 w 1313859"/>
              <a:gd name="connsiteY2" fmla="*/ 2424 h 394102"/>
              <a:gd name="connsiteX3" fmla="*/ 1313859 w 1313859"/>
              <a:gd name="connsiteY3" fmla="*/ 392555 h 394102"/>
              <a:gd name="connsiteX0" fmla="*/ 0 w 1313859"/>
              <a:gd name="connsiteY0" fmla="*/ 257638 h 386104"/>
              <a:gd name="connsiteX1" fmla="*/ 168041 w 1313859"/>
              <a:gd name="connsiteY1" fmla="*/ 3831 h 386104"/>
              <a:gd name="connsiteX2" fmla="*/ 820500 w 1313859"/>
              <a:gd name="connsiteY2" fmla="*/ 379169 h 386104"/>
              <a:gd name="connsiteX3" fmla="*/ 1313859 w 1313859"/>
              <a:gd name="connsiteY3" fmla="*/ 377643 h 386104"/>
              <a:gd name="connsiteX0" fmla="*/ 0 w 1313859"/>
              <a:gd name="connsiteY0" fmla="*/ 6921 h 135386"/>
              <a:gd name="connsiteX1" fmla="*/ 398912 w 1313859"/>
              <a:gd name="connsiteY1" fmla="*/ 63176 h 135386"/>
              <a:gd name="connsiteX2" fmla="*/ 820500 w 1313859"/>
              <a:gd name="connsiteY2" fmla="*/ 128452 h 135386"/>
              <a:gd name="connsiteX3" fmla="*/ 1313859 w 1313859"/>
              <a:gd name="connsiteY3" fmla="*/ 126926 h 1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859" h="135386">
                <a:moveTo>
                  <a:pt x="0" y="6921"/>
                </a:moveTo>
                <a:cubicBezTo>
                  <a:pt x="49755" y="-32660"/>
                  <a:pt x="336718" y="112653"/>
                  <a:pt x="398912" y="63176"/>
                </a:cubicBezTo>
                <a:cubicBezTo>
                  <a:pt x="452013" y="12715"/>
                  <a:pt x="721544" y="168144"/>
                  <a:pt x="820500" y="128452"/>
                </a:cubicBezTo>
                <a:cubicBezTo>
                  <a:pt x="919456" y="88760"/>
                  <a:pt x="1239998" y="158458"/>
                  <a:pt x="1313859" y="12692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297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3" y="3834011"/>
            <a:ext cx="19141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5" y="4405463"/>
            <a:ext cx="115448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Flow </a:t>
            </a:r>
            <a:r>
              <a:rPr lang="en-US" sz="1100" b="1" kern="0" dirty="0" err="1">
                <a:solidFill>
                  <a:srgbClr val="000000"/>
                </a:solidFill>
              </a:rPr>
              <a:t>Kollektor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cxnSp>
        <p:nvCxnSpPr>
          <p:cNvPr id="300" name="Straight Arrow Connector 299"/>
          <p:cNvCxnSpPr>
            <a:stCxn id="262" idx="2"/>
            <a:endCxn id="297" idx="0"/>
          </p:cNvCxnSpPr>
          <p:nvPr/>
        </p:nvCxnSpPr>
        <p:spPr>
          <a:xfrm>
            <a:off x="2829214" y="3144041"/>
            <a:ext cx="518724" cy="68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3" idx="2"/>
            <a:endCxn id="297" idx="0"/>
          </p:cNvCxnSpPr>
          <p:nvPr/>
        </p:nvCxnSpPr>
        <p:spPr>
          <a:xfrm flipH="1">
            <a:off x="3347938" y="1971290"/>
            <a:ext cx="231739" cy="186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404378" y="3850517"/>
            <a:ext cx="11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Netflow</a:t>
            </a:r>
            <a:r>
              <a:rPr lang="en-US" sz="1400" dirty="0"/>
              <a:t>/</a:t>
            </a:r>
            <a:r>
              <a:rPr lang="en-US" sz="1400" dirty="0" err="1"/>
              <a:t>ipfix</a:t>
            </a:r>
            <a:br>
              <a:rPr lang="en-US" sz="1400" dirty="0"/>
            </a:br>
            <a:r>
              <a:rPr lang="en-US" sz="1400" dirty="0" err="1"/>
              <a:t>SFlow</a:t>
            </a:r>
            <a:endParaRPr lang="en-US" sz="1400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4866083" y="3733147"/>
            <a:ext cx="1446230" cy="895523"/>
            <a:chOff x="4302064" y="4155514"/>
            <a:chExt cx="1446230" cy="895523"/>
          </a:xfrm>
        </p:grpSpPr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604394" y="4155514"/>
              <a:ext cx="763986" cy="741067"/>
            </a:xfrm>
            <a:prstGeom prst="rect">
              <a:avLst/>
            </a:prstGeom>
          </p:spPr>
        </p:pic>
        <p:sp>
          <p:nvSpPr>
            <p:cNvPr id="308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064" y="4806355"/>
              <a:ext cx="144623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</a:rPr>
                <a:t>Anomália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en-US" sz="1100" b="1" kern="0" dirty="0" err="1">
                  <a:solidFill>
                    <a:srgbClr val="000000"/>
                  </a:solidFill>
                </a:rPr>
                <a:t>Detekció</a:t>
              </a:r>
              <a:endParaRPr lang="en-US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726168" y="3732968"/>
            <a:ext cx="722979" cy="895702"/>
            <a:chOff x="6461760" y="4117474"/>
            <a:chExt cx="722979" cy="895702"/>
          </a:xfrm>
        </p:grpSpPr>
        <p:pic>
          <p:nvPicPr>
            <p:cNvPr id="307" name="Picture 286">
              <a:extLst>
                <a:ext uri="{FF2B5EF4-FFF2-40B4-BE49-F238E27FC236}">
                  <a16:creationId xmlns:a16="http://schemas.microsoft.com/office/drawing/2014/main" id="{36790485-3CC9-5F4D-B423-E2F72307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728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760" y="4117474"/>
              <a:ext cx="722979" cy="7516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9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563" y="4768494"/>
              <a:ext cx="527709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>
                  <a:solidFill>
                    <a:srgbClr val="000000"/>
                  </a:solidFill>
                </a:rPr>
                <a:t>Filter</a:t>
              </a:r>
            </a:p>
          </p:txBody>
        </p:sp>
      </p:grpSp>
      <p:cxnSp>
        <p:nvCxnSpPr>
          <p:cNvPr id="312" name="Straight Arrow Connector 311"/>
          <p:cNvCxnSpPr>
            <a:stCxn id="305" idx="3"/>
            <a:endCxn id="306" idx="3"/>
          </p:cNvCxnSpPr>
          <p:nvPr/>
        </p:nvCxnSpPr>
        <p:spPr>
          <a:xfrm flipV="1">
            <a:off x="4551230" y="4103681"/>
            <a:ext cx="617183" cy="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1"/>
            <a:endCxn id="307" idx="1"/>
          </p:cNvCxnSpPr>
          <p:nvPr/>
        </p:nvCxnSpPr>
        <p:spPr>
          <a:xfrm>
            <a:off x="5932399" y="4103681"/>
            <a:ext cx="793769" cy="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37" idx="0"/>
            <a:endCxn id="297" idx="0"/>
          </p:cNvCxnSpPr>
          <p:nvPr/>
        </p:nvCxnSpPr>
        <p:spPr>
          <a:xfrm flipH="1">
            <a:off x="3347938" y="2472371"/>
            <a:ext cx="3349117" cy="13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3" y="1952381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sp>
        <p:nvSpPr>
          <p:cNvPr id="324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4" y="3116595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pic>
        <p:nvPicPr>
          <p:cNvPr id="325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5" y="5869371"/>
            <a:ext cx="68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11180407" y="6326466"/>
            <a:ext cx="817562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327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00" y="5707446"/>
            <a:ext cx="5953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Összehasonlítás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Beavatkozás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585312"/>
            <a:ext cx="2381931" cy="1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193571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649553" y="2344907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 flipV="1">
            <a:off x="6770381" y="2371115"/>
            <a:ext cx="1897146" cy="337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3" idx="1"/>
            <a:endCxn id="263" idx="3"/>
          </p:cNvCxnSpPr>
          <p:nvPr/>
        </p:nvCxnSpPr>
        <p:spPr>
          <a:xfrm flipH="1">
            <a:off x="2240938" y="1787384"/>
            <a:ext cx="1075535" cy="44661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1603477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flipH="1" flipV="1">
            <a:off x="5053720" y="1763284"/>
            <a:ext cx="197075" cy="502269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 flipV="1">
            <a:off x="3842881" y="1763284"/>
            <a:ext cx="617114" cy="241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13" idx="1"/>
            <a:endCxn id="269" idx="3"/>
          </p:cNvCxnSpPr>
          <p:nvPr/>
        </p:nvCxnSpPr>
        <p:spPr>
          <a:xfrm flipH="1">
            <a:off x="2146095" y="1787384"/>
            <a:ext cx="1170378" cy="694403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5" y="160612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95" y="210839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stCxn id="35" idx="1"/>
            <a:endCxn id="22" idx="3"/>
          </p:cNvCxnSpPr>
          <p:nvPr/>
        </p:nvCxnSpPr>
        <p:spPr>
          <a:xfrm flipH="1" flipV="1">
            <a:off x="5844520" y="2265553"/>
            <a:ext cx="524875" cy="102246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" name="Freeform 33">
            <a:extLst>
              <a:ext uri="{FF2B5EF4-FFF2-40B4-BE49-F238E27FC236}">
                <a16:creationId xmlns:a16="http://schemas.microsoft.com/office/drawing/2014/main" id="{13F99E75-8089-F440-8D9F-58341B12914A}"/>
              </a:ext>
            </a:extLst>
          </p:cNvPr>
          <p:cNvSpPr>
            <a:spLocks/>
          </p:cNvSpPr>
          <p:nvPr/>
        </p:nvSpPr>
        <p:spPr bwMode="auto">
          <a:xfrm>
            <a:off x="2083624" y="1751258"/>
            <a:ext cx="1376599" cy="224971"/>
          </a:xfrm>
          <a:custGeom>
            <a:avLst/>
            <a:gdLst>
              <a:gd name="T0" fmla="*/ 0 w 762001"/>
              <a:gd name="T1" fmla="*/ 5785 h 51467"/>
              <a:gd name="T2" fmla="*/ 761995 w 762001"/>
              <a:gd name="T3" fmla="*/ 82 h 51467"/>
              <a:gd name="T4" fmla="*/ 0 60000 65536"/>
              <a:gd name="T5" fmla="*/ 0 60000 65536"/>
              <a:gd name="connsiteX0" fmla="*/ 0 w 1220810"/>
              <a:gd name="connsiteY0" fmla="*/ 11196 h 56070"/>
              <a:gd name="connsiteX1" fmla="*/ 1220810 w 1220810"/>
              <a:gd name="connsiteY1" fmla="*/ 73 h 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810" h="56070">
                <a:moveTo>
                  <a:pt x="0" y="11196"/>
                </a:moveTo>
                <a:cubicBezTo>
                  <a:pt x="244123" y="119852"/>
                  <a:pt x="1008995" y="-3418"/>
                  <a:pt x="1220810" y="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60D958F5-436C-D34D-9E1A-8952280FB7F5}"/>
              </a:ext>
            </a:extLst>
          </p:cNvPr>
          <p:cNvSpPr>
            <a:spLocks/>
          </p:cNvSpPr>
          <p:nvPr/>
        </p:nvSpPr>
        <p:spPr bwMode="auto">
          <a:xfrm>
            <a:off x="3780621" y="1711111"/>
            <a:ext cx="857455" cy="146875"/>
          </a:xfrm>
          <a:custGeom>
            <a:avLst/>
            <a:gdLst>
              <a:gd name="T0" fmla="*/ 0 w 757767"/>
              <a:gd name="T1" fmla="*/ 270104 h 267926"/>
              <a:gd name="T2" fmla="*/ 754598 w 757767"/>
              <a:gd name="T3" fmla="*/ 14040 h 267926"/>
              <a:gd name="T4" fmla="*/ 0 60000 65536"/>
              <a:gd name="T5" fmla="*/ 0 60000 65536"/>
              <a:gd name="connsiteX0" fmla="*/ 0 w 411740"/>
              <a:gd name="connsiteY0" fmla="*/ 236094 h 236094"/>
              <a:gd name="connsiteX1" fmla="*/ 411740 w 411740"/>
              <a:gd name="connsiteY1" fmla="*/ 15635 h 236094"/>
              <a:gd name="connsiteX0" fmla="*/ 0 w 747281"/>
              <a:gd name="connsiteY0" fmla="*/ 204724 h 204724"/>
              <a:gd name="connsiteX1" fmla="*/ 747281 w 747281"/>
              <a:gd name="connsiteY1" fmla="*/ 17807 h 2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281" h="204724">
                <a:moveTo>
                  <a:pt x="0" y="204724"/>
                </a:moveTo>
                <a:cubicBezTo>
                  <a:pt x="261056" y="122880"/>
                  <a:pt x="566659" y="-56982"/>
                  <a:pt x="747281" y="1780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1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060234" y="1839087"/>
            <a:ext cx="1310126" cy="701352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093028"/>
              <a:gd name="connsiteY0" fmla="*/ 475640 h 475640"/>
              <a:gd name="connsiteX1" fmla="*/ 168041 w 1093028"/>
              <a:gd name="connsiteY1" fmla="*/ 221833 h 475640"/>
              <a:gd name="connsiteX2" fmla="*/ 519365 w 1093028"/>
              <a:gd name="connsiteY2" fmla="*/ 205514 h 475640"/>
              <a:gd name="connsiteX3" fmla="*/ 1093028 w 1093028"/>
              <a:gd name="connsiteY3" fmla="*/ 0 h 4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28" h="475640">
                <a:moveTo>
                  <a:pt x="0" y="475640"/>
                </a:moveTo>
                <a:cubicBezTo>
                  <a:pt x="49755" y="436059"/>
                  <a:pt x="105847" y="271310"/>
                  <a:pt x="168041" y="221833"/>
                </a:cubicBezTo>
                <a:cubicBezTo>
                  <a:pt x="221142" y="171372"/>
                  <a:pt x="420409" y="245206"/>
                  <a:pt x="519365" y="205514"/>
                </a:cubicBezTo>
                <a:cubicBezTo>
                  <a:pt x="618321" y="165822"/>
                  <a:pt x="1019167" y="31532"/>
                  <a:pt x="109302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719FA759-3153-814F-93DD-AAAB464930F9}"/>
              </a:ext>
            </a:extLst>
          </p:cNvPr>
          <p:cNvSpPr>
            <a:spLocks/>
          </p:cNvSpPr>
          <p:nvPr/>
        </p:nvSpPr>
        <p:spPr bwMode="auto">
          <a:xfrm>
            <a:off x="4958059" y="1726701"/>
            <a:ext cx="3254578" cy="576785"/>
          </a:xfrm>
          <a:custGeom>
            <a:avLst/>
            <a:gdLst>
              <a:gd name="T0" fmla="*/ 0 w 4285026"/>
              <a:gd name="T1" fmla="*/ 810 h 373349"/>
              <a:gd name="T2" fmla="*/ 279258 w 4285026"/>
              <a:gd name="T3" fmla="*/ 77993 h 373349"/>
              <a:gd name="T4" fmla="*/ 715069 w 4285026"/>
              <a:gd name="T5" fmla="*/ 371630 h 373349"/>
              <a:gd name="T6" fmla="*/ 4282842 w 4285026"/>
              <a:gd name="T7" fmla="*/ 368083 h 373349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4285026"/>
              <a:gd name="connsiteY0" fmla="*/ 3 h 372536"/>
              <a:gd name="connsiteX1" fmla="*/ 921809 w 4285026"/>
              <a:gd name="connsiteY1" fmla="*/ 149785 h 372536"/>
              <a:gd name="connsiteX2" fmla="*/ 715435 w 4285026"/>
              <a:gd name="connsiteY2" fmla="*/ 372536 h 372536"/>
              <a:gd name="connsiteX3" fmla="*/ 4285026 w 4285026"/>
              <a:gd name="connsiteY3" fmla="*/ 368972 h 372536"/>
              <a:gd name="connsiteX0" fmla="*/ 0 w 4285026"/>
              <a:gd name="connsiteY0" fmla="*/ 3 h 673556"/>
              <a:gd name="connsiteX1" fmla="*/ 921809 w 4285026"/>
              <a:gd name="connsiteY1" fmla="*/ 149785 h 673556"/>
              <a:gd name="connsiteX2" fmla="*/ 1070809 w 4285026"/>
              <a:gd name="connsiteY2" fmla="*/ 673556 h 673556"/>
              <a:gd name="connsiteX3" fmla="*/ 4285026 w 4285026"/>
              <a:gd name="connsiteY3" fmla="*/ 368972 h 673556"/>
              <a:gd name="connsiteX0" fmla="*/ 0 w 4285026"/>
              <a:gd name="connsiteY0" fmla="*/ 3 h 444780"/>
              <a:gd name="connsiteX1" fmla="*/ 921809 w 4285026"/>
              <a:gd name="connsiteY1" fmla="*/ 149785 h 444780"/>
              <a:gd name="connsiteX2" fmla="*/ 1248495 w 4285026"/>
              <a:gd name="connsiteY2" fmla="*/ 444780 h 444780"/>
              <a:gd name="connsiteX3" fmla="*/ 4285026 w 4285026"/>
              <a:gd name="connsiteY3" fmla="*/ 368972 h 444780"/>
              <a:gd name="connsiteX0" fmla="*/ 0 w 4285026"/>
              <a:gd name="connsiteY0" fmla="*/ 3 h 444780"/>
              <a:gd name="connsiteX1" fmla="*/ 812462 w 4285026"/>
              <a:gd name="connsiteY1" fmla="*/ 173866 h 444780"/>
              <a:gd name="connsiteX2" fmla="*/ 1248495 w 4285026"/>
              <a:gd name="connsiteY2" fmla="*/ 444780 h 444780"/>
              <a:gd name="connsiteX3" fmla="*/ 4285026 w 4285026"/>
              <a:gd name="connsiteY3" fmla="*/ 368972 h 444780"/>
              <a:gd name="connsiteX0" fmla="*/ 0 w 4052666"/>
              <a:gd name="connsiteY0" fmla="*/ 0 h 577227"/>
              <a:gd name="connsiteX1" fmla="*/ 580102 w 4052666"/>
              <a:gd name="connsiteY1" fmla="*/ 306313 h 577227"/>
              <a:gd name="connsiteX2" fmla="*/ 1016135 w 4052666"/>
              <a:gd name="connsiteY2" fmla="*/ 577227 h 577227"/>
              <a:gd name="connsiteX3" fmla="*/ 4052666 w 4052666"/>
              <a:gd name="connsiteY3" fmla="*/ 501419 h 577227"/>
              <a:gd name="connsiteX0" fmla="*/ 0 w 4052666"/>
              <a:gd name="connsiteY0" fmla="*/ 0 h 504983"/>
              <a:gd name="connsiteX1" fmla="*/ 580102 w 4052666"/>
              <a:gd name="connsiteY1" fmla="*/ 306313 h 504983"/>
              <a:gd name="connsiteX2" fmla="*/ 1016135 w 4052666"/>
              <a:gd name="connsiteY2" fmla="*/ 504983 h 504983"/>
              <a:gd name="connsiteX3" fmla="*/ 4052666 w 4052666"/>
              <a:gd name="connsiteY3" fmla="*/ 501419 h 504983"/>
              <a:gd name="connsiteX0" fmla="*/ 0 w 3697293"/>
              <a:gd name="connsiteY0" fmla="*/ 0 h 577229"/>
              <a:gd name="connsiteX1" fmla="*/ 224729 w 3697293"/>
              <a:gd name="connsiteY1" fmla="*/ 378559 h 577229"/>
              <a:gd name="connsiteX2" fmla="*/ 660762 w 3697293"/>
              <a:gd name="connsiteY2" fmla="*/ 577229 h 577229"/>
              <a:gd name="connsiteX3" fmla="*/ 3697293 w 3697293"/>
              <a:gd name="connsiteY3" fmla="*/ 573665 h 577229"/>
              <a:gd name="connsiteX0" fmla="*/ 0 w 3697293"/>
              <a:gd name="connsiteY0" fmla="*/ 0 h 577229"/>
              <a:gd name="connsiteX1" fmla="*/ 443420 w 3697293"/>
              <a:gd name="connsiteY1" fmla="*/ 402641 h 577229"/>
              <a:gd name="connsiteX2" fmla="*/ 660762 w 3697293"/>
              <a:gd name="connsiteY2" fmla="*/ 577229 h 577229"/>
              <a:gd name="connsiteX3" fmla="*/ 3697293 w 3697293"/>
              <a:gd name="connsiteY3" fmla="*/ 573665 h 57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293" h="577229">
                <a:moveTo>
                  <a:pt x="0" y="0"/>
                </a:moveTo>
                <a:cubicBezTo>
                  <a:pt x="0" y="-483"/>
                  <a:pt x="329825" y="312330"/>
                  <a:pt x="443420" y="402641"/>
                </a:cubicBezTo>
                <a:cubicBezTo>
                  <a:pt x="582414" y="476018"/>
                  <a:pt x="358079" y="523607"/>
                  <a:pt x="660762" y="577229"/>
                </a:cubicBezTo>
                <a:lnTo>
                  <a:pt x="3697293" y="57366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42" y="1917514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198" y="1555510"/>
            <a:ext cx="2774881" cy="1655762"/>
          </a:xfrm>
          <a:prstGeom prst="roundRect">
            <a:avLst>
              <a:gd name="adj" fmla="val 13760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7" y="1789425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483625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35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5" y="20725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04" y="2472371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148776" y="23833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0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73" y="177023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754" y="2560196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>
                <a:solidFill>
                  <a:srgbClr val="000000"/>
                </a:solidFill>
              </a:rPr>
              <a:t>Cache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3" y="1775586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1" y="254144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42" y="2938585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cxnSp>
        <p:nvCxnSpPr>
          <p:cNvPr id="196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313400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45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924087" y="3309828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7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1564880" y="379608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9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1452911" y="3516809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1329086" y="3667248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2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710586" y="3950318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3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1133392" y="38574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4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1091704" y="3538416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6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0" y="277622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0" y="164813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7" y="2297880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4" y="2619519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62" idx="1"/>
            <a:endCxn id="272" idx="3"/>
          </p:cNvCxnSpPr>
          <p:nvPr/>
        </p:nvCxnSpPr>
        <p:spPr>
          <a:xfrm flipH="1" flipV="1">
            <a:off x="1340942" y="2803426"/>
            <a:ext cx="1225068" cy="156709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6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62" idx="3"/>
            <a:endCxn id="22" idx="1"/>
          </p:cNvCxnSpPr>
          <p:nvPr/>
        </p:nvCxnSpPr>
        <p:spPr>
          <a:xfrm flipV="1">
            <a:off x="3092418" y="2265553"/>
            <a:ext cx="2158377" cy="69458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88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935590" y="2251436"/>
            <a:ext cx="2603470" cy="752318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761778"/>
              <a:gd name="connsiteY0" fmla="*/ 491959 h 491959"/>
              <a:gd name="connsiteX1" fmla="*/ 201049 w 761778"/>
              <a:gd name="connsiteY1" fmla="*/ 306768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761778"/>
              <a:gd name="connsiteY0" fmla="*/ 491959 h 491959"/>
              <a:gd name="connsiteX1" fmla="*/ 201049 w 761778"/>
              <a:gd name="connsiteY1" fmla="*/ 306768 h 491959"/>
              <a:gd name="connsiteX2" fmla="*/ 538227 w 761778"/>
              <a:gd name="connsiteY2" fmla="*/ 172821 h 491959"/>
              <a:gd name="connsiteX3" fmla="*/ 761778 w 761778"/>
              <a:gd name="connsiteY3" fmla="*/ 0 h 491959"/>
              <a:gd name="connsiteX0" fmla="*/ 33324 w 578191"/>
              <a:gd name="connsiteY0" fmla="*/ 462552 h 462552"/>
              <a:gd name="connsiteX1" fmla="*/ 17462 w 578191"/>
              <a:gd name="connsiteY1" fmla="*/ 306768 h 462552"/>
              <a:gd name="connsiteX2" fmla="*/ 354640 w 578191"/>
              <a:gd name="connsiteY2" fmla="*/ 172821 h 462552"/>
              <a:gd name="connsiteX3" fmla="*/ 578191 w 578191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321316 w 544867"/>
              <a:gd name="connsiteY2" fmla="*/ 172821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96333 w 544867"/>
              <a:gd name="connsiteY1" fmla="*/ 262657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21825 w 544867"/>
              <a:gd name="connsiteY1" fmla="*/ 239346 h 462552"/>
              <a:gd name="connsiteX2" fmla="*/ 401479 w 544867"/>
              <a:gd name="connsiteY2" fmla="*/ 202228 h 462552"/>
              <a:gd name="connsiteX3" fmla="*/ 544867 w 544867"/>
              <a:gd name="connsiteY3" fmla="*/ 0 h 462552"/>
              <a:gd name="connsiteX0" fmla="*/ 0 w 544867"/>
              <a:gd name="connsiteY0" fmla="*/ 462552 h 462552"/>
              <a:gd name="connsiteX1" fmla="*/ 121825 w 544867"/>
              <a:gd name="connsiteY1" fmla="*/ 239346 h 462552"/>
              <a:gd name="connsiteX2" fmla="*/ 376643 w 544867"/>
              <a:gd name="connsiteY2" fmla="*/ 124525 h 462552"/>
              <a:gd name="connsiteX3" fmla="*/ 544867 w 544867"/>
              <a:gd name="connsiteY3" fmla="*/ 0 h 462552"/>
              <a:gd name="connsiteX0" fmla="*/ 0 w 537416"/>
              <a:gd name="connsiteY0" fmla="*/ 485863 h 485863"/>
              <a:gd name="connsiteX1" fmla="*/ 121825 w 537416"/>
              <a:gd name="connsiteY1" fmla="*/ 262657 h 485863"/>
              <a:gd name="connsiteX2" fmla="*/ 376643 w 537416"/>
              <a:gd name="connsiteY2" fmla="*/ 147836 h 485863"/>
              <a:gd name="connsiteX3" fmla="*/ 537416 w 537416"/>
              <a:gd name="connsiteY3" fmla="*/ 0 h 4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416" h="485863">
                <a:moveTo>
                  <a:pt x="0" y="485863"/>
                </a:moveTo>
                <a:cubicBezTo>
                  <a:pt x="49755" y="446282"/>
                  <a:pt x="59631" y="312134"/>
                  <a:pt x="121825" y="262657"/>
                </a:cubicBezTo>
                <a:cubicBezTo>
                  <a:pt x="174926" y="212196"/>
                  <a:pt x="287118" y="216935"/>
                  <a:pt x="376643" y="147836"/>
                </a:cubicBezTo>
                <a:cubicBezTo>
                  <a:pt x="475599" y="108144"/>
                  <a:pt x="463555" y="31532"/>
                  <a:pt x="53741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296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1285942" y="2815517"/>
            <a:ext cx="1574819" cy="199633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313859"/>
              <a:gd name="connsiteY0" fmla="*/ 272550 h 394102"/>
              <a:gd name="connsiteX1" fmla="*/ 168041 w 1313859"/>
              <a:gd name="connsiteY1" fmla="*/ 18743 h 394102"/>
              <a:gd name="connsiteX2" fmla="*/ 519365 w 1313859"/>
              <a:gd name="connsiteY2" fmla="*/ 2424 h 394102"/>
              <a:gd name="connsiteX3" fmla="*/ 1313859 w 1313859"/>
              <a:gd name="connsiteY3" fmla="*/ 392555 h 394102"/>
              <a:gd name="connsiteX0" fmla="*/ 0 w 1313859"/>
              <a:gd name="connsiteY0" fmla="*/ 257638 h 386104"/>
              <a:gd name="connsiteX1" fmla="*/ 168041 w 1313859"/>
              <a:gd name="connsiteY1" fmla="*/ 3831 h 386104"/>
              <a:gd name="connsiteX2" fmla="*/ 820500 w 1313859"/>
              <a:gd name="connsiteY2" fmla="*/ 379169 h 386104"/>
              <a:gd name="connsiteX3" fmla="*/ 1313859 w 1313859"/>
              <a:gd name="connsiteY3" fmla="*/ 377643 h 386104"/>
              <a:gd name="connsiteX0" fmla="*/ 0 w 1313859"/>
              <a:gd name="connsiteY0" fmla="*/ 6921 h 135386"/>
              <a:gd name="connsiteX1" fmla="*/ 398912 w 1313859"/>
              <a:gd name="connsiteY1" fmla="*/ 63176 h 135386"/>
              <a:gd name="connsiteX2" fmla="*/ 820500 w 1313859"/>
              <a:gd name="connsiteY2" fmla="*/ 128452 h 135386"/>
              <a:gd name="connsiteX3" fmla="*/ 1313859 w 1313859"/>
              <a:gd name="connsiteY3" fmla="*/ 126926 h 1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859" h="135386">
                <a:moveTo>
                  <a:pt x="0" y="6921"/>
                </a:moveTo>
                <a:cubicBezTo>
                  <a:pt x="49755" y="-32660"/>
                  <a:pt x="336718" y="112653"/>
                  <a:pt x="398912" y="63176"/>
                </a:cubicBezTo>
                <a:cubicBezTo>
                  <a:pt x="452013" y="12715"/>
                  <a:pt x="721544" y="168144"/>
                  <a:pt x="820500" y="128452"/>
                </a:cubicBezTo>
                <a:cubicBezTo>
                  <a:pt x="919456" y="88760"/>
                  <a:pt x="1239998" y="158458"/>
                  <a:pt x="1313859" y="12692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297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3" y="3834011"/>
            <a:ext cx="19141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5" y="4405463"/>
            <a:ext cx="115448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Flow </a:t>
            </a:r>
            <a:r>
              <a:rPr lang="en-US" sz="1100" b="1" kern="0" dirty="0" err="1">
                <a:solidFill>
                  <a:srgbClr val="000000"/>
                </a:solidFill>
              </a:rPr>
              <a:t>Kollektor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cxnSp>
        <p:nvCxnSpPr>
          <p:cNvPr id="300" name="Straight Arrow Connector 299"/>
          <p:cNvCxnSpPr>
            <a:stCxn id="262" idx="2"/>
            <a:endCxn id="297" idx="0"/>
          </p:cNvCxnSpPr>
          <p:nvPr/>
        </p:nvCxnSpPr>
        <p:spPr>
          <a:xfrm>
            <a:off x="2829214" y="3144041"/>
            <a:ext cx="518724" cy="68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3" idx="2"/>
            <a:endCxn id="297" idx="0"/>
          </p:cNvCxnSpPr>
          <p:nvPr/>
        </p:nvCxnSpPr>
        <p:spPr>
          <a:xfrm flipH="1">
            <a:off x="3347938" y="1971290"/>
            <a:ext cx="231739" cy="186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404378" y="3850517"/>
            <a:ext cx="11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Netflow</a:t>
            </a:r>
            <a:r>
              <a:rPr lang="en-US" sz="1400" dirty="0"/>
              <a:t>/</a:t>
            </a:r>
            <a:r>
              <a:rPr lang="en-US" sz="1400" dirty="0" err="1"/>
              <a:t>ipfix</a:t>
            </a:r>
            <a:br>
              <a:rPr lang="en-US" sz="1400" dirty="0"/>
            </a:br>
            <a:r>
              <a:rPr lang="en-US" sz="1400" dirty="0" err="1"/>
              <a:t>SFlow</a:t>
            </a:r>
            <a:endParaRPr lang="en-US" sz="1400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4866083" y="3733147"/>
            <a:ext cx="1446230" cy="895523"/>
            <a:chOff x="4302064" y="4155514"/>
            <a:chExt cx="1446230" cy="895523"/>
          </a:xfrm>
        </p:grpSpPr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04394" y="4155514"/>
              <a:ext cx="763986" cy="741067"/>
            </a:xfrm>
            <a:prstGeom prst="rect">
              <a:avLst/>
            </a:prstGeom>
          </p:spPr>
        </p:pic>
        <p:sp>
          <p:nvSpPr>
            <p:cNvPr id="308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064" y="4806355"/>
              <a:ext cx="144623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</a:rPr>
                <a:t>Anomália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en-US" sz="1100" b="1" kern="0" dirty="0" err="1">
                  <a:solidFill>
                    <a:srgbClr val="000000"/>
                  </a:solidFill>
                </a:rPr>
                <a:t>Detekció</a:t>
              </a:r>
              <a:endParaRPr lang="en-US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726168" y="3732968"/>
            <a:ext cx="722979" cy="895702"/>
            <a:chOff x="6461760" y="4117474"/>
            <a:chExt cx="722979" cy="895702"/>
          </a:xfrm>
        </p:grpSpPr>
        <p:pic>
          <p:nvPicPr>
            <p:cNvPr id="307" name="Picture 286">
              <a:extLst>
                <a:ext uri="{FF2B5EF4-FFF2-40B4-BE49-F238E27FC236}">
                  <a16:creationId xmlns:a16="http://schemas.microsoft.com/office/drawing/2014/main" id="{36790485-3CC9-5F4D-B423-E2F72307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28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760" y="4117474"/>
              <a:ext cx="722979" cy="7516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9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563" y="4768494"/>
              <a:ext cx="527709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>
                  <a:solidFill>
                    <a:srgbClr val="000000"/>
                  </a:solidFill>
                </a:rPr>
                <a:t>Filter</a:t>
              </a:r>
            </a:p>
          </p:txBody>
        </p:sp>
      </p:grpSp>
      <p:cxnSp>
        <p:nvCxnSpPr>
          <p:cNvPr id="312" name="Straight Arrow Connector 311"/>
          <p:cNvCxnSpPr>
            <a:stCxn id="305" idx="3"/>
            <a:endCxn id="306" idx="3"/>
          </p:cNvCxnSpPr>
          <p:nvPr/>
        </p:nvCxnSpPr>
        <p:spPr>
          <a:xfrm flipV="1">
            <a:off x="4551230" y="4103681"/>
            <a:ext cx="617183" cy="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1"/>
            <a:endCxn id="307" idx="1"/>
          </p:cNvCxnSpPr>
          <p:nvPr/>
        </p:nvCxnSpPr>
        <p:spPr>
          <a:xfrm>
            <a:off x="5932399" y="4103681"/>
            <a:ext cx="793769" cy="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37" idx="0"/>
            <a:endCxn id="297" idx="0"/>
          </p:cNvCxnSpPr>
          <p:nvPr/>
        </p:nvCxnSpPr>
        <p:spPr>
          <a:xfrm flipH="1">
            <a:off x="3347938" y="2472371"/>
            <a:ext cx="3349117" cy="13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3" y="1952381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sp>
        <p:nvSpPr>
          <p:cNvPr id="324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4" y="3116595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pic>
        <p:nvPicPr>
          <p:cNvPr id="325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5" y="5869371"/>
            <a:ext cx="68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11180407" y="6326466"/>
            <a:ext cx="817562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327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00" y="5707446"/>
            <a:ext cx="5953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3" y="3935914"/>
            <a:ext cx="514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7973016" y="4278736"/>
            <a:ext cx="65915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900" kern="0" dirty="0">
                <a:solidFill>
                  <a:srgbClr val="000000"/>
                </a:solidFill>
                <a:latin typeface="Arial"/>
              </a:rPr>
            </a:br>
            <a:r>
              <a:rPr lang="en-US" sz="9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69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02" y="3814471"/>
            <a:ext cx="446484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307" idx="3"/>
            <a:endCxn id="67" idx="1"/>
          </p:cNvCxnSpPr>
          <p:nvPr/>
        </p:nvCxnSpPr>
        <p:spPr>
          <a:xfrm>
            <a:off x="7449147" y="4108811"/>
            <a:ext cx="587936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6697052" y="2490470"/>
            <a:ext cx="1515583" cy="141638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chemeClr val="accent1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74" name="Group 15">
            <a:extLst>
              <a:ext uri="{FF2B5EF4-FFF2-40B4-BE49-F238E27FC236}">
                <a16:creationId xmlns:a16="http://schemas.microsoft.com/office/drawing/2014/main" id="{28D98CD8-F410-C544-B507-871090A2FAAE}"/>
              </a:ext>
            </a:extLst>
          </p:cNvPr>
          <p:cNvGrpSpPr/>
          <p:nvPr/>
        </p:nvGrpSpPr>
        <p:grpSpPr>
          <a:xfrm>
            <a:off x="4272636" y="5569625"/>
            <a:ext cx="3143768" cy="1017082"/>
            <a:chOff x="456056" y="3303818"/>
            <a:chExt cx="4191693" cy="1356108"/>
          </a:xfrm>
        </p:grpSpPr>
        <p:pic>
          <p:nvPicPr>
            <p:cNvPr id="75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2438400" y="3660502"/>
              <a:ext cx="763986" cy="741067"/>
            </a:xfrm>
            <a:prstGeom prst="rect">
              <a:avLst/>
            </a:prstGeom>
          </p:spPr>
        </p:pic>
        <p:cxnSp>
          <p:nvCxnSpPr>
            <p:cNvPr id="76" name="Straight Connector 90">
              <a:extLst>
                <a:ext uri="{FF2B5EF4-FFF2-40B4-BE49-F238E27FC236}">
                  <a16:creationId xmlns:a16="http://schemas.microsoft.com/office/drawing/2014/main" id="{13742A87-3E3A-2841-86E0-39398AA0A9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0053" y="3389543"/>
              <a:ext cx="649287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Oval 87">
              <a:extLst>
                <a:ext uri="{FF2B5EF4-FFF2-40B4-BE49-F238E27FC236}">
                  <a16:creationId xmlns:a16="http://schemas.microsoft.com/office/drawing/2014/main" id="{CE69E747-E6D6-964A-9BD3-5515F12E9CD5}"/>
                </a:ext>
              </a:extLst>
            </p:cNvPr>
            <p:cNvSpPr/>
            <p:nvPr/>
          </p:nvSpPr>
          <p:spPr bwMode="auto">
            <a:xfrm>
              <a:off x="2231565" y="3303818"/>
              <a:ext cx="206375" cy="195263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39393B"/>
              </a:solidFill>
              <a:miter lim="800000"/>
              <a:headEnd type="none" w="med" len="med"/>
              <a:tailEnd type="none" w="med" len="med"/>
            </a:ln>
          </p:spPr>
          <p:txBody>
            <a:bodyPr lIns="68580" tIns="34290" rIns="68580" bIns="34290" rtlCol="0" anchor="ctr"/>
            <a:lstStyle/>
            <a:p>
              <a:pPr algn="ctr" defTabSz="385763">
                <a:defRPr/>
              </a:pPr>
              <a:endParaRPr lang="en-US" sz="1050" kern="0" dirty="0" err="1">
                <a:solidFill>
                  <a:srgbClr val="FFFFFF"/>
                </a:solidFill>
                <a:latin typeface="Arial"/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78" name="Group 3">
              <a:extLst>
                <a:ext uri="{FF2B5EF4-FFF2-40B4-BE49-F238E27FC236}">
                  <a16:creationId xmlns:a16="http://schemas.microsoft.com/office/drawing/2014/main" id="{53C0DFC5-4A2B-6B40-9965-92931E5F20AC}"/>
                </a:ext>
              </a:extLst>
            </p:cNvPr>
            <p:cNvGrpSpPr/>
            <p:nvPr/>
          </p:nvGrpSpPr>
          <p:grpSpPr>
            <a:xfrm>
              <a:off x="456056" y="3532419"/>
              <a:ext cx="1107570" cy="870546"/>
              <a:chOff x="391320" y="3638550"/>
              <a:chExt cx="713978" cy="870546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0E1B07-EE4D-5740-BF6D-C36413D9326C}"/>
                  </a:ext>
                </a:extLst>
              </p:cNvPr>
              <p:cNvSpPr/>
              <p:nvPr/>
            </p:nvSpPr>
            <p:spPr>
              <a:xfrm>
                <a:off x="391320" y="3857774"/>
                <a:ext cx="713978" cy="219224"/>
              </a:xfrm>
              <a:prstGeom prst="rect">
                <a:avLst/>
              </a:prstGeom>
              <a:solidFill>
                <a:srgbClr val="FBAB18">
                  <a:lumMod val="75000"/>
                </a:srgbClr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67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UDP/TCP/ICMP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620EFC-97D9-2344-B4CF-45683D0F51AE}"/>
                  </a:ext>
                </a:extLst>
              </p:cNvPr>
              <p:cNvSpPr/>
              <p:nvPr/>
            </p:nvSpPr>
            <p:spPr>
              <a:xfrm>
                <a:off x="391320" y="3638550"/>
                <a:ext cx="713978" cy="21922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 dirty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Data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5470A08-7DFD-8D44-9C95-C463FEF772E8}"/>
                  </a:ext>
                </a:extLst>
              </p:cNvPr>
              <p:cNvSpPr/>
              <p:nvPr/>
            </p:nvSpPr>
            <p:spPr>
              <a:xfrm>
                <a:off x="391320" y="4076998"/>
                <a:ext cx="713978" cy="219224"/>
              </a:xfrm>
              <a:prstGeom prst="rect">
                <a:avLst/>
              </a:prstGeom>
              <a:solidFill>
                <a:srgbClr val="214794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IPv4/v6</a:t>
                </a:r>
                <a:endParaRPr lang="en-US" sz="600" b="1" kern="0" dirty="0">
                  <a:solidFill>
                    <a:srgbClr val="FFFFFF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0901E12-FEA0-3D45-B8BC-888757D25620}"/>
                  </a:ext>
                </a:extLst>
              </p:cNvPr>
              <p:cNvSpPr/>
              <p:nvPr/>
            </p:nvSpPr>
            <p:spPr>
              <a:xfrm>
                <a:off x="391320" y="4289872"/>
                <a:ext cx="713978" cy="219224"/>
              </a:xfrm>
              <a:prstGeom prst="rect">
                <a:avLst/>
              </a:prstGeom>
              <a:solidFill>
                <a:srgbClr val="9E9EA2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L2</a:t>
                </a:r>
                <a:endParaRPr lang="en-US" sz="600" kern="0" dirty="0">
                  <a:solidFill>
                    <a:srgbClr val="39393B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79" name="Right Brace 90">
              <a:extLst>
                <a:ext uri="{FF2B5EF4-FFF2-40B4-BE49-F238E27FC236}">
                  <a16:creationId xmlns:a16="http://schemas.microsoft.com/office/drawing/2014/main" id="{829A2B47-CAFB-2F46-AC7A-62A51DC0C46C}"/>
                </a:ext>
              </a:extLst>
            </p:cNvPr>
            <p:cNvSpPr/>
            <p:nvPr/>
          </p:nvSpPr>
          <p:spPr>
            <a:xfrm>
              <a:off x="2056940" y="3756308"/>
              <a:ext cx="106363" cy="423587"/>
            </a:xfrm>
            <a:prstGeom prst="rightBrace">
              <a:avLst>
                <a:gd name="adj1" fmla="val 8333"/>
                <a:gd name="adj2" fmla="val 51282"/>
              </a:avLst>
            </a:prstGeom>
            <a:noFill/>
            <a:ln w="25400" cap="flat" cmpd="sng" algn="ctr">
              <a:solidFill>
                <a:srgbClr val="10234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grpSp>
          <p:nvGrpSpPr>
            <p:cNvPr id="80" name="Group 91">
              <a:extLst>
                <a:ext uri="{FF2B5EF4-FFF2-40B4-BE49-F238E27FC236}">
                  <a16:creationId xmlns:a16="http://schemas.microsoft.com/office/drawing/2014/main" id="{A14504AC-DA02-7C48-BA03-60207D51B6C4}"/>
                </a:ext>
              </a:extLst>
            </p:cNvPr>
            <p:cNvGrpSpPr/>
            <p:nvPr/>
          </p:nvGrpSpPr>
          <p:grpSpPr>
            <a:xfrm>
              <a:off x="1581033" y="3750475"/>
              <a:ext cx="469558" cy="431785"/>
              <a:chOff x="1122704" y="3856606"/>
              <a:chExt cx="332169" cy="431785"/>
            </a:xfrm>
          </p:grpSpPr>
          <p:cxnSp>
            <p:nvCxnSpPr>
              <p:cNvPr id="88" name="Straight Connector 90">
                <a:extLst>
                  <a:ext uri="{FF2B5EF4-FFF2-40B4-BE49-F238E27FC236}">
                    <a16:creationId xmlns:a16="http://schemas.microsoft.com/office/drawing/2014/main" id="{030595B1-0843-DD4A-80F8-D3BB7E2CB5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385660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9" name="Straight Connector 90">
                <a:extLst>
                  <a:ext uri="{FF2B5EF4-FFF2-40B4-BE49-F238E27FC236}">
                    <a16:creationId xmlns:a16="http://schemas.microsoft.com/office/drawing/2014/main" id="{1BC09EDC-8645-6142-9B0C-A5C20404F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428602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1" name="Picture 94">
              <a:extLst>
                <a:ext uri="{FF2B5EF4-FFF2-40B4-BE49-F238E27FC236}">
                  <a16:creationId xmlns:a16="http://schemas.microsoft.com/office/drawing/2014/main" id="{2C6CD8C7-496C-4147-8914-D1C5D7EC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111" l="4000" r="9244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6756" y="3812606"/>
              <a:ext cx="473074" cy="473074"/>
            </a:xfrm>
            <a:prstGeom prst="rect">
              <a:avLst/>
            </a:prstGeom>
          </p:spPr>
        </p:pic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09AE077-2693-EC44-BF49-AACB74EB4332}"/>
                </a:ext>
              </a:extLst>
            </p:cNvPr>
            <p:cNvSpPr/>
            <p:nvPr/>
          </p:nvSpPr>
          <p:spPr bwMode="auto">
            <a:xfrm>
              <a:off x="3173147" y="368481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3E3BA3E3-D62E-C349-BACC-702DA89E3837}"/>
                </a:ext>
              </a:extLst>
            </p:cNvPr>
            <p:cNvSpPr/>
            <p:nvPr/>
          </p:nvSpPr>
          <p:spPr bwMode="auto">
            <a:xfrm flipV="1">
              <a:off x="3170636" y="409136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cxnSp>
          <p:nvCxnSpPr>
            <p:cNvPr id="84" name="Straight Arrow Connector 13">
              <a:extLst>
                <a:ext uri="{FF2B5EF4-FFF2-40B4-BE49-F238E27FC236}">
                  <a16:creationId xmlns:a16="http://schemas.microsoft.com/office/drawing/2014/main" id="{6BA86A51-2288-8D4F-A4D7-433207490D4A}"/>
                </a:ext>
              </a:extLst>
            </p:cNvPr>
            <p:cNvCxnSpPr/>
            <p:nvPr/>
          </p:nvCxnSpPr>
          <p:spPr bwMode="auto">
            <a:xfrm>
              <a:off x="3170636" y="4055152"/>
              <a:ext cx="652463" cy="0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rgbClr val="39393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TextBox 40">
              <a:extLst>
                <a:ext uri="{FF2B5EF4-FFF2-40B4-BE49-F238E27FC236}">
                  <a16:creationId xmlns:a16="http://schemas.microsoft.com/office/drawing/2014/main" id="{9BE4CB31-0C91-FE4C-ADEF-16D2EE6454CF}"/>
                </a:ext>
              </a:extLst>
            </p:cNvPr>
            <p:cNvSpPr txBox="1"/>
            <p:nvPr/>
          </p:nvSpPr>
          <p:spPr>
            <a:xfrm>
              <a:off x="2808676" y="4370617"/>
              <a:ext cx="1673964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Eldobás</a:t>
              </a:r>
              <a:r>
                <a:rPr lang="en-US" sz="900" b="1" kern="0" dirty="0">
                  <a:solidFill>
                    <a:srgbClr val="000000"/>
                  </a:solidFill>
                  <a:latin typeface="Arial"/>
                </a:rPr>
                <a:t>/</a:t>
              </a: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Korlátozás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TextBox 40">
              <a:extLst>
                <a:ext uri="{FF2B5EF4-FFF2-40B4-BE49-F238E27FC236}">
                  <a16:creationId xmlns:a16="http://schemas.microsoft.com/office/drawing/2014/main" id="{62B98AD4-0980-6A43-8F5E-8729091D8AE3}"/>
                </a:ext>
              </a:extLst>
            </p:cNvPr>
            <p:cNvSpPr txBox="1"/>
            <p:nvPr/>
          </p:nvSpPr>
          <p:spPr>
            <a:xfrm>
              <a:off x="3691931" y="3931559"/>
              <a:ext cx="955818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Címkézés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125C40FF-DA37-E940-858D-7CB035D07B9A}"/>
                </a:ext>
              </a:extLst>
            </p:cNvPr>
            <p:cNvSpPr txBox="1"/>
            <p:nvPr/>
          </p:nvSpPr>
          <p:spPr>
            <a:xfrm>
              <a:off x="3088874" y="3477184"/>
              <a:ext cx="1041311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Átirányítás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" name="Straight Arrow Connector 14"/>
          <p:cNvCxnSpPr>
            <a:stCxn id="68" idx="0"/>
          </p:cNvCxnSpPr>
          <p:nvPr/>
        </p:nvCxnSpPr>
        <p:spPr>
          <a:xfrm flipH="1">
            <a:off x="6921531" y="4278736"/>
            <a:ext cx="1381063" cy="128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2820672" y="3075935"/>
            <a:ext cx="5364157" cy="100154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8920882 w 8931156"/>
              <a:gd name="connsiteY0" fmla="*/ 824231 h 882324"/>
              <a:gd name="connsiteX1" fmla="*/ 5170939 w 8931156"/>
              <a:gd name="connsiteY1" fmla="*/ 585798 h 882324"/>
              <a:gd name="connsiteX2" fmla="*/ 0 w 8931156"/>
              <a:gd name="connsiteY2" fmla="*/ 0 h 882324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0 w 8937057"/>
              <a:gd name="connsiteY2" fmla="*/ 0 h 850642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4114906 w 8937057"/>
              <a:gd name="connsiteY2" fmla="*/ 504353 h 850642"/>
              <a:gd name="connsiteX3" fmla="*/ 0 w 8937057"/>
              <a:gd name="connsiteY3" fmla="*/ 0 h 850642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7057" h="876518">
                <a:moveTo>
                  <a:pt x="8920882" y="824231"/>
                </a:moveTo>
                <a:cubicBezTo>
                  <a:pt x="9113869" y="962173"/>
                  <a:pt x="7543199" y="811666"/>
                  <a:pt x="6173211" y="554210"/>
                </a:cubicBezTo>
                <a:cubicBezTo>
                  <a:pt x="5026063" y="232233"/>
                  <a:pt x="4801008" y="520972"/>
                  <a:pt x="4114906" y="504353"/>
                </a:cubicBezTo>
                <a:lnTo>
                  <a:pt x="0" y="0"/>
                </a:ln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5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3766570" y="2074494"/>
            <a:ext cx="4570659" cy="215538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7597882 w 7615035"/>
              <a:gd name="connsiteY0" fmla="*/ 1866660 h 1886315"/>
              <a:gd name="connsiteX1" fmla="*/ 4950440 w 7615035"/>
              <a:gd name="connsiteY1" fmla="*/ 1122807 h 1886315"/>
              <a:gd name="connsiteX2" fmla="*/ 0 w 7615035"/>
              <a:gd name="connsiteY2" fmla="*/ 0 h 188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5035" h="1886315">
                <a:moveTo>
                  <a:pt x="7597882" y="1866660"/>
                </a:moveTo>
                <a:cubicBezTo>
                  <a:pt x="7790869" y="2004602"/>
                  <a:pt x="6320428" y="1380263"/>
                  <a:pt x="4950440" y="1122807"/>
                </a:cubicBezTo>
                <a:cubicBezTo>
                  <a:pt x="2734059" y="1212054"/>
                  <a:pt x="0" y="0"/>
                  <a:pt x="0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6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6875651" y="2763993"/>
            <a:ext cx="409086" cy="23775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API</a:t>
            </a:r>
            <a:endParaRPr lang="en-US" sz="1050" b="1" kern="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97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992124" y="2727212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8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650990" y="3462355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14187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Összehasonlítás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Beavatkozás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585312"/>
            <a:ext cx="2381931" cy="1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193571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649553" y="2344907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 flipV="1">
            <a:off x="6770381" y="2371115"/>
            <a:ext cx="1897146" cy="337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3" idx="1"/>
            <a:endCxn id="263" idx="3"/>
          </p:cNvCxnSpPr>
          <p:nvPr/>
        </p:nvCxnSpPr>
        <p:spPr>
          <a:xfrm flipH="1">
            <a:off x="2240938" y="1787384"/>
            <a:ext cx="1075535" cy="44661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1603477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flipH="1" flipV="1">
            <a:off x="5053720" y="1763284"/>
            <a:ext cx="197075" cy="502269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 flipV="1">
            <a:off x="3842881" y="1763284"/>
            <a:ext cx="617114" cy="241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13" idx="1"/>
            <a:endCxn id="269" idx="3"/>
          </p:cNvCxnSpPr>
          <p:nvPr/>
        </p:nvCxnSpPr>
        <p:spPr>
          <a:xfrm flipH="1">
            <a:off x="2146095" y="1787384"/>
            <a:ext cx="1170378" cy="694403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5" y="160612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95" y="210839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stCxn id="35" idx="1"/>
            <a:endCxn id="22" idx="3"/>
          </p:cNvCxnSpPr>
          <p:nvPr/>
        </p:nvCxnSpPr>
        <p:spPr>
          <a:xfrm flipH="1" flipV="1">
            <a:off x="5844520" y="2265553"/>
            <a:ext cx="524875" cy="102246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" name="Freeform 33">
            <a:extLst>
              <a:ext uri="{FF2B5EF4-FFF2-40B4-BE49-F238E27FC236}">
                <a16:creationId xmlns:a16="http://schemas.microsoft.com/office/drawing/2014/main" id="{13F99E75-8089-F440-8D9F-58341B12914A}"/>
              </a:ext>
            </a:extLst>
          </p:cNvPr>
          <p:cNvSpPr>
            <a:spLocks/>
          </p:cNvSpPr>
          <p:nvPr/>
        </p:nvSpPr>
        <p:spPr bwMode="auto">
          <a:xfrm>
            <a:off x="2083624" y="1751258"/>
            <a:ext cx="1376599" cy="224971"/>
          </a:xfrm>
          <a:custGeom>
            <a:avLst/>
            <a:gdLst>
              <a:gd name="T0" fmla="*/ 0 w 762001"/>
              <a:gd name="T1" fmla="*/ 5785 h 51467"/>
              <a:gd name="T2" fmla="*/ 761995 w 762001"/>
              <a:gd name="T3" fmla="*/ 82 h 51467"/>
              <a:gd name="T4" fmla="*/ 0 60000 65536"/>
              <a:gd name="T5" fmla="*/ 0 60000 65536"/>
              <a:gd name="connsiteX0" fmla="*/ 0 w 1220810"/>
              <a:gd name="connsiteY0" fmla="*/ 11196 h 56070"/>
              <a:gd name="connsiteX1" fmla="*/ 1220810 w 1220810"/>
              <a:gd name="connsiteY1" fmla="*/ 73 h 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810" h="56070">
                <a:moveTo>
                  <a:pt x="0" y="11196"/>
                </a:moveTo>
                <a:cubicBezTo>
                  <a:pt x="244123" y="119852"/>
                  <a:pt x="1008995" y="-3418"/>
                  <a:pt x="1220810" y="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1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060234" y="1839087"/>
            <a:ext cx="1310126" cy="701352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093028"/>
              <a:gd name="connsiteY0" fmla="*/ 475640 h 475640"/>
              <a:gd name="connsiteX1" fmla="*/ 168041 w 1093028"/>
              <a:gd name="connsiteY1" fmla="*/ 221833 h 475640"/>
              <a:gd name="connsiteX2" fmla="*/ 519365 w 1093028"/>
              <a:gd name="connsiteY2" fmla="*/ 205514 h 475640"/>
              <a:gd name="connsiteX3" fmla="*/ 1093028 w 1093028"/>
              <a:gd name="connsiteY3" fmla="*/ 0 h 4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28" h="475640">
                <a:moveTo>
                  <a:pt x="0" y="475640"/>
                </a:moveTo>
                <a:cubicBezTo>
                  <a:pt x="49755" y="436059"/>
                  <a:pt x="105847" y="271310"/>
                  <a:pt x="168041" y="221833"/>
                </a:cubicBezTo>
                <a:cubicBezTo>
                  <a:pt x="221142" y="171372"/>
                  <a:pt x="420409" y="245206"/>
                  <a:pt x="519365" y="205514"/>
                </a:cubicBezTo>
                <a:cubicBezTo>
                  <a:pt x="618321" y="165822"/>
                  <a:pt x="1019167" y="31532"/>
                  <a:pt x="109302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42" y="1917514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198" y="1555510"/>
            <a:ext cx="2774881" cy="1655762"/>
          </a:xfrm>
          <a:prstGeom prst="roundRect">
            <a:avLst>
              <a:gd name="adj" fmla="val 13760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7" y="1789425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483625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35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5" y="20725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04" y="2472371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148776" y="23833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0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73" y="177023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754" y="2560196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>
                <a:solidFill>
                  <a:srgbClr val="000000"/>
                </a:solidFill>
              </a:rPr>
              <a:t>Cache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3" y="1775586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1" y="254144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42" y="2938585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cxnSp>
        <p:nvCxnSpPr>
          <p:cNvPr id="196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313400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45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924087" y="3309828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7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1564880" y="379608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9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1452911" y="3516809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1329086" y="3667248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2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710586" y="3950318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3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1133392" y="38574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4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1091704" y="3538416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6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0" y="277622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0" y="164813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7" y="2297880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4" y="2619519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62" idx="1"/>
            <a:endCxn id="272" idx="3"/>
          </p:cNvCxnSpPr>
          <p:nvPr/>
        </p:nvCxnSpPr>
        <p:spPr>
          <a:xfrm flipH="1" flipV="1">
            <a:off x="1340942" y="2803426"/>
            <a:ext cx="1225068" cy="156709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6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62" idx="3"/>
            <a:endCxn id="22" idx="1"/>
          </p:cNvCxnSpPr>
          <p:nvPr/>
        </p:nvCxnSpPr>
        <p:spPr>
          <a:xfrm flipV="1">
            <a:off x="3092418" y="2265553"/>
            <a:ext cx="2158377" cy="69458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6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1285942" y="2815517"/>
            <a:ext cx="1574819" cy="199633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313859"/>
              <a:gd name="connsiteY0" fmla="*/ 272550 h 394102"/>
              <a:gd name="connsiteX1" fmla="*/ 168041 w 1313859"/>
              <a:gd name="connsiteY1" fmla="*/ 18743 h 394102"/>
              <a:gd name="connsiteX2" fmla="*/ 519365 w 1313859"/>
              <a:gd name="connsiteY2" fmla="*/ 2424 h 394102"/>
              <a:gd name="connsiteX3" fmla="*/ 1313859 w 1313859"/>
              <a:gd name="connsiteY3" fmla="*/ 392555 h 394102"/>
              <a:gd name="connsiteX0" fmla="*/ 0 w 1313859"/>
              <a:gd name="connsiteY0" fmla="*/ 257638 h 386104"/>
              <a:gd name="connsiteX1" fmla="*/ 168041 w 1313859"/>
              <a:gd name="connsiteY1" fmla="*/ 3831 h 386104"/>
              <a:gd name="connsiteX2" fmla="*/ 820500 w 1313859"/>
              <a:gd name="connsiteY2" fmla="*/ 379169 h 386104"/>
              <a:gd name="connsiteX3" fmla="*/ 1313859 w 1313859"/>
              <a:gd name="connsiteY3" fmla="*/ 377643 h 386104"/>
              <a:gd name="connsiteX0" fmla="*/ 0 w 1313859"/>
              <a:gd name="connsiteY0" fmla="*/ 6921 h 135386"/>
              <a:gd name="connsiteX1" fmla="*/ 398912 w 1313859"/>
              <a:gd name="connsiteY1" fmla="*/ 63176 h 135386"/>
              <a:gd name="connsiteX2" fmla="*/ 820500 w 1313859"/>
              <a:gd name="connsiteY2" fmla="*/ 128452 h 135386"/>
              <a:gd name="connsiteX3" fmla="*/ 1313859 w 1313859"/>
              <a:gd name="connsiteY3" fmla="*/ 126926 h 1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859" h="135386">
                <a:moveTo>
                  <a:pt x="0" y="6921"/>
                </a:moveTo>
                <a:cubicBezTo>
                  <a:pt x="49755" y="-32660"/>
                  <a:pt x="336718" y="112653"/>
                  <a:pt x="398912" y="63176"/>
                </a:cubicBezTo>
                <a:cubicBezTo>
                  <a:pt x="452013" y="12715"/>
                  <a:pt x="721544" y="168144"/>
                  <a:pt x="820500" y="128452"/>
                </a:cubicBezTo>
                <a:cubicBezTo>
                  <a:pt x="919456" y="88760"/>
                  <a:pt x="1239998" y="158458"/>
                  <a:pt x="1313859" y="12692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297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3" y="3834011"/>
            <a:ext cx="19141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5" y="4405463"/>
            <a:ext cx="115448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Flow </a:t>
            </a:r>
            <a:r>
              <a:rPr lang="en-US" sz="1100" b="1" kern="0" dirty="0" err="1">
                <a:solidFill>
                  <a:srgbClr val="000000"/>
                </a:solidFill>
              </a:rPr>
              <a:t>Kollektor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cxnSp>
        <p:nvCxnSpPr>
          <p:cNvPr id="300" name="Straight Arrow Connector 299"/>
          <p:cNvCxnSpPr>
            <a:stCxn id="262" idx="2"/>
            <a:endCxn id="297" idx="0"/>
          </p:cNvCxnSpPr>
          <p:nvPr/>
        </p:nvCxnSpPr>
        <p:spPr>
          <a:xfrm>
            <a:off x="2829214" y="3144041"/>
            <a:ext cx="518724" cy="68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3" idx="2"/>
            <a:endCxn id="297" idx="0"/>
          </p:cNvCxnSpPr>
          <p:nvPr/>
        </p:nvCxnSpPr>
        <p:spPr>
          <a:xfrm flipH="1">
            <a:off x="3347938" y="1971290"/>
            <a:ext cx="231739" cy="186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404378" y="3850517"/>
            <a:ext cx="11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Netflow</a:t>
            </a:r>
            <a:r>
              <a:rPr lang="en-US" sz="1400" dirty="0"/>
              <a:t>/</a:t>
            </a:r>
            <a:r>
              <a:rPr lang="en-US" sz="1400" dirty="0" err="1"/>
              <a:t>ipfix</a:t>
            </a:r>
            <a:br>
              <a:rPr lang="en-US" sz="1400" dirty="0"/>
            </a:br>
            <a:r>
              <a:rPr lang="en-US" sz="1400" dirty="0" err="1"/>
              <a:t>SFlow</a:t>
            </a:r>
            <a:endParaRPr lang="en-US" sz="1400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4866083" y="3733147"/>
            <a:ext cx="1446230" cy="895523"/>
            <a:chOff x="4302064" y="4155514"/>
            <a:chExt cx="1446230" cy="895523"/>
          </a:xfrm>
        </p:grpSpPr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04394" y="4155514"/>
              <a:ext cx="763986" cy="741067"/>
            </a:xfrm>
            <a:prstGeom prst="rect">
              <a:avLst/>
            </a:prstGeom>
          </p:spPr>
        </p:pic>
        <p:sp>
          <p:nvSpPr>
            <p:cNvPr id="308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064" y="4806355"/>
              <a:ext cx="144623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</a:rPr>
                <a:t>Anomália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en-US" sz="1100" b="1" kern="0" dirty="0" err="1">
                  <a:solidFill>
                    <a:srgbClr val="000000"/>
                  </a:solidFill>
                </a:rPr>
                <a:t>Detekció</a:t>
              </a:r>
              <a:endParaRPr lang="en-US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726168" y="3732968"/>
            <a:ext cx="722979" cy="895702"/>
            <a:chOff x="6461760" y="4117474"/>
            <a:chExt cx="722979" cy="895702"/>
          </a:xfrm>
        </p:grpSpPr>
        <p:pic>
          <p:nvPicPr>
            <p:cNvPr id="307" name="Picture 286">
              <a:extLst>
                <a:ext uri="{FF2B5EF4-FFF2-40B4-BE49-F238E27FC236}">
                  <a16:creationId xmlns:a16="http://schemas.microsoft.com/office/drawing/2014/main" id="{36790485-3CC9-5F4D-B423-E2F72307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28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760" y="4117474"/>
              <a:ext cx="722979" cy="7516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9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563" y="4768494"/>
              <a:ext cx="527709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>
                  <a:solidFill>
                    <a:srgbClr val="000000"/>
                  </a:solidFill>
                </a:rPr>
                <a:t>Filter</a:t>
              </a:r>
            </a:p>
          </p:txBody>
        </p:sp>
      </p:grpSp>
      <p:cxnSp>
        <p:nvCxnSpPr>
          <p:cNvPr id="312" name="Straight Arrow Connector 311"/>
          <p:cNvCxnSpPr>
            <a:stCxn id="305" idx="3"/>
            <a:endCxn id="306" idx="3"/>
          </p:cNvCxnSpPr>
          <p:nvPr/>
        </p:nvCxnSpPr>
        <p:spPr>
          <a:xfrm flipV="1">
            <a:off x="4551230" y="4103681"/>
            <a:ext cx="617183" cy="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1"/>
            <a:endCxn id="307" idx="1"/>
          </p:cNvCxnSpPr>
          <p:nvPr/>
        </p:nvCxnSpPr>
        <p:spPr>
          <a:xfrm>
            <a:off x="5932399" y="4103681"/>
            <a:ext cx="793769" cy="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37" idx="0"/>
            <a:endCxn id="297" idx="0"/>
          </p:cNvCxnSpPr>
          <p:nvPr/>
        </p:nvCxnSpPr>
        <p:spPr>
          <a:xfrm flipH="1">
            <a:off x="3347938" y="2472371"/>
            <a:ext cx="3349117" cy="13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3" y="1952381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sp>
        <p:nvSpPr>
          <p:cNvPr id="324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4" y="3116595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pic>
        <p:nvPicPr>
          <p:cNvPr id="325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5" y="5869371"/>
            <a:ext cx="68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11180407" y="6326466"/>
            <a:ext cx="817562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327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00" y="5707446"/>
            <a:ext cx="5953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3" y="3935914"/>
            <a:ext cx="514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7973016" y="4278736"/>
            <a:ext cx="65915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900" kern="0" dirty="0">
                <a:solidFill>
                  <a:srgbClr val="000000"/>
                </a:solidFill>
                <a:latin typeface="Arial"/>
              </a:rPr>
            </a:br>
            <a:r>
              <a:rPr lang="en-US" sz="9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69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02" y="3814471"/>
            <a:ext cx="446484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307" idx="3"/>
            <a:endCxn id="67" idx="1"/>
          </p:cNvCxnSpPr>
          <p:nvPr/>
        </p:nvCxnSpPr>
        <p:spPr>
          <a:xfrm>
            <a:off x="7449147" y="4108811"/>
            <a:ext cx="587936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15">
            <a:extLst>
              <a:ext uri="{FF2B5EF4-FFF2-40B4-BE49-F238E27FC236}">
                <a16:creationId xmlns:a16="http://schemas.microsoft.com/office/drawing/2014/main" id="{28D98CD8-F410-C544-B507-871090A2FAAE}"/>
              </a:ext>
            </a:extLst>
          </p:cNvPr>
          <p:cNvGrpSpPr/>
          <p:nvPr/>
        </p:nvGrpSpPr>
        <p:grpSpPr>
          <a:xfrm>
            <a:off x="4272636" y="5569625"/>
            <a:ext cx="3143768" cy="1017082"/>
            <a:chOff x="456056" y="3303818"/>
            <a:chExt cx="4191693" cy="1356108"/>
          </a:xfrm>
        </p:grpSpPr>
        <p:pic>
          <p:nvPicPr>
            <p:cNvPr id="75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2438400" y="3660502"/>
              <a:ext cx="763986" cy="741067"/>
            </a:xfrm>
            <a:prstGeom prst="rect">
              <a:avLst/>
            </a:prstGeom>
          </p:spPr>
        </p:pic>
        <p:cxnSp>
          <p:nvCxnSpPr>
            <p:cNvPr id="76" name="Straight Connector 90">
              <a:extLst>
                <a:ext uri="{FF2B5EF4-FFF2-40B4-BE49-F238E27FC236}">
                  <a16:creationId xmlns:a16="http://schemas.microsoft.com/office/drawing/2014/main" id="{13742A87-3E3A-2841-86E0-39398AA0A9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0053" y="3389543"/>
              <a:ext cx="649287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Oval 87">
              <a:extLst>
                <a:ext uri="{FF2B5EF4-FFF2-40B4-BE49-F238E27FC236}">
                  <a16:creationId xmlns:a16="http://schemas.microsoft.com/office/drawing/2014/main" id="{CE69E747-E6D6-964A-9BD3-5515F12E9CD5}"/>
                </a:ext>
              </a:extLst>
            </p:cNvPr>
            <p:cNvSpPr/>
            <p:nvPr/>
          </p:nvSpPr>
          <p:spPr bwMode="auto">
            <a:xfrm>
              <a:off x="2231565" y="3303818"/>
              <a:ext cx="206375" cy="195263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39393B"/>
              </a:solidFill>
              <a:miter lim="800000"/>
              <a:headEnd type="none" w="med" len="med"/>
              <a:tailEnd type="none" w="med" len="med"/>
            </a:ln>
          </p:spPr>
          <p:txBody>
            <a:bodyPr lIns="68580" tIns="34290" rIns="68580" bIns="34290" rtlCol="0" anchor="ctr"/>
            <a:lstStyle/>
            <a:p>
              <a:pPr algn="ctr" defTabSz="385763">
                <a:defRPr/>
              </a:pPr>
              <a:endParaRPr lang="en-US" sz="1050" kern="0" dirty="0" err="1">
                <a:solidFill>
                  <a:srgbClr val="FFFFFF"/>
                </a:solidFill>
                <a:latin typeface="Arial"/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78" name="Group 3">
              <a:extLst>
                <a:ext uri="{FF2B5EF4-FFF2-40B4-BE49-F238E27FC236}">
                  <a16:creationId xmlns:a16="http://schemas.microsoft.com/office/drawing/2014/main" id="{53C0DFC5-4A2B-6B40-9965-92931E5F20AC}"/>
                </a:ext>
              </a:extLst>
            </p:cNvPr>
            <p:cNvGrpSpPr/>
            <p:nvPr/>
          </p:nvGrpSpPr>
          <p:grpSpPr>
            <a:xfrm>
              <a:off x="456056" y="3532419"/>
              <a:ext cx="1107570" cy="870546"/>
              <a:chOff x="391320" y="3638550"/>
              <a:chExt cx="713978" cy="870546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0E1B07-EE4D-5740-BF6D-C36413D9326C}"/>
                  </a:ext>
                </a:extLst>
              </p:cNvPr>
              <p:cNvSpPr/>
              <p:nvPr/>
            </p:nvSpPr>
            <p:spPr>
              <a:xfrm>
                <a:off x="391320" y="3857774"/>
                <a:ext cx="713978" cy="219224"/>
              </a:xfrm>
              <a:prstGeom prst="rect">
                <a:avLst/>
              </a:prstGeom>
              <a:solidFill>
                <a:srgbClr val="FBAB18">
                  <a:lumMod val="75000"/>
                </a:srgbClr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67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UDP/TCP/ICMP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620EFC-97D9-2344-B4CF-45683D0F51AE}"/>
                  </a:ext>
                </a:extLst>
              </p:cNvPr>
              <p:cNvSpPr/>
              <p:nvPr/>
            </p:nvSpPr>
            <p:spPr>
              <a:xfrm>
                <a:off x="391320" y="3638550"/>
                <a:ext cx="713978" cy="21922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 dirty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Data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5470A08-7DFD-8D44-9C95-C463FEF772E8}"/>
                  </a:ext>
                </a:extLst>
              </p:cNvPr>
              <p:cNvSpPr/>
              <p:nvPr/>
            </p:nvSpPr>
            <p:spPr>
              <a:xfrm>
                <a:off x="391320" y="4076998"/>
                <a:ext cx="713978" cy="219224"/>
              </a:xfrm>
              <a:prstGeom prst="rect">
                <a:avLst/>
              </a:prstGeom>
              <a:solidFill>
                <a:srgbClr val="214794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IPv4/v6</a:t>
                </a:r>
                <a:endParaRPr lang="en-US" sz="600" b="1" kern="0" dirty="0">
                  <a:solidFill>
                    <a:srgbClr val="FFFFFF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0901E12-FEA0-3D45-B8BC-888757D25620}"/>
                  </a:ext>
                </a:extLst>
              </p:cNvPr>
              <p:cNvSpPr/>
              <p:nvPr/>
            </p:nvSpPr>
            <p:spPr>
              <a:xfrm>
                <a:off x="391320" y="4289872"/>
                <a:ext cx="713978" cy="219224"/>
              </a:xfrm>
              <a:prstGeom prst="rect">
                <a:avLst/>
              </a:prstGeom>
              <a:solidFill>
                <a:srgbClr val="9E9EA2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L2</a:t>
                </a:r>
                <a:endParaRPr lang="en-US" sz="600" kern="0" dirty="0">
                  <a:solidFill>
                    <a:srgbClr val="39393B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79" name="Right Brace 90">
              <a:extLst>
                <a:ext uri="{FF2B5EF4-FFF2-40B4-BE49-F238E27FC236}">
                  <a16:creationId xmlns:a16="http://schemas.microsoft.com/office/drawing/2014/main" id="{829A2B47-CAFB-2F46-AC7A-62A51DC0C46C}"/>
                </a:ext>
              </a:extLst>
            </p:cNvPr>
            <p:cNvSpPr/>
            <p:nvPr/>
          </p:nvSpPr>
          <p:spPr>
            <a:xfrm>
              <a:off x="2056940" y="3756308"/>
              <a:ext cx="106363" cy="423587"/>
            </a:xfrm>
            <a:prstGeom prst="rightBrace">
              <a:avLst>
                <a:gd name="adj1" fmla="val 8333"/>
                <a:gd name="adj2" fmla="val 51282"/>
              </a:avLst>
            </a:prstGeom>
            <a:noFill/>
            <a:ln w="25400" cap="flat" cmpd="sng" algn="ctr">
              <a:solidFill>
                <a:srgbClr val="10234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grpSp>
          <p:nvGrpSpPr>
            <p:cNvPr id="80" name="Group 91">
              <a:extLst>
                <a:ext uri="{FF2B5EF4-FFF2-40B4-BE49-F238E27FC236}">
                  <a16:creationId xmlns:a16="http://schemas.microsoft.com/office/drawing/2014/main" id="{A14504AC-DA02-7C48-BA03-60207D51B6C4}"/>
                </a:ext>
              </a:extLst>
            </p:cNvPr>
            <p:cNvGrpSpPr/>
            <p:nvPr/>
          </p:nvGrpSpPr>
          <p:grpSpPr>
            <a:xfrm>
              <a:off x="1581033" y="3750475"/>
              <a:ext cx="469558" cy="431785"/>
              <a:chOff x="1122704" y="3856606"/>
              <a:chExt cx="332169" cy="431785"/>
            </a:xfrm>
          </p:grpSpPr>
          <p:cxnSp>
            <p:nvCxnSpPr>
              <p:cNvPr id="88" name="Straight Connector 90">
                <a:extLst>
                  <a:ext uri="{FF2B5EF4-FFF2-40B4-BE49-F238E27FC236}">
                    <a16:creationId xmlns:a16="http://schemas.microsoft.com/office/drawing/2014/main" id="{030595B1-0843-DD4A-80F8-D3BB7E2CB5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385660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9" name="Straight Connector 90">
                <a:extLst>
                  <a:ext uri="{FF2B5EF4-FFF2-40B4-BE49-F238E27FC236}">
                    <a16:creationId xmlns:a16="http://schemas.microsoft.com/office/drawing/2014/main" id="{1BC09EDC-8645-6142-9B0C-A5C20404F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428602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1" name="Picture 94">
              <a:extLst>
                <a:ext uri="{FF2B5EF4-FFF2-40B4-BE49-F238E27FC236}">
                  <a16:creationId xmlns:a16="http://schemas.microsoft.com/office/drawing/2014/main" id="{2C6CD8C7-496C-4147-8914-D1C5D7EC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111" l="4000" r="9244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6756" y="3812606"/>
              <a:ext cx="473074" cy="473074"/>
            </a:xfrm>
            <a:prstGeom prst="rect">
              <a:avLst/>
            </a:prstGeom>
          </p:spPr>
        </p:pic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09AE077-2693-EC44-BF49-AACB74EB4332}"/>
                </a:ext>
              </a:extLst>
            </p:cNvPr>
            <p:cNvSpPr/>
            <p:nvPr/>
          </p:nvSpPr>
          <p:spPr bwMode="auto">
            <a:xfrm>
              <a:off x="3173147" y="368481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3E3BA3E3-D62E-C349-BACC-702DA89E3837}"/>
                </a:ext>
              </a:extLst>
            </p:cNvPr>
            <p:cNvSpPr/>
            <p:nvPr/>
          </p:nvSpPr>
          <p:spPr bwMode="auto">
            <a:xfrm flipV="1">
              <a:off x="3170636" y="409136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cxnSp>
          <p:nvCxnSpPr>
            <p:cNvPr id="84" name="Straight Arrow Connector 13">
              <a:extLst>
                <a:ext uri="{FF2B5EF4-FFF2-40B4-BE49-F238E27FC236}">
                  <a16:creationId xmlns:a16="http://schemas.microsoft.com/office/drawing/2014/main" id="{6BA86A51-2288-8D4F-A4D7-433207490D4A}"/>
                </a:ext>
              </a:extLst>
            </p:cNvPr>
            <p:cNvCxnSpPr/>
            <p:nvPr/>
          </p:nvCxnSpPr>
          <p:spPr bwMode="auto">
            <a:xfrm>
              <a:off x="3170636" y="4055152"/>
              <a:ext cx="652463" cy="0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rgbClr val="39393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TextBox 40">
              <a:extLst>
                <a:ext uri="{FF2B5EF4-FFF2-40B4-BE49-F238E27FC236}">
                  <a16:creationId xmlns:a16="http://schemas.microsoft.com/office/drawing/2014/main" id="{9BE4CB31-0C91-FE4C-ADEF-16D2EE6454CF}"/>
                </a:ext>
              </a:extLst>
            </p:cNvPr>
            <p:cNvSpPr txBox="1"/>
            <p:nvPr/>
          </p:nvSpPr>
          <p:spPr>
            <a:xfrm>
              <a:off x="2808676" y="4370617"/>
              <a:ext cx="1673964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Eldobás</a:t>
              </a:r>
              <a:r>
                <a:rPr lang="en-US" sz="900" b="1" kern="0" dirty="0">
                  <a:solidFill>
                    <a:srgbClr val="000000"/>
                  </a:solidFill>
                  <a:latin typeface="Arial"/>
                </a:rPr>
                <a:t>/</a:t>
              </a: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Korlátozás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TextBox 40">
              <a:extLst>
                <a:ext uri="{FF2B5EF4-FFF2-40B4-BE49-F238E27FC236}">
                  <a16:creationId xmlns:a16="http://schemas.microsoft.com/office/drawing/2014/main" id="{62B98AD4-0980-6A43-8F5E-8729091D8AE3}"/>
                </a:ext>
              </a:extLst>
            </p:cNvPr>
            <p:cNvSpPr txBox="1"/>
            <p:nvPr/>
          </p:nvSpPr>
          <p:spPr>
            <a:xfrm>
              <a:off x="3691931" y="3931559"/>
              <a:ext cx="955818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Címkézés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125C40FF-DA37-E940-858D-7CB035D07B9A}"/>
                </a:ext>
              </a:extLst>
            </p:cNvPr>
            <p:cNvSpPr txBox="1"/>
            <p:nvPr/>
          </p:nvSpPr>
          <p:spPr>
            <a:xfrm>
              <a:off x="3088874" y="3477184"/>
              <a:ext cx="1041311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Átirányítás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" name="Straight Arrow Connector 14"/>
          <p:cNvCxnSpPr>
            <a:stCxn id="68" idx="0"/>
          </p:cNvCxnSpPr>
          <p:nvPr/>
        </p:nvCxnSpPr>
        <p:spPr>
          <a:xfrm flipH="1">
            <a:off x="6921531" y="4278736"/>
            <a:ext cx="1381063" cy="128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2820672" y="3075935"/>
            <a:ext cx="5364157" cy="100154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8920882 w 8931156"/>
              <a:gd name="connsiteY0" fmla="*/ 824231 h 882324"/>
              <a:gd name="connsiteX1" fmla="*/ 5170939 w 8931156"/>
              <a:gd name="connsiteY1" fmla="*/ 585798 h 882324"/>
              <a:gd name="connsiteX2" fmla="*/ 0 w 8931156"/>
              <a:gd name="connsiteY2" fmla="*/ 0 h 882324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0 w 8937057"/>
              <a:gd name="connsiteY2" fmla="*/ 0 h 850642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4114906 w 8937057"/>
              <a:gd name="connsiteY2" fmla="*/ 504353 h 850642"/>
              <a:gd name="connsiteX3" fmla="*/ 0 w 8937057"/>
              <a:gd name="connsiteY3" fmla="*/ 0 h 850642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7057" h="876518">
                <a:moveTo>
                  <a:pt x="8920882" y="824231"/>
                </a:moveTo>
                <a:cubicBezTo>
                  <a:pt x="9113869" y="962173"/>
                  <a:pt x="7543199" y="811666"/>
                  <a:pt x="6173211" y="554210"/>
                </a:cubicBezTo>
                <a:cubicBezTo>
                  <a:pt x="5026063" y="232233"/>
                  <a:pt x="4801008" y="520972"/>
                  <a:pt x="4114906" y="504353"/>
                </a:cubicBezTo>
                <a:lnTo>
                  <a:pt x="0" y="0"/>
                </a:ln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5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3766570" y="2074494"/>
            <a:ext cx="4570659" cy="215538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7597882 w 7615035"/>
              <a:gd name="connsiteY0" fmla="*/ 1866660 h 1886315"/>
              <a:gd name="connsiteX1" fmla="*/ 4950440 w 7615035"/>
              <a:gd name="connsiteY1" fmla="*/ 1122807 h 1886315"/>
              <a:gd name="connsiteX2" fmla="*/ 0 w 7615035"/>
              <a:gd name="connsiteY2" fmla="*/ 0 h 188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5035" h="1886315">
                <a:moveTo>
                  <a:pt x="7597882" y="1866660"/>
                </a:moveTo>
                <a:cubicBezTo>
                  <a:pt x="7790869" y="2004602"/>
                  <a:pt x="6320428" y="1380263"/>
                  <a:pt x="4950440" y="1122807"/>
                </a:cubicBezTo>
                <a:cubicBezTo>
                  <a:pt x="2734059" y="1212054"/>
                  <a:pt x="0" y="0"/>
                  <a:pt x="0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7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992124" y="2727212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8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650990" y="3462355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101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6697052" y="2490470"/>
            <a:ext cx="1515583" cy="141638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chemeClr val="accent1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2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6875651" y="2763993"/>
            <a:ext cx="409086" cy="23775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API</a:t>
            </a:r>
            <a:endParaRPr lang="en-US" sz="1050" b="1" kern="0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85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Kép 3">
            <a:extLst>
              <a:ext uri="{FF2B5EF4-FFF2-40B4-BE49-F238E27FC236}">
                <a16:creationId xmlns:a16="http://schemas.microsoft.com/office/drawing/2014/main" id="{ED8C179A-DBED-4FD0-8A8F-E58940CA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53" y="123458"/>
            <a:ext cx="7886700" cy="1325563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Blackholing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teljes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tiltás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Community BGP</a:t>
            </a:r>
          </a:p>
        </p:txBody>
      </p:sp>
      <p:pic>
        <p:nvPicPr>
          <p:cNvPr id="7" name="Picture 11" descr="cloud">
            <a:extLst>
              <a:ext uri="{FF2B5EF4-FFF2-40B4-BE49-F238E27FC236}">
                <a16:creationId xmlns:a16="http://schemas.microsoft.com/office/drawing/2014/main" id="{E5E49E21-278B-8C48-86B2-6AD547B4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585312"/>
            <a:ext cx="2381931" cy="1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BD77DEA-8B77-524C-B7D4-3F09A4B49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" y="1935716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6F0E423-1330-5D48-A12B-7D577475D46E}"/>
              </a:ext>
            </a:extLst>
          </p:cNvPr>
          <p:cNvSpPr txBox="1"/>
          <p:nvPr/>
        </p:nvSpPr>
        <p:spPr>
          <a:xfrm>
            <a:off x="649553" y="2344907"/>
            <a:ext cx="57579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en-US" sz="900" dirty="0">
                <a:solidFill>
                  <a:srgbClr val="6EBE4A">
                    <a:lumMod val="10000"/>
                  </a:srgbClr>
                </a:solidFill>
                <a:latin typeface="Arial"/>
              </a:rPr>
              <a:t>Internet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D238882-9F39-B84E-BDA2-8B0E5CB000F4}"/>
              </a:ext>
            </a:extLst>
          </p:cNvPr>
          <p:cNvCxnSpPr/>
          <p:nvPr/>
        </p:nvCxnSpPr>
        <p:spPr>
          <a:xfrm flipV="1">
            <a:off x="6770381" y="2371115"/>
            <a:ext cx="1897146" cy="337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22E6335-7F9B-AA46-937E-D599AAEA2DC7}"/>
              </a:ext>
            </a:extLst>
          </p:cNvPr>
          <p:cNvCxnSpPr>
            <a:stCxn id="13" idx="1"/>
            <a:endCxn id="263" idx="3"/>
          </p:cNvCxnSpPr>
          <p:nvPr/>
        </p:nvCxnSpPr>
        <p:spPr>
          <a:xfrm flipH="1">
            <a:off x="2240938" y="1787384"/>
            <a:ext cx="1075535" cy="44661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1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1603477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9106346-5073-2E44-B949-E8E18A7ADB6F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flipH="1" flipV="1">
            <a:off x="5053720" y="1763284"/>
            <a:ext cx="197075" cy="502269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 flipV="1">
            <a:off x="3842881" y="1763284"/>
            <a:ext cx="617114" cy="241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13" idx="1"/>
            <a:endCxn id="269" idx="3"/>
          </p:cNvCxnSpPr>
          <p:nvPr/>
        </p:nvCxnSpPr>
        <p:spPr>
          <a:xfrm flipH="1">
            <a:off x="2146095" y="1787384"/>
            <a:ext cx="1170378" cy="694403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21" name="Picture 13" descr="cylinder">
            <a:extLst>
              <a:ext uri="{FF2B5EF4-FFF2-40B4-BE49-F238E27FC236}">
                <a16:creationId xmlns:a16="http://schemas.microsoft.com/office/drawing/2014/main" id="{5F281A19-0FD8-A441-BBBF-94417315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5" y="1606121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cylinder">
            <a:extLst>
              <a:ext uri="{FF2B5EF4-FFF2-40B4-BE49-F238E27FC236}">
                <a16:creationId xmlns:a16="http://schemas.microsoft.com/office/drawing/2014/main" id="{306E120A-33E8-8E44-A2DC-FD9846E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95" y="2108390"/>
            <a:ext cx="593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BBAC9019-9E83-7E42-81D9-67F24D44C8D4}"/>
              </a:ext>
            </a:extLst>
          </p:cNvPr>
          <p:cNvCxnSpPr>
            <a:stCxn id="35" idx="1"/>
            <a:endCxn id="22" idx="3"/>
          </p:cNvCxnSpPr>
          <p:nvPr/>
        </p:nvCxnSpPr>
        <p:spPr>
          <a:xfrm flipH="1" flipV="1">
            <a:off x="5844520" y="2265553"/>
            <a:ext cx="524875" cy="102246"/>
          </a:xfrm>
          <a:prstGeom prst="line">
            <a:avLst/>
          </a:prstGeom>
          <a:noFill/>
          <a:ln w="28575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" name="Freeform 33">
            <a:extLst>
              <a:ext uri="{FF2B5EF4-FFF2-40B4-BE49-F238E27FC236}">
                <a16:creationId xmlns:a16="http://schemas.microsoft.com/office/drawing/2014/main" id="{13F99E75-8089-F440-8D9F-58341B12914A}"/>
              </a:ext>
            </a:extLst>
          </p:cNvPr>
          <p:cNvSpPr>
            <a:spLocks/>
          </p:cNvSpPr>
          <p:nvPr/>
        </p:nvSpPr>
        <p:spPr bwMode="auto">
          <a:xfrm>
            <a:off x="2083624" y="1751258"/>
            <a:ext cx="1376599" cy="224971"/>
          </a:xfrm>
          <a:custGeom>
            <a:avLst/>
            <a:gdLst>
              <a:gd name="T0" fmla="*/ 0 w 762001"/>
              <a:gd name="T1" fmla="*/ 5785 h 51467"/>
              <a:gd name="T2" fmla="*/ 761995 w 762001"/>
              <a:gd name="T3" fmla="*/ 82 h 51467"/>
              <a:gd name="T4" fmla="*/ 0 60000 65536"/>
              <a:gd name="T5" fmla="*/ 0 60000 65536"/>
              <a:gd name="connsiteX0" fmla="*/ 0 w 1220810"/>
              <a:gd name="connsiteY0" fmla="*/ 11196 h 56070"/>
              <a:gd name="connsiteX1" fmla="*/ 1220810 w 1220810"/>
              <a:gd name="connsiteY1" fmla="*/ 73 h 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810" h="56070">
                <a:moveTo>
                  <a:pt x="0" y="11196"/>
                </a:moveTo>
                <a:cubicBezTo>
                  <a:pt x="244123" y="119852"/>
                  <a:pt x="1008995" y="-3418"/>
                  <a:pt x="1220810" y="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31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2060234" y="1839087"/>
            <a:ext cx="1310126" cy="701352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093028"/>
              <a:gd name="connsiteY0" fmla="*/ 475640 h 475640"/>
              <a:gd name="connsiteX1" fmla="*/ 168041 w 1093028"/>
              <a:gd name="connsiteY1" fmla="*/ 221833 h 475640"/>
              <a:gd name="connsiteX2" fmla="*/ 519365 w 1093028"/>
              <a:gd name="connsiteY2" fmla="*/ 205514 h 475640"/>
              <a:gd name="connsiteX3" fmla="*/ 1093028 w 1093028"/>
              <a:gd name="connsiteY3" fmla="*/ 0 h 4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28" h="475640">
                <a:moveTo>
                  <a:pt x="0" y="475640"/>
                </a:moveTo>
                <a:cubicBezTo>
                  <a:pt x="49755" y="436059"/>
                  <a:pt x="105847" y="271310"/>
                  <a:pt x="168041" y="221833"/>
                </a:cubicBezTo>
                <a:cubicBezTo>
                  <a:pt x="221142" y="171372"/>
                  <a:pt x="420409" y="245206"/>
                  <a:pt x="519365" y="205514"/>
                </a:cubicBezTo>
                <a:cubicBezTo>
                  <a:pt x="618321" y="165822"/>
                  <a:pt x="1019167" y="31532"/>
                  <a:pt x="109302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00A33839-91F7-6845-99B5-DFDDBD4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42" y="1917514"/>
            <a:ext cx="50687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522D611-25B3-F244-8982-3DC65C1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198" y="1555510"/>
            <a:ext cx="2774881" cy="1655762"/>
          </a:xfrm>
          <a:prstGeom prst="roundRect">
            <a:avLst>
              <a:gd name="adj" fmla="val 13760"/>
            </a:avLst>
          </a:prstGeom>
          <a:noFill/>
          <a:ln w="12700">
            <a:solidFill>
              <a:srgbClr val="585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1639FC6-0E53-B94A-8AA8-8EEB620C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7" y="1789425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4CF3BE78-4C35-714B-9B6F-551068A957C1}"/>
              </a:ext>
            </a:extLst>
          </p:cNvPr>
          <p:cNvCxnSpPr/>
          <p:nvPr/>
        </p:nvCxnSpPr>
        <p:spPr>
          <a:xfrm>
            <a:off x="7483625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pic>
        <p:nvPicPr>
          <p:cNvPr id="35" name="Picture 39">
            <a:extLst>
              <a:ext uri="{FF2B5EF4-FFF2-40B4-BE49-F238E27FC236}">
                <a16:creationId xmlns:a16="http://schemas.microsoft.com/office/drawing/2014/main" id="{1DBC6D9F-5CB0-564D-95DA-2F679AEE73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95" y="2072524"/>
            <a:ext cx="738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904" y="2472371"/>
            <a:ext cx="63030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 err="1">
                <a:solidFill>
                  <a:srgbClr val="000000"/>
                </a:solidFill>
              </a:rPr>
              <a:t>Tűzfal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148776" y="23833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40" name="TextBox 44">
            <a:extLst>
              <a:ext uri="{FF2B5EF4-FFF2-40B4-BE49-F238E27FC236}">
                <a16:creationId xmlns:a16="http://schemas.microsoft.com/office/drawing/2014/main" id="{00A726AF-3C6A-BE4D-B8E2-DDBFEAA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73" y="1770239"/>
            <a:ext cx="69442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 err="1">
                <a:solidFill>
                  <a:srgbClr val="000000"/>
                </a:solidFill>
              </a:rPr>
              <a:t>Szerver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754" y="2560196"/>
            <a:ext cx="6094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Web</a:t>
            </a:r>
            <a:br>
              <a:rPr lang="en-US" sz="1100" b="1" kern="0" dirty="0">
                <a:solidFill>
                  <a:srgbClr val="000000"/>
                </a:solidFill>
              </a:rPr>
            </a:br>
            <a:r>
              <a:rPr lang="en-US" sz="1100" b="1" kern="0" dirty="0">
                <a:solidFill>
                  <a:srgbClr val="000000"/>
                </a:solidFill>
              </a:rPr>
              <a:t>Cache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91F216E8-4117-B044-A9E3-61AF90C1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63" y="1775586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ED112E1-FE24-D74A-AA6E-1B7C74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1" y="2541444"/>
            <a:ext cx="63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Up Arrow 3">
            <a:extLst>
              <a:ext uri="{FF2B5EF4-FFF2-40B4-BE49-F238E27FC236}">
                <a16:creationId xmlns:a16="http://schemas.microsoft.com/office/drawing/2014/main" id="{8B486414-8F28-FE4C-91A8-A92D4F5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42" y="2938585"/>
            <a:ext cx="228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514337">
              <a:defRPr/>
            </a:pPr>
            <a:endParaRPr lang="en-US" sz="1400" kern="0">
              <a:solidFill>
                <a:srgbClr val="FFFFFF"/>
              </a:solidFill>
              <a:latin typeface="Arial"/>
              <a:cs typeface="Arial" charset="0"/>
              <a:sym typeface="Arial" charset="0"/>
            </a:endParaRPr>
          </a:p>
        </p:txBody>
      </p:sp>
      <p:cxnSp>
        <p:nvCxnSpPr>
          <p:cNvPr id="196" name="Straight Connector 43">
            <a:extLst>
              <a:ext uri="{FF2B5EF4-FFF2-40B4-BE49-F238E27FC236}">
                <a16:creationId xmlns:a16="http://schemas.microsoft.com/office/drawing/2014/main" id="{78C87026-DC9E-6048-A74E-3A0B127C8A9D}"/>
              </a:ext>
            </a:extLst>
          </p:cNvPr>
          <p:cNvCxnSpPr/>
          <p:nvPr/>
        </p:nvCxnSpPr>
        <p:spPr>
          <a:xfrm>
            <a:off x="8313400" y="2154791"/>
            <a:ext cx="0" cy="228600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45" name="Isosceles Triangle 250">
            <a:extLst>
              <a:ext uri="{FF2B5EF4-FFF2-40B4-BE49-F238E27FC236}">
                <a16:creationId xmlns:a16="http://schemas.microsoft.com/office/drawing/2014/main" id="{4364DCBD-38DB-CF4E-B4D9-E1F40948E6E5}"/>
              </a:ext>
            </a:extLst>
          </p:cNvPr>
          <p:cNvSpPr/>
          <p:nvPr/>
        </p:nvSpPr>
        <p:spPr>
          <a:xfrm>
            <a:off x="924087" y="3309828"/>
            <a:ext cx="247650" cy="184150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7" name="Isosceles Triangle 250">
            <a:extLst>
              <a:ext uri="{FF2B5EF4-FFF2-40B4-BE49-F238E27FC236}">
                <a16:creationId xmlns:a16="http://schemas.microsoft.com/office/drawing/2014/main" id="{CF65E86C-D5E1-CD48-87BE-01AA0D737276}"/>
              </a:ext>
            </a:extLst>
          </p:cNvPr>
          <p:cNvSpPr/>
          <p:nvPr/>
        </p:nvSpPr>
        <p:spPr>
          <a:xfrm>
            <a:off x="1564880" y="3796080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9" name="Isosceles Triangle 250">
            <a:extLst>
              <a:ext uri="{FF2B5EF4-FFF2-40B4-BE49-F238E27FC236}">
                <a16:creationId xmlns:a16="http://schemas.microsoft.com/office/drawing/2014/main" id="{B9AE188E-0261-A644-9B15-2647480C043E}"/>
              </a:ext>
            </a:extLst>
          </p:cNvPr>
          <p:cNvSpPr/>
          <p:nvPr/>
        </p:nvSpPr>
        <p:spPr>
          <a:xfrm>
            <a:off x="1452911" y="3516809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EDD82600-B1BC-F049-B4A8-BAC0B0CA57DF}"/>
              </a:ext>
            </a:extLst>
          </p:cNvPr>
          <p:cNvSpPr/>
          <p:nvPr/>
        </p:nvSpPr>
        <p:spPr>
          <a:xfrm>
            <a:off x="1329086" y="3667248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2" name="Isosceles Triangle 250">
            <a:extLst>
              <a:ext uri="{FF2B5EF4-FFF2-40B4-BE49-F238E27FC236}">
                <a16:creationId xmlns:a16="http://schemas.microsoft.com/office/drawing/2014/main" id="{C70BBA7F-0B11-334B-9FA3-78A6D6CA2CC8}"/>
              </a:ext>
            </a:extLst>
          </p:cNvPr>
          <p:cNvSpPr/>
          <p:nvPr/>
        </p:nvSpPr>
        <p:spPr>
          <a:xfrm>
            <a:off x="710586" y="3950318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3" name="Isosceles Triangle 250">
            <a:extLst>
              <a:ext uri="{FF2B5EF4-FFF2-40B4-BE49-F238E27FC236}">
                <a16:creationId xmlns:a16="http://schemas.microsoft.com/office/drawing/2014/main" id="{1461F607-F26B-FE46-8FE7-0321642D9B26}"/>
              </a:ext>
            </a:extLst>
          </p:cNvPr>
          <p:cNvSpPr/>
          <p:nvPr/>
        </p:nvSpPr>
        <p:spPr>
          <a:xfrm>
            <a:off x="1133392" y="3857450"/>
            <a:ext cx="247650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4" name="Isosceles Triangle 250">
            <a:extLst>
              <a:ext uri="{FF2B5EF4-FFF2-40B4-BE49-F238E27FC236}">
                <a16:creationId xmlns:a16="http://schemas.microsoft.com/office/drawing/2014/main" id="{970CD9F9-1193-FB4A-9C90-1C1851EEF9B2}"/>
              </a:ext>
            </a:extLst>
          </p:cNvPr>
          <p:cNvSpPr/>
          <p:nvPr/>
        </p:nvSpPr>
        <p:spPr>
          <a:xfrm>
            <a:off x="1091704" y="3538416"/>
            <a:ext cx="249238" cy="185737"/>
          </a:xfrm>
          <a:custGeom>
            <a:avLst/>
            <a:gdLst/>
            <a:ahLst/>
            <a:cxnLst/>
            <a:rect l="l" t="t" r="r" b="b"/>
            <a:pathLst>
              <a:path w="2318164" h="1731184">
                <a:moveTo>
                  <a:pt x="1780955" y="1149772"/>
                </a:moveTo>
                <a:lnTo>
                  <a:pt x="1780955" y="1419693"/>
                </a:lnTo>
                <a:lnTo>
                  <a:pt x="2034455" y="1419693"/>
                </a:lnTo>
                <a:lnTo>
                  <a:pt x="2034455" y="1149772"/>
                </a:lnTo>
                <a:close/>
                <a:moveTo>
                  <a:pt x="800936" y="1149772"/>
                </a:moveTo>
                <a:lnTo>
                  <a:pt x="800936" y="1419693"/>
                </a:lnTo>
                <a:lnTo>
                  <a:pt x="1054436" y="1419693"/>
                </a:lnTo>
                <a:lnTo>
                  <a:pt x="1054436" y="1149772"/>
                </a:lnTo>
                <a:close/>
                <a:moveTo>
                  <a:pt x="351753" y="1149772"/>
                </a:moveTo>
                <a:lnTo>
                  <a:pt x="351753" y="1419693"/>
                </a:lnTo>
                <a:lnTo>
                  <a:pt x="605253" y="1419693"/>
                </a:lnTo>
                <a:lnTo>
                  <a:pt x="605253" y="1149772"/>
                </a:lnTo>
                <a:close/>
                <a:moveTo>
                  <a:pt x="1383365" y="244950"/>
                </a:moveTo>
                <a:lnTo>
                  <a:pt x="2177929" y="1032526"/>
                </a:lnTo>
                <a:lnTo>
                  <a:pt x="2177929" y="1042769"/>
                </a:lnTo>
                <a:lnTo>
                  <a:pt x="2177929" y="1731184"/>
                </a:lnTo>
                <a:lnTo>
                  <a:pt x="1585272" y="1731184"/>
                </a:lnTo>
                <a:lnTo>
                  <a:pt x="1585272" y="1149772"/>
                </a:lnTo>
                <a:lnTo>
                  <a:pt x="1250119" y="1149772"/>
                </a:lnTo>
                <a:lnTo>
                  <a:pt x="1250119" y="1731184"/>
                </a:lnTo>
                <a:lnTo>
                  <a:pt x="203715" y="1731184"/>
                </a:lnTo>
                <a:lnTo>
                  <a:pt x="203715" y="1032526"/>
                </a:lnTo>
                <a:lnTo>
                  <a:pt x="599001" y="1032526"/>
                </a:lnTo>
                <a:close/>
                <a:moveTo>
                  <a:pt x="1390694" y="0"/>
                </a:moveTo>
                <a:lnTo>
                  <a:pt x="1801876" y="416883"/>
                </a:lnTo>
                <a:lnTo>
                  <a:pt x="1797541" y="257309"/>
                </a:lnTo>
                <a:lnTo>
                  <a:pt x="1979900" y="257309"/>
                </a:lnTo>
                <a:lnTo>
                  <a:pt x="1986413" y="607765"/>
                </a:lnTo>
                <a:lnTo>
                  <a:pt x="2318164" y="940328"/>
                </a:lnTo>
                <a:lnTo>
                  <a:pt x="2265293" y="1011514"/>
                </a:lnTo>
                <a:lnTo>
                  <a:pt x="1390238" y="131026"/>
                </a:lnTo>
                <a:lnTo>
                  <a:pt x="559249" y="950731"/>
                </a:lnTo>
                <a:lnTo>
                  <a:pt x="0" y="950732"/>
                </a:lnTo>
                <a:lnTo>
                  <a:pt x="508855" y="448852"/>
                </a:lnTo>
                <a:lnTo>
                  <a:pt x="938706" y="448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6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0" y="277622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0" y="1648138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7" y="2297880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36">
            <a:extLst>
              <a:ext uri="{FF2B5EF4-FFF2-40B4-BE49-F238E27FC236}">
                <a16:creationId xmlns:a16="http://schemas.microsoft.com/office/drawing/2014/main" id="{92BDD576-3963-3E4B-92F7-312C0464D5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4" y="2619519"/>
            <a:ext cx="526408" cy="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" name="Straight Connector 23">
            <a:extLst>
              <a:ext uri="{FF2B5EF4-FFF2-40B4-BE49-F238E27FC236}">
                <a16:creationId xmlns:a16="http://schemas.microsoft.com/office/drawing/2014/main" id="{270E792E-0392-8143-A9AC-D11023FE9581}"/>
              </a:ext>
            </a:extLst>
          </p:cNvPr>
          <p:cNvCxnSpPr>
            <a:stCxn id="262" idx="1"/>
            <a:endCxn id="272" idx="3"/>
          </p:cNvCxnSpPr>
          <p:nvPr/>
        </p:nvCxnSpPr>
        <p:spPr>
          <a:xfrm flipH="1" flipV="1">
            <a:off x="1340942" y="2803426"/>
            <a:ext cx="1225068" cy="156709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cxnSp>
        <p:nvCxnSpPr>
          <p:cNvPr id="286" name="Straight Connector 22">
            <a:extLst>
              <a:ext uri="{FF2B5EF4-FFF2-40B4-BE49-F238E27FC236}">
                <a16:creationId xmlns:a16="http://schemas.microsoft.com/office/drawing/2014/main" id="{2E2C3B36-8175-6A40-83AA-AF1AB73A3EA3}"/>
              </a:ext>
            </a:extLst>
          </p:cNvPr>
          <p:cNvCxnSpPr>
            <a:stCxn id="262" idx="3"/>
            <a:endCxn id="22" idx="1"/>
          </p:cNvCxnSpPr>
          <p:nvPr/>
        </p:nvCxnSpPr>
        <p:spPr>
          <a:xfrm flipV="1">
            <a:off x="3092418" y="2265553"/>
            <a:ext cx="2158377" cy="694582"/>
          </a:xfrm>
          <a:prstGeom prst="line">
            <a:avLst/>
          </a:prstGeom>
          <a:noFill/>
          <a:ln w="19050" cap="flat" cmpd="sng" algn="ctr">
            <a:solidFill>
              <a:srgbClr val="1C1C1C"/>
            </a:solidFill>
            <a:prstDash val="solid"/>
          </a:ln>
          <a:effectLst/>
        </p:spPr>
      </p:cxnSp>
      <p:sp>
        <p:nvSpPr>
          <p:cNvPr id="296" name="Freeform 35">
            <a:extLst>
              <a:ext uri="{FF2B5EF4-FFF2-40B4-BE49-F238E27FC236}">
                <a16:creationId xmlns:a16="http://schemas.microsoft.com/office/drawing/2014/main" id="{CD5ED7F6-937C-014C-850E-E43A3BC92E6A}"/>
              </a:ext>
            </a:extLst>
          </p:cNvPr>
          <p:cNvSpPr>
            <a:spLocks/>
          </p:cNvSpPr>
          <p:nvPr/>
        </p:nvSpPr>
        <p:spPr bwMode="auto">
          <a:xfrm>
            <a:off x="1285942" y="2815517"/>
            <a:ext cx="1574819" cy="199633"/>
          </a:xfrm>
          <a:custGeom>
            <a:avLst/>
            <a:gdLst>
              <a:gd name="T0" fmla="*/ 0 w 761778"/>
              <a:gd name="T1" fmla="*/ 492835 h 491983"/>
              <a:gd name="T2" fmla="*/ 763110 w 761778"/>
              <a:gd name="T3" fmla="*/ 24 h 491983"/>
              <a:gd name="T4" fmla="*/ 0 60000 65536"/>
              <a:gd name="T5" fmla="*/ 0 60000 65536"/>
              <a:gd name="connsiteX0" fmla="*/ 0 w 761778"/>
              <a:gd name="connsiteY0" fmla="*/ 491983 h 491983"/>
              <a:gd name="connsiteX1" fmla="*/ 168041 w 761778"/>
              <a:gd name="connsiteY1" fmla="*/ 238176 h 491983"/>
              <a:gd name="connsiteX2" fmla="*/ 761778 w 761778"/>
              <a:gd name="connsiteY2" fmla="*/ 24 h 491983"/>
              <a:gd name="connsiteX0" fmla="*/ 0 w 761778"/>
              <a:gd name="connsiteY0" fmla="*/ 491959 h 491959"/>
              <a:gd name="connsiteX1" fmla="*/ 168041 w 761778"/>
              <a:gd name="connsiteY1" fmla="*/ 238152 h 491959"/>
              <a:gd name="connsiteX2" fmla="*/ 519365 w 761778"/>
              <a:gd name="connsiteY2" fmla="*/ 221833 h 491959"/>
              <a:gd name="connsiteX3" fmla="*/ 761778 w 761778"/>
              <a:gd name="connsiteY3" fmla="*/ 0 h 491959"/>
              <a:gd name="connsiteX0" fmla="*/ 0 w 1313859"/>
              <a:gd name="connsiteY0" fmla="*/ 272550 h 394102"/>
              <a:gd name="connsiteX1" fmla="*/ 168041 w 1313859"/>
              <a:gd name="connsiteY1" fmla="*/ 18743 h 394102"/>
              <a:gd name="connsiteX2" fmla="*/ 519365 w 1313859"/>
              <a:gd name="connsiteY2" fmla="*/ 2424 h 394102"/>
              <a:gd name="connsiteX3" fmla="*/ 1313859 w 1313859"/>
              <a:gd name="connsiteY3" fmla="*/ 392555 h 394102"/>
              <a:gd name="connsiteX0" fmla="*/ 0 w 1313859"/>
              <a:gd name="connsiteY0" fmla="*/ 257638 h 386104"/>
              <a:gd name="connsiteX1" fmla="*/ 168041 w 1313859"/>
              <a:gd name="connsiteY1" fmla="*/ 3831 h 386104"/>
              <a:gd name="connsiteX2" fmla="*/ 820500 w 1313859"/>
              <a:gd name="connsiteY2" fmla="*/ 379169 h 386104"/>
              <a:gd name="connsiteX3" fmla="*/ 1313859 w 1313859"/>
              <a:gd name="connsiteY3" fmla="*/ 377643 h 386104"/>
              <a:gd name="connsiteX0" fmla="*/ 0 w 1313859"/>
              <a:gd name="connsiteY0" fmla="*/ 6921 h 135386"/>
              <a:gd name="connsiteX1" fmla="*/ 398912 w 1313859"/>
              <a:gd name="connsiteY1" fmla="*/ 63176 h 135386"/>
              <a:gd name="connsiteX2" fmla="*/ 820500 w 1313859"/>
              <a:gd name="connsiteY2" fmla="*/ 128452 h 135386"/>
              <a:gd name="connsiteX3" fmla="*/ 1313859 w 1313859"/>
              <a:gd name="connsiteY3" fmla="*/ 126926 h 1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859" h="135386">
                <a:moveTo>
                  <a:pt x="0" y="6921"/>
                </a:moveTo>
                <a:cubicBezTo>
                  <a:pt x="49755" y="-32660"/>
                  <a:pt x="336718" y="112653"/>
                  <a:pt x="398912" y="63176"/>
                </a:cubicBezTo>
                <a:cubicBezTo>
                  <a:pt x="452013" y="12715"/>
                  <a:pt x="721544" y="168144"/>
                  <a:pt x="820500" y="128452"/>
                </a:cubicBezTo>
                <a:cubicBezTo>
                  <a:pt x="919456" y="88760"/>
                  <a:pt x="1239998" y="158458"/>
                  <a:pt x="1313859" y="12692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783"/>
            <a:endParaRPr lang="en-US" sz="1350">
              <a:solidFill>
                <a:srgbClr val="39393B"/>
              </a:solidFill>
              <a:latin typeface="Arial"/>
            </a:endParaRPr>
          </a:p>
        </p:txBody>
      </p:sp>
      <p:pic>
        <p:nvPicPr>
          <p:cNvPr id="297" name="Picture 23">
            <a:extLst>
              <a:ext uri="{FF2B5EF4-FFF2-40B4-BE49-F238E27FC236}">
                <a16:creationId xmlns:a16="http://schemas.microsoft.com/office/drawing/2014/main" id="{A487F1A3-CC63-AE42-AB5C-CEB2E34E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3" y="3834011"/>
            <a:ext cx="19141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45">
            <a:extLst>
              <a:ext uri="{FF2B5EF4-FFF2-40B4-BE49-F238E27FC236}">
                <a16:creationId xmlns:a16="http://schemas.microsoft.com/office/drawing/2014/main" id="{3DED5EEA-C74F-DD44-BF10-2CBB4B5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5" y="4405463"/>
            <a:ext cx="115448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100" b="1" kern="0" dirty="0">
                <a:solidFill>
                  <a:srgbClr val="000000"/>
                </a:solidFill>
              </a:rPr>
              <a:t>Flow </a:t>
            </a:r>
            <a:r>
              <a:rPr lang="en-US" sz="1100" b="1" kern="0" dirty="0" err="1">
                <a:solidFill>
                  <a:srgbClr val="000000"/>
                </a:solidFill>
              </a:rPr>
              <a:t>Kollektor</a:t>
            </a:r>
            <a:endParaRPr lang="en-US" sz="1100" b="1" kern="0" dirty="0">
              <a:solidFill>
                <a:srgbClr val="000000"/>
              </a:solidFill>
            </a:endParaRPr>
          </a:p>
        </p:txBody>
      </p:sp>
      <p:cxnSp>
        <p:nvCxnSpPr>
          <p:cNvPr id="300" name="Straight Arrow Connector 299"/>
          <p:cNvCxnSpPr>
            <a:stCxn id="262" idx="2"/>
            <a:endCxn id="297" idx="0"/>
          </p:cNvCxnSpPr>
          <p:nvPr/>
        </p:nvCxnSpPr>
        <p:spPr>
          <a:xfrm>
            <a:off x="2829214" y="3144041"/>
            <a:ext cx="518724" cy="68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3" idx="2"/>
            <a:endCxn id="297" idx="0"/>
          </p:cNvCxnSpPr>
          <p:nvPr/>
        </p:nvCxnSpPr>
        <p:spPr>
          <a:xfrm flipH="1">
            <a:off x="3347938" y="1971290"/>
            <a:ext cx="231739" cy="186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404378" y="3850517"/>
            <a:ext cx="11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Netflow</a:t>
            </a:r>
            <a:r>
              <a:rPr lang="en-US" sz="1400" dirty="0"/>
              <a:t>/</a:t>
            </a:r>
            <a:r>
              <a:rPr lang="en-US" sz="1400" dirty="0" err="1"/>
              <a:t>ipfix</a:t>
            </a:r>
            <a:br>
              <a:rPr lang="en-US" sz="1400" dirty="0"/>
            </a:br>
            <a:r>
              <a:rPr lang="en-US" sz="1400" dirty="0" err="1"/>
              <a:t>SFlow</a:t>
            </a:r>
            <a:endParaRPr lang="en-US" sz="1400" dirty="0"/>
          </a:p>
        </p:txBody>
      </p:sp>
      <p:grpSp>
        <p:nvGrpSpPr>
          <p:cNvPr id="310" name="Group 309"/>
          <p:cNvGrpSpPr/>
          <p:nvPr/>
        </p:nvGrpSpPr>
        <p:grpSpPr>
          <a:xfrm>
            <a:off x="4866083" y="3733147"/>
            <a:ext cx="1446230" cy="895523"/>
            <a:chOff x="4302064" y="4155514"/>
            <a:chExt cx="1446230" cy="895523"/>
          </a:xfrm>
        </p:grpSpPr>
        <p:pic>
          <p:nvPicPr>
            <p:cNvPr id="306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604394" y="4155514"/>
              <a:ext cx="763986" cy="741067"/>
            </a:xfrm>
            <a:prstGeom prst="rect">
              <a:avLst/>
            </a:prstGeom>
          </p:spPr>
        </p:pic>
        <p:sp>
          <p:nvSpPr>
            <p:cNvPr id="308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064" y="4806355"/>
              <a:ext cx="1446230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</a:rPr>
                <a:t>Anomália</a:t>
              </a:r>
              <a:r>
                <a:rPr lang="en-US" sz="1100" b="1" kern="0" dirty="0">
                  <a:solidFill>
                    <a:srgbClr val="000000"/>
                  </a:solidFill>
                </a:rPr>
                <a:t> </a:t>
              </a:r>
              <a:r>
                <a:rPr lang="en-US" sz="1100" b="1" kern="0" dirty="0" err="1">
                  <a:solidFill>
                    <a:srgbClr val="000000"/>
                  </a:solidFill>
                </a:rPr>
                <a:t>Detekció</a:t>
              </a:r>
              <a:endParaRPr lang="en-US" sz="110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726168" y="3732968"/>
            <a:ext cx="722979" cy="895702"/>
            <a:chOff x="6461760" y="4117474"/>
            <a:chExt cx="722979" cy="895702"/>
          </a:xfrm>
        </p:grpSpPr>
        <p:pic>
          <p:nvPicPr>
            <p:cNvPr id="307" name="Picture 286">
              <a:extLst>
                <a:ext uri="{FF2B5EF4-FFF2-40B4-BE49-F238E27FC236}">
                  <a16:creationId xmlns:a16="http://schemas.microsoft.com/office/drawing/2014/main" id="{36790485-3CC9-5F4D-B423-E2F72307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728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760" y="4117474"/>
              <a:ext cx="722979" cy="7516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9" name="TextBox 45">
              <a:extLst>
                <a:ext uri="{FF2B5EF4-FFF2-40B4-BE49-F238E27FC236}">
                  <a16:creationId xmlns:a16="http://schemas.microsoft.com/office/drawing/2014/main" id="{3DED5EEA-C74F-DD44-BF10-2CBB4B54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563" y="4768494"/>
              <a:ext cx="527709" cy="2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defTabSz="685783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100" b="1" kern="0" dirty="0">
                  <a:solidFill>
                    <a:srgbClr val="000000"/>
                  </a:solidFill>
                </a:rPr>
                <a:t>Filter</a:t>
              </a:r>
            </a:p>
          </p:txBody>
        </p:sp>
      </p:grpSp>
      <p:cxnSp>
        <p:nvCxnSpPr>
          <p:cNvPr id="312" name="Straight Arrow Connector 311"/>
          <p:cNvCxnSpPr>
            <a:stCxn id="305" idx="3"/>
            <a:endCxn id="306" idx="3"/>
          </p:cNvCxnSpPr>
          <p:nvPr/>
        </p:nvCxnSpPr>
        <p:spPr>
          <a:xfrm flipV="1">
            <a:off x="4551230" y="4103681"/>
            <a:ext cx="617183" cy="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1"/>
            <a:endCxn id="307" idx="1"/>
          </p:cNvCxnSpPr>
          <p:nvPr/>
        </p:nvCxnSpPr>
        <p:spPr>
          <a:xfrm>
            <a:off x="5932399" y="4103681"/>
            <a:ext cx="793769" cy="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37" idx="0"/>
            <a:endCxn id="297" idx="0"/>
          </p:cNvCxnSpPr>
          <p:nvPr/>
        </p:nvCxnSpPr>
        <p:spPr>
          <a:xfrm flipH="1">
            <a:off x="3347938" y="2472371"/>
            <a:ext cx="3349117" cy="13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3" y="1952381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sp>
        <p:nvSpPr>
          <p:cNvPr id="324" name="TextBox 41">
            <a:extLst>
              <a:ext uri="{FF2B5EF4-FFF2-40B4-BE49-F238E27FC236}">
                <a16:creationId xmlns:a16="http://schemas.microsoft.com/office/drawing/2014/main" id="{D8984696-15B8-944F-ACC9-EB0990C8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4" y="3116595"/>
            <a:ext cx="68800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78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Border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FDA4723F-E2FD-184B-BDAC-2C3C6DF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3" y="3935914"/>
            <a:ext cx="514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121">
            <a:extLst>
              <a:ext uri="{FF2B5EF4-FFF2-40B4-BE49-F238E27FC236}">
                <a16:creationId xmlns:a16="http://schemas.microsoft.com/office/drawing/2014/main" id="{F0B0EB4E-25BC-1F45-A670-ADB3422C35BD}"/>
              </a:ext>
            </a:extLst>
          </p:cNvPr>
          <p:cNvSpPr txBox="1"/>
          <p:nvPr/>
        </p:nvSpPr>
        <p:spPr>
          <a:xfrm>
            <a:off x="7973016" y="4278736"/>
            <a:ext cx="65915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BGP FS</a:t>
            </a:r>
            <a:br>
              <a:rPr lang="en-US" sz="900" kern="0" dirty="0">
                <a:solidFill>
                  <a:srgbClr val="000000"/>
                </a:solidFill>
                <a:latin typeface="Arial"/>
              </a:rPr>
            </a:br>
            <a:r>
              <a:rPr lang="en-US" sz="900" kern="0" dirty="0">
                <a:solidFill>
                  <a:srgbClr val="000000"/>
                </a:solidFill>
                <a:latin typeface="Arial"/>
              </a:rPr>
              <a:t>controller</a:t>
            </a:r>
          </a:p>
        </p:txBody>
      </p:sp>
      <p:pic>
        <p:nvPicPr>
          <p:cNvPr id="69" name="Picture 13" descr="cylinder">
            <a:extLst>
              <a:ext uri="{FF2B5EF4-FFF2-40B4-BE49-F238E27FC236}">
                <a16:creationId xmlns:a16="http://schemas.microsoft.com/office/drawing/2014/main" id="{3287E450-B2CC-1C41-A006-500CE848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02" y="3814471"/>
            <a:ext cx="446484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307" idx="3"/>
            <a:endCxn id="67" idx="1"/>
          </p:cNvCxnSpPr>
          <p:nvPr/>
        </p:nvCxnSpPr>
        <p:spPr>
          <a:xfrm>
            <a:off x="7449147" y="4108811"/>
            <a:ext cx="587936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960180" y="1857986"/>
            <a:ext cx="792722" cy="1004395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74" name="Group 15">
            <a:extLst>
              <a:ext uri="{FF2B5EF4-FFF2-40B4-BE49-F238E27FC236}">
                <a16:creationId xmlns:a16="http://schemas.microsoft.com/office/drawing/2014/main" id="{28D98CD8-F410-C544-B507-871090A2FAAE}"/>
              </a:ext>
            </a:extLst>
          </p:cNvPr>
          <p:cNvGrpSpPr/>
          <p:nvPr/>
        </p:nvGrpSpPr>
        <p:grpSpPr>
          <a:xfrm>
            <a:off x="4272636" y="5569625"/>
            <a:ext cx="3143768" cy="1017082"/>
            <a:chOff x="456056" y="3303818"/>
            <a:chExt cx="4191693" cy="1356108"/>
          </a:xfrm>
        </p:grpSpPr>
        <p:pic>
          <p:nvPicPr>
            <p:cNvPr id="75" name="Picture 8">
              <a:extLst>
                <a:ext uri="{FF2B5EF4-FFF2-40B4-BE49-F238E27FC236}">
                  <a16:creationId xmlns:a16="http://schemas.microsoft.com/office/drawing/2014/main" id="{3DA03995-83AE-3646-A12D-423F804E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2438400" y="3660502"/>
              <a:ext cx="763986" cy="741067"/>
            </a:xfrm>
            <a:prstGeom prst="rect">
              <a:avLst/>
            </a:prstGeom>
          </p:spPr>
        </p:pic>
        <p:cxnSp>
          <p:nvCxnSpPr>
            <p:cNvPr id="76" name="Straight Connector 90">
              <a:extLst>
                <a:ext uri="{FF2B5EF4-FFF2-40B4-BE49-F238E27FC236}">
                  <a16:creationId xmlns:a16="http://schemas.microsoft.com/office/drawing/2014/main" id="{13742A87-3E3A-2841-86E0-39398AA0A9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0053" y="3389543"/>
              <a:ext cx="649287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Oval 87">
              <a:extLst>
                <a:ext uri="{FF2B5EF4-FFF2-40B4-BE49-F238E27FC236}">
                  <a16:creationId xmlns:a16="http://schemas.microsoft.com/office/drawing/2014/main" id="{CE69E747-E6D6-964A-9BD3-5515F12E9CD5}"/>
                </a:ext>
              </a:extLst>
            </p:cNvPr>
            <p:cNvSpPr/>
            <p:nvPr/>
          </p:nvSpPr>
          <p:spPr bwMode="auto">
            <a:xfrm>
              <a:off x="2231565" y="3303818"/>
              <a:ext cx="206375" cy="195263"/>
            </a:xfrm>
            <a:prstGeom prst="ellipse">
              <a:avLst/>
            </a:prstGeom>
            <a:solidFill>
              <a:srgbClr val="0070C0"/>
            </a:solidFill>
            <a:ln w="12700" cap="flat">
              <a:solidFill>
                <a:srgbClr val="39393B"/>
              </a:solidFill>
              <a:miter lim="800000"/>
              <a:headEnd type="none" w="med" len="med"/>
              <a:tailEnd type="none" w="med" len="med"/>
            </a:ln>
          </p:spPr>
          <p:txBody>
            <a:bodyPr lIns="68580" tIns="34290" rIns="68580" bIns="34290" rtlCol="0" anchor="ctr"/>
            <a:lstStyle/>
            <a:p>
              <a:pPr algn="ctr" defTabSz="385763">
                <a:defRPr/>
              </a:pPr>
              <a:endParaRPr lang="en-US" sz="1050" kern="0" dirty="0" err="1">
                <a:solidFill>
                  <a:srgbClr val="FFFFFF"/>
                </a:solidFill>
                <a:latin typeface="Arial"/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78" name="Group 3">
              <a:extLst>
                <a:ext uri="{FF2B5EF4-FFF2-40B4-BE49-F238E27FC236}">
                  <a16:creationId xmlns:a16="http://schemas.microsoft.com/office/drawing/2014/main" id="{53C0DFC5-4A2B-6B40-9965-92931E5F20AC}"/>
                </a:ext>
              </a:extLst>
            </p:cNvPr>
            <p:cNvGrpSpPr/>
            <p:nvPr/>
          </p:nvGrpSpPr>
          <p:grpSpPr>
            <a:xfrm>
              <a:off x="456056" y="3532419"/>
              <a:ext cx="1107570" cy="870546"/>
              <a:chOff x="391320" y="3638550"/>
              <a:chExt cx="713978" cy="870546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B0E1B07-EE4D-5740-BF6D-C36413D9326C}"/>
                  </a:ext>
                </a:extLst>
              </p:cNvPr>
              <p:cNvSpPr/>
              <p:nvPr/>
            </p:nvSpPr>
            <p:spPr>
              <a:xfrm>
                <a:off x="391320" y="3857774"/>
                <a:ext cx="713978" cy="219224"/>
              </a:xfrm>
              <a:prstGeom prst="rect">
                <a:avLst/>
              </a:prstGeom>
              <a:solidFill>
                <a:srgbClr val="FBAB18">
                  <a:lumMod val="75000"/>
                </a:srgbClr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67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UDP/TCP/ICMP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620EFC-97D9-2344-B4CF-45683D0F51AE}"/>
                  </a:ext>
                </a:extLst>
              </p:cNvPr>
              <p:cNvSpPr/>
              <p:nvPr/>
            </p:nvSpPr>
            <p:spPr>
              <a:xfrm>
                <a:off x="391320" y="3638550"/>
                <a:ext cx="713978" cy="21922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 dirty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Data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5470A08-7DFD-8D44-9C95-C463FEF772E8}"/>
                  </a:ext>
                </a:extLst>
              </p:cNvPr>
              <p:cNvSpPr/>
              <p:nvPr/>
            </p:nvSpPr>
            <p:spPr>
              <a:xfrm>
                <a:off x="391320" y="4076998"/>
                <a:ext cx="713978" cy="219224"/>
              </a:xfrm>
              <a:prstGeom prst="rect">
                <a:avLst/>
              </a:prstGeom>
              <a:solidFill>
                <a:srgbClr val="214794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b="1" kern="0" dirty="0">
                    <a:solidFill>
                      <a:srgbClr val="FFFFFF"/>
                    </a:solidFill>
                    <a:latin typeface="Arial"/>
                    <a:ea typeface=""/>
                    <a:cs typeface=""/>
                  </a:rPr>
                  <a:t>IPv4/v6</a:t>
                </a:r>
                <a:endParaRPr lang="en-US" sz="600" b="1" kern="0" dirty="0">
                  <a:solidFill>
                    <a:srgbClr val="FFFFFF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0901E12-FEA0-3D45-B8BC-888757D25620}"/>
                  </a:ext>
                </a:extLst>
              </p:cNvPr>
              <p:cNvSpPr/>
              <p:nvPr/>
            </p:nvSpPr>
            <p:spPr>
              <a:xfrm>
                <a:off x="391320" y="4289872"/>
                <a:ext cx="713978" cy="219224"/>
              </a:xfrm>
              <a:prstGeom prst="rect">
                <a:avLst/>
              </a:prstGeom>
              <a:solidFill>
                <a:srgbClr val="9E9EA2"/>
              </a:solidFill>
              <a:ln w="19050" cap="flat" cmpd="sng" algn="ctr">
                <a:solidFill>
                  <a:srgbClr val="10234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r>
                  <a:rPr lang="en-US" sz="825" kern="0">
                    <a:solidFill>
                      <a:srgbClr val="39393B"/>
                    </a:solidFill>
                    <a:latin typeface="Arial"/>
                    <a:ea typeface=""/>
                    <a:cs typeface=""/>
                  </a:rPr>
                  <a:t>L2</a:t>
                </a:r>
                <a:endParaRPr lang="en-US" sz="600" kern="0" dirty="0">
                  <a:solidFill>
                    <a:srgbClr val="39393B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79" name="Right Brace 90">
              <a:extLst>
                <a:ext uri="{FF2B5EF4-FFF2-40B4-BE49-F238E27FC236}">
                  <a16:creationId xmlns:a16="http://schemas.microsoft.com/office/drawing/2014/main" id="{829A2B47-CAFB-2F46-AC7A-62A51DC0C46C}"/>
                </a:ext>
              </a:extLst>
            </p:cNvPr>
            <p:cNvSpPr/>
            <p:nvPr/>
          </p:nvSpPr>
          <p:spPr>
            <a:xfrm>
              <a:off x="2056940" y="3756308"/>
              <a:ext cx="106363" cy="423587"/>
            </a:xfrm>
            <a:prstGeom prst="rightBrace">
              <a:avLst>
                <a:gd name="adj1" fmla="val 8333"/>
                <a:gd name="adj2" fmla="val 51282"/>
              </a:avLst>
            </a:prstGeom>
            <a:noFill/>
            <a:ln w="25400" cap="flat" cmpd="sng" algn="ctr">
              <a:solidFill>
                <a:srgbClr val="10234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grpSp>
          <p:nvGrpSpPr>
            <p:cNvPr id="80" name="Group 91">
              <a:extLst>
                <a:ext uri="{FF2B5EF4-FFF2-40B4-BE49-F238E27FC236}">
                  <a16:creationId xmlns:a16="http://schemas.microsoft.com/office/drawing/2014/main" id="{A14504AC-DA02-7C48-BA03-60207D51B6C4}"/>
                </a:ext>
              </a:extLst>
            </p:cNvPr>
            <p:cNvGrpSpPr/>
            <p:nvPr/>
          </p:nvGrpSpPr>
          <p:grpSpPr>
            <a:xfrm>
              <a:off x="1581033" y="3750475"/>
              <a:ext cx="469558" cy="431785"/>
              <a:chOff x="1122704" y="3856606"/>
              <a:chExt cx="332169" cy="431785"/>
            </a:xfrm>
          </p:grpSpPr>
          <p:cxnSp>
            <p:nvCxnSpPr>
              <p:cNvPr id="88" name="Straight Connector 90">
                <a:extLst>
                  <a:ext uri="{FF2B5EF4-FFF2-40B4-BE49-F238E27FC236}">
                    <a16:creationId xmlns:a16="http://schemas.microsoft.com/office/drawing/2014/main" id="{030595B1-0843-DD4A-80F8-D3BB7E2CB5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385660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9" name="Straight Connector 90">
                <a:extLst>
                  <a:ext uri="{FF2B5EF4-FFF2-40B4-BE49-F238E27FC236}">
                    <a16:creationId xmlns:a16="http://schemas.microsoft.com/office/drawing/2014/main" id="{1BC09EDC-8645-6142-9B0C-A5C20404F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22704" y="4286026"/>
                <a:ext cx="332169" cy="2365"/>
              </a:xfrm>
              <a:prstGeom prst="line">
                <a:avLst/>
              </a:prstGeom>
              <a:noFill/>
              <a:ln w="19050">
                <a:solidFill>
                  <a:srgbClr val="1C1C1C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1" name="Picture 94">
              <a:extLst>
                <a:ext uri="{FF2B5EF4-FFF2-40B4-BE49-F238E27FC236}">
                  <a16:creationId xmlns:a16="http://schemas.microsoft.com/office/drawing/2014/main" id="{2C6CD8C7-496C-4147-8914-D1C5D7EC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111" l="4000" r="9244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6756" y="3812606"/>
              <a:ext cx="473074" cy="473074"/>
            </a:xfrm>
            <a:prstGeom prst="rect">
              <a:avLst/>
            </a:prstGeom>
          </p:spPr>
        </p:pic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09AE077-2693-EC44-BF49-AACB74EB4332}"/>
                </a:ext>
              </a:extLst>
            </p:cNvPr>
            <p:cNvSpPr/>
            <p:nvPr/>
          </p:nvSpPr>
          <p:spPr bwMode="auto">
            <a:xfrm>
              <a:off x="3173147" y="368481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3E3BA3E3-D62E-C349-BACC-702DA89E3837}"/>
                </a:ext>
              </a:extLst>
            </p:cNvPr>
            <p:cNvSpPr/>
            <p:nvPr/>
          </p:nvSpPr>
          <p:spPr bwMode="auto">
            <a:xfrm flipV="1">
              <a:off x="3170636" y="4091368"/>
              <a:ext cx="443577" cy="331596"/>
            </a:xfrm>
            <a:custGeom>
              <a:avLst/>
              <a:gdLst>
                <a:gd name="connsiteX0" fmla="*/ 0 w 271472"/>
                <a:gd name="connsiteY0" fmla="*/ 331596 h 331596"/>
                <a:gd name="connsiteX1" fmla="*/ 231112 w 271472"/>
                <a:gd name="connsiteY1" fmla="*/ 261258 h 331596"/>
                <a:gd name="connsiteX2" fmla="*/ 271306 w 271472"/>
                <a:gd name="connsiteY2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72" h="331596">
                  <a:moveTo>
                    <a:pt x="0" y="331596"/>
                  </a:moveTo>
                  <a:cubicBezTo>
                    <a:pt x="92947" y="324060"/>
                    <a:pt x="185894" y="316524"/>
                    <a:pt x="231112" y="261258"/>
                  </a:cubicBezTo>
                  <a:cubicBezTo>
                    <a:pt x="276330" y="205992"/>
                    <a:pt x="271306" y="0"/>
                    <a:pt x="271306" y="0"/>
                  </a:cubicBezTo>
                </a:path>
              </a:pathLst>
            </a:custGeom>
            <a:noFill/>
            <a:ln w="28575" cap="flat">
              <a:solidFill>
                <a:srgbClr val="39393B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013" kern="0">
                <a:solidFill>
                  <a:srgbClr val="39393B"/>
                </a:solidFill>
                <a:latin typeface="Arial"/>
              </a:endParaRPr>
            </a:p>
          </p:txBody>
        </p:sp>
        <p:cxnSp>
          <p:nvCxnSpPr>
            <p:cNvPr id="84" name="Straight Arrow Connector 13">
              <a:extLst>
                <a:ext uri="{FF2B5EF4-FFF2-40B4-BE49-F238E27FC236}">
                  <a16:creationId xmlns:a16="http://schemas.microsoft.com/office/drawing/2014/main" id="{6BA86A51-2288-8D4F-A4D7-433207490D4A}"/>
                </a:ext>
              </a:extLst>
            </p:cNvPr>
            <p:cNvCxnSpPr/>
            <p:nvPr/>
          </p:nvCxnSpPr>
          <p:spPr bwMode="auto">
            <a:xfrm>
              <a:off x="3170636" y="4055152"/>
              <a:ext cx="652463" cy="0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rgbClr val="39393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TextBox 40">
              <a:extLst>
                <a:ext uri="{FF2B5EF4-FFF2-40B4-BE49-F238E27FC236}">
                  <a16:creationId xmlns:a16="http://schemas.microsoft.com/office/drawing/2014/main" id="{9BE4CB31-0C91-FE4C-ADEF-16D2EE6454CF}"/>
                </a:ext>
              </a:extLst>
            </p:cNvPr>
            <p:cNvSpPr txBox="1"/>
            <p:nvPr/>
          </p:nvSpPr>
          <p:spPr>
            <a:xfrm>
              <a:off x="2808676" y="4370617"/>
              <a:ext cx="1673964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Eldobás</a:t>
              </a:r>
              <a:r>
                <a:rPr lang="en-US" sz="900" b="1" kern="0" dirty="0">
                  <a:solidFill>
                    <a:srgbClr val="000000"/>
                  </a:solidFill>
                  <a:latin typeface="Arial"/>
                </a:rPr>
                <a:t>/</a:t>
              </a: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Korlátozás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TextBox 40">
              <a:extLst>
                <a:ext uri="{FF2B5EF4-FFF2-40B4-BE49-F238E27FC236}">
                  <a16:creationId xmlns:a16="http://schemas.microsoft.com/office/drawing/2014/main" id="{62B98AD4-0980-6A43-8F5E-8729091D8AE3}"/>
                </a:ext>
              </a:extLst>
            </p:cNvPr>
            <p:cNvSpPr txBox="1"/>
            <p:nvPr/>
          </p:nvSpPr>
          <p:spPr>
            <a:xfrm>
              <a:off x="3691931" y="3931559"/>
              <a:ext cx="955818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Címkézés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125C40FF-DA37-E940-858D-7CB035D07B9A}"/>
                </a:ext>
              </a:extLst>
            </p:cNvPr>
            <p:cNvSpPr txBox="1"/>
            <p:nvPr/>
          </p:nvSpPr>
          <p:spPr>
            <a:xfrm>
              <a:off x="3088874" y="3477184"/>
              <a:ext cx="1041311" cy="2893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450"/>
                </a:spcBef>
                <a:defRPr/>
              </a:pPr>
              <a:r>
                <a:rPr lang="en-US" sz="900" b="1" kern="0" dirty="0" err="1">
                  <a:solidFill>
                    <a:srgbClr val="000000"/>
                  </a:solidFill>
                  <a:latin typeface="Arial"/>
                </a:rPr>
                <a:t>Átirányítás</a:t>
              </a:r>
              <a:endParaRPr lang="en-US" sz="900" b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" name="Straight Arrow Connector 14"/>
          <p:cNvCxnSpPr>
            <a:stCxn id="68" idx="0"/>
          </p:cNvCxnSpPr>
          <p:nvPr/>
        </p:nvCxnSpPr>
        <p:spPr>
          <a:xfrm flipH="1">
            <a:off x="6921531" y="4278736"/>
            <a:ext cx="1381063" cy="128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2820672" y="3075935"/>
            <a:ext cx="5364157" cy="100154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8920882 w 8931156"/>
              <a:gd name="connsiteY0" fmla="*/ 824231 h 882324"/>
              <a:gd name="connsiteX1" fmla="*/ 5170939 w 8931156"/>
              <a:gd name="connsiteY1" fmla="*/ 585798 h 882324"/>
              <a:gd name="connsiteX2" fmla="*/ 0 w 8931156"/>
              <a:gd name="connsiteY2" fmla="*/ 0 h 882324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0 w 8937057"/>
              <a:gd name="connsiteY2" fmla="*/ 0 h 850642"/>
              <a:gd name="connsiteX0" fmla="*/ 8920882 w 8937057"/>
              <a:gd name="connsiteY0" fmla="*/ 824231 h 850642"/>
              <a:gd name="connsiteX1" fmla="*/ 6173212 w 8937057"/>
              <a:gd name="connsiteY1" fmla="*/ 269911 h 850642"/>
              <a:gd name="connsiteX2" fmla="*/ 4114906 w 8937057"/>
              <a:gd name="connsiteY2" fmla="*/ 504353 h 850642"/>
              <a:gd name="connsiteX3" fmla="*/ 0 w 8937057"/>
              <a:gd name="connsiteY3" fmla="*/ 0 h 850642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  <a:gd name="connsiteX0" fmla="*/ 8920882 w 8937057"/>
              <a:gd name="connsiteY0" fmla="*/ 824231 h 876518"/>
              <a:gd name="connsiteX1" fmla="*/ 6173211 w 8937057"/>
              <a:gd name="connsiteY1" fmla="*/ 554210 h 876518"/>
              <a:gd name="connsiteX2" fmla="*/ 4114906 w 8937057"/>
              <a:gd name="connsiteY2" fmla="*/ 504353 h 876518"/>
              <a:gd name="connsiteX3" fmla="*/ 0 w 8937057"/>
              <a:gd name="connsiteY3" fmla="*/ 0 h 8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7057" h="876518">
                <a:moveTo>
                  <a:pt x="8920882" y="824231"/>
                </a:moveTo>
                <a:cubicBezTo>
                  <a:pt x="9113869" y="962173"/>
                  <a:pt x="7543199" y="811666"/>
                  <a:pt x="6173211" y="554210"/>
                </a:cubicBezTo>
                <a:cubicBezTo>
                  <a:pt x="5026063" y="232233"/>
                  <a:pt x="4801008" y="520972"/>
                  <a:pt x="4114906" y="504353"/>
                </a:cubicBezTo>
                <a:lnTo>
                  <a:pt x="0" y="0"/>
                </a:ln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5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3766570" y="2074494"/>
            <a:ext cx="4570659" cy="215538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5733655 w 7150011"/>
              <a:gd name="connsiteY0" fmla="*/ 0 h 2176703"/>
              <a:gd name="connsiteX1" fmla="*/ 7135393 w 7150011"/>
              <a:gd name="connsiteY1" fmla="*/ 646054 h 2176703"/>
              <a:gd name="connsiteX2" fmla="*/ 0 w 7150011"/>
              <a:gd name="connsiteY2" fmla="*/ 2176703 h 2176703"/>
              <a:gd name="connsiteX0" fmla="*/ 7597882 w 7612134"/>
              <a:gd name="connsiteY0" fmla="*/ 3397309 h 3401282"/>
              <a:gd name="connsiteX1" fmla="*/ 7135393 w 7612134"/>
              <a:gd name="connsiteY1" fmla="*/ 0 h 3401282"/>
              <a:gd name="connsiteX2" fmla="*/ 0 w 7612134"/>
              <a:gd name="connsiteY2" fmla="*/ 1530649 h 3401282"/>
              <a:gd name="connsiteX0" fmla="*/ 7597882 w 7604982"/>
              <a:gd name="connsiteY0" fmla="*/ 1866660 h 1876332"/>
              <a:gd name="connsiteX1" fmla="*/ 5170939 w 7604982"/>
              <a:gd name="connsiteY1" fmla="*/ 585798 h 1876332"/>
              <a:gd name="connsiteX2" fmla="*/ 0 w 7604982"/>
              <a:gd name="connsiteY2" fmla="*/ 0 h 1876332"/>
              <a:gd name="connsiteX0" fmla="*/ 7597882 w 7617656"/>
              <a:gd name="connsiteY0" fmla="*/ 1866660 h 1877997"/>
              <a:gd name="connsiteX1" fmla="*/ 5170939 w 7617656"/>
              <a:gd name="connsiteY1" fmla="*/ 585798 h 1877997"/>
              <a:gd name="connsiteX2" fmla="*/ 0 w 7617656"/>
              <a:gd name="connsiteY2" fmla="*/ 0 h 1877997"/>
              <a:gd name="connsiteX0" fmla="*/ 7597882 w 7617654"/>
              <a:gd name="connsiteY0" fmla="*/ 1866660 h 1877997"/>
              <a:gd name="connsiteX1" fmla="*/ 5170939 w 7617654"/>
              <a:gd name="connsiteY1" fmla="*/ 585798 h 1877997"/>
              <a:gd name="connsiteX2" fmla="*/ 0 w 7617654"/>
              <a:gd name="connsiteY2" fmla="*/ 0 h 1877997"/>
              <a:gd name="connsiteX0" fmla="*/ 7597882 w 7615035"/>
              <a:gd name="connsiteY0" fmla="*/ 1866660 h 1886315"/>
              <a:gd name="connsiteX1" fmla="*/ 4950440 w 7615035"/>
              <a:gd name="connsiteY1" fmla="*/ 1122807 h 1886315"/>
              <a:gd name="connsiteX2" fmla="*/ 0 w 7615035"/>
              <a:gd name="connsiteY2" fmla="*/ 0 h 188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5035" h="1886315">
                <a:moveTo>
                  <a:pt x="7597882" y="1866660"/>
                </a:moveTo>
                <a:cubicBezTo>
                  <a:pt x="7790869" y="2004602"/>
                  <a:pt x="6320428" y="1380263"/>
                  <a:pt x="4950440" y="1122807"/>
                </a:cubicBezTo>
                <a:cubicBezTo>
                  <a:pt x="2734059" y="1212054"/>
                  <a:pt x="0" y="0"/>
                  <a:pt x="0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7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992124" y="2727212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8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4650990" y="3462355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99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799758" y="2503682"/>
            <a:ext cx="1105543" cy="511100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3521498"/>
              <a:gd name="connsiteY0" fmla="*/ 0 h 630772"/>
              <a:gd name="connsiteX1" fmla="*/ 2398170 w 3521498"/>
              <a:gd name="connsiteY1" fmla="*/ 37256 h 630772"/>
              <a:gd name="connsiteX2" fmla="*/ 3521498 w 3521498"/>
              <a:gd name="connsiteY2" fmla="*/ 630772 h 630772"/>
              <a:gd name="connsiteX0" fmla="*/ 0 w 3521498"/>
              <a:gd name="connsiteY0" fmla="*/ 0 h 630772"/>
              <a:gd name="connsiteX1" fmla="*/ 1325089 w 3521498"/>
              <a:gd name="connsiteY1" fmla="*/ 393626 h 630772"/>
              <a:gd name="connsiteX2" fmla="*/ 3521498 w 3521498"/>
              <a:gd name="connsiteY2" fmla="*/ 630772 h 6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498" h="630772">
                <a:moveTo>
                  <a:pt x="0" y="0"/>
                </a:moveTo>
                <a:cubicBezTo>
                  <a:pt x="192987" y="137942"/>
                  <a:pt x="129260" y="429961"/>
                  <a:pt x="1325089" y="393626"/>
                </a:cubicBezTo>
                <a:cubicBezTo>
                  <a:pt x="1714615" y="398636"/>
                  <a:pt x="3521498" y="630772"/>
                  <a:pt x="3521498" y="630772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0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1005517" y="2793686"/>
            <a:ext cx="1935722" cy="35724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3521498"/>
              <a:gd name="connsiteY0" fmla="*/ 0 h 630772"/>
              <a:gd name="connsiteX1" fmla="*/ 2398170 w 3521498"/>
              <a:gd name="connsiteY1" fmla="*/ 37256 h 630772"/>
              <a:gd name="connsiteX2" fmla="*/ 3521498 w 3521498"/>
              <a:gd name="connsiteY2" fmla="*/ 630772 h 630772"/>
              <a:gd name="connsiteX0" fmla="*/ 0 w 3521498"/>
              <a:gd name="connsiteY0" fmla="*/ 0 h 630772"/>
              <a:gd name="connsiteX1" fmla="*/ 1325089 w 3521498"/>
              <a:gd name="connsiteY1" fmla="*/ 393626 h 630772"/>
              <a:gd name="connsiteX2" fmla="*/ 3521498 w 3521498"/>
              <a:gd name="connsiteY2" fmla="*/ 630772 h 630772"/>
              <a:gd name="connsiteX0" fmla="*/ 0 w 6165876"/>
              <a:gd name="connsiteY0" fmla="*/ 0 h 259553"/>
              <a:gd name="connsiteX1" fmla="*/ 3969467 w 6165876"/>
              <a:gd name="connsiteY1" fmla="*/ 22407 h 259553"/>
              <a:gd name="connsiteX2" fmla="*/ 6165876 w 6165876"/>
              <a:gd name="connsiteY2" fmla="*/ 259553 h 259553"/>
              <a:gd name="connsiteX0" fmla="*/ 0 w 6165876"/>
              <a:gd name="connsiteY0" fmla="*/ 0 h 440896"/>
              <a:gd name="connsiteX1" fmla="*/ 3892819 w 6165876"/>
              <a:gd name="connsiteY1" fmla="*/ 438171 h 440896"/>
              <a:gd name="connsiteX2" fmla="*/ 6165876 w 6165876"/>
              <a:gd name="connsiteY2" fmla="*/ 259553 h 4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5876" h="440896">
                <a:moveTo>
                  <a:pt x="0" y="0"/>
                </a:moveTo>
                <a:cubicBezTo>
                  <a:pt x="192987" y="137942"/>
                  <a:pt x="2696990" y="474506"/>
                  <a:pt x="3892819" y="438171"/>
                </a:cubicBezTo>
                <a:cubicBezTo>
                  <a:pt x="4282345" y="443181"/>
                  <a:pt x="6165876" y="259553"/>
                  <a:pt x="6165876" y="259553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1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>
            <a:off x="2112580" y="1811622"/>
            <a:ext cx="1394301" cy="413699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  <a:gd name="connsiteX0" fmla="*/ 0 w 4441282"/>
              <a:gd name="connsiteY0" fmla="*/ 245303 h 893092"/>
              <a:gd name="connsiteX1" fmla="*/ 1401738 w 4441282"/>
              <a:gd name="connsiteY1" fmla="*/ 891357 h 893092"/>
              <a:gd name="connsiteX2" fmla="*/ 4441282 w 4441282"/>
              <a:gd name="connsiteY2" fmla="*/ 0 h 893092"/>
              <a:gd name="connsiteX0" fmla="*/ 0 w 4441282"/>
              <a:gd name="connsiteY0" fmla="*/ 245303 h 510565"/>
              <a:gd name="connsiteX1" fmla="*/ 2781413 w 4441282"/>
              <a:gd name="connsiteY1" fmla="*/ 505290 h 510565"/>
              <a:gd name="connsiteX2" fmla="*/ 4441282 w 4441282"/>
              <a:gd name="connsiteY2" fmla="*/ 0 h 51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1282" h="510565">
                <a:moveTo>
                  <a:pt x="0" y="245303"/>
                </a:moveTo>
                <a:cubicBezTo>
                  <a:pt x="192987" y="383245"/>
                  <a:pt x="1585584" y="541625"/>
                  <a:pt x="2781413" y="505290"/>
                </a:cubicBezTo>
                <a:cubicBezTo>
                  <a:pt x="3170939" y="510300"/>
                  <a:pt x="4441282" y="0"/>
                  <a:pt x="4441282" y="0"/>
                </a:cubicBezTo>
              </a:path>
            </a:pathLst>
          </a:custGeom>
          <a:ln w="41275" cmpd="sng">
            <a:solidFill>
              <a:srgbClr val="7030A0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2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2738246" y="2133314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103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2221200" y="2674807"/>
            <a:ext cx="476412" cy="2377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b="1" kern="0" dirty="0">
                <a:solidFill>
                  <a:srgbClr val="7030A0"/>
                </a:solidFill>
                <a:latin typeface="Arial"/>
              </a:rPr>
              <a:t>BGP</a:t>
            </a:r>
          </a:p>
        </p:txBody>
      </p:sp>
      <p:sp>
        <p:nvSpPr>
          <p:cNvPr id="106" name="Freeform 119">
            <a:extLst>
              <a:ext uri="{FF2B5EF4-FFF2-40B4-BE49-F238E27FC236}">
                <a16:creationId xmlns:a16="http://schemas.microsoft.com/office/drawing/2014/main" id="{EB5A9202-0D3F-2C4A-8D26-0AEA6148D3B5}"/>
              </a:ext>
            </a:extLst>
          </p:cNvPr>
          <p:cNvSpPr/>
          <p:nvPr/>
        </p:nvSpPr>
        <p:spPr>
          <a:xfrm flipH="1" flipV="1">
            <a:off x="6697052" y="2490470"/>
            <a:ext cx="1515583" cy="1416388"/>
          </a:xfrm>
          <a:custGeom>
            <a:avLst/>
            <a:gdLst>
              <a:gd name="connsiteX0" fmla="*/ 351487 w 351487"/>
              <a:gd name="connsiteY0" fmla="*/ 603250 h 603250"/>
              <a:gd name="connsiteX1" fmla="*/ 2237 w 351487"/>
              <a:gd name="connsiteY1" fmla="*/ 328083 h 603250"/>
              <a:gd name="connsiteX2" fmla="*/ 192737 w 351487"/>
              <a:gd name="connsiteY2" fmla="*/ 0 h 603250"/>
              <a:gd name="connsiteX0" fmla="*/ 211715 w 211715"/>
              <a:gd name="connsiteY0" fmla="*/ 666750 h 666750"/>
              <a:gd name="connsiteX1" fmla="*/ 48 w 211715"/>
              <a:gd name="connsiteY1" fmla="*/ 328083 h 666750"/>
              <a:gd name="connsiteX2" fmla="*/ 190548 w 211715"/>
              <a:gd name="connsiteY2" fmla="*/ 0 h 666750"/>
              <a:gd name="connsiteX0" fmla="*/ 1150681 w 1150681"/>
              <a:gd name="connsiteY0" fmla="*/ 7295 h 712422"/>
              <a:gd name="connsiteX1" fmla="*/ 39431 w 1150681"/>
              <a:gd name="connsiteY1" fmla="*/ 705794 h 712422"/>
              <a:gd name="connsiteX2" fmla="*/ 229931 w 1150681"/>
              <a:gd name="connsiteY2" fmla="*/ 377711 h 712422"/>
              <a:gd name="connsiteX0" fmla="*/ 920750 w 920750"/>
              <a:gd name="connsiteY0" fmla="*/ 38867 h 409283"/>
              <a:gd name="connsiteX1" fmla="*/ 306917 w 920750"/>
              <a:gd name="connsiteY1" fmla="*/ 91782 h 409283"/>
              <a:gd name="connsiteX2" fmla="*/ 0 w 920750"/>
              <a:gd name="connsiteY2" fmla="*/ 409283 h 409283"/>
              <a:gd name="connsiteX0" fmla="*/ 994833 w 994833"/>
              <a:gd name="connsiteY0" fmla="*/ 66877 h 352626"/>
              <a:gd name="connsiteX1" fmla="*/ 306917 w 994833"/>
              <a:gd name="connsiteY1" fmla="*/ 35125 h 352626"/>
              <a:gd name="connsiteX2" fmla="*/ 0 w 994833"/>
              <a:gd name="connsiteY2" fmla="*/ 352626 h 352626"/>
              <a:gd name="connsiteX0" fmla="*/ 846666 w 846666"/>
              <a:gd name="connsiteY0" fmla="*/ 57367 h 364283"/>
              <a:gd name="connsiteX1" fmla="*/ 306917 w 846666"/>
              <a:gd name="connsiteY1" fmla="*/ 46782 h 364283"/>
              <a:gd name="connsiteX2" fmla="*/ 0 w 846666"/>
              <a:gd name="connsiteY2" fmla="*/ 364283 h 364283"/>
              <a:gd name="connsiteX0" fmla="*/ 2011419 w 2011419"/>
              <a:gd name="connsiteY0" fmla="*/ 285853 h 317603"/>
              <a:gd name="connsiteX1" fmla="*/ 307503 w 2011419"/>
              <a:gd name="connsiteY1" fmla="*/ 102 h 317603"/>
              <a:gd name="connsiteX2" fmla="*/ 586 w 2011419"/>
              <a:gd name="connsiteY2" fmla="*/ 317603 h 317603"/>
              <a:gd name="connsiteX0" fmla="*/ 2010833 w 2010833"/>
              <a:gd name="connsiteY0" fmla="*/ 201255 h 233005"/>
              <a:gd name="connsiteX1" fmla="*/ 1619251 w 2010833"/>
              <a:gd name="connsiteY1" fmla="*/ 171 h 233005"/>
              <a:gd name="connsiteX2" fmla="*/ 0 w 2010833"/>
              <a:gd name="connsiteY2" fmla="*/ 233005 h 233005"/>
              <a:gd name="connsiteX0" fmla="*/ 2010833 w 2010833"/>
              <a:gd name="connsiteY0" fmla="*/ 201097 h 201097"/>
              <a:gd name="connsiteX1" fmla="*/ 1619251 w 2010833"/>
              <a:gd name="connsiteY1" fmla="*/ 13 h 201097"/>
              <a:gd name="connsiteX2" fmla="*/ 0 w 2010833"/>
              <a:gd name="connsiteY2" fmla="*/ 190513 h 201097"/>
              <a:gd name="connsiteX0" fmla="*/ 2201333 w 2201333"/>
              <a:gd name="connsiteY0" fmla="*/ 201161 h 222327"/>
              <a:gd name="connsiteX1" fmla="*/ 1809751 w 2201333"/>
              <a:gd name="connsiteY1" fmla="*/ 77 h 222327"/>
              <a:gd name="connsiteX2" fmla="*/ 0 w 2201333"/>
              <a:gd name="connsiteY2" fmla="*/ 222327 h 222327"/>
              <a:gd name="connsiteX0" fmla="*/ 2201333 w 2201333"/>
              <a:gd name="connsiteY0" fmla="*/ 201203 h 222369"/>
              <a:gd name="connsiteX1" fmla="*/ 1809751 w 2201333"/>
              <a:gd name="connsiteY1" fmla="*/ 119 h 222369"/>
              <a:gd name="connsiteX2" fmla="*/ 0 w 2201333"/>
              <a:gd name="connsiteY2" fmla="*/ 222369 h 222369"/>
              <a:gd name="connsiteX0" fmla="*/ 2201333 w 2201333"/>
              <a:gd name="connsiteY0" fmla="*/ 568463 h 568463"/>
              <a:gd name="connsiteX1" fmla="*/ 1809751 w 2201333"/>
              <a:gd name="connsiteY1" fmla="*/ 7546 h 568463"/>
              <a:gd name="connsiteX2" fmla="*/ 0 w 2201333"/>
              <a:gd name="connsiteY2" fmla="*/ 229796 h 568463"/>
              <a:gd name="connsiteX0" fmla="*/ 2201333 w 2201333"/>
              <a:gd name="connsiteY0" fmla="*/ 338667 h 338667"/>
              <a:gd name="connsiteX1" fmla="*/ 1439335 w 2201333"/>
              <a:gd name="connsiteY1" fmla="*/ 74084 h 338667"/>
              <a:gd name="connsiteX2" fmla="*/ 0 w 2201333"/>
              <a:gd name="connsiteY2" fmla="*/ 0 h 338667"/>
              <a:gd name="connsiteX0" fmla="*/ 2201333 w 2201333"/>
              <a:gd name="connsiteY0" fmla="*/ 456422 h 456422"/>
              <a:gd name="connsiteX1" fmla="*/ 1629835 w 2201333"/>
              <a:gd name="connsiteY1" fmla="*/ 11923 h 456422"/>
              <a:gd name="connsiteX2" fmla="*/ 0 w 2201333"/>
              <a:gd name="connsiteY2" fmla="*/ 117755 h 456422"/>
              <a:gd name="connsiteX0" fmla="*/ 2021416 w 2021416"/>
              <a:gd name="connsiteY0" fmla="*/ 170013 h 170013"/>
              <a:gd name="connsiteX1" fmla="*/ 1629835 w 2021416"/>
              <a:gd name="connsiteY1" fmla="*/ 681 h 170013"/>
              <a:gd name="connsiteX2" fmla="*/ 0 w 2021416"/>
              <a:gd name="connsiteY2" fmla="*/ 106513 h 170013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21416 w 2021416"/>
              <a:gd name="connsiteY0" fmla="*/ 180541 h 180541"/>
              <a:gd name="connsiteX1" fmla="*/ 1471085 w 2021416"/>
              <a:gd name="connsiteY1" fmla="*/ 626 h 180541"/>
              <a:gd name="connsiteX2" fmla="*/ 0 w 2021416"/>
              <a:gd name="connsiteY2" fmla="*/ 117041 h 180541"/>
              <a:gd name="connsiteX0" fmla="*/ 2063749 w 2063749"/>
              <a:gd name="connsiteY0" fmla="*/ 533313 h 533313"/>
              <a:gd name="connsiteX1" fmla="*/ 1471085 w 2063749"/>
              <a:gd name="connsiteY1" fmla="*/ 14731 h 533313"/>
              <a:gd name="connsiteX2" fmla="*/ 0 w 2063749"/>
              <a:gd name="connsiteY2" fmla="*/ 131146 h 533313"/>
              <a:gd name="connsiteX0" fmla="*/ 2063749 w 2063749"/>
              <a:gd name="connsiteY0" fmla="*/ 431956 h 431956"/>
              <a:gd name="connsiteX1" fmla="*/ 889001 w 2063749"/>
              <a:gd name="connsiteY1" fmla="*/ 29791 h 431956"/>
              <a:gd name="connsiteX2" fmla="*/ 0 w 2063749"/>
              <a:gd name="connsiteY2" fmla="*/ 29789 h 431956"/>
              <a:gd name="connsiteX0" fmla="*/ 2063749 w 2063749"/>
              <a:gd name="connsiteY0" fmla="*/ 402283 h 402283"/>
              <a:gd name="connsiteX1" fmla="*/ 889001 w 2063749"/>
              <a:gd name="connsiteY1" fmla="*/ 118 h 402283"/>
              <a:gd name="connsiteX2" fmla="*/ 0 w 2063749"/>
              <a:gd name="connsiteY2" fmla="*/ 116 h 402283"/>
              <a:gd name="connsiteX0" fmla="*/ 2063749 w 2063749"/>
              <a:gd name="connsiteY0" fmla="*/ 422548 h 422548"/>
              <a:gd name="connsiteX1" fmla="*/ 889001 w 2063749"/>
              <a:gd name="connsiteY1" fmla="*/ 20383 h 422548"/>
              <a:gd name="connsiteX2" fmla="*/ 0 w 2063749"/>
              <a:gd name="connsiteY2" fmla="*/ 20381 h 422548"/>
              <a:gd name="connsiteX0" fmla="*/ 2063749 w 2063749"/>
              <a:gd name="connsiteY0" fmla="*/ 408806 h 408806"/>
              <a:gd name="connsiteX1" fmla="*/ 1587501 w 2063749"/>
              <a:gd name="connsiteY1" fmla="*/ 27808 h 408806"/>
              <a:gd name="connsiteX2" fmla="*/ 0 w 2063749"/>
              <a:gd name="connsiteY2" fmla="*/ 6639 h 408806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2148416 w 2148416"/>
              <a:gd name="connsiteY0" fmla="*/ 621649 h 621649"/>
              <a:gd name="connsiteX1" fmla="*/ 1587501 w 2148416"/>
              <a:gd name="connsiteY1" fmla="*/ 50151 h 621649"/>
              <a:gd name="connsiteX2" fmla="*/ 0 w 2148416"/>
              <a:gd name="connsiteY2" fmla="*/ 28982 h 621649"/>
              <a:gd name="connsiteX0" fmla="*/ 1650999 w 1696062"/>
              <a:gd name="connsiteY0" fmla="*/ 508170 h 508170"/>
              <a:gd name="connsiteX1" fmla="*/ 1587501 w 1696062"/>
              <a:gd name="connsiteY1" fmla="*/ 42506 h 508170"/>
              <a:gd name="connsiteX2" fmla="*/ 0 w 1696062"/>
              <a:gd name="connsiteY2" fmla="*/ 21337 h 508170"/>
              <a:gd name="connsiteX0" fmla="*/ 1650999 w 1650999"/>
              <a:gd name="connsiteY0" fmla="*/ 508170 h 508170"/>
              <a:gd name="connsiteX1" fmla="*/ 1037168 w 1650999"/>
              <a:gd name="connsiteY1" fmla="*/ 42506 h 508170"/>
              <a:gd name="connsiteX2" fmla="*/ 0 w 1650999"/>
              <a:gd name="connsiteY2" fmla="*/ 21337 h 508170"/>
              <a:gd name="connsiteX0" fmla="*/ 1354666 w 1354666"/>
              <a:gd name="connsiteY0" fmla="*/ 645583 h 645583"/>
              <a:gd name="connsiteX1" fmla="*/ 740835 w 1354666"/>
              <a:gd name="connsiteY1" fmla="*/ 179919 h 645583"/>
              <a:gd name="connsiteX2" fmla="*/ 0 w 1354666"/>
              <a:gd name="connsiteY2" fmla="*/ 0 h 645583"/>
              <a:gd name="connsiteX0" fmla="*/ 465666 w 749178"/>
              <a:gd name="connsiteY0" fmla="*/ 412750 h 412750"/>
              <a:gd name="connsiteX1" fmla="*/ 740835 w 749178"/>
              <a:gd name="connsiteY1" fmla="*/ 179919 h 412750"/>
              <a:gd name="connsiteX2" fmla="*/ 0 w 749178"/>
              <a:gd name="connsiteY2" fmla="*/ 0 h 412750"/>
              <a:gd name="connsiteX0" fmla="*/ 465666 w 465666"/>
              <a:gd name="connsiteY0" fmla="*/ 412750 h 412750"/>
              <a:gd name="connsiteX1" fmla="*/ 296335 w 465666"/>
              <a:gd name="connsiteY1" fmla="*/ 84669 h 412750"/>
              <a:gd name="connsiteX2" fmla="*/ 0 w 465666"/>
              <a:gd name="connsiteY2" fmla="*/ 0 h 412750"/>
              <a:gd name="connsiteX0" fmla="*/ 603249 w 603249"/>
              <a:gd name="connsiteY0" fmla="*/ 560917 h 560917"/>
              <a:gd name="connsiteX1" fmla="*/ 433918 w 603249"/>
              <a:gd name="connsiteY1" fmla="*/ 232836 h 560917"/>
              <a:gd name="connsiteX2" fmla="*/ 0 w 603249"/>
              <a:gd name="connsiteY2" fmla="*/ 0 h 560917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603249 w 603249"/>
              <a:gd name="connsiteY0" fmla="*/ 561261 h 561261"/>
              <a:gd name="connsiteX1" fmla="*/ 433918 w 603249"/>
              <a:gd name="connsiteY1" fmla="*/ 233180 h 561261"/>
              <a:gd name="connsiteX2" fmla="*/ 0 w 603249"/>
              <a:gd name="connsiteY2" fmla="*/ 344 h 561261"/>
              <a:gd name="connsiteX0" fmla="*/ 247731 w 247731"/>
              <a:gd name="connsiteY0" fmla="*/ 725158 h 725158"/>
              <a:gd name="connsiteX1" fmla="*/ 78400 w 247731"/>
              <a:gd name="connsiteY1" fmla="*/ 397077 h 725158"/>
              <a:gd name="connsiteX2" fmla="*/ 115230 w 247731"/>
              <a:gd name="connsiteY2" fmla="*/ 0 h 725158"/>
              <a:gd name="connsiteX0" fmla="*/ 7653 w 308974"/>
              <a:gd name="connsiteY0" fmla="*/ 801804 h 801804"/>
              <a:gd name="connsiteX1" fmla="*/ 265279 w 308974"/>
              <a:gd name="connsiteY1" fmla="*/ 397077 h 801804"/>
              <a:gd name="connsiteX2" fmla="*/ 302109 w 308974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71270 w 365726"/>
              <a:gd name="connsiteY0" fmla="*/ 801804 h 801804"/>
              <a:gd name="connsiteX1" fmla="*/ 44258 w 365726"/>
              <a:gd name="connsiteY1" fmla="*/ 397077 h 801804"/>
              <a:gd name="connsiteX2" fmla="*/ 365726 w 365726"/>
              <a:gd name="connsiteY2" fmla="*/ 0 h 801804"/>
              <a:gd name="connsiteX0" fmla="*/ 36827 w 331283"/>
              <a:gd name="connsiteY0" fmla="*/ 801804 h 801804"/>
              <a:gd name="connsiteX1" fmla="*/ 9815 w 331283"/>
              <a:gd name="connsiteY1" fmla="*/ 397077 h 801804"/>
              <a:gd name="connsiteX2" fmla="*/ 331283 w 331283"/>
              <a:gd name="connsiteY2" fmla="*/ 0 h 801804"/>
              <a:gd name="connsiteX0" fmla="*/ 27221 w 321677"/>
              <a:gd name="connsiteY0" fmla="*/ 801804 h 801804"/>
              <a:gd name="connsiteX1" fmla="*/ 209 w 321677"/>
              <a:gd name="connsiteY1" fmla="*/ 397077 h 801804"/>
              <a:gd name="connsiteX2" fmla="*/ 321677 w 321677"/>
              <a:gd name="connsiteY2" fmla="*/ 0 h 801804"/>
              <a:gd name="connsiteX0" fmla="*/ 1511 w 465583"/>
              <a:gd name="connsiteY0" fmla="*/ 801804 h 801804"/>
              <a:gd name="connsiteX1" fmla="*/ 464982 w 465583"/>
              <a:gd name="connsiteY1" fmla="*/ 519697 h 801804"/>
              <a:gd name="connsiteX2" fmla="*/ 295967 w 465583"/>
              <a:gd name="connsiteY2" fmla="*/ 0 h 801804"/>
              <a:gd name="connsiteX0" fmla="*/ 2294 w 282755"/>
              <a:gd name="connsiteY0" fmla="*/ 889390 h 889390"/>
              <a:gd name="connsiteX1" fmla="*/ 281834 w 282755"/>
              <a:gd name="connsiteY1" fmla="*/ 519697 h 889390"/>
              <a:gd name="connsiteX2" fmla="*/ 112819 w 282755"/>
              <a:gd name="connsiteY2" fmla="*/ 0 h 889390"/>
              <a:gd name="connsiteX0" fmla="*/ 0 w 282468"/>
              <a:gd name="connsiteY0" fmla="*/ 889390 h 889390"/>
              <a:gd name="connsiteX1" fmla="*/ 279540 w 282468"/>
              <a:gd name="connsiteY1" fmla="*/ 519697 h 889390"/>
              <a:gd name="connsiteX2" fmla="*/ 110525 w 282468"/>
              <a:gd name="connsiteY2" fmla="*/ 0 h 889390"/>
              <a:gd name="connsiteX0" fmla="*/ 0 w 325451"/>
              <a:gd name="connsiteY0" fmla="*/ 845597 h 845597"/>
              <a:gd name="connsiteX1" fmla="*/ 323333 w 325451"/>
              <a:gd name="connsiteY1" fmla="*/ 519697 h 845597"/>
              <a:gd name="connsiteX2" fmla="*/ 154318 w 325451"/>
              <a:gd name="connsiteY2" fmla="*/ 0 h 845597"/>
              <a:gd name="connsiteX0" fmla="*/ 0 w 710237"/>
              <a:gd name="connsiteY0" fmla="*/ 951835 h 951835"/>
              <a:gd name="connsiteX1" fmla="*/ 709639 w 710237"/>
              <a:gd name="connsiteY1" fmla="*/ 519697 h 951835"/>
              <a:gd name="connsiteX2" fmla="*/ 540624 w 710237"/>
              <a:gd name="connsiteY2" fmla="*/ 0 h 951835"/>
              <a:gd name="connsiteX0" fmla="*/ 0 w 710216"/>
              <a:gd name="connsiteY0" fmla="*/ 951835 h 990444"/>
              <a:gd name="connsiteX1" fmla="*/ 709639 w 710216"/>
              <a:gd name="connsiteY1" fmla="*/ 519697 h 990444"/>
              <a:gd name="connsiteX2" fmla="*/ 540624 w 710216"/>
              <a:gd name="connsiteY2" fmla="*/ 0 h 990444"/>
              <a:gd name="connsiteX0" fmla="*/ 0 w 2187419"/>
              <a:gd name="connsiteY0" fmla="*/ 951835 h 1410361"/>
              <a:gd name="connsiteX1" fmla="*/ 2187262 w 2187419"/>
              <a:gd name="connsiteY1" fmla="*/ 1311655 h 1410361"/>
              <a:gd name="connsiteX2" fmla="*/ 540624 w 2187419"/>
              <a:gd name="connsiteY2" fmla="*/ 0 h 1410361"/>
              <a:gd name="connsiteX0" fmla="*/ 0 w 2757058"/>
              <a:gd name="connsiteY0" fmla="*/ 0 h 458526"/>
              <a:gd name="connsiteX1" fmla="*/ 2187262 w 2757058"/>
              <a:gd name="connsiteY1" fmla="*/ 359820 h 458526"/>
              <a:gd name="connsiteX2" fmla="*/ 2757058 w 2757058"/>
              <a:gd name="connsiteY2" fmla="*/ 351998 h 458526"/>
              <a:gd name="connsiteX0" fmla="*/ 0 w 2757058"/>
              <a:gd name="connsiteY0" fmla="*/ 0 h 488088"/>
              <a:gd name="connsiteX1" fmla="*/ 2187262 w 2757058"/>
              <a:gd name="connsiteY1" fmla="*/ 359820 h 488088"/>
              <a:gd name="connsiteX2" fmla="*/ 2757058 w 2757058"/>
              <a:gd name="connsiteY2" fmla="*/ 351998 h 488088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68110"/>
              <a:gd name="connsiteX1" fmla="*/ 1747839 w 2757058"/>
              <a:gd name="connsiteY1" fmla="*/ 451571 h 568110"/>
              <a:gd name="connsiteX2" fmla="*/ 2757058 w 2757058"/>
              <a:gd name="connsiteY2" fmla="*/ 351998 h 568110"/>
              <a:gd name="connsiteX0" fmla="*/ 0 w 2757058"/>
              <a:gd name="connsiteY0" fmla="*/ 0 h 523649"/>
              <a:gd name="connsiteX1" fmla="*/ 1747839 w 2757058"/>
              <a:gd name="connsiteY1" fmla="*/ 451571 h 523649"/>
              <a:gd name="connsiteX2" fmla="*/ 2757058 w 2757058"/>
              <a:gd name="connsiteY2" fmla="*/ 351998 h 523649"/>
              <a:gd name="connsiteX0" fmla="*/ 0 w 2645995"/>
              <a:gd name="connsiteY0" fmla="*/ 0 h 523649"/>
              <a:gd name="connsiteX1" fmla="*/ 1747839 w 2645995"/>
              <a:gd name="connsiteY1" fmla="*/ 451571 h 523649"/>
              <a:gd name="connsiteX2" fmla="*/ 2645995 w 2645995"/>
              <a:gd name="connsiteY2" fmla="*/ 255418 h 523649"/>
              <a:gd name="connsiteX0" fmla="*/ 0 w 2645995"/>
              <a:gd name="connsiteY0" fmla="*/ 0 h 689109"/>
              <a:gd name="connsiteX1" fmla="*/ 2288669 w 2645995"/>
              <a:gd name="connsiteY1" fmla="*/ 630245 h 689109"/>
              <a:gd name="connsiteX2" fmla="*/ 2645995 w 2645995"/>
              <a:gd name="connsiteY2" fmla="*/ 255418 h 689109"/>
              <a:gd name="connsiteX0" fmla="*/ 0 w 2694283"/>
              <a:gd name="connsiteY0" fmla="*/ 0 h 689109"/>
              <a:gd name="connsiteX1" fmla="*/ 2288669 w 2694283"/>
              <a:gd name="connsiteY1" fmla="*/ 630245 h 689109"/>
              <a:gd name="connsiteX2" fmla="*/ 2694283 w 2694283"/>
              <a:gd name="connsiteY2" fmla="*/ 347169 h 689109"/>
              <a:gd name="connsiteX0" fmla="*/ 0 w 2641166"/>
              <a:gd name="connsiteY0" fmla="*/ 0 h 657427"/>
              <a:gd name="connsiteX1" fmla="*/ 2235552 w 2641166"/>
              <a:gd name="connsiteY1" fmla="*/ 596442 h 657427"/>
              <a:gd name="connsiteX2" fmla="*/ 2641166 w 2641166"/>
              <a:gd name="connsiteY2" fmla="*/ 313366 h 657427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85319"/>
              <a:gd name="connsiteX1" fmla="*/ 1718376 w 2641166"/>
              <a:gd name="connsiteY1" fmla="*/ 626209 h 685319"/>
              <a:gd name="connsiteX2" fmla="*/ 2641166 w 2641166"/>
              <a:gd name="connsiteY2" fmla="*/ 313366 h 685319"/>
              <a:gd name="connsiteX0" fmla="*/ 0 w 2641166"/>
              <a:gd name="connsiteY0" fmla="*/ 0 h 628007"/>
              <a:gd name="connsiteX1" fmla="*/ 1718376 w 2641166"/>
              <a:gd name="connsiteY1" fmla="*/ 626209 h 628007"/>
              <a:gd name="connsiteX2" fmla="*/ 2641166 w 2641166"/>
              <a:gd name="connsiteY2" fmla="*/ 313366 h 628007"/>
              <a:gd name="connsiteX0" fmla="*/ 0 w 2641166"/>
              <a:gd name="connsiteY0" fmla="*/ 0 h 647790"/>
              <a:gd name="connsiteX1" fmla="*/ 1401738 w 2641166"/>
              <a:gd name="connsiteY1" fmla="*/ 646054 h 647790"/>
              <a:gd name="connsiteX2" fmla="*/ 2641166 w 2641166"/>
              <a:gd name="connsiteY2" fmla="*/ 313366 h 647790"/>
              <a:gd name="connsiteX0" fmla="*/ 0 w 2525066"/>
              <a:gd name="connsiteY0" fmla="*/ 0 h 647790"/>
              <a:gd name="connsiteX1" fmla="*/ 1401738 w 2525066"/>
              <a:gd name="connsiteY1" fmla="*/ 646054 h 647790"/>
              <a:gd name="connsiteX2" fmla="*/ 2525066 w 2525066"/>
              <a:gd name="connsiteY2" fmla="*/ 491969 h 647790"/>
              <a:gd name="connsiteX0" fmla="*/ 0 w 2525066"/>
              <a:gd name="connsiteY0" fmla="*/ 0 h 1239570"/>
              <a:gd name="connsiteX1" fmla="*/ 1401738 w 2525066"/>
              <a:gd name="connsiteY1" fmla="*/ 646054 h 1239570"/>
              <a:gd name="connsiteX2" fmla="*/ 2525066 w 2525066"/>
              <a:gd name="connsiteY2" fmla="*/ 1239570 h 1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66" h="1239570">
                <a:moveTo>
                  <a:pt x="0" y="0"/>
                </a:moveTo>
                <a:cubicBezTo>
                  <a:pt x="192987" y="137942"/>
                  <a:pt x="205909" y="682389"/>
                  <a:pt x="1401738" y="646054"/>
                </a:cubicBezTo>
                <a:cubicBezTo>
                  <a:pt x="1791264" y="651064"/>
                  <a:pt x="2525066" y="1239570"/>
                  <a:pt x="2525066" y="1239570"/>
                </a:cubicBezTo>
              </a:path>
            </a:pathLst>
          </a:custGeom>
          <a:ln w="41275" cmpd="sng">
            <a:solidFill>
              <a:schemeClr val="accent1"/>
            </a:solidFill>
            <a:prstDash val="sysDash"/>
            <a:headEnd type="triangle"/>
            <a:tailEnd type="none"/>
          </a:ln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7" name="TextBox 125">
            <a:extLst>
              <a:ext uri="{FF2B5EF4-FFF2-40B4-BE49-F238E27FC236}">
                <a16:creationId xmlns:a16="http://schemas.microsoft.com/office/drawing/2014/main" id="{FE229C18-BF86-D74C-9471-59894240715D}"/>
              </a:ext>
            </a:extLst>
          </p:cNvPr>
          <p:cNvSpPr txBox="1"/>
          <p:nvPr/>
        </p:nvSpPr>
        <p:spPr>
          <a:xfrm>
            <a:off x="6875651" y="2763993"/>
            <a:ext cx="409086" cy="23775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sz="105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API</a:t>
            </a:r>
            <a:endParaRPr lang="en-US" sz="1050" b="1" kern="0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4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347</Words>
  <Application>Microsoft Office PowerPoint</Application>
  <PresentationFormat>Diavetítés a képernyőre (4:3 oldalarány)</PresentationFormat>
  <Paragraphs>213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CiscoSansTT</vt:lpstr>
      <vt:lpstr>Office Theme</vt:lpstr>
      <vt:lpstr>DoS, DDoS  trendek napjainkban</vt:lpstr>
      <vt:lpstr>Tartalomjegyzék</vt:lpstr>
      <vt:lpstr>Különböző támadások, különböző célpontok</vt:lpstr>
      <vt:lpstr>Különböző DoS támadások jellegzetességei:</vt:lpstr>
      <vt:lpstr>PowerPoint-bemutató</vt:lpstr>
      <vt:lpstr>Vizualizáció, Analízis</vt:lpstr>
      <vt:lpstr>Összehasonlítás, Beavatkozás</vt:lpstr>
      <vt:lpstr>Összehasonlítás, Beavatkozás</vt:lpstr>
      <vt:lpstr>Blackholing, teljes tiltás, Community BGP</vt:lpstr>
      <vt:lpstr>Blackholing, teljes tiltás, Community BGP</vt:lpstr>
      <vt:lpstr>Köszönöm a figyelmet!</vt:lpstr>
    </vt:vector>
  </TitlesOfParts>
  <Company>morpho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</dc:creator>
  <cp:lastModifiedBy>Németh Péter</cp:lastModifiedBy>
  <cp:revision>39</cp:revision>
  <dcterms:created xsi:type="dcterms:W3CDTF">2011-06-14T14:16:01Z</dcterms:created>
  <dcterms:modified xsi:type="dcterms:W3CDTF">2019-07-25T12:42:59Z</dcterms:modified>
</cp:coreProperties>
</file>