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9"/>
  </p:notesMasterIdLst>
  <p:sldIdLst>
    <p:sldId id="319" r:id="rId5"/>
    <p:sldId id="321" r:id="rId6"/>
    <p:sldId id="330" r:id="rId7"/>
    <p:sldId id="328" r:id="rId8"/>
    <p:sldId id="333" r:id="rId9"/>
    <p:sldId id="322" r:id="rId10"/>
    <p:sldId id="325" r:id="rId11"/>
    <p:sldId id="324" r:id="rId12"/>
    <p:sldId id="327" r:id="rId13"/>
    <p:sldId id="326" r:id="rId14"/>
    <p:sldId id="331" r:id="rId15"/>
    <p:sldId id="323" r:id="rId16"/>
    <p:sldId id="329" r:id="rId17"/>
    <p:sldId id="332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00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95" autoAdjust="0"/>
    <p:restoredTop sz="94247" autoAdjust="0"/>
  </p:normalViewPr>
  <p:slideViewPr>
    <p:cSldViewPr snapToGrid="0">
      <p:cViewPr varScale="1">
        <p:scale>
          <a:sx n="135" d="100"/>
          <a:sy n="135" d="100"/>
        </p:scale>
        <p:origin x="944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DADF2-70FC-4EC6-80AE-3F9FD594C511}" type="datetimeFigureOut">
              <a:rPr lang="hu-HU" smtClean="0"/>
              <a:t>2019. 05. 20.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45C22-88CE-4700-B58C-9120F292FA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1767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/>
              <a:t>tomosvari</a:t>
            </a:r>
            <a:r>
              <a:rPr lang="hu-HU" dirty="0"/>
              <a:t> </a:t>
            </a:r>
            <a:r>
              <a:rPr lang="hu-HU" dirty="0" err="1"/>
              <a:t>imre</a:t>
            </a:r>
            <a:r>
              <a:rPr lang="hu-HU" dirty="0"/>
              <a:t> vagyok </a:t>
            </a:r>
            <a:r>
              <a:rPr lang="hu-HU" dirty="0" err="1"/>
              <a:t>architect</a:t>
            </a:r>
            <a:r>
              <a:rPr lang="hu-HU" dirty="0"/>
              <a:t> az </a:t>
            </a:r>
            <a:r>
              <a:rPr lang="hu-HU" dirty="0" err="1"/>
              <a:t>autsoftnal</a:t>
            </a:r>
            <a:r>
              <a:rPr lang="hu-HU" dirty="0"/>
              <a:t>, ahol </a:t>
            </a:r>
            <a:r>
              <a:rPr lang="hu-HU" dirty="0" err="1"/>
              <a:t>foleg</a:t>
            </a:r>
            <a:r>
              <a:rPr lang="hu-HU" dirty="0"/>
              <a:t> </a:t>
            </a:r>
            <a:r>
              <a:rPr lang="hu-HU" dirty="0" err="1"/>
              <a:t>IoT</a:t>
            </a:r>
            <a:r>
              <a:rPr lang="hu-HU" dirty="0"/>
              <a:t> Ipar 4.0 </a:t>
            </a:r>
            <a:r>
              <a:rPr lang="hu-HU" dirty="0" err="1"/>
              <a:t>teruleten</a:t>
            </a:r>
            <a:r>
              <a:rPr lang="hu-HU" dirty="0"/>
              <a:t> dolgozok, Java </a:t>
            </a:r>
            <a:r>
              <a:rPr lang="hu-HU" dirty="0" err="1"/>
              <a:t>technologiaval</a:t>
            </a:r>
            <a:endParaRPr lang="hu-HU" dirty="0"/>
          </a:p>
          <a:p>
            <a:r>
              <a:rPr lang="hu-HU" dirty="0"/>
              <a:t>Ma </a:t>
            </a:r>
            <a:r>
              <a:rPr lang="hu-HU" dirty="0" err="1"/>
              <a:t>eloadasom</a:t>
            </a:r>
            <a:r>
              <a:rPr lang="hu-HU" dirty="0"/>
              <a:t> </a:t>
            </a:r>
            <a:r>
              <a:rPr lang="hu-HU" dirty="0" err="1"/>
              <a:t>temaja</a:t>
            </a:r>
            <a:r>
              <a:rPr lang="hu-HU" dirty="0"/>
              <a:t>, </a:t>
            </a:r>
            <a:r>
              <a:rPr lang="hu-HU" dirty="0" err="1"/>
              <a:t>roviden</a:t>
            </a:r>
            <a:r>
              <a:rPr lang="hu-HU" dirty="0"/>
              <a:t> bemutatni, hogy milyen nagyobb </a:t>
            </a:r>
            <a:r>
              <a:rPr lang="hu-HU" dirty="0" err="1"/>
              <a:t>valtozasokat</a:t>
            </a:r>
            <a:r>
              <a:rPr lang="hu-HU" dirty="0"/>
              <a:t> lathatunk a java </a:t>
            </a:r>
            <a:r>
              <a:rPr lang="hu-HU" dirty="0" err="1"/>
              <a:t>okoszisztemaban</a:t>
            </a:r>
            <a:r>
              <a:rPr lang="hu-HU" dirty="0"/>
              <a:t> 2019 </a:t>
            </a:r>
            <a:r>
              <a:rPr lang="hu-HU" dirty="0" err="1"/>
              <a:t>elejen</a:t>
            </a:r>
            <a:r>
              <a:rPr lang="hu-HU" dirty="0"/>
              <a:t> mind </a:t>
            </a:r>
            <a:r>
              <a:rPr lang="hu-HU" dirty="0" err="1"/>
              <a:t>technologiai</a:t>
            </a:r>
            <a:r>
              <a:rPr lang="hu-HU" dirty="0"/>
              <a:t> mind </a:t>
            </a:r>
            <a:r>
              <a:rPr lang="hu-HU" dirty="0" err="1"/>
              <a:t>egyeb</a:t>
            </a:r>
            <a:r>
              <a:rPr lang="hu-HU" dirty="0"/>
              <a:t> </a:t>
            </a:r>
            <a:r>
              <a:rPr lang="hu-HU" dirty="0" err="1"/>
              <a:t>teruleten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45C22-88CE-4700-B58C-9120F292FA6E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209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/>
              <a:t>Ket</a:t>
            </a:r>
            <a:r>
              <a:rPr lang="hu-HU" dirty="0"/>
              <a:t> nagyobb </a:t>
            </a:r>
            <a:r>
              <a:rPr lang="hu-HU" dirty="0" err="1"/>
              <a:t>temarol</a:t>
            </a:r>
            <a:r>
              <a:rPr lang="hu-HU" dirty="0"/>
              <a:t> fogok </a:t>
            </a:r>
            <a:r>
              <a:rPr lang="hu-HU" dirty="0" err="1"/>
              <a:t>roviden</a:t>
            </a:r>
            <a:r>
              <a:rPr lang="hu-HU" dirty="0"/>
              <a:t> beszelni</a:t>
            </a:r>
          </a:p>
          <a:p>
            <a:r>
              <a:rPr lang="hu-HU" dirty="0"/>
              <a:t>Az </a:t>
            </a:r>
            <a:r>
              <a:rPr lang="hu-HU" dirty="0" err="1"/>
              <a:t>elso</a:t>
            </a:r>
            <a:r>
              <a:rPr lang="hu-HU" dirty="0"/>
              <a:t> nagyobb </a:t>
            </a:r>
            <a:r>
              <a:rPr lang="hu-HU" dirty="0" err="1"/>
              <a:t>ujdonsag</a:t>
            </a:r>
            <a:r>
              <a:rPr lang="hu-HU" dirty="0"/>
              <a:t>, hogy Gyorsabban </a:t>
            </a:r>
            <a:r>
              <a:rPr lang="hu-HU" dirty="0" err="1"/>
              <a:t>jonnek</a:t>
            </a:r>
            <a:r>
              <a:rPr lang="hu-HU" dirty="0"/>
              <a:t> ki </a:t>
            </a:r>
            <a:r>
              <a:rPr lang="hu-HU" dirty="0" err="1"/>
              <a:t>uj</a:t>
            </a:r>
            <a:r>
              <a:rPr lang="hu-HU" dirty="0"/>
              <a:t> </a:t>
            </a:r>
            <a:r>
              <a:rPr lang="hu-HU" dirty="0" err="1"/>
              <a:t>feature</a:t>
            </a:r>
            <a:r>
              <a:rPr lang="hu-HU" dirty="0"/>
              <a:t> </a:t>
            </a:r>
            <a:r>
              <a:rPr lang="hu-HU" dirty="0" err="1"/>
              <a:t>verziok</a:t>
            </a:r>
            <a:endParaRPr lang="hu-HU" dirty="0"/>
          </a:p>
          <a:p>
            <a:r>
              <a:rPr lang="hu-HU" dirty="0"/>
              <a:t>Az </a:t>
            </a:r>
            <a:r>
              <a:rPr lang="hu-HU" dirty="0" err="1"/>
              <a:t>oracle</a:t>
            </a:r>
            <a:r>
              <a:rPr lang="hu-HU" dirty="0"/>
              <a:t> </a:t>
            </a:r>
            <a:r>
              <a:rPr lang="hu-HU" dirty="0" err="1"/>
              <a:t>megvaltoztatta</a:t>
            </a:r>
            <a:r>
              <a:rPr lang="hu-HU" dirty="0"/>
              <a:t> a </a:t>
            </a:r>
            <a:r>
              <a:rPr lang="hu-HU" dirty="0" err="1"/>
              <a:t>licenszelest</a:t>
            </a:r>
            <a:r>
              <a:rPr lang="hu-HU" dirty="0"/>
              <a:t>, ebbe nem megyek bele, a </a:t>
            </a:r>
            <a:r>
              <a:rPr lang="hu-HU" dirty="0" err="1"/>
              <a:t>kovetekzo</a:t>
            </a:r>
            <a:r>
              <a:rPr lang="hu-HU" dirty="0"/>
              <a:t> </a:t>
            </a:r>
            <a:r>
              <a:rPr lang="hu-HU" dirty="0" err="1"/>
              <a:t>eloadtotol</a:t>
            </a:r>
            <a:r>
              <a:rPr lang="hu-HU" dirty="0"/>
              <a:t> </a:t>
            </a:r>
            <a:r>
              <a:rPr lang="hu-HU" dirty="0" err="1"/>
              <a:t>reszletesen</a:t>
            </a:r>
            <a:r>
              <a:rPr lang="hu-HU" dirty="0"/>
              <a:t> </a:t>
            </a:r>
            <a:r>
              <a:rPr lang="hu-HU" dirty="0" err="1"/>
              <a:t>hallhatjatok</a:t>
            </a:r>
            <a:r>
              <a:rPr lang="hu-HU" dirty="0"/>
              <a:t> majd, hogy ez mit is jelent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45C22-88CE-4700-B58C-9120F292FA6E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0140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/>
              <a:t>Ket</a:t>
            </a:r>
            <a:r>
              <a:rPr lang="hu-HU" dirty="0"/>
              <a:t> nagyobb </a:t>
            </a:r>
            <a:r>
              <a:rPr lang="hu-HU" dirty="0" err="1"/>
              <a:t>temarol</a:t>
            </a:r>
            <a:r>
              <a:rPr lang="hu-HU" dirty="0"/>
              <a:t> fogok </a:t>
            </a:r>
            <a:r>
              <a:rPr lang="hu-HU" dirty="0" err="1"/>
              <a:t>roviden</a:t>
            </a:r>
            <a:r>
              <a:rPr lang="hu-HU" dirty="0"/>
              <a:t> beszelni</a:t>
            </a:r>
          </a:p>
          <a:p>
            <a:r>
              <a:rPr lang="hu-HU" dirty="0"/>
              <a:t>Az </a:t>
            </a:r>
            <a:r>
              <a:rPr lang="hu-HU" dirty="0" err="1"/>
              <a:t>elso</a:t>
            </a:r>
            <a:r>
              <a:rPr lang="hu-HU" dirty="0"/>
              <a:t> nagyobb </a:t>
            </a:r>
            <a:r>
              <a:rPr lang="hu-HU" dirty="0" err="1"/>
              <a:t>ujdonsag</a:t>
            </a:r>
            <a:r>
              <a:rPr lang="hu-HU" dirty="0"/>
              <a:t>, hogy Gyorsabban </a:t>
            </a:r>
            <a:r>
              <a:rPr lang="hu-HU" dirty="0" err="1"/>
              <a:t>jonnek</a:t>
            </a:r>
            <a:r>
              <a:rPr lang="hu-HU" dirty="0"/>
              <a:t> ki </a:t>
            </a:r>
            <a:r>
              <a:rPr lang="hu-HU" dirty="0" err="1"/>
              <a:t>uj</a:t>
            </a:r>
            <a:r>
              <a:rPr lang="hu-HU" dirty="0"/>
              <a:t> </a:t>
            </a:r>
            <a:r>
              <a:rPr lang="hu-HU" dirty="0" err="1"/>
              <a:t>feature</a:t>
            </a:r>
            <a:r>
              <a:rPr lang="hu-HU" dirty="0"/>
              <a:t> </a:t>
            </a:r>
            <a:r>
              <a:rPr lang="hu-HU" dirty="0" err="1"/>
              <a:t>verziok</a:t>
            </a:r>
            <a:endParaRPr lang="hu-HU" dirty="0"/>
          </a:p>
          <a:p>
            <a:r>
              <a:rPr lang="hu-HU" dirty="0"/>
              <a:t>Az </a:t>
            </a:r>
            <a:r>
              <a:rPr lang="hu-HU" dirty="0" err="1"/>
              <a:t>oracle</a:t>
            </a:r>
            <a:r>
              <a:rPr lang="hu-HU" dirty="0"/>
              <a:t> </a:t>
            </a:r>
            <a:r>
              <a:rPr lang="hu-HU" dirty="0" err="1"/>
              <a:t>megvaltoztatta</a:t>
            </a:r>
            <a:r>
              <a:rPr lang="hu-HU" dirty="0"/>
              <a:t> a </a:t>
            </a:r>
            <a:r>
              <a:rPr lang="hu-HU" dirty="0" err="1"/>
              <a:t>licenszelest</a:t>
            </a:r>
            <a:r>
              <a:rPr lang="hu-HU" dirty="0"/>
              <a:t>, ebbe nem megyek bele, a </a:t>
            </a:r>
            <a:r>
              <a:rPr lang="hu-HU" dirty="0" err="1"/>
              <a:t>kovetekzo</a:t>
            </a:r>
            <a:r>
              <a:rPr lang="hu-HU" dirty="0"/>
              <a:t> </a:t>
            </a:r>
            <a:r>
              <a:rPr lang="hu-HU" dirty="0" err="1"/>
              <a:t>eloadtotol</a:t>
            </a:r>
            <a:r>
              <a:rPr lang="hu-HU" dirty="0"/>
              <a:t> </a:t>
            </a:r>
            <a:r>
              <a:rPr lang="hu-HU" dirty="0" err="1"/>
              <a:t>reszletesen</a:t>
            </a:r>
            <a:r>
              <a:rPr lang="hu-HU" dirty="0"/>
              <a:t> </a:t>
            </a:r>
            <a:r>
              <a:rPr lang="hu-HU" dirty="0" err="1"/>
              <a:t>hallhatjatok</a:t>
            </a:r>
            <a:r>
              <a:rPr lang="hu-HU" dirty="0"/>
              <a:t> majd, hogy ez mit is jelent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45C22-88CE-4700-B58C-9120F292FA6E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2806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Sokszor hallani Java le van maradva olyan nyelvek </a:t>
            </a:r>
            <a:r>
              <a:rPr lang="hu-HU" dirty="0" err="1"/>
              <a:t>mogott</a:t>
            </a:r>
            <a:r>
              <a:rPr lang="hu-HU" dirty="0"/>
              <a:t> mint a Scala, vagy a </a:t>
            </a:r>
            <a:r>
              <a:rPr lang="hu-HU" dirty="0" err="1"/>
              <a:t>Kotlin</a:t>
            </a:r>
            <a:endParaRPr lang="hu-HU" dirty="0"/>
          </a:p>
          <a:p>
            <a:r>
              <a:rPr lang="hu-HU" dirty="0"/>
              <a:t>A gyorsabb </a:t>
            </a:r>
            <a:r>
              <a:rPr lang="hu-HU" dirty="0" err="1"/>
              <a:t>verziovaltasokkal</a:t>
            </a:r>
            <a:r>
              <a:rPr lang="hu-HU" dirty="0"/>
              <a:t> nem kell 2 evet </a:t>
            </a:r>
            <a:r>
              <a:rPr lang="hu-HU" dirty="0" err="1"/>
              <a:t>varni</a:t>
            </a:r>
            <a:r>
              <a:rPr lang="hu-HU" dirty="0"/>
              <a:t> az </a:t>
            </a:r>
            <a:r>
              <a:rPr lang="hu-HU" dirty="0" err="1"/>
              <a:t>uj</a:t>
            </a:r>
            <a:r>
              <a:rPr lang="hu-HU" dirty="0"/>
              <a:t> </a:t>
            </a:r>
            <a:r>
              <a:rPr lang="hu-HU" dirty="0" err="1"/>
              <a:t>funkciokra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45C22-88CE-4700-B58C-9120F292FA6E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5554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45C22-88CE-4700-B58C-9120F292FA6E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3583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45C22-88CE-4700-B58C-9120F292FA6E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83711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/>
              <a:t>Ket</a:t>
            </a:r>
            <a:r>
              <a:rPr lang="hu-HU" dirty="0"/>
              <a:t> nagyobb </a:t>
            </a:r>
            <a:r>
              <a:rPr lang="hu-HU" dirty="0" err="1"/>
              <a:t>temarol</a:t>
            </a:r>
            <a:r>
              <a:rPr lang="hu-HU" dirty="0"/>
              <a:t> fogok </a:t>
            </a:r>
            <a:r>
              <a:rPr lang="hu-HU" dirty="0" err="1"/>
              <a:t>roviden</a:t>
            </a:r>
            <a:r>
              <a:rPr lang="hu-HU" dirty="0"/>
              <a:t> beszelni</a:t>
            </a:r>
          </a:p>
          <a:p>
            <a:r>
              <a:rPr lang="hu-HU" dirty="0"/>
              <a:t>Az </a:t>
            </a:r>
            <a:r>
              <a:rPr lang="hu-HU" dirty="0" err="1"/>
              <a:t>elso</a:t>
            </a:r>
            <a:r>
              <a:rPr lang="hu-HU" dirty="0"/>
              <a:t> nagyobb </a:t>
            </a:r>
            <a:r>
              <a:rPr lang="hu-HU" dirty="0" err="1"/>
              <a:t>ujdonsag</a:t>
            </a:r>
            <a:r>
              <a:rPr lang="hu-HU" dirty="0"/>
              <a:t>, hogy Gyorsabban </a:t>
            </a:r>
            <a:r>
              <a:rPr lang="hu-HU" dirty="0" err="1"/>
              <a:t>jonnek</a:t>
            </a:r>
            <a:r>
              <a:rPr lang="hu-HU" dirty="0"/>
              <a:t> ki </a:t>
            </a:r>
            <a:r>
              <a:rPr lang="hu-HU" dirty="0" err="1"/>
              <a:t>uj</a:t>
            </a:r>
            <a:r>
              <a:rPr lang="hu-HU" dirty="0"/>
              <a:t> </a:t>
            </a:r>
            <a:r>
              <a:rPr lang="hu-HU" dirty="0" err="1"/>
              <a:t>feature</a:t>
            </a:r>
            <a:r>
              <a:rPr lang="hu-HU" dirty="0"/>
              <a:t> </a:t>
            </a:r>
            <a:r>
              <a:rPr lang="hu-HU" dirty="0" err="1"/>
              <a:t>verziok</a:t>
            </a:r>
            <a:endParaRPr lang="hu-HU" dirty="0"/>
          </a:p>
          <a:p>
            <a:r>
              <a:rPr lang="hu-HU" dirty="0"/>
              <a:t>Az </a:t>
            </a:r>
            <a:r>
              <a:rPr lang="hu-HU" dirty="0" err="1"/>
              <a:t>oracle</a:t>
            </a:r>
            <a:r>
              <a:rPr lang="hu-HU" dirty="0"/>
              <a:t> </a:t>
            </a:r>
            <a:r>
              <a:rPr lang="hu-HU" dirty="0" err="1"/>
              <a:t>megvaltoztatta</a:t>
            </a:r>
            <a:r>
              <a:rPr lang="hu-HU" dirty="0"/>
              <a:t> a </a:t>
            </a:r>
            <a:r>
              <a:rPr lang="hu-HU" dirty="0" err="1"/>
              <a:t>licenszelest</a:t>
            </a:r>
            <a:r>
              <a:rPr lang="hu-HU" dirty="0"/>
              <a:t>, ebbe nem megyek bele, a </a:t>
            </a:r>
            <a:r>
              <a:rPr lang="hu-HU" dirty="0" err="1"/>
              <a:t>kovetekzo</a:t>
            </a:r>
            <a:r>
              <a:rPr lang="hu-HU" dirty="0"/>
              <a:t> </a:t>
            </a:r>
            <a:r>
              <a:rPr lang="hu-HU" dirty="0" err="1"/>
              <a:t>eloadtotol</a:t>
            </a:r>
            <a:r>
              <a:rPr lang="hu-HU" dirty="0"/>
              <a:t> </a:t>
            </a:r>
            <a:r>
              <a:rPr lang="hu-HU" dirty="0" err="1"/>
              <a:t>reszletesen</a:t>
            </a:r>
            <a:r>
              <a:rPr lang="hu-HU" dirty="0"/>
              <a:t> </a:t>
            </a:r>
            <a:r>
              <a:rPr lang="hu-HU" dirty="0" err="1"/>
              <a:t>hallhatjatok</a:t>
            </a:r>
            <a:r>
              <a:rPr lang="hu-HU" dirty="0"/>
              <a:t> majd, hogy ez mit is jelent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45C22-88CE-4700-B58C-9120F292FA6E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97741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/>
              <a:t>Ket</a:t>
            </a:r>
            <a:r>
              <a:rPr lang="hu-HU" dirty="0"/>
              <a:t> nagyobb </a:t>
            </a:r>
            <a:r>
              <a:rPr lang="hu-HU" dirty="0" err="1"/>
              <a:t>temarol</a:t>
            </a:r>
            <a:r>
              <a:rPr lang="hu-HU" dirty="0"/>
              <a:t> fogok </a:t>
            </a:r>
            <a:r>
              <a:rPr lang="hu-HU" dirty="0" err="1"/>
              <a:t>roviden</a:t>
            </a:r>
            <a:r>
              <a:rPr lang="hu-HU" dirty="0"/>
              <a:t> beszelni</a:t>
            </a:r>
          </a:p>
          <a:p>
            <a:r>
              <a:rPr lang="hu-HU" dirty="0"/>
              <a:t>Az </a:t>
            </a:r>
            <a:r>
              <a:rPr lang="hu-HU" dirty="0" err="1"/>
              <a:t>elso</a:t>
            </a:r>
            <a:r>
              <a:rPr lang="hu-HU" dirty="0"/>
              <a:t> nagyobb </a:t>
            </a:r>
            <a:r>
              <a:rPr lang="hu-HU" dirty="0" err="1"/>
              <a:t>ujdonsag</a:t>
            </a:r>
            <a:r>
              <a:rPr lang="hu-HU" dirty="0"/>
              <a:t>, hogy Gyorsabban </a:t>
            </a:r>
            <a:r>
              <a:rPr lang="hu-HU" dirty="0" err="1"/>
              <a:t>jonnek</a:t>
            </a:r>
            <a:r>
              <a:rPr lang="hu-HU" dirty="0"/>
              <a:t> ki </a:t>
            </a:r>
            <a:r>
              <a:rPr lang="hu-HU" dirty="0" err="1"/>
              <a:t>uj</a:t>
            </a:r>
            <a:r>
              <a:rPr lang="hu-HU" dirty="0"/>
              <a:t> </a:t>
            </a:r>
            <a:r>
              <a:rPr lang="hu-HU" dirty="0" err="1"/>
              <a:t>feature</a:t>
            </a:r>
            <a:r>
              <a:rPr lang="hu-HU" dirty="0"/>
              <a:t> </a:t>
            </a:r>
            <a:r>
              <a:rPr lang="hu-HU" dirty="0" err="1"/>
              <a:t>verziok</a:t>
            </a:r>
            <a:endParaRPr lang="hu-HU" dirty="0"/>
          </a:p>
          <a:p>
            <a:r>
              <a:rPr lang="hu-HU" dirty="0"/>
              <a:t>Az </a:t>
            </a:r>
            <a:r>
              <a:rPr lang="hu-HU" dirty="0" err="1"/>
              <a:t>oracle</a:t>
            </a:r>
            <a:r>
              <a:rPr lang="hu-HU" dirty="0"/>
              <a:t> </a:t>
            </a:r>
            <a:r>
              <a:rPr lang="hu-HU" dirty="0" err="1"/>
              <a:t>megvaltoztatta</a:t>
            </a:r>
            <a:r>
              <a:rPr lang="hu-HU" dirty="0"/>
              <a:t> a </a:t>
            </a:r>
            <a:r>
              <a:rPr lang="hu-HU" dirty="0" err="1"/>
              <a:t>licenszelest</a:t>
            </a:r>
            <a:r>
              <a:rPr lang="hu-HU" dirty="0"/>
              <a:t>, ebbe nem megyek bele, a </a:t>
            </a:r>
            <a:r>
              <a:rPr lang="hu-HU" dirty="0" err="1"/>
              <a:t>kovetekzo</a:t>
            </a:r>
            <a:r>
              <a:rPr lang="hu-HU" dirty="0"/>
              <a:t> </a:t>
            </a:r>
            <a:r>
              <a:rPr lang="hu-HU" dirty="0" err="1"/>
              <a:t>eloadtotol</a:t>
            </a:r>
            <a:r>
              <a:rPr lang="hu-HU" dirty="0"/>
              <a:t> </a:t>
            </a:r>
            <a:r>
              <a:rPr lang="hu-HU" dirty="0" err="1"/>
              <a:t>reszletesen</a:t>
            </a:r>
            <a:r>
              <a:rPr lang="hu-HU" dirty="0"/>
              <a:t> </a:t>
            </a:r>
            <a:r>
              <a:rPr lang="hu-HU" dirty="0" err="1"/>
              <a:t>hallhatjatok</a:t>
            </a:r>
            <a:r>
              <a:rPr lang="hu-HU" dirty="0"/>
              <a:t> majd, hogy ez mit is jelent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45C22-88CE-4700-B58C-9120F292FA6E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6852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mailto:nagy.agota.maria@autsoft.hu" TargetMode="External"/><Relationship Id="rId7" Type="http://schemas.openxmlformats.org/officeDocument/2006/relationships/image" Target="../media/image10.svg"/><Relationship Id="rId2" Type="http://schemas.openxmlformats.org/officeDocument/2006/relationships/hyperlink" Target="mailto:kiss.jeno.janos@autsoft.hu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hyperlink" Target="mailto:kiss.jeno.janos@autsoft.hu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hyperlink" Target="mailto:Forstner.bertalan@autsoft.hu" TargetMode="External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9F3FEE2-1892-490D-8A97-8FB05F7CDF0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2014" y="2265554"/>
            <a:ext cx="8079972" cy="2094806"/>
          </a:xfrm>
          <a:noFill/>
        </p:spPr>
        <p:txBody>
          <a:bodyPr anchor="b">
            <a:normAutofit/>
          </a:bodyPr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Előadás címe hosszú előadás címmel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07F11130-0B16-4907-80A9-514E3021DB2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2014" y="5040029"/>
            <a:ext cx="8079972" cy="535401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 dirty="0"/>
              <a:t>Alcím/Előadó neve</a:t>
            </a:r>
          </a:p>
        </p:txBody>
      </p:sp>
      <p:pic>
        <p:nvPicPr>
          <p:cNvPr id="6" name="Ábra 5">
            <a:extLst>
              <a:ext uri="{FF2B5EF4-FFF2-40B4-BE49-F238E27FC236}">
                <a16:creationId xmlns:a16="http://schemas.microsoft.com/office/drawing/2014/main" id="{CAB7DBDE-2214-420E-9996-43569769F3B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9715" y="566218"/>
            <a:ext cx="2264569" cy="62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601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>
            <a:extLst>
              <a:ext uri="{FF2B5EF4-FFF2-40B4-BE49-F238E27FC236}">
                <a16:creationId xmlns:a16="http://schemas.microsoft.com/office/drawing/2014/main" id="{61F28A2B-E4B2-4051-91C6-C55E904671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712" y="579683"/>
            <a:ext cx="3369653" cy="1895429"/>
          </a:xfrm>
          <a:prstGeom prst="rect">
            <a:avLst/>
          </a:prstGeom>
        </p:spPr>
      </p:pic>
      <p:sp>
        <p:nvSpPr>
          <p:cNvPr id="7" name="Cím 5">
            <a:extLst>
              <a:ext uri="{FF2B5EF4-FFF2-40B4-BE49-F238E27FC236}">
                <a16:creationId xmlns:a16="http://schemas.microsoft.com/office/drawing/2014/main" id="{A406682D-A43D-4DBE-86AD-D82FF9673158}"/>
              </a:ext>
            </a:extLst>
          </p:cNvPr>
          <p:cNvSpPr txBox="1">
            <a:spLocks/>
          </p:cNvSpPr>
          <p:nvPr userDrawn="1"/>
        </p:nvSpPr>
        <p:spPr>
          <a:xfrm>
            <a:off x="1143000" y="2967037"/>
            <a:ext cx="6858000" cy="923925"/>
          </a:xfrm>
          <a:prstGeom prst="rect">
            <a:avLst/>
          </a:prstGeom>
        </p:spPr>
        <p:txBody>
          <a:bodyPr vert="horz" lIns="91440" tIns="45720" rIns="91440" bIns="45720" rtlCol="0" anchor="t" anchorCtr="1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4000" dirty="0"/>
              <a:t>Köszönöm a figyelmet!</a:t>
            </a:r>
          </a:p>
        </p:txBody>
      </p:sp>
      <p:sp>
        <p:nvSpPr>
          <p:cNvPr id="8" name="Élőláb helye 2">
            <a:extLst>
              <a:ext uri="{FF2B5EF4-FFF2-40B4-BE49-F238E27FC236}">
                <a16:creationId xmlns:a16="http://schemas.microsoft.com/office/drawing/2014/main" id="{2801F0F4-D820-47E1-9D40-9FD4A5B69B20}"/>
              </a:ext>
            </a:extLst>
          </p:cNvPr>
          <p:cNvSpPr txBox="1">
            <a:spLocks/>
          </p:cNvSpPr>
          <p:nvPr userDrawn="1"/>
        </p:nvSpPr>
        <p:spPr>
          <a:xfrm>
            <a:off x="3038565" y="6394065"/>
            <a:ext cx="30668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Előadás téma</a:t>
            </a:r>
          </a:p>
        </p:txBody>
      </p:sp>
    </p:spTree>
    <p:extLst>
      <p:ext uri="{BB962C8B-B14F-4D97-AF65-F5344CB8AC3E}">
        <p14:creationId xmlns:p14="http://schemas.microsoft.com/office/powerpoint/2010/main" val="205692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5B2BFF4-66C8-4AB3-998B-60F687241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987433"/>
            <a:ext cx="2949178" cy="1069975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90FC068-7BD5-4572-A907-D58168F0B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 marL="457189" indent="-457189">
              <a:buFontTx/>
              <a:buBlip>
                <a:blip r:embed="rId2"/>
              </a:buBlip>
              <a:defRPr sz="3200"/>
            </a:lvl1pPr>
            <a:lvl2pPr marL="914377" indent="-179996">
              <a:buFontTx/>
              <a:buBlip>
                <a:blip r:embed="rId3"/>
              </a:buBlip>
              <a:defRPr sz="2800"/>
            </a:lvl2pPr>
            <a:lvl3pPr marL="1257269" indent="-179996">
              <a:buFontTx/>
              <a:buBlip>
                <a:blip r:embed="rId4"/>
              </a:buBlip>
              <a:defRPr sz="2400"/>
            </a:lvl3pPr>
            <a:lvl4pPr marL="1714457" indent="-342891">
              <a:buFontTx/>
              <a:buBlip>
                <a:blip r:embed="rId3"/>
              </a:buBlip>
              <a:defRPr sz="2000"/>
            </a:lvl4pPr>
            <a:lvl5pPr marL="2171646" indent="-342891">
              <a:buFontTx/>
              <a:buBlip>
                <a:blip r:embed="rId2"/>
              </a:buBlip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2C6DC92-2D74-4F5F-8B79-1ABCC5CFD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7459" y="2590414"/>
            <a:ext cx="2949178" cy="3270645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722F5EF-5DB4-4306-8FA9-E75863CF0F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22520" y="6394063"/>
            <a:ext cx="2057400" cy="365125"/>
          </a:xfrm>
        </p:spPr>
        <p:txBody>
          <a:bodyPr/>
          <a:lstStyle/>
          <a:p>
            <a:fld id="{61C5359B-A99A-4793-83A4-06F0E84B59A7}" type="datetime1">
              <a:rPr lang="hu-HU" smtClean="0"/>
              <a:t>2019. 05. 20.</a:t>
            </a:fld>
            <a:endParaRPr lang="hu-HU" dirty="0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0B6994EF-4B3E-4175-B47B-3EFDF8195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9920" y="6394063"/>
            <a:ext cx="2057400" cy="365125"/>
          </a:xfrm>
        </p:spPr>
        <p:txBody>
          <a:bodyPr/>
          <a:lstStyle/>
          <a:p>
            <a:fld id="{CA29B9D0-DAB9-4632-83A0-FD3BB32620D7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A165E421-5CA6-4F6E-B76B-89B3EB6D9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55650" y="6394065"/>
            <a:ext cx="306687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téma</a:t>
            </a:r>
          </a:p>
        </p:txBody>
      </p:sp>
    </p:spTree>
    <p:extLst>
      <p:ext uri="{BB962C8B-B14F-4D97-AF65-F5344CB8AC3E}">
        <p14:creationId xmlns:p14="http://schemas.microsoft.com/office/powerpoint/2010/main" val="3480607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89B5874-8408-45D5-BCFF-01A00A0E0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459" y="987425"/>
            <a:ext cx="2949178" cy="950912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D478C8F4-E471-4952-AD74-14B6E4755C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6A22B61-1FB3-48E7-A507-56CA13678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463412"/>
            <a:ext cx="2949178" cy="3405581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58B0966E-32B9-41B9-96E2-5571C5BD45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22520" y="6394063"/>
            <a:ext cx="2057400" cy="365125"/>
          </a:xfrm>
        </p:spPr>
        <p:txBody>
          <a:bodyPr/>
          <a:lstStyle/>
          <a:p>
            <a:fld id="{EC6D252E-7ABD-4781-9DC2-1F8B98D77415}" type="datetime1">
              <a:rPr lang="hu-HU" smtClean="0"/>
              <a:t>2019. 05. 20.</a:t>
            </a:fld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28574A2-78B2-4194-A0EF-989DCB224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9920" y="6394063"/>
            <a:ext cx="2057400" cy="365125"/>
          </a:xfrm>
        </p:spPr>
        <p:txBody>
          <a:bodyPr/>
          <a:lstStyle/>
          <a:p>
            <a:fld id="{CA29B9D0-DAB9-4632-83A0-FD3BB32620D7}" type="slidenum">
              <a:rPr lang="hu-HU" smtClean="0"/>
              <a:t>‹#›</a:t>
            </a:fld>
            <a:endParaRPr lang="hu-HU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2AF37852-ED07-41F8-9992-43FD8D4A6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55650" y="6394065"/>
            <a:ext cx="306687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téma</a:t>
            </a:r>
          </a:p>
        </p:txBody>
      </p:sp>
    </p:spTree>
    <p:extLst>
      <p:ext uri="{BB962C8B-B14F-4D97-AF65-F5344CB8AC3E}">
        <p14:creationId xmlns:p14="http://schemas.microsoft.com/office/powerpoint/2010/main" val="3859018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B2AA775-7B00-4C63-A37F-B65B0DE79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2268528"/>
            <a:ext cx="7886700" cy="2293956"/>
          </a:xfrm>
        </p:spPr>
        <p:txBody>
          <a:bodyPr anchor="b">
            <a:normAutofit/>
          </a:bodyPr>
          <a:lstStyle>
            <a:lvl1pPr>
              <a:defRPr sz="4000" b="1"/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4BE7665-AA26-4D3D-845C-0B37826F4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7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0A676C1-8C4A-458C-B100-BEEC9A1D15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22520" y="6394062"/>
            <a:ext cx="2057400" cy="365125"/>
          </a:xfrm>
        </p:spPr>
        <p:txBody>
          <a:bodyPr/>
          <a:lstStyle/>
          <a:p>
            <a:fld id="{B5E1F8D6-53C1-4BC9-98A0-CCAFC71A5093}" type="datetime1">
              <a:rPr lang="hu-HU" smtClean="0"/>
              <a:t>2019. 05. 20.</a:t>
            </a:fld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3A8A1F1-A662-43DE-9308-48BBB1378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9920" y="6394062"/>
            <a:ext cx="2057400" cy="365125"/>
          </a:xfrm>
        </p:spPr>
        <p:txBody>
          <a:bodyPr vert="horz"/>
          <a:lstStyle/>
          <a:p>
            <a:fld id="{CA29B9D0-DAB9-4632-83A0-FD3BB32620D7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FD8F8A29-B5D9-4EA9-BDC1-FC592742E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55650" y="6394065"/>
            <a:ext cx="306687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téma</a:t>
            </a:r>
          </a:p>
        </p:txBody>
      </p:sp>
    </p:spTree>
    <p:extLst>
      <p:ext uri="{BB962C8B-B14F-4D97-AF65-F5344CB8AC3E}">
        <p14:creationId xmlns:p14="http://schemas.microsoft.com/office/powerpoint/2010/main" val="3957604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6463966-BF4E-4116-9847-27D5D2CAA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94967F79-7089-4C14-9161-50A1CCF73F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22520" y="6394062"/>
            <a:ext cx="2057400" cy="365125"/>
          </a:xfrm>
        </p:spPr>
        <p:txBody>
          <a:bodyPr/>
          <a:lstStyle/>
          <a:p>
            <a:fld id="{72AF6482-1F8B-4D91-A9EF-561A82EBDC38}" type="datetime1">
              <a:rPr lang="hu-HU" smtClean="0"/>
              <a:t>2019. 05. 20.</a:t>
            </a:fld>
            <a:endParaRPr lang="hu-HU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427544A5-E15B-4777-9534-1E2564B7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9920" y="6394062"/>
            <a:ext cx="2057400" cy="365125"/>
          </a:xfrm>
        </p:spPr>
        <p:txBody>
          <a:bodyPr vert="horz"/>
          <a:lstStyle/>
          <a:p>
            <a:fld id="{CA29B9D0-DAB9-4632-83A0-FD3BB32620D7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7" name="Szöveg helye 2">
            <a:extLst>
              <a:ext uri="{FF2B5EF4-FFF2-40B4-BE49-F238E27FC236}">
                <a16:creationId xmlns:a16="http://schemas.microsoft.com/office/drawing/2014/main" id="{75AE0469-EA9E-4AC5-A5B9-51DE7E8A4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Élőláb helye 4">
            <a:extLst>
              <a:ext uri="{FF2B5EF4-FFF2-40B4-BE49-F238E27FC236}">
                <a16:creationId xmlns:a16="http://schemas.microsoft.com/office/drawing/2014/main" id="{BCC0C039-104E-4AE5-BB3F-A42C5792F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55650" y="6394065"/>
            <a:ext cx="306687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téma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844F1D4C-0A80-4CB8-82A3-25AA6C81E643}"/>
              </a:ext>
            </a:extLst>
          </p:cNvPr>
          <p:cNvSpPr txBox="1"/>
          <p:nvPr userDrawn="1"/>
        </p:nvSpPr>
        <p:spPr>
          <a:xfrm>
            <a:off x="3940233" y="1920240"/>
            <a:ext cx="4575117" cy="4172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76896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889A128-F9E8-4172-9E1D-0DA2DF3EB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F81397F1-3123-40B5-ACA1-A8F5CCE48E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22520" y="6394062"/>
            <a:ext cx="2057400" cy="365125"/>
          </a:xfrm>
        </p:spPr>
        <p:txBody>
          <a:bodyPr/>
          <a:lstStyle/>
          <a:p>
            <a:fld id="{D699AA1F-44C0-4E72-8FC2-5999F5FC8B8C}" type="datetime1">
              <a:rPr lang="hu-HU" smtClean="0"/>
              <a:t>2019. 05. 20.</a:t>
            </a:fld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CE0B6981-2832-47AB-BAD8-CBE8BB48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9920" y="6394062"/>
            <a:ext cx="2057400" cy="365125"/>
          </a:xfrm>
        </p:spPr>
        <p:txBody>
          <a:bodyPr vert="horz"/>
          <a:lstStyle/>
          <a:p>
            <a:fld id="{CA29B9D0-DAB9-4632-83A0-FD3BB32620D7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7" name="Élőláb helye 4">
            <a:extLst>
              <a:ext uri="{FF2B5EF4-FFF2-40B4-BE49-F238E27FC236}">
                <a16:creationId xmlns:a16="http://schemas.microsoft.com/office/drawing/2014/main" id="{E4B6CEAC-776D-4604-AB96-C8AAE2586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55650" y="6394065"/>
            <a:ext cx="306687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téma</a:t>
            </a:r>
          </a:p>
        </p:txBody>
      </p:sp>
    </p:spTree>
    <p:extLst>
      <p:ext uri="{BB962C8B-B14F-4D97-AF65-F5344CB8AC3E}">
        <p14:creationId xmlns:p14="http://schemas.microsoft.com/office/powerpoint/2010/main" val="556848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84D5AAF-6290-4BC8-B578-DC04FB062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B102146-1BB7-4EE7-A1BC-6B6EC36CE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 marL="228594" indent="-228594">
              <a:buFontTx/>
              <a:buBlip>
                <a:blip r:embed="rId2"/>
              </a:buBlip>
              <a:defRPr/>
            </a:lvl1pPr>
            <a:lvl2pPr marL="685783" indent="-179996">
              <a:buFontTx/>
              <a:buBlip>
                <a:blip r:embed="rId3"/>
              </a:buBlip>
              <a:defRPr/>
            </a:lvl2pPr>
            <a:lvl3pPr marL="1142971" indent="-179996">
              <a:buFontTx/>
              <a:buBlip>
                <a:blip r:embed="rId4"/>
              </a:buBlip>
              <a:defRPr/>
            </a:lvl3pPr>
            <a:lvl4pPr marL="1600160" indent="-228594">
              <a:buFontTx/>
              <a:buBlip>
                <a:blip r:embed="rId2"/>
              </a:buBlip>
              <a:defRPr/>
            </a:lvl4pPr>
            <a:lvl5pPr marL="2057349" indent="-228594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4DDC4B8F-A2CF-4900-965D-BB740BAEB4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 marL="228594" indent="-228594">
              <a:buFontTx/>
              <a:buBlip>
                <a:blip r:embed="rId2"/>
              </a:buBlip>
              <a:defRPr/>
            </a:lvl1pPr>
            <a:lvl2pPr marL="800080" indent="-179996">
              <a:buFontTx/>
              <a:buBlip>
                <a:blip r:embed="rId3"/>
              </a:buBlip>
              <a:defRPr/>
            </a:lvl2pPr>
            <a:lvl3pPr marL="1142971" indent="-179996">
              <a:buFontTx/>
              <a:buBlip>
                <a:blip r:embed="rId4"/>
              </a:buBlip>
              <a:defRPr/>
            </a:lvl3pPr>
            <a:lvl4pPr marL="1371566" indent="0">
              <a:buFontTx/>
              <a:buNone/>
              <a:defRPr/>
            </a:lvl4pPr>
            <a:lvl5pPr marL="2057349" indent="-228594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5434541-6476-429C-B102-02B9610EDC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22520" y="6394062"/>
            <a:ext cx="2057400" cy="365125"/>
          </a:xfrm>
        </p:spPr>
        <p:txBody>
          <a:bodyPr/>
          <a:lstStyle/>
          <a:p>
            <a:fld id="{067B6E4C-EE3A-415F-AAB3-5640652FB5EC}" type="datetime1">
              <a:rPr lang="hu-HU" smtClean="0"/>
              <a:t>2019. 05. 20.</a:t>
            </a:fld>
            <a:endParaRPr lang="hu-HU" dirty="0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FF9E8B4-1163-49C6-BF5D-0F02A0217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9920" y="6394062"/>
            <a:ext cx="2057400" cy="365125"/>
          </a:xfrm>
        </p:spPr>
        <p:txBody>
          <a:bodyPr/>
          <a:lstStyle/>
          <a:p>
            <a:fld id="{CA29B9D0-DAB9-4632-83A0-FD3BB32620D7}" type="slidenum">
              <a:rPr lang="hu-HU" smtClean="0"/>
              <a:t>‹#›</a:t>
            </a:fld>
            <a:endParaRPr lang="hu-HU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4B4B95C7-CEBB-4730-ADB2-91B6882B1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55650" y="6394065"/>
            <a:ext cx="306687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téma</a:t>
            </a:r>
          </a:p>
        </p:txBody>
      </p:sp>
    </p:spTree>
    <p:extLst>
      <p:ext uri="{BB962C8B-B14F-4D97-AF65-F5344CB8AC3E}">
        <p14:creationId xmlns:p14="http://schemas.microsoft.com/office/powerpoint/2010/main" val="66637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C10F7B9-FC81-4D72-8A63-5C97BA199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FA5D6C3-A48C-4BA6-A880-EF864EC94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48396BD0-E458-4642-8B75-DCCF7A09BD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 marL="228594" indent="-228594">
              <a:buFontTx/>
              <a:buBlip>
                <a:blip r:embed="rId2"/>
              </a:buBlip>
              <a:defRPr/>
            </a:lvl1pPr>
            <a:lvl2pPr marL="685783" indent="-179996">
              <a:buFontTx/>
              <a:buBlip>
                <a:blip r:embed="rId3"/>
              </a:buBlip>
              <a:defRPr/>
            </a:lvl2pPr>
            <a:lvl3pPr marL="1142971" indent="-179996">
              <a:buFontTx/>
              <a:buBlip>
                <a:blip r:embed="rId4"/>
              </a:buBlip>
              <a:defRPr/>
            </a:lvl3pPr>
            <a:lvl4pPr marL="1600160" indent="-228594">
              <a:buFontTx/>
              <a:buBlip>
                <a:blip r:embed="rId2"/>
              </a:buBlip>
              <a:defRPr/>
            </a:lvl4pPr>
            <a:lvl5pPr marL="2057349" indent="-228594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AFE650AA-2DD3-4107-B5A8-5DC33B1D25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809FCF51-D1AD-4A73-9D16-2F95843FE1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22520" y="6394063"/>
            <a:ext cx="2057400" cy="365125"/>
          </a:xfrm>
        </p:spPr>
        <p:txBody>
          <a:bodyPr/>
          <a:lstStyle/>
          <a:p>
            <a:fld id="{9640B1B5-99E8-4819-A59D-00C6EBDBB20B}" type="datetime1">
              <a:rPr lang="hu-HU" smtClean="0"/>
              <a:t>2019. 05. 20.</a:t>
            </a:fld>
            <a:endParaRPr lang="hu-HU" dirty="0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905AE488-CDE4-42D2-8E78-12B89BE98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9920" y="6394063"/>
            <a:ext cx="2057400" cy="365125"/>
          </a:xfrm>
        </p:spPr>
        <p:txBody>
          <a:bodyPr vert="horz"/>
          <a:lstStyle/>
          <a:p>
            <a:fld id="{CA29B9D0-DAB9-4632-83A0-FD3BB32620D7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11" name="Tartalom helye 3">
            <a:extLst>
              <a:ext uri="{FF2B5EF4-FFF2-40B4-BE49-F238E27FC236}">
                <a16:creationId xmlns:a16="http://schemas.microsoft.com/office/drawing/2014/main" id="{DD744776-0A9C-4219-8542-BB0EA54D9D00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626769" y="2505075"/>
            <a:ext cx="3887391" cy="3684588"/>
          </a:xfrm>
        </p:spPr>
        <p:txBody>
          <a:bodyPr/>
          <a:lstStyle>
            <a:lvl1pPr marL="228594" indent="-228594">
              <a:buFontTx/>
              <a:buBlip>
                <a:blip r:embed="rId2"/>
              </a:buBlip>
              <a:defRPr/>
            </a:lvl1pPr>
            <a:lvl2pPr marL="685783" indent="-179996">
              <a:buFontTx/>
              <a:buBlip>
                <a:blip r:embed="rId3"/>
              </a:buBlip>
              <a:defRPr/>
            </a:lvl2pPr>
            <a:lvl3pPr marL="1142971" indent="-179996">
              <a:buFontTx/>
              <a:buBlip>
                <a:blip r:embed="rId4"/>
              </a:buBlip>
              <a:defRPr/>
            </a:lvl3pPr>
            <a:lvl4pPr marL="1600160" indent="-228594">
              <a:buFontTx/>
              <a:buBlip>
                <a:blip r:embed="rId2"/>
              </a:buBlip>
              <a:defRPr/>
            </a:lvl4pPr>
            <a:lvl5pPr marL="2057349" indent="-228594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Élőláb helye 4">
            <a:extLst>
              <a:ext uri="{FF2B5EF4-FFF2-40B4-BE49-F238E27FC236}">
                <a16:creationId xmlns:a16="http://schemas.microsoft.com/office/drawing/2014/main" id="{84946C4D-DF18-4E04-B99B-CBC3809AF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55650" y="6394065"/>
            <a:ext cx="306687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téma</a:t>
            </a:r>
          </a:p>
        </p:txBody>
      </p:sp>
    </p:spTree>
    <p:extLst>
      <p:ext uri="{BB962C8B-B14F-4D97-AF65-F5344CB8AC3E}">
        <p14:creationId xmlns:p14="http://schemas.microsoft.com/office/powerpoint/2010/main" val="2001997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2">
            <a:extLst>
              <a:ext uri="{FF2B5EF4-FFF2-40B4-BE49-F238E27FC236}">
                <a16:creationId xmlns:a16="http://schemas.microsoft.com/office/drawing/2014/main" id="{652524AF-3E99-4378-AABC-33216A317B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03660" y="2616702"/>
            <a:ext cx="3868340" cy="8239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hu-HU" b="1" dirty="0"/>
              <a:t>Előadó neve 1</a:t>
            </a:r>
          </a:p>
        </p:txBody>
      </p:sp>
      <p:sp>
        <p:nvSpPr>
          <p:cNvPr id="6" name="Tartalom helye 3">
            <a:extLst>
              <a:ext uri="{FF2B5EF4-FFF2-40B4-BE49-F238E27FC236}">
                <a16:creationId xmlns:a16="http://schemas.microsoft.com/office/drawing/2014/main" id="{42229A86-2419-41C1-8319-05315087620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3660" y="3895822"/>
            <a:ext cx="3868340" cy="23288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marL="0" indent="0">
              <a:buNone/>
            </a:pPr>
            <a:r>
              <a:rPr lang="hu-HU" dirty="0">
                <a:hlinkClick r:id="rId2"/>
              </a:rPr>
              <a:t>@autsoft.hu</a:t>
            </a:r>
            <a:br>
              <a:rPr lang="hu-HU" dirty="0"/>
            </a:br>
            <a:br>
              <a:rPr lang="hu-HU" dirty="0"/>
            </a:br>
            <a:r>
              <a:rPr lang="hu-HU" dirty="0"/>
              <a:t>+36</a:t>
            </a:r>
          </a:p>
        </p:txBody>
      </p:sp>
      <p:sp>
        <p:nvSpPr>
          <p:cNvPr id="7" name="Szöveg helye 4">
            <a:extLst>
              <a:ext uri="{FF2B5EF4-FFF2-40B4-BE49-F238E27FC236}">
                <a16:creationId xmlns:a16="http://schemas.microsoft.com/office/drawing/2014/main" id="{47343105-245D-404D-902D-4E2A79DA98A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5050631" y="2624967"/>
            <a:ext cx="3887391" cy="8239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hu-HU" b="1" dirty="0"/>
              <a:t>Előadó neve 2</a:t>
            </a:r>
          </a:p>
        </p:txBody>
      </p:sp>
      <p:sp>
        <p:nvSpPr>
          <p:cNvPr id="8" name="Tartalom helye 5">
            <a:extLst>
              <a:ext uri="{FF2B5EF4-FFF2-40B4-BE49-F238E27FC236}">
                <a16:creationId xmlns:a16="http://schemas.microsoft.com/office/drawing/2014/main" id="{6BE3024C-FB42-4789-9FD0-36E38FE49694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5033960" y="3895813"/>
            <a:ext cx="3887391" cy="232886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marL="0" indent="0">
              <a:buNone/>
            </a:pPr>
            <a:r>
              <a:rPr lang="hu-HU" dirty="0">
                <a:hlinkClick r:id="rId3"/>
              </a:rPr>
              <a:t>@autsoft.hu</a:t>
            </a:r>
            <a:br>
              <a:rPr lang="hu-HU" dirty="0"/>
            </a:br>
            <a:br>
              <a:rPr lang="hu-HU" dirty="0"/>
            </a:br>
            <a:r>
              <a:rPr lang="hu-HU" dirty="0"/>
              <a:t>+36</a:t>
            </a:r>
          </a:p>
        </p:txBody>
      </p:sp>
      <p:pic>
        <p:nvPicPr>
          <p:cNvPr id="10" name="Ábra 9">
            <a:extLst>
              <a:ext uri="{FF2B5EF4-FFF2-40B4-BE49-F238E27FC236}">
                <a16:creationId xmlns:a16="http://schemas.microsoft.com/office/drawing/2014/main" id="{479DF1AD-A9C0-4C70-8EEA-0974458C7B51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7161" y="3895813"/>
            <a:ext cx="477196" cy="489622"/>
          </a:xfrm>
          <a:prstGeom prst="rect">
            <a:avLst/>
          </a:prstGeom>
        </p:spPr>
      </p:pic>
      <p:pic>
        <p:nvPicPr>
          <p:cNvPr id="11" name="Ábra 10">
            <a:extLst>
              <a:ext uri="{FF2B5EF4-FFF2-40B4-BE49-F238E27FC236}">
                <a16:creationId xmlns:a16="http://schemas.microsoft.com/office/drawing/2014/main" id="{F0CE6193-718D-4060-84D8-865240113CCC}"/>
              </a:ext>
            </a:extLst>
          </p:cNvPr>
          <p:cNvPicPr>
            <a:picLocks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17161" y="4605059"/>
            <a:ext cx="477196" cy="489622"/>
          </a:xfrm>
          <a:prstGeom prst="rect">
            <a:avLst/>
          </a:prstGeom>
        </p:spPr>
      </p:pic>
      <p:pic>
        <p:nvPicPr>
          <p:cNvPr id="12" name="Ábra 11">
            <a:extLst>
              <a:ext uri="{FF2B5EF4-FFF2-40B4-BE49-F238E27FC236}">
                <a16:creationId xmlns:a16="http://schemas.microsoft.com/office/drawing/2014/main" id="{E7A05E8A-878C-4AEE-B286-70124E475CFF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39753" y="3848586"/>
            <a:ext cx="477196" cy="489622"/>
          </a:xfrm>
          <a:prstGeom prst="rect">
            <a:avLst/>
          </a:prstGeom>
        </p:spPr>
      </p:pic>
      <p:pic>
        <p:nvPicPr>
          <p:cNvPr id="13" name="Ábra 12">
            <a:extLst>
              <a:ext uri="{FF2B5EF4-FFF2-40B4-BE49-F238E27FC236}">
                <a16:creationId xmlns:a16="http://schemas.microsoft.com/office/drawing/2014/main" id="{9870422E-B86D-4C13-8181-FC22D3B57320}"/>
              </a:ext>
            </a:extLst>
          </p:cNvPr>
          <p:cNvPicPr>
            <a:picLocks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50231" y="4569774"/>
            <a:ext cx="477196" cy="489622"/>
          </a:xfrm>
          <a:prstGeom prst="rect">
            <a:avLst/>
          </a:prstGeom>
        </p:spPr>
      </p:pic>
      <p:pic>
        <p:nvPicPr>
          <p:cNvPr id="16" name="Kép 15">
            <a:extLst>
              <a:ext uri="{FF2B5EF4-FFF2-40B4-BE49-F238E27FC236}">
                <a16:creationId xmlns:a16="http://schemas.microsoft.com/office/drawing/2014/main" id="{09C9EA59-30DD-49BD-A50D-CB36BB38C90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712" y="483745"/>
            <a:ext cx="3369653" cy="1895429"/>
          </a:xfrm>
          <a:prstGeom prst="rect">
            <a:avLst/>
          </a:prstGeom>
        </p:spPr>
      </p:pic>
      <p:sp>
        <p:nvSpPr>
          <p:cNvPr id="15" name="Élőláb helye 2">
            <a:extLst>
              <a:ext uri="{FF2B5EF4-FFF2-40B4-BE49-F238E27FC236}">
                <a16:creationId xmlns:a16="http://schemas.microsoft.com/office/drawing/2014/main" id="{23C88243-81F9-4640-B4F6-C4AECF770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38565" y="6394065"/>
            <a:ext cx="306687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téma</a:t>
            </a:r>
          </a:p>
        </p:txBody>
      </p:sp>
    </p:spTree>
    <p:extLst>
      <p:ext uri="{BB962C8B-B14F-4D97-AF65-F5344CB8AC3E}">
        <p14:creationId xmlns:p14="http://schemas.microsoft.com/office/powerpoint/2010/main" val="1558435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2">
            <a:extLst>
              <a:ext uri="{FF2B5EF4-FFF2-40B4-BE49-F238E27FC236}">
                <a16:creationId xmlns:a16="http://schemas.microsoft.com/office/drawing/2014/main" id="{652524AF-3E99-4378-AABC-33216A317B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23207" y="2616702"/>
            <a:ext cx="7525864" cy="823912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hu-HU" b="1" dirty="0"/>
              <a:t>Előadó neve 1</a:t>
            </a:r>
          </a:p>
        </p:txBody>
      </p:sp>
      <p:sp>
        <p:nvSpPr>
          <p:cNvPr id="6" name="Tartalom helye 3">
            <a:extLst>
              <a:ext uri="{FF2B5EF4-FFF2-40B4-BE49-F238E27FC236}">
                <a16:creationId xmlns:a16="http://schemas.microsoft.com/office/drawing/2014/main" id="{42229A86-2419-41C1-8319-05315087620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2551969" y="3895822"/>
            <a:ext cx="5697102" cy="23288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marL="0" indent="0">
              <a:buNone/>
            </a:pPr>
            <a:r>
              <a:rPr lang="hu-HU" dirty="0">
                <a:hlinkClick r:id="rId2"/>
              </a:rPr>
              <a:t>@autsoft.hu</a:t>
            </a:r>
            <a:br>
              <a:rPr lang="hu-HU" dirty="0"/>
            </a:br>
            <a:br>
              <a:rPr lang="hu-HU" dirty="0"/>
            </a:br>
            <a:r>
              <a:rPr lang="hu-HU" dirty="0"/>
              <a:t>+36</a:t>
            </a:r>
          </a:p>
        </p:txBody>
      </p:sp>
      <p:pic>
        <p:nvPicPr>
          <p:cNvPr id="10" name="Ábra 9">
            <a:extLst>
              <a:ext uri="{FF2B5EF4-FFF2-40B4-BE49-F238E27FC236}">
                <a16:creationId xmlns:a16="http://schemas.microsoft.com/office/drawing/2014/main" id="{479DF1AD-A9C0-4C70-8EEA-0974458C7B51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75321" y="3778651"/>
            <a:ext cx="656188" cy="673276"/>
          </a:xfrm>
          <a:prstGeom prst="rect">
            <a:avLst/>
          </a:prstGeom>
        </p:spPr>
      </p:pic>
      <p:pic>
        <p:nvPicPr>
          <p:cNvPr id="11" name="Ábra 10">
            <a:extLst>
              <a:ext uri="{FF2B5EF4-FFF2-40B4-BE49-F238E27FC236}">
                <a16:creationId xmlns:a16="http://schemas.microsoft.com/office/drawing/2014/main" id="{F0CE6193-718D-4060-84D8-865240113CCC}"/>
              </a:ext>
            </a:extLst>
          </p:cNvPr>
          <p:cNvPicPr>
            <a:picLocks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775321" y="4487851"/>
            <a:ext cx="656188" cy="673276"/>
          </a:xfrm>
          <a:prstGeom prst="rect">
            <a:avLst/>
          </a:prstGeom>
        </p:spPr>
      </p:pic>
      <p:sp>
        <p:nvSpPr>
          <p:cNvPr id="15" name="Élőláb helye 2">
            <a:extLst>
              <a:ext uri="{FF2B5EF4-FFF2-40B4-BE49-F238E27FC236}">
                <a16:creationId xmlns:a16="http://schemas.microsoft.com/office/drawing/2014/main" id="{8A060F1E-74F1-4853-BB7D-5E31C3360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38565" y="6394065"/>
            <a:ext cx="306687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téma</a:t>
            </a:r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23A992C4-AC9C-40C2-815E-03E41C8B0FD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712" y="579683"/>
            <a:ext cx="3369653" cy="189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10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ép 11">
            <a:extLst>
              <a:ext uri="{FF2B5EF4-FFF2-40B4-BE49-F238E27FC236}">
                <a16:creationId xmlns:a16="http://schemas.microsoft.com/office/drawing/2014/main" id="{A3FC79D8-0706-446F-9BF3-A121BA7846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712" y="579683"/>
            <a:ext cx="3369653" cy="1895429"/>
          </a:xfrm>
          <a:prstGeom prst="rect">
            <a:avLst/>
          </a:prstGeom>
        </p:spPr>
      </p:pic>
      <p:pic>
        <p:nvPicPr>
          <p:cNvPr id="5" name="Ábra 4">
            <a:extLst>
              <a:ext uri="{FF2B5EF4-FFF2-40B4-BE49-F238E27FC236}">
                <a16:creationId xmlns:a16="http://schemas.microsoft.com/office/drawing/2014/main" id="{CBC319E9-CCA8-41E1-B6DA-D577ED6CD0B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01193" y="4765531"/>
            <a:ext cx="644915" cy="663211"/>
          </a:xfrm>
          <a:prstGeom prst="rect">
            <a:avLst/>
          </a:prstGeom>
        </p:spPr>
      </p:pic>
      <p:pic>
        <p:nvPicPr>
          <p:cNvPr id="6" name="Ábra 5">
            <a:extLst>
              <a:ext uri="{FF2B5EF4-FFF2-40B4-BE49-F238E27FC236}">
                <a16:creationId xmlns:a16="http://schemas.microsoft.com/office/drawing/2014/main" id="{0A85975D-1967-42D7-9777-AF42C2CA46C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065812" y="4756727"/>
            <a:ext cx="633599" cy="651576"/>
          </a:xfrm>
          <a:prstGeom prst="rect">
            <a:avLst/>
          </a:prstGeom>
        </p:spPr>
      </p:pic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0F0DA843-F734-4F14-9F97-24DF298BCB8D}"/>
              </a:ext>
            </a:extLst>
          </p:cNvPr>
          <p:cNvGrpSpPr/>
          <p:nvPr userDrawn="1"/>
        </p:nvGrpSpPr>
        <p:grpSpPr>
          <a:xfrm>
            <a:off x="2371448" y="4868865"/>
            <a:ext cx="4028604" cy="413016"/>
            <a:chOff x="5704863" y="2781079"/>
            <a:chExt cx="5371469" cy="413016"/>
          </a:xfrm>
        </p:grpSpPr>
        <p:sp>
          <p:nvSpPr>
            <p:cNvPr id="9" name="Szövegdoboz 8">
              <a:extLst>
                <a:ext uri="{FF2B5EF4-FFF2-40B4-BE49-F238E27FC236}">
                  <a16:creationId xmlns:a16="http://schemas.microsoft.com/office/drawing/2014/main" id="{7E447554-4AFA-46D4-A246-C15D7468B89C}"/>
                </a:ext>
              </a:extLst>
            </p:cNvPr>
            <p:cNvSpPr txBox="1"/>
            <p:nvPr/>
          </p:nvSpPr>
          <p:spPr>
            <a:xfrm>
              <a:off x="10317150" y="2793985"/>
              <a:ext cx="7591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Source Sans Pro" panose="020B0503030403020204" pitchFamily="34" charset="0"/>
                  <a:ea typeface="Source Sans Pro" panose="020B0503030403020204" pitchFamily="34" charset="0"/>
                </a:rPr>
                <a:t>+36</a:t>
              </a:r>
              <a:endParaRPr lang="hu-HU" sz="2000" dirty="0"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0" name="Szövegdoboz 9">
              <a:extLst>
                <a:ext uri="{FF2B5EF4-FFF2-40B4-BE49-F238E27FC236}">
                  <a16:creationId xmlns:a16="http://schemas.microsoft.com/office/drawing/2014/main" id="{5DF63ABC-8369-47BB-8AA5-DDC801AE5697}"/>
                </a:ext>
              </a:extLst>
            </p:cNvPr>
            <p:cNvSpPr txBox="1"/>
            <p:nvPr/>
          </p:nvSpPr>
          <p:spPr>
            <a:xfrm>
              <a:off x="5704863" y="2781079"/>
              <a:ext cx="18962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Source Sans Pro" panose="020B0503030403020204" pitchFamily="34" charset="0"/>
                  <a:ea typeface="Source Sans Pro" panose="020B0503030403020204" pitchFamily="34" charset="0"/>
                  <a:hlinkClick r:id="rId7"/>
                </a:rPr>
                <a:t>@autsoft.hu</a:t>
              </a:r>
              <a:r>
                <a:rPr lang="en-US" sz="1800" dirty="0">
                  <a:latin typeface="Source Sans Pro" panose="020B0503030403020204" pitchFamily="34" charset="0"/>
                  <a:ea typeface="Source Sans Pro" panose="020B0503030403020204" pitchFamily="34" charset="0"/>
                </a:rPr>
                <a:t> </a:t>
              </a:r>
              <a:endParaRPr lang="hu-HU" sz="1800" dirty="0"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11" name="Cím 5">
            <a:extLst>
              <a:ext uri="{FF2B5EF4-FFF2-40B4-BE49-F238E27FC236}">
                <a16:creationId xmlns:a16="http://schemas.microsoft.com/office/drawing/2014/main" id="{43A51AE7-5D67-433B-B19D-12E49B5061C2}"/>
              </a:ext>
            </a:extLst>
          </p:cNvPr>
          <p:cNvSpPr txBox="1">
            <a:spLocks/>
          </p:cNvSpPr>
          <p:nvPr userDrawn="1"/>
        </p:nvSpPr>
        <p:spPr>
          <a:xfrm>
            <a:off x="1113183" y="2891701"/>
            <a:ext cx="6858000" cy="923925"/>
          </a:xfrm>
          <a:prstGeom prst="rect">
            <a:avLst/>
          </a:prstGeom>
        </p:spPr>
        <p:txBody>
          <a:bodyPr vert="horz" lIns="91440" tIns="45720" rIns="91440" bIns="45720" rtlCol="0" anchor="t" anchorCtr="1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Any questions?</a:t>
            </a:r>
            <a:br>
              <a:rPr lang="hu-HU" sz="4000" dirty="0"/>
            </a:br>
            <a:endParaRPr lang="hu-HU" sz="4000" dirty="0"/>
          </a:p>
          <a:p>
            <a:pPr algn="ctr"/>
            <a:r>
              <a:rPr lang="en-US" sz="4000" dirty="0"/>
              <a:t>Please contact us.</a:t>
            </a:r>
            <a:endParaRPr lang="hu-HU" sz="4000" dirty="0"/>
          </a:p>
        </p:txBody>
      </p:sp>
      <p:sp>
        <p:nvSpPr>
          <p:cNvPr id="19" name="Élőláb helye 2">
            <a:extLst>
              <a:ext uri="{FF2B5EF4-FFF2-40B4-BE49-F238E27FC236}">
                <a16:creationId xmlns:a16="http://schemas.microsoft.com/office/drawing/2014/main" id="{CE8C604A-8746-41D2-9241-E1CECCCF2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38565" y="6394065"/>
            <a:ext cx="306687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téma</a:t>
            </a:r>
          </a:p>
        </p:txBody>
      </p:sp>
    </p:spTree>
    <p:extLst>
      <p:ext uri="{BB962C8B-B14F-4D97-AF65-F5344CB8AC3E}">
        <p14:creationId xmlns:p14="http://schemas.microsoft.com/office/powerpoint/2010/main" val="323947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C2F3C561-9CE6-4B63-A99C-1D541AF05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B0577AE-6CD6-478F-AC23-6F7A47F03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EBC4B03-3337-4EAE-929A-BF8E367321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22520" y="63940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D48E65DD-20B1-4959-BBBA-859B7B42AC1B}" type="datetime1">
              <a:rPr lang="hu-HU" smtClean="0"/>
              <a:t>2019. 05. 20.</a:t>
            </a:fld>
            <a:endParaRPr lang="hu-HU" dirty="0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0B3B88A-3D59-4773-9560-700FAB5639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79920" y="63940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r"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fld id="{CA29B9D0-DAB9-4632-83A0-FD3BB32620D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CC93234-DDF2-464F-8F2B-7AC438B78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55650" y="6394065"/>
            <a:ext cx="30668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Előadás téma</a:t>
            </a:r>
          </a:p>
        </p:txBody>
      </p:sp>
    </p:spTree>
    <p:extLst>
      <p:ext uri="{BB962C8B-B14F-4D97-AF65-F5344CB8AC3E}">
        <p14:creationId xmlns:p14="http://schemas.microsoft.com/office/powerpoint/2010/main" val="2910634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51" r:id="rId2"/>
    <p:sldLayoutId id="2147483650" r:id="rId3"/>
    <p:sldLayoutId id="2147483654" r:id="rId4"/>
    <p:sldLayoutId id="2147483652" r:id="rId5"/>
    <p:sldLayoutId id="2147483653" r:id="rId6"/>
    <p:sldLayoutId id="2147483668" r:id="rId7"/>
    <p:sldLayoutId id="2147483669" r:id="rId8"/>
    <p:sldLayoutId id="2147483667" r:id="rId9"/>
    <p:sldLayoutId id="2147483670" r:id="rId10"/>
    <p:sldLayoutId id="2147483656" r:id="rId11"/>
    <p:sldLayoutId id="2147483657" r:id="rId12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Tx/>
        <a:buBlip>
          <a:blip r:embed="rId1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179996" algn="l" defTabSz="914377" rtl="0" eaLnBrk="1" latinLnBrk="0" hangingPunct="1">
        <a:lnSpc>
          <a:spcPct val="90000"/>
        </a:lnSpc>
        <a:spcBef>
          <a:spcPts val="5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179996" algn="l" defTabSz="914377" rtl="0" eaLnBrk="1" latinLnBrk="0" hangingPunct="1">
        <a:lnSpc>
          <a:spcPct val="90000"/>
        </a:lnSpc>
        <a:spcBef>
          <a:spcPts val="500"/>
        </a:spcBef>
        <a:buFontTx/>
        <a:buBlip>
          <a:blip r:embed="rId17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indent="0" algn="l" defTabSz="914377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Java_version_histor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B28D79B-8B97-4C8A-94A9-E9B63743A4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/>
              <a:t>What’s</a:t>
            </a:r>
            <a:r>
              <a:rPr lang="hu-HU" dirty="0"/>
              <a:t> </a:t>
            </a:r>
            <a:r>
              <a:rPr lang="hu-HU" dirty="0" err="1"/>
              <a:t>new</a:t>
            </a:r>
            <a:r>
              <a:rPr lang="hu-HU" dirty="0"/>
              <a:t> in Java 2019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47AFC87-249F-40BA-920C-77EAB8E71F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Tömösvári Imre</a:t>
            </a:r>
          </a:p>
        </p:txBody>
      </p:sp>
    </p:spTree>
    <p:extLst>
      <p:ext uri="{BB962C8B-B14F-4D97-AF65-F5344CB8AC3E}">
        <p14:creationId xmlns:p14="http://schemas.microsoft.com/office/powerpoint/2010/main" val="3746688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E8FE5-B7B7-A044-AFF7-8BB623096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What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these</a:t>
            </a:r>
            <a:r>
              <a:rPr lang="hu-HU" dirty="0"/>
              <a:t> 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/>
              <a:t>features</a:t>
            </a:r>
            <a:r>
              <a:rPr lang="hu-HU" dirty="0"/>
              <a:t>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077C5B-CB6E-DA46-AF47-A538F3B9F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6482-1F8B-4D91-A9EF-561A82EBDC38}" type="datetime1">
              <a:rPr lang="hu-HU" smtClean="0"/>
              <a:t>2019. 05. 20.</a:t>
            </a:fld>
            <a:endParaRPr lang="hu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0F8E0-C733-5A41-8754-05EEC82E7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10</a:t>
            </a:fld>
            <a:endParaRPr lang="hu-HU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6852A5-F142-6B42-A5EF-873C5F7E4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104384" cy="4351338"/>
          </a:xfrm>
        </p:spPr>
        <p:txBody>
          <a:bodyPr/>
          <a:lstStyle/>
          <a:p>
            <a:r>
              <a:rPr lang="hu-HU" dirty="0" err="1"/>
              <a:t>Other</a:t>
            </a:r>
            <a:r>
              <a:rPr lang="hu-HU" dirty="0"/>
              <a:t> </a:t>
            </a:r>
            <a:r>
              <a:rPr lang="hu-HU" dirty="0" err="1"/>
              <a:t>notable</a:t>
            </a:r>
            <a:r>
              <a:rPr lang="hu-HU" dirty="0"/>
              <a:t> 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/>
              <a:t>features</a:t>
            </a:r>
            <a:endParaRPr lang="hu-HU" dirty="0"/>
          </a:p>
          <a:p>
            <a:pPr lvl="1"/>
            <a:r>
              <a:rPr lang="hu-HU" dirty="0"/>
              <a:t>TLS 1.3 </a:t>
            </a:r>
            <a:r>
              <a:rPr lang="hu-HU" dirty="0" err="1"/>
              <a:t>support</a:t>
            </a:r>
            <a:r>
              <a:rPr lang="hu-HU" dirty="0"/>
              <a:t> (Java 11)</a:t>
            </a:r>
          </a:p>
          <a:p>
            <a:pPr lvl="1"/>
            <a:r>
              <a:rPr lang="hu-HU" dirty="0" err="1"/>
              <a:t>Flight</a:t>
            </a:r>
            <a:r>
              <a:rPr lang="hu-HU" dirty="0"/>
              <a:t> </a:t>
            </a:r>
            <a:r>
              <a:rPr lang="hu-HU" dirty="0" err="1"/>
              <a:t>recorder</a:t>
            </a:r>
            <a:r>
              <a:rPr lang="hu-HU" dirty="0"/>
              <a:t> (Java 11)</a:t>
            </a:r>
          </a:p>
          <a:p>
            <a:pPr lvl="1"/>
            <a:r>
              <a:rPr lang="hu-HU" dirty="0" err="1"/>
              <a:t>JavaFX</a:t>
            </a:r>
            <a:r>
              <a:rPr lang="hu-HU" dirty="0"/>
              <a:t>, Java EE, CORBA </a:t>
            </a:r>
            <a:r>
              <a:rPr lang="hu-HU" dirty="0" err="1"/>
              <a:t>removed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JDK (Java 11)</a:t>
            </a:r>
          </a:p>
          <a:p>
            <a:pPr lvl="1"/>
            <a:r>
              <a:rPr lang="hu-HU" dirty="0" err="1"/>
              <a:t>Numerous</a:t>
            </a:r>
            <a:r>
              <a:rPr lang="hu-HU" dirty="0"/>
              <a:t> G1 GC </a:t>
            </a:r>
            <a:r>
              <a:rPr lang="hu-HU" dirty="0" err="1"/>
              <a:t>imporvements</a:t>
            </a:r>
            <a:r>
              <a:rPr lang="hu-HU" dirty="0"/>
              <a:t> (Java 11, Java 12)</a:t>
            </a:r>
          </a:p>
          <a:p>
            <a:pPr lvl="1"/>
            <a:r>
              <a:rPr lang="hu-HU" dirty="0" err="1"/>
              <a:t>Reimplement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Legacy</a:t>
            </a:r>
            <a:r>
              <a:rPr lang="hu-HU" dirty="0"/>
              <a:t> </a:t>
            </a:r>
            <a:r>
              <a:rPr lang="hu-HU" dirty="0" err="1"/>
              <a:t>Socket</a:t>
            </a:r>
            <a:r>
              <a:rPr lang="hu-HU" dirty="0"/>
              <a:t> API (Java 13)</a:t>
            </a:r>
          </a:p>
          <a:p>
            <a:pPr lvl="1"/>
            <a:endParaRPr lang="hu-HU" dirty="0"/>
          </a:p>
          <a:p>
            <a:pPr lvl="1"/>
            <a:endParaRPr lang="hu-H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48EB3F-C929-4643-911C-EA82AE24B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Előadás téma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28547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>
            <a:extLst>
              <a:ext uri="{FF2B5EF4-FFF2-40B4-BE49-F238E27FC236}">
                <a16:creationId xmlns:a16="http://schemas.microsoft.com/office/drawing/2014/main" id="{D698E980-DDA5-4EDB-91D7-EF761B1CE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66218"/>
            <a:ext cx="7886700" cy="1325563"/>
          </a:xfrm>
        </p:spPr>
        <p:txBody>
          <a:bodyPr/>
          <a:lstStyle/>
          <a:p>
            <a:pPr algn="ctr"/>
            <a:r>
              <a:rPr lang="hu-HU" dirty="0" err="1"/>
              <a:t>Changed</a:t>
            </a:r>
            <a:r>
              <a:rPr lang="hu-HU" dirty="0"/>
              <a:t> </a:t>
            </a:r>
            <a:r>
              <a:rPr lang="hu-HU" dirty="0" err="1"/>
              <a:t>licensing</a:t>
            </a:r>
            <a:endParaRPr lang="hu-HU" dirty="0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9139440-A2F7-4794-89AA-30E4D49BA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F8D6-53C1-4BC9-98A0-CCAFC71A5093}" type="datetime1">
              <a:rPr lang="hu-HU" smtClean="0"/>
              <a:t>2019. 05. 20.</a:t>
            </a:fld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349224EE-BC2D-4259-B461-6F376B274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11</a:t>
            </a:fld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FF9B347-20AB-4C76-8FAB-CB1C607C1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err="1"/>
              <a:t>What’s</a:t>
            </a:r>
            <a:r>
              <a:rPr lang="hu-HU" dirty="0"/>
              <a:t> </a:t>
            </a:r>
            <a:r>
              <a:rPr lang="hu-HU" dirty="0" err="1"/>
              <a:t>new</a:t>
            </a:r>
            <a:r>
              <a:rPr lang="hu-HU" dirty="0"/>
              <a:t> in Java 2019</a:t>
            </a:r>
          </a:p>
        </p:txBody>
      </p:sp>
    </p:spTree>
    <p:extLst>
      <p:ext uri="{BB962C8B-B14F-4D97-AF65-F5344CB8AC3E}">
        <p14:creationId xmlns:p14="http://schemas.microsoft.com/office/powerpoint/2010/main" val="178998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>
            <a:extLst>
              <a:ext uri="{FF2B5EF4-FFF2-40B4-BE49-F238E27FC236}">
                <a16:creationId xmlns:a16="http://schemas.microsoft.com/office/drawing/2014/main" id="{D698E980-DDA5-4EDB-91D7-EF761B1CE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Oracle </a:t>
            </a:r>
            <a:r>
              <a:rPr lang="hu-HU" dirty="0" err="1"/>
              <a:t>licensing</a:t>
            </a:r>
            <a:r>
              <a:rPr lang="hu-HU" dirty="0"/>
              <a:t> </a:t>
            </a:r>
            <a:r>
              <a:rPr lang="hu-HU" dirty="0" err="1"/>
              <a:t>change</a:t>
            </a:r>
            <a:endParaRPr lang="hu-HU" dirty="0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9139440-A2F7-4794-89AA-30E4D49BA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F8D6-53C1-4BC9-98A0-CCAFC71A5093}" type="datetime1">
              <a:rPr lang="hu-HU" smtClean="0"/>
              <a:t>2019. 05. 20.</a:t>
            </a:fld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349224EE-BC2D-4259-B461-6F376B274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12</a:t>
            </a:fld>
            <a:endParaRPr lang="hu-HU" dirty="0"/>
          </a:p>
        </p:txBody>
      </p:sp>
      <p:sp>
        <p:nvSpPr>
          <p:cNvPr id="8" name="Tartalom helye 7">
            <a:extLst>
              <a:ext uri="{FF2B5EF4-FFF2-40B4-BE49-F238E27FC236}">
                <a16:creationId xmlns:a16="http://schemas.microsoft.com/office/drawing/2014/main" id="{6BE86205-E152-4C7D-A96F-8B4D753AD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Oracle no </a:t>
            </a:r>
            <a:r>
              <a:rPr lang="hu-HU" dirty="0" err="1"/>
              <a:t>longer</a:t>
            </a:r>
            <a:r>
              <a:rPr lang="hu-HU" dirty="0"/>
              <a:t> </a:t>
            </a:r>
            <a:r>
              <a:rPr lang="hu-HU" dirty="0" err="1"/>
              <a:t>provides</a:t>
            </a:r>
            <a:r>
              <a:rPr lang="hu-HU" dirty="0"/>
              <a:t> free </a:t>
            </a:r>
            <a:r>
              <a:rPr lang="hu-HU" dirty="0" err="1"/>
              <a:t>updates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Oracle JDK </a:t>
            </a:r>
            <a:r>
              <a:rPr lang="hu-HU" dirty="0" err="1"/>
              <a:t>builds</a:t>
            </a:r>
            <a:r>
              <a:rPr lang="hu-HU" dirty="0"/>
              <a:t> </a:t>
            </a:r>
            <a:r>
              <a:rPr lang="hu-HU" dirty="0" err="1"/>
              <a:t>after</a:t>
            </a:r>
            <a:r>
              <a:rPr lang="hu-HU" dirty="0"/>
              <a:t> </a:t>
            </a:r>
            <a:r>
              <a:rPr lang="hu-HU" dirty="0" err="1"/>
              <a:t>January</a:t>
            </a:r>
            <a:r>
              <a:rPr lang="hu-HU" dirty="0"/>
              <a:t> 2019</a:t>
            </a:r>
          </a:p>
          <a:p>
            <a:r>
              <a:rPr lang="hu-HU" dirty="0" err="1"/>
              <a:t>Commercial</a:t>
            </a:r>
            <a:r>
              <a:rPr lang="hu-HU" dirty="0"/>
              <a:t> </a:t>
            </a:r>
            <a:r>
              <a:rPr lang="hu-HU" dirty="0" err="1"/>
              <a:t>use</a:t>
            </a:r>
            <a:r>
              <a:rPr lang="hu-HU" dirty="0"/>
              <a:t> is limited</a:t>
            </a:r>
          </a:p>
          <a:p>
            <a:r>
              <a:rPr lang="hu-HU" dirty="0" err="1"/>
              <a:t>What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options</a:t>
            </a:r>
            <a:r>
              <a:rPr lang="hu-HU" dirty="0"/>
              <a:t>?</a:t>
            </a:r>
          </a:p>
          <a:p>
            <a:pPr lvl="1"/>
            <a:r>
              <a:rPr lang="hu-HU" b="1" dirty="0" err="1"/>
              <a:t>OpenJDK</a:t>
            </a:r>
            <a:r>
              <a:rPr lang="hu-HU" dirty="0"/>
              <a:t> – </a:t>
            </a:r>
            <a:r>
              <a:rPr lang="hu-HU" i="1" dirty="0" err="1"/>
              <a:t>Reference</a:t>
            </a:r>
            <a:r>
              <a:rPr lang="hu-HU" i="1" dirty="0"/>
              <a:t> </a:t>
            </a:r>
            <a:r>
              <a:rPr lang="hu-HU" i="1" dirty="0" err="1"/>
              <a:t>implementation</a:t>
            </a:r>
            <a:r>
              <a:rPr lang="hu-HU" dirty="0"/>
              <a:t>, </a:t>
            </a:r>
            <a:r>
              <a:rPr lang="hu-HU" i="1" dirty="0"/>
              <a:t>free </a:t>
            </a:r>
            <a:r>
              <a:rPr lang="hu-HU" i="1" dirty="0" err="1"/>
              <a:t>for</a:t>
            </a:r>
            <a:r>
              <a:rPr lang="hu-HU" i="1" dirty="0"/>
              <a:t> </a:t>
            </a:r>
            <a:r>
              <a:rPr lang="hu-HU" i="1" dirty="0" err="1"/>
              <a:t>commercial</a:t>
            </a:r>
            <a:r>
              <a:rPr lang="hu-HU" i="1" dirty="0"/>
              <a:t> </a:t>
            </a:r>
            <a:r>
              <a:rPr lang="hu-HU" i="1" dirty="0" err="1"/>
              <a:t>use</a:t>
            </a:r>
            <a:r>
              <a:rPr lang="hu-HU" i="1" dirty="0"/>
              <a:t>, no </a:t>
            </a:r>
            <a:r>
              <a:rPr lang="hu-HU" i="1" dirty="0" err="1"/>
              <a:t>updates</a:t>
            </a:r>
            <a:endParaRPr lang="hu-HU" i="1" dirty="0"/>
          </a:p>
          <a:p>
            <a:pPr lvl="1"/>
            <a:r>
              <a:rPr lang="hu-HU" b="1" dirty="0"/>
              <a:t>Oracle </a:t>
            </a:r>
            <a:r>
              <a:rPr lang="hu-HU" b="1" dirty="0" err="1"/>
              <a:t>OpenJDK</a:t>
            </a:r>
            <a:r>
              <a:rPr lang="hu-HU" b="1" dirty="0"/>
              <a:t> </a:t>
            </a:r>
            <a:r>
              <a:rPr lang="hu-HU" dirty="0"/>
              <a:t>– </a:t>
            </a:r>
            <a:r>
              <a:rPr lang="hu-HU" i="1" dirty="0"/>
              <a:t>free </a:t>
            </a:r>
            <a:r>
              <a:rPr lang="hu-HU" i="1" dirty="0" err="1"/>
              <a:t>for</a:t>
            </a:r>
            <a:r>
              <a:rPr lang="hu-HU" i="1" dirty="0"/>
              <a:t> </a:t>
            </a:r>
            <a:r>
              <a:rPr lang="hu-HU" i="1" dirty="0" err="1"/>
              <a:t>commercial</a:t>
            </a:r>
            <a:r>
              <a:rPr lang="hu-HU" i="1" dirty="0"/>
              <a:t> </a:t>
            </a:r>
            <a:r>
              <a:rPr lang="hu-HU" i="1" dirty="0" err="1"/>
              <a:t>use</a:t>
            </a:r>
            <a:r>
              <a:rPr lang="hu-HU" i="1" dirty="0"/>
              <a:t>, </a:t>
            </a:r>
            <a:r>
              <a:rPr lang="hu-HU" i="1" dirty="0" err="1"/>
              <a:t>updates</a:t>
            </a:r>
            <a:r>
              <a:rPr lang="hu-HU" i="1" dirty="0"/>
              <a:t> </a:t>
            </a:r>
            <a:r>
              <a:rPr lang="hu-HU" i="1" dirty="0" err="1"/>
              <a:t>from</a:t>
            </a:r>
            <a:r>
              <a:rPr lang="hu-HU" i="1" dirty="0"/>
              <a:t> Oracle </a:t>
            </a:r>
            <a:r>
              <a:rPr lang="hu-HU" i="1" dirty="0" err="1"/>
              <a:t>for</a:t>
            </a:r>
            <a:r>
              <a:rPr lang="hu-HU" i="1" dirty="0"/>
              <a:t> 6 </a:t>
            </a:r>
            <a:r>
              <a:rPr lang="hu-HU" i="1" dirty="0" err="1"/>
              <a:t>months</a:t>
            </a:r>
            <a:r>
              <a:rPr lang="hu-HU" i="1" dirty="0"/>
              <a:t> </a:t>
            </a:r>
            <a:r>
              <a:rPr lang="hu-HU" i="1" dirty="0" err="1"/>
              <a:t>only</a:t>
            </a:r>
            <a:r>
              <a:rPr lang="hu-HU" i="1" dirty="0"/>
              <a:t>. </a:t>
            </a:r>
            <a:r>
              <a:rPr lang="hu-HU" i="1" dirty="0" err="1"/>
              <a:t>You</a:t>
            </a:r>
            <a:r>
              <a:rPr lang="hu-HU" i="1" dirty="0"/>
              <a:t> </a:t>
            </a:r>
            <a:r>
              <a:rPr lang="hu-HU" i="1" dirty="0" err="1"/>
              <a:t>have</a:t>
            </a:r>
            <a:r>
              <a:rPr lang="hu-HU" i="1" dirty="0"/>
              <a:t> </a:t>
            </a:r>
            <a:r>
              <a:rPr lang="hu-HU" i="1" dirty="0" err="1"/>
              <a:t>to</a:t>
            </a:r>
            <a:r>
              <a:rPr lang="hu-HU" i="1" dirty="0"/>
              <a:t> update </a:t>
            </a:r>
            <a:r>
              <a:rPr lang="hu-HU" i="1" dirty="0" err="1"/>
              <a:t>to</a:t>
            </a:r>
            <a:r>
              <a:rPr lang="hu-HU" i="1" dirty="0"/>
              <a:t> </a:t>
            </a:r>
            <a:r>
              <a:rPr lang="hu-HU" i="1" dirty="0" err="1"/>
              <a:t>the</a:t>
            </a:r>
            <a:r>
              <a:rPr lang="hu-HU" i="1" dirty="0"/>
              <a:t> </a:t>
            </a:r>
            <a:r>
              <a:rPr lang="hu-HU" i="1" dirty="0" err="1"/>
              <a:t>next</a:t>
            </a:r>
            <a:r>
              <a:rPr lang="hu-HU" i="1" dirty="0"/>
              <a:t> version </a:t>
            </a:r>
            <a:r>
              <a:rPr lang="hu-HU" i="1" dirty="0" err="1"/>
              <a:t>to</a:t>
            </a:r>
            <a:r>
              <a:rPr lang="hu-HU" i="1" dirty="0"/>
              <a:t> </a:t>
            </a:r>
            <a:r>
              <a:rPr lang="hu-HU" i="1" dirty="0" err="1"/>
              <a:t>stay</a:t>
            </a:r>
            <a:r>
              <a:rPr lang="hu-HU" i="1" dirty="0"/>
              <a:t> </a:t>
            </a:r>
            <a:r>
              <a:rPr lang="hu-HU" i="1" dirty="0" err="1"/>
              <a:t>up</a:t>
            </a:r>
            <a:r>
              <a:rPr lang="hu-HU" i="1" dirty="0"/>
              <a:t> </a:t>
            </a:r>
            <a:r>
              <a:rPr lang="hu-HU" i="1" dirty="0" err="1"/>
              <a:t>to</a:t>
            </a:r>
            <a:r>
              <a:rPr lang="hu-HU" i="1" dirty="0"/>
              <a:t> </a:t>
            </a:r>
            <a:r>
              <a:rPr lang="hu-HU" i="1" dirty="0" err="1"/>
              <a:t>date</a:t>
            </a:r>
            <a:r>
              <a:rPr lang="hu-HU" i="1" dirty="0"/>
              <a:t>.</a:t>
            </a:r>
          </a:p>
          <a:p>
            <a:pPr lvl="1"/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FF9B347-20AB-4C76-8FAB-CB1C607C1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err="1"/>
              <a:t>What’s</a:t>
            </a:r>
            <a:r>
              <a:rPr lang="hu-HU" dirty="0"/>
              <a:t> </a:t>
            </a:r>
            <a:r>
              <a:rPr lang="hu-HU" dirty="0" err="1"/>
              <a:t>new</a:t>
            </a:r>
            <a:r>
              <a:rPr lang="hu-HU" dirty="0"/>
              <a:t> in Java 2019</a:t>
            </a:r>
          </a:p>
        </p:txBody>
      </p:sp>
    </p:spTree>
    <p:extLst>
      <p:ext uri="{BB962C8B-B14F-4D97-AF65-F5344CB8AC3E}">
        <p14:creationId xmlns:p14="http://schemas.microsoft.com/office/powerpoint/2010/main" val="905186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>
            <a:extLst>
              <a:ext uri="{FF2B5EF4-FFF2-40B4-BE49-F238E27FC236}">
                <a16:creationId xmlns:a16="http://schemas.microsoft.com/office/drawing/2014/main" id="{D698E980-DDA5-4EDB-91D7-EF761B1CE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Oracle </a:t>
            </a:r>
            <a:r>
              <a:rPr lang="hu-HU" dirty="0" err="1"/>
              <a:t>licensing</a:t>
            </a:r>
            <a:r>
              <a:rPr lang="hu-HU" dirty="0"/>
              <a:t> </a:t>
            </a:r>
            <a:r>
              <a:rPr lang="hu-HU" dirty="0" err="1"/>
              <a:t>change</a:t>
            </a:r>
            <a:endParaRPr lang="hu-HU" dirty="0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9139440-A2F7-4794-89AA-30E4D49BA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F8D6-53C1-4BC9-98A0-CCAFC71A5093}" type="datetime1">
              <a:rPr lang="hu-HU" smtClean="0"/>
              <a:t>2019. 05. 20.</a:t>
            </a:fld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349224EE-BC2D-4259-B461-6F376B274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13</a:t>
            </a:fld>
            <a:endParaRPr lang="hu-HU" dirty="0"/>
          </a:p>
        </p:txBody>
      </p:sp>
      <p:sp>
        <p:nvSpPr>
          <p:cNvPr id="8" name="Tartalom helye 7">
            <a:extLst>
              <a:ext uri="{FF2B5EF4-FFF2-40B4-BE49-F238E27FC236}">
                <a16:creationId xmlns:a16="http://schemas.microsoft.com/office/drawing/2014/main" id="{6BE86205-E152-4C7D-A96F-8B4D753AD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200" dirty="0" err="1"/>
              <a:t>Others</a:t>
            </a:r>
            <a:endParaRPr lang="hu-HU" sz="3200" dirty="0"/>
          </a:p>
          <a:p>
            <a:pPr lvl="1"/>
            <a:r>
              <a:rPr lang="hu-HU" sz="2800" b="1" dirty="0" err="1"/>
              <a:t>AdoptOpenJDK</a:t>
            </a:r>
            <a:endParaRPr lang="hu-HU" sz="2800" b="1" dirty="0"/>
          </a:p>
          <a:p>
            <a:pPr lvl="2"/>
            <a:r>
              <a:rPr lang="hu-HU" sz="2400" dirty="0"/>
              <a:t>free </a:t>
            </a:r>
            <a:r>
              <a:rPr lang="hu-HU" sz="2400" dirty="0" err="1"/>
              <a:t>updates</a:t>
            </a:r>
            <a:r>
              <a:rPr lang="hu-HU" sz="2400" dirty="0"/>
              <a:t> and </a:t>
            </a:r>
            <a:r>
              <a:rPr lang="hu-HU" sz="2400" dirty="0" err="1"/>
              <a:t>community</a:t>
            </a:r>
            <a:r>
              <a:rPr lang="hu-HU" sz="2400" dirty="0"/>
              <a:t> </a:t>
            </a:r>
            <a:r>
              <a:rPr lang="hu-HU" sz="2400" dirty="0" err="1"/>
              <a:t>support</a:t>
            </a:r>
            <a:r>
              <a:rPr lang="hu-HU" sz="2400" dirty="0"/>
              <a:t>, </a:t>
            </a:r>
            <a:r>
              <a:rPr lang="hu-HU" sz="2400" dirty="0" err="1"/>
              <a:t>commercial</a:t>
            </a:r>
            <a:r>
              <a:rPr lang="hu-HU" sz="2400" dirty="0"/>
              <a:t> </a:t>
            </a:r>
            <a:r>
              <a:rPr lang="hu-HU" sz="2400" dirty="0" err="1"/>
              <a:t>support</a:t>
            </a:r>
            <a:r>
              <a:rPr lang="hu-HU" sz="2400" dirty="0"/>
              <a:t> </a:t>
            </a:r>
            <a:r>
              <a:rPr lang="hu-HU" sz="2400" dirty="0" err="1"/>
              <a:t>available</a:t>
            </a:r>
            <a:r>
              <a:rPr lang="hu-HU" sz="2400" dirty="0"/>
              <a:t> </a:t>
            </a:r>
            <a:r>
              <a:rPr lang="hu-HU" sz="2400" dirty="0" err="1"/>
              <a:t>from</a:t>
            </a:r>
            <a:r>
              <a:rPr lang="hu-HU" sz="2400" dirty="0"/>
              <a:t> IBM</a:t>
            </a:r>
          </a:p>
          <a:p>
            <a:pPr lvl="1"/>
            <a:r>
              <a:rPr lang="hu-HU" sz="2800" b="1" dirty="0"/>
              <a:t>Amazon</a:t>
            </a:r>
          </a:p>
          <a:p>
            <a:pPr lvl="2"/>
            <a:r>
              <a:rPr lang="hu-HU" sz="2400" dirty="0" err="1"/>
              <a:t>Coretto</a:t>
            </a:r>
            <a:r>
              <a:rPr lang="hu-HU" sz="2400" dirty="0"/>
              <a:t> - no-cost </a:t>
            </a:r>
            <a:r>
              <a:rPr lang="hu-HU" sz="2400" dirty="0" err="1"/>
              <a:t>OpenJDK</a:t>
            </a:r>
            <a:r>
              <a:rPr lang="hu-HU" sz="2400" dirty="0"/>
              <a:t> </a:t>
            </a:r>
            <a:r>
              <a:rPr lang="hu-HU" sz="2400" dirty="0" err="1"/>
              <a:t>based</a:t>
            </a:r>
            <a:r>
              <a:rPr lang="hu-HU" sz="2400" dirty="0"/>
              <a:t> </a:t>
            </a:r>
            <a:r>
              <a:rPr lang="hu-HU" sz="2400" dirty="0" err="1"/>
              <a:t>build</a:t>
            </a:r>
            <a:endParaRPr lang="hu-HU" sz="2400" dirty="0"/>
          </a:p>
          <a:p>
            <a:pPr lvl="2"/>
            <a:r>
              <a:rPr lang="hu-HU" sz="2400" dirty="0" err="1"/>
              <a:t>Updates</a:t>
            </a:r>
            <a:r>
              <a:rPr lang="hu-HU" sz="2400" dirty="0"/>
              <a:t> </a:t>
            </a:r>
            <a:r>
              <a:rPr lang="hu-HU" sz="2400" dirty="0" err="1"/>
              <a:t>from</a:t>
            </a:r>
            <a:r>
              <a:rPr lang="hu-HU" sz="2400" dirty="0"/>
              <a:t> Amazon</a:t>
            </a:r>
          </a:p>
          <a:p>
            <a:pPr lvl="1"/>
            <a:r>
              <a:rPr lang="hu-HU" sz="2800" b="1" dirty="0"/>
              <a:t>Azul Systems</a:t>
            </a:r>
          </a:p>
          <a:p>
            <a:pPr lvl="1"/>
            <a:r>
              <a:rPr lang="hu-HU" sz="2800" b="1" dirty="0" err="1"/>
              <a:t>RedHat</a:t>
            </a:r>
            <a:endParaRPr lang="hu-HU" sz="2800" b="1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FF9B347-20AB-4C76-8FAB-CB1C607C1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err="1"/>
              <a:t>What’s</a:t>
            </a:r>
            <a:r>
              <a:rPr lang="hu-HU" dirty="0"/>
              <a:t> </a:t>
            </a:r>
            <a:r>
              <a:rPr lang="hu-HU" dirty="0" err="1"/>
              <a:t>new</a:t>
            </a:r>
            <a:r>
              <a:rPr lang="hu-HU" dirty="0"/>
              <a:t> in Java 2019</a:t>
            </a:r>
          </a:p>
        </p:txBody>
      </p:sp>
    </p:spTree>
    <p:extLst>
      <p:ext uri="{BB962C8B-B14F-4D97-AF65-F5344CB8AC3E}">
        <p14:creationId xmlns:p14="http://schemas.microsoft.com/office/powerpoint/2010/main" val="4139825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>
            <a:extLst>
              <a:ext uri="{FF2B5EF4-FFF2-40B4-BE49-F238E27FC236}">
                <a16:creationId xmlns:a16="http://schemas.microsoft.com/office/drawing/2014/main" id="{D698E980-DDA5-4EDB-91D7-EF761B1CE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66218"/>
            <a:ext cx="7886700" cy="1325563"/>
          </a:xfrm>
        </p:spPr>
        <p:txBody>
          <a:bodyPr/>
          <a:lstStyle/>
          <a:p>
            <a:pPr algn="ctr"/>
            <a:r>
              <a:rPr lang="hu-HU" dirty="0" err="1"/>
              <a:t>Thank</a:t>
            </a:r>
            <a:r>
              <a:rPr lang="hu-HU" dirty="0"/>
              <a:t> </a:t>
            </a:r>
            <a:r>
              <a:rPr lang="hu-HU" dirty="0" err="1"/>
              <a:t>you</a:t>
            </a:r>
            <a:r>
              <a:rPr lang="hu-HU" dirty="0"/>
              <a:t>!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9139440-A2F7-4794-89AA-30E4D49BA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F8D6-53C1-4BC9-98A0-CCAFC71A5093}" type="datetime1">
              <a:rPr lang="hu-HU" smtClean="0"/>
              <a:t>2019. 05. 20.</a:t>
            </a:fld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349224EE-BC2D-4259-B461-6F376B274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14</a:t>
            </a:fld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FF9B347-20AB-4C76-8FAB-CB1C607C1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err="1"/>
              <a:t>What’s</a:t>
            </a:r>
            <a:r>
              <a:rPr lang="hu-HU" dirty="0"/>
              <a:t> </a:t>
            </a:r>
            <a:r>
              <a:rPr lang="hu-HU" dirty="0" err="1"/>
              <a:t>new</a:t>
            </a:r>
            <a:r>
              <a:rPr lang="hu-HU" dirty="0"/>
              <a:t> in Java 2019</a:t>
            </a:r>
          </a:p>
        </p:txBody>
      </p:sp>
    </p:spTree>
    <p:extLst>
      <p:ext uri="{BB962C8B-B14F-4D97-AF65-F5344CB8AC3E}">
        <p14:creationId xmlns:p14="http://schemas.microsoft.com/office/powerpoint/2010/main" val="2957895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>
            <a:extLst>
              <a:ext uri="{FF2B5EF4-FFF2-40B4-BE49-F238E27FC236}">
                <a16:creationId xmlns:a16="http://schemas.microsoft.com/office/drawing/2014/main" id="{D698E980-DDA5-4EDB-91D7-EF761B1CE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What’s</a:t>
            </a:r>
            <a:r>
              <a:rPr lang="hu-HU" dirty="0"/>
              <a:t> </a:t>
            </a:r>
            <a:r>
              <a:rPr lang="hu-HU" dirty="0" err="1"/>
              <a:t>new</a:t>
            </a:r>
            <a:r>
              <a:rPr lang="hu-HU" dirty="0"/>
              <a:t> in Java?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9139440-A2F7-4794-89AA-30E4D49BA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F8D6-53C1-4BC9-98A0-CCAFC71A5093}" type="datetime1">
              <a:rPr lang="hu-HU" smtClean="0"/>
              <a:t>2019. 05. 20.</a:t>
            </a:fld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349224EE-BC2D-4259-B461-6F376B274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2</a:t>
            </a:fld>
            <a:endParaRPr lang="hu-HU" dirty="0"/>
          </a:p>
        </p:txBody>
      </p:sp>
      <p:sp>
        <p:nvSpPr>
          <p:cNvPr id="8" name="Tartalom helye 7">
            <a:extLst>
              <a:ext uri="{FF2B5EF4-FFF2-40B4-BE49-F238E27FC236}">
                <a16:creationId xmlns:a16="http://schemas.microsoft.com/office/drawing/2014/main" id="{6BE86205-E152-4C7D-A96F-8B4D753AD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u-HU" sz="4000" dirty="0"/>
          </a:p>
          <a:p>
            <a:r>
              <a:rPr lang="hu-HU" sz="4000" dirty="0" err="1"/>
              <a:t>Faster</a:t>
            </a:r>
            <a:r>
              <a:rPr lang="hu-HU" sz="4000" dirty="0"/>
              <a:t> </a:t>
            </a:r>
            <a:r>
              <a:rPr lang="hu-HU" sz="4000" dirty="0" err="1"/>
              <a:t>release</a:t>
            </a:r>
            <a:r>
              <a:rPr lang="hu-HU" sz="4000" dirty="0"/>
              <a:t> </a:t>
            </a:r>
            <a:r>
              <a:rPr lang="hu-HU" sz="4000" dirty="0" err="1"/>
              <a:t>cadence</a:t>
            </a:r>
            <a:endParaRPr lang="hu-HU" sz="4000" dirty="0"/>
          </a:p>
          <a:p>
            <a:endParaRPr lang="hu-HU" sz="4000" dirty="0"/>
          </a:p>
          <a:p>
            <a:r>
              <a:rPr lang="hu-HU" sz="4000" dirty="0" err="1"/>
              <a:t>Changed</a:t>
            </a:r>
            <a:r>
              <a:rPr lang="hu-HU" sz="4000" dirty="0"/>
              <a:t> </a:t>
            </a:r>
            <a:r>
              <a:rPr lang="hu-HU" sz="4000" dirty="0" err="1"/>
              <a:t>licensing</a:t>
            </a:r>
            <a:endParaRPr lang="hu-HU" sz="4000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FF9B347-20AB-4C76-8FAB-CB1C607C1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err="1"/>
              <a:t>What’s</a:t>
            </a:r>
            <a:r>
              <a:rPr lang="hu-HU" dirty="0"/>
              <a:t> </a:t>
            </a:r>
            <a:r>
              <a:rPr lang="hu-HU" dirty="0" err="1"/>
              <a:t>new</a:t>
            </a:r>
            <a:r>
              <a:rPr lang="hu-HU" dirty="0"/>
              <a:t> in Java 2019</a:t>
            </a:r>
          </a:p>
        </p:txBody>
      </p:sp>
    </p:spTree>
    <p:extLst>
      <p:ext uri="{BB962C8B-B14F-4D97-AF65-F5344CB8AC3E}">
        <p14:creationId xmlns:p14="http://schemas.microsoft.com/office/powerpoint/2010/main" val="2316281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>
            <a:extLst>
              <a:ext uri="{FF2B5EF4-FFF2-40B4-BE49-F238E27FC236}">
                <a16:creationId xmlns:a16="http://schemas.microsoft.com/office/drawing/2014/main" id="{D698E980-DDA5-4EDB-91D7-EF761B1CE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66218"/>
            <a:ext cx="7886700" cy="1325563"/>
          </a:xfrm>
        </p:spPr>
        <p:txBody>
          <a:bodyPr/>
          <a:lstStyle/>
          <a:p>
            <a:pPr algn="ctr"/>
            <a:r>
              <a:rPr lang="hu-HU" dirty="0" err="1"/>
              <a:t>Faster</a:t>
            </a:r>
            <a:r>
              <a:rPr lang="hu-HU" dirty="0"/>
              <a:t> </a:t>
            </a:r>
            <a:r>
              <a:rPr lang="hu-HU" dirty="0" err="1"/>
              <a:t>release</a:t>
            </a:r>
            <a:r>
              <a:rPr lang="hu-HU" dirty="0"/>
              <a:t> </a:t>
            </a:r>
            <a:r>
              <a:rPr lang="hu-HU" dirty="0" err="1"/>
              <a:t>cadence</a:t>
            </a:r>
            <a:endParaRPr lang="hu-HU" dirty="0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9139440-A2F7-4794-89AA-30E4D49BA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F8D6-53C1-4BC9-98A0-CCAFC71A5093}" type="datetime1">
              <a:rPr lang="hu-HU" smtClean="0"/>
              <a:t>2019. 05. 20.</a:t>
            </a:fld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349224EE-BC2D-4259-B461-6F376B274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3</a:t>
            </a:fld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FF9B347-20AB-4C76-8FAB-CB1C607C1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err="1"/>
              <a:t>What’s</a:t>
            </a:r>
            <a:r>
              <a:rPr lang="hu-HU" dirty="0"/>
              <a:t> </a:t>
            </a:r>
            <a:r>
              <a:rPr lang="hu-HU" dirty="0" err="1"/>
              <a:t>new</a:t>
            </a:r>
            <a:r>
              <a:rPr lang="hu-HU" dirty="0"/>
              <a:t> in Java 2019</a:t>
            </a:r>
          </a:p>
        </p:txBody>
      </p:sp>
    </p:spTree>
    <p:extLst>
      <p:ext uri="{BB962C8B-B14F-4D97-AF65-F5344CB8AC3E}">
        <p14:creationId xmlns:p14="http://schemas.microsoft.com/office/powerpoint/2010/main" val="1013599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>
            <a:extLst>
              <a:ext uri="{FF2B5EF4-FFF2-40B4-BE49-F238E27FC236}">
                <a16:creationId xmlns:a16="http://schemas.microsoft.com/office/drawing/2014/main" id="{D698E980-DDA5-4EDB-91D7-EF761B1CE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Java </a:t>
            </a:r>
            <a:r>
              <a:rPr lang="hu-HU" dirty="0" err="1"/>
              <a:t>release</a:t>
            </a:r>
            <a:r>
              <a:rPr lang="hu-HU" dirty="0"/>
              <a:t> </a:t>
            </a:r>
            <a:r>
              <a:rPr lang="hu-HU" dirty="0" err="1"/>
              <a:t>cycle</a:t>
            </a:r>
            <a:endParaRPr lang="hu-HU" dirty="0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9139440-A2F7-4794-89AA-30E4D49BA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F8D6-53C1-4BC9-98A0-CCAFC71A5093}" type="datetime1">
              <a:rPr lang="hu-HU" smtClean="0"/>
              <a:t>2019. 05. 20.</a:t>
            </a:fld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349224EE-BC2D-4259-B461-6F376B274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4</a:t>
            </a:fld>
            <a:endParaRPr lang="hu-HU" dirty="0"/>
          </a:p>
        </p:txBody>
      </p:sp>
      <p:sp>
        <p:nvSpPr>
          <p:cNvPr id="8" name="Tartalom helye 7">
            <a:extLst>
              <a:ext uri="{FF2B5EF4-FFF2-40B4-BE49-F238E27FC236}">
                <a16:creationId xmlns:a16="http://schemas.microsoft.com/office/drawing/2014/main" id="{6BE86205-E152-4C7D-A96F-8B4D753AD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Switch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6 </a:t>
            </a:r>
            <a:r>
              <a:rPr lang="hu-HU" dirty="0" err="1"/>
              <a:t>months</a:t>
            </a:r>
            <a:r>
              <a:rPr lang="hu-HU" dirty="0"/>
              <a:t> </a:t>
            </a:r>
            <a:r>
              <a:rPr lang="hu-HU" dirty="0" err="1"/>
              <a:t>cycle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previous</a:t>
            </a:r>
            <a:r>
              <a:rPr lang="hu-HU" dirty="0"/>
              <a:t> 2+ </a:t>
            </a:r>
            <a:r>
              <a:rPr lang="hu-HU" dirty="0" err="1"/>
              <a:t>years</a:t>
            </a:r>
            <a:endParaRPr lang="hu-HU" dirty="0"/>
          </a:p>
          <a:p>
            <a:r>
              <a:rPr lang="hu-HU" dirty="0"/>
              <a:t>2 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/>
              <a:t>versions</a:t>
            </a:r>
            <a:r>
              <a:rPr lang="hu-HU" dirty="0"/>
              <a:t> a </a:t>
            </a:r>
            <a:r>
              <a:rPr lang="hu-HU" dirty="0" err="1"/>
              <a:t>year</a:t>
            </a:r>
            <a:r>
              <a:rPr lang="hu-HU" dirty="0"/>
              <a:t>, </a:t>
            </a:r>
            <a:r>
              <a:rPr lang="hu-HU" dirty="0" err="1"/>
              <a:t>faster</a:t>
            </a:r>
            <a:r>
              <a:rPr lang="hu-HU" dirty="0"/>
              <a:t> </a:t>
            </a:r>
            <a:r>
              <a:rPr lang="hu-HU" dirty="0" err="1"/>
              <a:t>deployment</a:t>
            </a:r>
            <a:r>
              <a:rPr lang="hu-HU" dirty="0"/>
              <a:t> of 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/>
              <a:t>language</a:t>
            </a:r>
            <a:r>
              <a:rPr lang="hu-HU" dirty="0"/>
              <a:t> </a:t>
            </a:r>
            <a:r>
              <a:rPr lang="hu-HU" dirty="0" err="1"/>
              <a:t>features</a:t>
            </a:r>
            <a:endParaRPr lang="hu-HU" dirty="0"/>
          </a:p>
          <a:p>
            <a:r>
              <a:rPr lang="hu-HU" dirty="0" err="1"/>
              <a:t>Helps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keep</a:t>
            </a:r>
            <a:r>
              <a:rPr lang="hu-HU" dirty="0"/>
              <a:t> </a:t>
            </a:r>
            <a:r>
              <a:rPr lang="hu-HU" dirty="0" err="1"/>
              <a:t>up</a:t>
            </a:r>
            <a:r>
              <a:rPr lang="hu-HU" dirty="0"/>
              <a:t> </a:t>
            </a:r>
            <a:r>
              <a:rPr lang="hu-HU" dirty="0" err="1"/>
              <a:t>with</a:t>
            </a:r>
            <a:r>
              <a:rPr lang="hu-HU" dirty="0"/>
              <a:t> </a:t>
            </a:r>
            <a:r>
              <a:rPr lang="hu-HU" dirty="0" err="1"/>
              <a:t>other</a:t>
            </a:r>
            <a:r>
              <a:rPr lang="hu-HU" dirty="0"/>
              <a:t> </a:t>
            </a:r>
            <a:r>
              <a:rPr lang="hu-HU" dirty="0" err="1"/>
              <a:t>languages</a:t>
            </a:r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FF9B347-20AB-4C76-8FAB-CB1C607C1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err="1"/>
              <a:t>What’s</a:t>
            </a:r>
            <a:r>
              <a:rPr lang="hu-HU" dirty="0"/>
              <a:t> </a:t>
            </a:r>
            <a:r>
              <a:rPr lang="hu-HU" dirty="0" err="1"/>
              <a:t>new</a:t>
            </a:r>
            <a:r>
              <a:rPr lang="hu-HU" dirty="0"/>
              <a:t> in Java 2019</a:t>
            </a:r>
          </a:p>
        </p:txBody>
      </p:sp>
    </p:spTree>
    <p:extLst>
      <p:ext uri="{BB962C8B-B14F-4D97-AF65-F5344CB8AC3E}">
        <p14:creationId xmlns:p14="http://schemas.microsoft.com/office/powerpoint/2010/main" val="4283587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>
            <a:extLst>
              <a:ext uri="{FF2B5EF4-FFF2-40B4-BE49-F238E27FC236}">
                <a16:creationId xmlns:a16="http://schemas.microsoft.com/office/drawing/2014/main" id="{D698E980-DDA5-4EDB-91D7-EF761B1CE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Java </a:t>
            </a:r>
            <a:r>
              <a:rPr lang="hu-HU" dirty="0" err="1"/>
              <a:t>release</a:t>
            </a:r>
            <a:r>
              <a:rPr lang="hu-HU" dirty="0"/>
              <a:t> </a:t>
            </a:r>
            <a:r>
              <a:rPr lang="hu-HU" dirty="0" err="1"/>
              <a:t>cycle</a:t>
            </a:r>
            <a:endParaRPr lang="hu-HU" dirty="0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9139440-A2F7-4794-89AA-30E4D49BA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F8D6-53C1-4BC9-98A0-CCAFC71A5093}" type="datetime1">
              <a:rPr lang="hu-HU" smtClean="0"/>
              <a:t>2019. 05. 20.</a:t>
            </a:fld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349224EE-BC2D-4259-B461-6F376B274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5</a:t>
            </a:fld>
            <a:endParaRPr lang="hu-HU" dirty="0"/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D0E98B85-0E62-CB4B-82A2-404ECB6157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4280052"/>
              </p:ext>
            </p:extLst>
          </p:nvPr>
        </p:nvGraphicFramePr>
        <p:xfrm>
          <a:off x="628650" y="1690692"/>
          <a:ext cx="7886700" cy="4013599"/>
        </p:xfrm>
        <a:graphic>
          <a:graphicData uri="http://schemas.openxmlformats.org/drawingml/2006/table">
            <a:tbl>
              <a:tblPr/>
              <a:tblGrid>
                <a:gridCol w="1639062">
                  <a:extLst>
                    <a:ext uri="{9D8B030D-6E8A-4147-A177-3AD203B41FA5}">
                      <a16:colId xmlns:a16="http://schemas.microsoft.com/office/drawing/2014/main" val="1014907881"/>
                    </a:ext>
                  </a:extLst>
                </a:gridCol>
                <a:gridCol w="1810512">
                  <a:extLst>
                    <a:ext uri="{9D8B030D-6E8A-4147-A177-3AD203B41FA5}">
                      <a16:colId xmlns:a16="http://schemas.microsoft.com/office/drawing/2014/main" val="2061398301"/>
                    </a:ext>
                  </a:extLst>
                </a:gridCol>
                <a:gridCol w="4437126">
                  <a:extLst>
                    <a:ext uri="{9D8B030D-6E8A-4147-A177-3AD203B41FA5}">
                      <a16:colId xmlns:a16="http://schemas.microsoft.com/office/drawing/2014/main" val="2643438277"/>
                    </a:ext>
                  </a:extLst>
                </a:gridCol>
              </a:tblGrid>
              <a:tr h="338519"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>
                          <a:effectLst/>
                        </a:rPr>
                        <a:t>Version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3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err="1">
                          <a:effectLst/>
                        </a:rPr>
                        <a:t>Release</a:t>
                      </a:r>
                      <a:r>
                        <a:rPr lang="hu-HU" sz="1600" b="1" dirty="0">
                          <a:effectLst/>
                        </a:rPr>
                        <a:t> </a:t>
                      </a:r>
                      <a:r>
                        <a:rPr lang="hu-HU" sz="1600" b="1" dirty="0" err="1">
                          <a:effectLst/>
                        </a:rPr>
                        <a:t>date</a:t>
                      </a:r>
                      <a:endParaRPr lang="hu-HU" sz="1600" b="1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>
                          <a:effectLst/>
                        </a:rPr>
                        <a:t>End of Free Public </a:t>
                      </a:r>
                      <a:r>
                        <a:rPr lang="hu-HU" sz="1600" b="1" dirty="0" err="1">
                          <a:effectLst/>
                        </a:rPr>
                        <a:t>Updates</a:t>
                      </a:r>
                      <a:endParaRPr lang="hu-HU" sz="1600" b="1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678405"/>
                  </a:ext>
                </a:extLst>
              </a:tr>
              <a:tr h="269314">
                <a:tc>
                  <a:txBody>
                    <a:bodyPr/>
                    <a:lstStyle/>
                    <a:p>
                      <a:r>
                        <a:rPr lang="hu-HU" sz="1400" dirty="0">
                          <a:effectLst/>
                        </a:rPr>
                        <a:t>Java SE 6</a:t>
                      </a:r>
                    </a:p>
                  </a:txBody>
                  <a:tcPr marL="59607" marR="59607" marT="29804" marB="29804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3A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>
                          <a:effectLst/>
                        </a:rPr>
                        <a:t>December 2006</a:t>
                      </a:r>
                    </a:p>
                  </a:txBody>
                  <a:tcPr marL="59607" marR="59607" marT="29804" marB="29804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 err="1">
                          <a:effectLst/>
                        </a:rPr>
                        <a:t>April</a:t>
                      </a:r>
                      <a:r>
                        <a:rPr lang="hu-HU" sz="1400" dirty="0">
                          <a:effectLst/>
                        </a:rPr>
                        <a:t> 2013</a:t>
                      </a:r>
                    </a:p>
                  </a:txBody>
                  <a:tcPr marL="59607" marR="59607" marT="29804" marB="29804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474318"/>
                  </a:ext>
                </a:extLst>
              </a:tr>
              <a:tr h="269314">
                <a:tc>
                  <a:txBody>
                    <a:bodyPr/>
                    <a:lstStyle/>
                    <a:p>
                      <a:r>
                        <a:rPr lang="hu-HU" sz="1400" dirty="0">
                          <a:effectLst/>
                        </a:rPr>
                        <a:t>Java SE 7</a:t>
                      </a:r>
                    </a:p>
                  </a:txBody>
                  <a:tcPr marL="59607" marR="59607" marT="29804" marB="29804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3A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>
                          <a:effectLst/>
                        </a:rPr>
                        <a:t>July 2011</a:t>
                      </a:r>
                    </a:p>
                  </a:txBody>
                  <a:tcPr marL="59607" marR="59607" marT="29804" marB="29804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 err="1">
                          <a:effectLst/>
                        </a:rPr>
                        <a:t>April</a:t>
                      </a:r>
                      <a:r>
                        <a:rPr lang="hu-HU" sz="1400" dirty="0">
                          <a:effectLst/>
                        </a:rPr>
                        <a:t> 2015</a:t>
                      </a:r>
                    </a:p>
                  </a:txBody>
                  <a:tcPr marL="59607" marR="59607" marT="29804" marB="29804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7333"/>
                  </a:ext>
                </a:extLst>
              </a:tr>
              <a:tr h="811005">
                <a:tc>
                  <a:txBody>
                    <a:bodyPr/>
                    <a:lstStyle/>
                    <a:p>
                      <a:r>
                        <a:rPr lang="hu-HU" sz="1400" dirty="0">
                          <a:effectLst/>
                        </a:rPr>
                        <a:t>Java SE 8 (LTS)</a:t>
                      </a:r>
                    </a:p>
                  </a:txBody>
                  <a:tcPr marL="59607" marR="59607" marT="29804" marB="29804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C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 err="1">
                          <a:effectLst/>
                        </a:rPr>
                        <a:t>March</a:t>
                      </a:r>
                      <a:r>
                        <a:rPr lang="hu-HU" sz="1400" dirty="0">
                          <a:effectLst/>
                        </a:rPr>
                        <a:t> 2014</a:t>
                      </a:r>
                    </a:p>
                  </a:txBody>
                  <a:tcPr marL="59607" marR="59607" marT="29804" marB="29804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b="1" dirty="0" err="1">
                          <a:effectLst/>
                        </a:rPr>
                        <a:t>January</a:t>
                      </a:r>
                      <a:r>
                        <a:rPr lang="hu-HU" sz="1400" b="1" dirty="0">
                          <a:effectLst/>
                        </a:rPr>
                        <a:t> 2019 </a:t>
                      </a:r>
                      <a:r>
                        <a:rPr lang="hu-HU" sz="1400" b="1" dirty="0" err="1">
                          <a:effectLst/>
                        </a:rPr>
                        <a:t>for</a:t>
                      </a:r>
                      <a:r>
                        <a:rPr lang="hu-HU" sz="1400" b="1" dirty="0">
                          <a:effectLst/>
                        </a:rPr>
                        <a:t> Oracle (</a:t>
                      </a:r>
                      <a:r>
                        <a:rPr lang="hu-HU" sz="1400" b="1" dirty="0" err="1">
                          <a:effectLst/>
                        </a:rPr>
                        <a:t>commercial</a:t>
                      </a:r>
                      <a:r>
                        <a:rPr lang="hu-HU" sz="1400" b="1" dirty="0">
                          <a:effectLst/>
                        </a:rPr>
                        <a:t>)</a:t>
                      </a:r>
                      <a:br>
                        <a:rPr lang="hu-HU" sz="1400" dirty="0">
                          <a:effectLst/>
                        </a:rPr>
                      </a:br>
                      <a:r>
                        <a:rPr lang="hu-HU" sz="1400" dirty="0">
                          <a:effectLst/>
                        </a:rPr>
                        <a:t>December 2020 </a:t>
                      </a:r>
                      <a:r>
                        <a:rPr lang="hu-HU" sz="1400" dirty="0" err="1">
                          <a:effectLst/>
                        </a:rPr>
                        <a:t>for</a:t>
                      </a:r>
                      <a:r>
                        <a:rPr lang="hu-HU" sz="1400" dirty="0">
                          <a:effectLst/>
                        </a:rPr>
                        <a:t> Oracle (</a:t>
                      </a:r>
                      <a:r>
                        <a:rPr lang="hu-HU" sz="1400" dirty="0" err="1">
                          <a:effectLst/>
                        </a:rPr>
                        <a:t>personal</a:t>
                      </a:r>
                      <a:r>
                        <a:rPr lang="hu-HU" sz="1400" dirty="0">
                          <a:effectLst/>
                        </a:rPr>
                        <a:t> </a:t>
                      </a:r>
                      <a:r>
                        <a:rPr lang="hu-HU" sz="1400" dirty="0" err="1">
                          <a:effectLst/>
                        </a:rPr>
                        <a:t>use</a:t>
                      </a:r>
                      <a:r>
                        <a:rPr lang="hu-HU" sz="1400" dirty="0">
                          <a:effectLst/>
                        </a:rPr>
                        <a:t>)</a:t>
                      </a:r>
                      <a:br>
                        <a:rPr lang="hu-HU" sz="1400" dirty="0">
                          <a:effectLst/>
                        </a:rPr>
                      </a:br>
                      <a:r>
                        <a:rPr lang="hu-HU" sz="1400" dirty="0" err="1">
                          <a:effectLst/>
                        </a:rPr>
                        <a:t>At</a:t>
                      </a:r>
                      <a:r>
                        <a:rPr lang="hu-HU" sz="1400" dirty="0">
                          <a:effectLst/>
                        </a:rPr>
                        <a:t> </a:t>
                      </a:r>
                      <a:r>
                        <a:rPr lang="hu-HU" sz="1400" dirty="0" err="1">
                          <a:effectLst/>
                        </a:rPr>
                        <a:t>least</a:t>
                      </a:r>
                      <a:r>
                        <a:rPr lang="hu-HU" sz="1400" dirty="0">
                          <a:effectLst/>
                        </a:rPr>
                        <a:t> </a:t>
                      </a:r>
                      <a:r>
                        <a:rPr lang="hu-HU" sz="1400" dirty="0" err="1">
                          <a:effectLst/>
                        </a:rPr>
                        <a:t>September</a:t>
                      </a:r>
                      <a:r>
                        <a:rPr lang="hu-HU" sz="1400" dirty="0">
                          <a:effectLst/>
                        </a:rPr>
                        <a:t> 2023 </a:t>
                      </a:r>
                      <a:r>
                        <a:rPr lang="hu-HU" sz="1400" dirty="0" err="1">
                          <a:effectLst/>
                        </a:rPr>
                        <a:t>for</a:t>
                      </a:r>
                      <a:r>
                        <a:rPr lang="hu-HU" sz="1400" dirty="0">
                          <a:effectLst/>
                        </a:rPr>
                        <a:t> </a:t>
                      </a:r>
                      <a:r>
                        <a:rPr lang="hu-HU" sz="1400" dirty="0" err="1">
                          <a:effectLst/>
                        </a:rPr>
                        <a:t>AdoptOpenJDK</a:t>
                      </a:r>
                      <a:endParaRPr lang="hu-HU" sz="1400" dirty="0">
                        <a:effectLst/>
                      </a:endParaRPr>
                    </a:p>
                  </a:txBody>
                  <a:tcPr marL="59607" marR="59607" marT="29804" marB="29804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68609"/>
                  </a:ext>
                </a:extLst>
              </a:tr>
              <a:tr h="463412">
                <a:tc>
                  <a:txBody>
                    <a:bodyPr/>
                    <a:lstStyle/>
                    <a:p>
                      <a:r>
                        <a:rPr lang="hu-HU" sz="1400" dirty="0">
                          <a:effectLst/>
                        </a:rPr>
                        <a:t>Java SE 9</a:t>
                      </a:r>
                    </a:p>
                  </a:txBody>
                  <a:tcPr marL="59607" marR="59607" marT="29804" marB="29804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3A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>
                          <a:effectLst/>
                        </a:rPr>
                        <a:t>September 2017</a:t>
                      </a:r>
                    </a:p>
                  </a:txBody>
                  <a:tcPr marL="59607" marR="59607" marT="29804" marB="29804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 err="1">
                          <a:effectLst/>
                        </a:rPr>
                        <a:t>March</a:t>
                      </a:r>
                      <a:r>
                        <a:rPr lang="hu-HU" sz="1400" dirty="0">
                          <a:effectLst/>
                        </a:rPr>
                        <a:t> 2018 </a:t>
                      </a:r>
                      <a:r>
                        <a:rPr lang="hu-HU" sz="1400" dirty="0" err="1">
                          <a:effectLst/>
                        </a:rPr>
                        <a:t>for</a:t>
                      </a:r>
                      <a:r>
                        <a:rPr lang="hu-HU" sz="1400" dirty="0">
                          <a:effectLst/>
                        </a:rPr>
                        <a:t> </a:t>
                      </a:r>
                      <a:r>
                        <a:rPr lang="hu-HU" sz="1400" dirty="0" err="1">
                          <a:effectLst/>
                        </a:rPr>
                        <a:t>OpenJDK</a:t>
                      </a:r>
                      <a:endParaRPr lang="hu-HU" sz="1400" dirty="0">
                        <a:effectLst/>
                      </a:endParaRPr>
                    </a:p>
                  </a:txBody>
                  <a:tcPr marL="59607" marR="59607" marT="29804" marB="29804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237234"/>
                  </a:ext>
                </a:extLst>
              </a:tr>
              <a:tr h="463412">
                <a:tc>
                  <a:txBody>
                    <a:bodyPr/>
                    <a:lstStyle/>
                    <a:p>
                      <a:r>
                        <a:rPr lang="hu-HU" sz="1400" dirty="0">
                          <a:effectLst/>
                        </a:rPr>
                        <a:t>Java SE 10</a:t>
                      </a:r>
                    </a:p>
                  </a:txBody>
                  <a:tcPr marL="59607" marR="59607" marT="29804" marB="29804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3A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>
                          <a:effectLst/>
                        </a:rPr>
                        <a:t>March 2018</a:t>
                      </a:r>
                    </a:p>
                  </a:txBody>
                  <a:tcPr marL="59607" marR="59607" marT="29804" marB="29804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 err="1">
                          <a:effectLst/>
                        </a:rPr>
                        <a:t>September</a:t>
                      </a:r>
                      <a:r>
                        <a:rPr lang="hu-HU" sz="1400" dirty="0">
                          <a:effectLst/>
                        </a:rPr>
                        <a:t> 2018 </a:t>
                      </a:r>
                      <a:r>
                        <a:rPr lang="hu-HU" sz="1400" dirty="0" err="1">
                          <a:effectLst/>
                        </a:rPr>
                        <a:t>for</a:t>
                      </a:r>
                      <a:r>
                        <a:rPr lang="hu-HU" sz="1400" dirty="0">
                          <a:effectLst/>
                        </a:rPr>
                        <a:t> </a:t>
                      </a:r>
                      <a:r>
                        <a:rPr lang="hu-HU" sz="1400" dirty="0" err="1">
                          <a:effectLst/>
                        </a:rPr>
                        <a:t>OpenJDK</a:t>
                      </a:r>
                      <a:endParaRPr lang="hu-HU" sz="1400" dirty="0">
                        <a:effectLst/>
                      </a:endParaRPr>
                    </a:p>
                  </a:txBody>
                  <a:tcPr marL="59607" marR="59607" marT="29804" marB="29804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796589"/>
                  </a:ext>
                </a:extLst>
              </a:tr>
              <a:tr h="464491">
                <a:tc>
                  <a:txBody>
                    <a:bodyPr/>
                    <a:lstStyle/>
                    <a:p>
                      <a:r>
                        <a:rPr lang="hu-HU" sz="1400" dirty="0">
                          <a:effectLst/>
                        </a:rPr>
                        <a:t>Java SE 11 (LTS)</a:t>
                      </a:r>
                    </a:p>
                  </a:txBody>
                  <a:tcPr marL="59607" marR="59607" marT="29804" marB="29804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C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>
                          <a:effectLst/>
                        </a:rPr>
                        <a:t>September 2018</a:t>
                      </a:r>
                    </a:p>
                  </a:txBody>
                  <a:tcPr marL="59607" marR="59607" marT="29804" marB="29804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 err="1">
                          <a:effectLst/>
                        </a:rPr>
                        <a:t>At</a:t>
                      </a:r>
                      <a:r>
                        <a:rPr lang="hu-HU" sz="1400" dirty="0">
                          <a:effectLst/>
                        </a:rPr>
                        <a:t> </a:t>
                      </a:r>
                      <a:r>
                        <a:rPr lang="hu-HU" sz="1400" dirty="0" err="1">
                          <a:effectLst/>
                        </a:rPr>
                        <a:t>least</a:t>
                      </a:r>
                      <a:r>
                        <a:rPr lang="hu-HU" sz="1400" dirty="0">
                          <a:effectLst/>
                        </a:rPr>
                        <a:t> </a:t>
                      </a:r>
                      <a:r>
                        <a:rPr lang="hu-HU" sz="1400" dirty="0" err="1">
                          <a:effectLst/>
                        </a:rPr>
                        <a:t>September</a:t>
                      </a:r>
                      <a:r>
                        <a:rPr lang="hu-HU" sz="1400" dirty="0">
                          <a:effectLst/>
                        </a:rPr>
                        <a:t> 2022 </a:t>
                      </a:r>
                      <a:r>
                        <a:rPr lang="hu-HU" sz="1400" dirty="0" err="1">
                          <a:effectLst/>
                        </a:rPr>
                        <a:t>for</a:t>
                      </a:r>
                      <a:r>
                        <a:rPr lang="hu-HU" sz="1400" dirty="0">
                          <a:effectLst/>
                        </a:rPr>
                        <a:t> </a:t>
                      </a:r>
                      <a:r>
                        <a:rPr lang="hu-HU" sz="1400" dirty="0" err="1">
                          <a:effectLst/>
                        </a:rPr>
                        <a:t>AdoptOpenJDK</a:t>
                      </a:r>
                      <a:endParaRPr lang="hu-HU" sz="1400" dirty="0">
                        <a:effectLst/>
                      </a:endParaRPr>
                    </a:p>
                  </a:txBody>
                  <a:tcPr marL="59607" marR="59607" marT="29804" marB="29804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275358"/>
                  </a:ext>
                </a:extLst>
              </a:tr>
              <a:tr h="463412">
                <a:tc>
                  <a:txBody>
                    <a:bodyPr/>
                    <a:lstStyle/>
                    <a:p>
                      <a:r>
                        <a:rPr lang="hu-HU" sz="1400" b="1" dirty="0">
                          <a:effectLst/>
                        </a:rPr>
                        <a:t>Java SE 12</a:t>
                      </a:r>
                      <a:endParaRPr lang="hu-HU" sz="1400" dirty="0">
                        <a:effectLst/>
                      </a:endParaRPr>
                    </a:p>
                  </a:txBody>
                  <a:tcPr marL="59607" marR="59607" marT="29804" marB="29804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4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b="1" dirty="0" err="1">
                          <a:effectLst/>
                        </a:rPr>
                        <a:t>March</a:t>
                      </a:r>
                      <a:r>
                        <a:rPr lang="hu-HU" sz="1400" b="1" dirty="0">
                          <a:effectLst/>
                        </a:rPr>
                        <a:t> 2019</a:t>
                      </a:r>
                    </a:p>
                  </a:txBody>
                  <a:tcPr marL="59607" marR="59607" marT="29804" marB="29804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b="1" dirty="0" err="1">
                          <a:effectLst/>
                        </a:rPr>
                        <a:t>September</a:t>
                      </a:r>
                      <a:r>
                        <a:rPr lang="hu-HU" sz="1400" b="1" dirty="0">
                          <a:effectLst/>
                        </a:rPr>
                        <a:t> 2019 </a:t>
                      </a:r>
                      <a:r>
                        <a:rPr lang="hu-HU" sz="1400" b="1" dirty="0" err="1">
                          <a:effectLst/>
                        </a:rPr>
                        <a:t>for</a:t>
                      </a:r>
                      <a:r>
                        <a:rPr lang="hu-HU" sz="1400" b="1" dirty="0">
                          <a:effectLst/>
                        </a:rPr>
                        <a:t> </a:t>
                      </a:r>
                      <a:r>
                        <a:rPr lang="hu-HU" sz="1400" b="1" dirty="0" err="1">
                          <a:effectLst/>
                        </a:rPr>
                        <a:t>OpenJDK</a:t>
                      </a:r>
                      <a:endParaRPr lang="hu-HU" sz="1400" b="1" dirty="0">
                        <a:effectLst/>
                      </a:endParaRPr>
                    </a:p>
                  </a:txBody>
                  <a:tcPr marL="59607" marR="59607" marT="29804" marB="29804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554281"/>
                  </a:ext>
                </a:extLst>
              </a:tr>
              <a:tr h="463412">
                <a:tc>
                  <a:txBody>
                    <a:bodyPr/>
                    <a:lstStyle/>
                    <a:p>
                      <a:r>
                        <a:rPr lang="hu-HU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Java SE 13</a:t>
                      </a:r>
                    </a:p>
                  </a:txBody>
                  <a:tcPr marL="59607" marR="59607" marT="29804" marB="29804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F4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i="1" dirty="0" err="1">
                          <a:effectLst/>
                        </a:rPr>
                        <a:t>September</a:t>
                      </a:r>
                      <a:r>
                        <a:rPr lang="hu-HU" sz="1400" i="1" dirty="0">
                          <a:effectLst/>
                        </a:rPr>
                        <a:t> 2019</a:t>
                      </a:r>
                    </a:p>
                  </a:txBody>
                  <a:tcPr marL="59607" marR="59607" marT="29804" marB="29804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400" i="1" dirty="0">
                        <a:effectLst/>
                      </a:endParaRPr>
                    </a:p>
                  </a:txBody>
                  <a:tcPr marL="59607" marR="59607" marT="29804" marB="29804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380607"/>
                  </a:ext>
                </a:extLst>
              </a:tr>
            </a:tbl>
          </a:graphicData>
        </a:graphic>
      </p:graphicFrame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FF9B347-20AB-4C76-8FAB-CB1C607C1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 err="1"/>
              <a:t>What’s</a:t>
            </a:r>
            <a:r>
              <a:rPr lang="hu-HU" dirty="0"/>
              <a:t> </a:t>
            </a:r>
            <a:r>
              <a:rPr lang="hu-HU" dirty="0" err="1"/>
              <a:t>new</a:t>
            </a:r>
            <a:r>
              <a:rPr lang="hu-HU" dirty="0"/>
              <a:t> in Java 2019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478767-CC24-A243-9DD2-4112062D145A}"/>
              </a:ext>
            </a:extLst>
          </p:cNvPr>
          <p:cNvSpPr txBox="1"/>
          <p:nvPr/>
        </p:nvSpPr>
        <p:spPr>
          <a:xfrm>
            <a:off x="4748022" y="5907024"/>
            <a:ext cx="3767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>
                <a:hlinkClick r:id="rId3"/>
              </a:rPr>
              <a:t>https://en.wikipedia.org/wiki/Java_version_history</a:t>
            </a:r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3141816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E8FE5-B7B7-A044-AFF7-8BB623096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What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these</a:t>
            </a:r>
            <a:r>
              <a:rPr lang="hu-HU" dirty="0"/>
              <a:t> 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/>
              <a:t>features</a:t>
            </a:r>
            <a:r>
              <a:rPr lang="hu-HU" dirty="0"/>
              <a:t>? - </a:t>
            </a:r>
            <a:r>
              <a:rPr lang="hu-HU" dirty="0" err="1"/>
              <a:t>released</a:t>
            </a:r>
            <a:endParaRPr lang="hu-H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077C5B-CB6E-DA46-AF47-A538F3B9F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6482-1F8B-4D91-A9EF-561A82EBDC38}" type="datetime1">
              <a:rPr lang="hu-HU" smtClean="0"/>
              <a:t>2019. 05. 20.</a:t>
            </a:fld>
            <a:endParaRPr lang="hu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0F8E0-C733-5A41-8754-05EEC82E7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6</a:t>
            </a:fld>
            <a:endParaRPr lang="hu-HU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6852A5-F142-6B42-A5EF-873C5F7E4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938123"/>
          </a:xfrm>
        </p:spPr>
        <p:txBody>
          <a:bodyPr>
            <a:normAutofit fontScale="92500" lnSpcReduction="20000"/>
          </a:bodyPr>
          <a:lstStyle/>
          <a:p>
            <a:r>
              <a:rPr lang="hu-HU" dirty="0" err="1"/>
              <a:t>Switch</a:t>
            </a:r>
            <a:r>
              <a:rPr lang="hu-HU" dirty="0"/>
              <a:t> </a:t>
            </a:r>
            <a:r>
              <a:rPr lang="hu-HU" dirty="0" err="1"/>
              <a:t>expressions</a:t>
            </a:r>
            <a:r>
              <a:rPr lang="hu-HU" dirty="0"/>
              <a:t> (</a:t>
            </a:r>
            <a:r>
              <a:rPr lang="hu-HU" dirty="0" err="1"/>
              <a:t>preview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Must be </a:t>
            </a:r>
            <a:r>
              <a:rPr lang="hu-HU" dirty="0" err="1"/>
              <a:t>enabled</a:t>
            </a:r>
            <a:r>
              <a:rPr lang="hu-HU" dirty="0"/>
              <a:t> </a:t>
            </a:r>
            <a:r>
              <a:rPr lang="hu-HU" dirty="0" err="1"/>
              <a:t>explicitly</a:t>
            </a:r>
            <a:r>
              <a:rPr lang="hu-HU" dirty="0"/>
              <a:t> </a:t>
            </a:r>
            <a:r>
              <a:rPr lang="hu-HU" dirty="0" err="1"/>
              <a:t>at</a:t>
            </a:r>
            <a:r>
              <a:rPr lang="hu-HU" dirty="0"/>
              <a:t> </a:t>
            </a:r>
            <a:r>
              <a:rPr lang="hu-HU" dirty="0" err="1"/>
              <a:t>compilation</a:t>
            </a:r>
            <a:r>
              <a:rPr lang="hu-HU" dirty="0"/>
              <a:t> and </a:t>
            </a:r>
            <a:r>
              <a:rPr lang="hu-HU" dirty="0" err="1"/>
              <a:t>runtime</a:t>
            </a:r>
            <a:endParaRPr lang="hu-HU" dirty="0"/>
          </a:p>
          <a:p>
            <a:pPr lvl="1"/>
            <a:endParaRPr lang="hu-HU" dirty="0"/>
          </a:p>
          <a:p>
            <a:pPr marL="505787" lvl="1" indent="0">
              <a:buNone/>
            </a:pPr>
            <a:endParaRPr lang="hu-H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48EB3F-C929-4643-911C-EA82AE24B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Előadás téma</a:t>
            </a:r>
            <a:endParaRPr lang="hu-H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2927C3-7E14-2642-8FC2-F3704A993D89}"/>
              </a:ext>
            </a:extLst>
          </p:cNvPr>
          <p:cNvSpPr txBox="1"/>
          <p:nvPr/>
        </p:nvSpPr>
        <p:spPr>
          <a:xfrm>
            <a:off x="930403" y="3178520"/>
            <a:ext cx="278206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hu-H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numLetters</a:t>
            </a: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</a:p>
          <a:p>
            <a:b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hu-H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switch</a:t>
            </a: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hu-H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day</a:t>
            </a: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) { </a:t>
            </a:r>
            <a:b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hu-H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 MONDAY: </a:t>
            </a:r>
            <a:b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hu-H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 FRIDAY: </a:t>
            </a:r>
            <a:b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hu-H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 SUNDAY: </a:t>
            </a:r>
            <a:b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u-H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numLetters</a:t>
            </a: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 = 6; </a:t>
            </a:r>
            <a:b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u-H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b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hu-H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 TUESDAY: </a:t>
            </a:r>
            <a:b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u-H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numLetters</a:t>
            </a: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 = 7; </a:t>
            </a:r>
            <a:b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2BF7B7-E88A-164A-B96C-3FE8B8A582A5}"/>
              </a:ext>
            </a:extLst>
          </p:cNvPr>
          <p:cNvSpPr txBox="1"/>
          <p:nvPr/>
        </p:nvSpPr>
        <p:spPr>
          <a:xfrm>
            <a:off x="4105656" y="3178520"/>
            <a:ext cx="4251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int </a:t>
            </a:r>
            <a:r>
              <a:rPr lang="hu-H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numLetters</a:t>
            </a: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hu-H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switch</a:t>
            </a: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hu-H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day</a:t>
            </a: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) { </a:t>
            </a:r>
            <a:b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hu-H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 MONDAY, FRIDAY, SUNDAY -&gt; 6; </a:t>
            </a:r>
            <a:b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hu-H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case</a:t>
            </a: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 TUESDAY -&gt; 7; </a:t>
            </a:r>
            <a:b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918772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E8FE5-B7B7-A044-AFF7-8BB623096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What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these</a:t>
            </a:r>
            <a:r>
              <a:rPr lang="hu-HU" dirty="0"/>
              <a:t> 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/>
              <a:t>features</a:t>
            </a:r>
            <a:r>
              <a:rPr lang="hu-HU" dirty="0"/>
              <a:t>? - </a:t>
            </a:r>
            <a:r>
              <a:rPr lang="hu-HU" dirty="0" err="1"/>
              <a:t>released</a:t>
            </a:r>
            <a:endParaRPr lang="hu-H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077C5B-CB6E-DA46-AF47-A538F3B9F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6482-1F8B-4D91-A9EF-561A82EBDC38}" type="datetime1">
              <a:rPr lang="hu-HU" smtClean="0"/>
              <a:t>2019. 05. 20.</a:t>
            </a:fld>
            <a:endParaRPr lang="hu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0F8E0-C733-5A41-8754-05EEC82E7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7</a:t>
            </a:fld>
            <a:endParaRPr lang="hu-HU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6852A5-F142-6B42-A5EF-873C5F7E4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37650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hu-HU" dirty="0"/>
              <a:t>Local </a:t>
            </a:r>
            <a:r>
              <a:rPr lang="hu-HU" dirty="0" err="1"/>
              <a:t>variable</a:t>
            </a:r>
            <a:r>
              <a:rPr lang="hu-HU" dirty="0"/>
              <a:t> </a:t>
            </a:r>
            <a:r>
              <a:rPr lang="hu-HU" dirty="0" err="1"/>
              <a:t>type</a:t>
            </a:r>
            <a:r>
              <a:rPr lang="hu-HU" dirty="0"/>
              <a:t> </a:t>
            </a:r>
            <a:r>
              <a:rPr lang="hu-HU" dirty="0" err="1"/>
              <a:t>inference</a:t>
            </a:r>
            <a:r>
              <a:rPr lang="hu-HU" dirty="0"/>
              <a:t> (Java 10+)</a:t>
            </a:r>
          </a:p>
          <a:p>
            <a:pPr lvl="1">
              <a:lnSpc>
                <a:spcPct val="120000"/>
              </a:lnSpc>
            </a:pPr>
            <a:r>
              <a:rPr lang="hu-HU" dirty="0" err="1"/>
              <a:t>Previosly</a:t>
            </a:r>
            <a:r>
              <a:rPr lang="hu-HU" dirty="0"/>
              <a:t> </a:t>
            </a:r>
            <a:r>
              <a:rPr lang="hu-HU" dirty="0" err="1"/>
              <a:t>seen</a:t>
            </a:r>
            <a:r>
              <a:rPr lang="hu-HU" dirty="0"/>
              <a:t> in </a:t>
            </a:r>
            <a:r>
              <a:rPr lang="hu-HU" dirty="0" err="1"/>
              <a:t>many</a:t>
            </a:r>
            <a:r>
              <a:rPr lang="hu-HU" dirty="0"/>
              <a:t> </a:t>
            </a:r>
            <a:r>
              <a:rPr lang="hu-HU" dirty="0" err="1"/>
              <a:t>other</a:t>
            </a:r>
            <a:r>
              <a:rPr lang="hu-HU" dirty="0"/>
              <a:t> </a:t>
            </a:r>
            <a:r>
              <a:rPr lang="hu-HU" dirty="0" err="1"/>
              <a:t>languages</a:t>
            </a:r>
            <a:endParaRPr lang="hu-HU" dirty="0"/>
          </a:p>
          <a:p>
            <a:pPr lvl="1">
              <a:lnSpc>
                <a:spcPct val="120000"/>
              </a:lnSpc>
            </a:pPr>
            <a:r>
              <a:rPr lang="hu-HU" dirty="0"/>
              <a:t>var </a:t>
            </a:r>
            <a:r>
              <a:rPr lang="hu-HU" dirty="0" err="1"/>
              <a:t>only</a:t>
            </a:r>
            <a:endParaRPr lang="hu-HU" dirty="0"/>
          </a:p>
          <a:p>
            <a:pPr lvl="1">
              <a:lnSpc>
                <a:spcPct val="120000"/>
              </a:lnSpc>
            </a:pPr>
            <a:r>
              <a:rPr lang="hu-HU" dirty="0"/>
              <a:t>Java is </a:t>
            </a:r>
            <a:r>
              <a:rPr lang="hu-HU" dirty="0" err="1"/>
              <a:t>still</a:t>
            </a:r>
            <a:r>
              <a:rPr lang="hu-HU" dirty="0"/>
              <a:t> </a:t>
            </a:r>
            <a:r>
              <a:rPr lang="hu-HU" dirty="0" err="1"/>
              <a:t>statically</a:t>
            </a:r>
            <a:r>
              <a:rPr lang="hu-HU" dirty="0"/>
              <a:t> </a:t>
            </a:r>
            <a:r>
              <a:rPr lang="hu-HU" dirty="0" err="1"/>
              <a:t>typed</a:t>
            </a:r>
            <a:r>
              <a:rPr lang="hu-HU" dirty="0"/>
              <a:t>,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compiler</a:t>
            </a:r>
            <a:r>
              <a:rPr lang="hu-HU" dirty="0"/>
              <a:t> </a:t>
            </a:r>
            <a:r>
              <a:rPr lang="hu-HU" dirty="0" err="1"/>
              <a:t>infers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type</a:t>
            </a:r>
            <a:r>
              <a:rPr lang="hu-HU" dirty="0"/>
              <a:t> in </a:t>
            </a:r>
            <a:r>
              <a:rPr lang="hu-HU" dirty="0" err="1"/>
              <a:t>compile</a:t>
            </a:r>
            <a:r>
              <a:rPr lang="hu-HU" dirty="0"/>
              <a:t> </a:t>
            </a:r>
            <a:r>
              <a:rPr lang="hu-HU" dirty="0" err="1"/>
              <a:t>time</a:t>
            </a:r>
            <a:endParaRPr lang="hu-HU" dirty="0"/>
          </a:p>
          <a:p>
            <a:pPr lvl="1">
              <a:lnSpc>
                <a:spcPct val="120000"/>
              </a:lnSpc>
            </a:pPr>
            <a:r>
              <a:rPr lang="hu-HU" dirty="0" err="1"/>
              <a:t>Do</a:t>
            </a:r>
            <a:r>
              <a:rPr lang="hu-HU" dirty="0"/>
              <a:t> </a:t>
            </a:r>
            <a:r>
              <a:rPr lang="hu-HU" dirty="0" err="1"/>
              <a:t>not</a:t>
            </a:r>
            <a:r>
              <a:rPr lang="hu-HU" dirty="0"/>
              <a:t> mix </a:t>
            </a:r>
            <a:r>
              <a:rPr lang="hu-HU" dirty="0" err="1"/>
              <a:t>with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diamond</a:t>
            </a:r>
            <a:r>
              <a:rPr lang="hu-HU" dirty="0"/>
              <a:t> operator</a:t>
            </a:r>
          </a:p>
          <a:p>
            <a:pPr marL="505787" lvl="1" indent="0">
              <a:buNone/>
            </a:pPr>
            <a:endParaRPr lang="hu-H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48EB3F-C929-4643-911C-EA82AE24B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Előadás téma</a:t>
            </a:r>
            <a:endParaRPr lang="hu-H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2927C3-7E14-2642-8FC2-F3704A993D89}"/>
              </a:ext>
            </a:extLst>
          </p:cNvPr>
          <p:cNvSpPr txBox="1"/>
          <p:nvPr/>
        </p:nvSpPr>
        <p:spPr>
          <a:xfrm>
            <a:off x="1496053" y="5023505"/>
            <a:ext cx="4539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var x = </a:t>
            </a:r>
            <a:r>
              <a:rPr lang="hu-H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hu-HU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u-H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HashMap</a:t>
            </a: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hu-H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, Integer&gt;();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2BF7B7-E88A-164A-B96C-3FE8B8A582A5}"/>
              </a:ext>
            </a:extLst>
          </p:cNvPr>
          <p:cNvSpPr txBox="1"/>
          <p:nvPr/>
        </p:nvSpPr>
        <p:spPr>
          <a:xfrm>
            <a:off x="1496053" y="4439530"/>
            <a:ext cx="54838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HashMap</a:t>
            </a: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hu-H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, Integer&gt; x = </a:t>
            </a:r>
            <a:r>
              <a:rPr lang="hu-H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u-H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HashMap</a:t>
            </a:r>
            <a:r>
              <a:rPr lang="hu-HU" sz="1600" dirty="0">
                <a:latin typeface="Consolas" panose="020B0609020204030204" pitchFamily="49" charset="0"/>
                <a:cs typeface="Consolas" panose="020B0609020204030204" pitchFamily="49" charset="0"/>
              </a:rPr>
              <a:t>&lt;&gt;();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52B4BA-CDC5-0E43-8DC7-D74C60D8B23E}"/>
              </a:ext>
            </a:extLst>
          </p:cNvPr>
          <p:cNvSpPr txBox="1"/>
          <p:nvPr/>
        </p:nvSpPr>
        <p:spPr>
          <a:xfrm>
            <a:off x="1496053" y="5643466"/>
            <a:ext cx="3066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strike="sngStrike" dirty="0">
                <a:latin typeface="Consolas" panose="020B0609020204030204" pitchFamily="49" charset="0"/>
                <a:cs typeface="Consolas" panose="020B0609020204030204" pitchFamily="49" charset="0"/>
              </a:rPr>
              <a:t>var x = </a:t>
            </a:r>
            <a:r>
              <a:rPr lang="hu-HU" sz="1600" strike="sngStrike" dirty="0" err="1"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hu-HU" sz="1600" b="1" strike="sngStrike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u-HU" sz="1600" strike="sngStrike" dirty="0" err="1">
                <a:latin typeface="Consolas" panose="020B0609020204030204" pitchFamily="49" charset="0"/>
                <a:cs typeface="Consolas" panose="020B0609020204030204" pitchFamily="49" charset="0"/>
              </a:rPr>
              <a:t>HashMap</a:t>
            </a:r>
            <a:r>
              <a:rPr lang="hu-HU" sz="1600" strike="sngStrike" dirty="0">
                <a:latin typeface="Consolas" panose="020B0609020204030204" pitchFamily="49" charset="0"/>
                <a:cs typeface="Consolas" panose="020B0609020204030204" pitchFamily="49" charset="0"/>
              </a:rPr>
              <a:t>&lt;&gt;();</a:t>
            </a:r>
          </a:p>
        </p:txBody>
      </p:sp>
      <p:pic>
        <p:nvPicPr>
          <p:cNvPr id="8" name="Graphic 7" descr="Checkmark">
            <a:extLst>
              <a:ext uri="{FF2B5EF4-FFF2-40B4-BE49-F238E27FC236}">
                <a16:creationId xmlns:a16="http://schemas.microsoft.com/office/drawing/2014/main" id="{857DE3F4-2763-3A46-BB9D-E653A90CEA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75916" y="4337063"/>
            <a:ext cx="540763" cy="540763"/>
          </a:xfrm>
          <a:prstGeom prst="rect">
            <a:avLst/>
          </a:prstGeom>
        </p:spPr>
      </p:pic>
      <p:pic>
        <p:nvPicPr>
          <p:cNvPr id="14" name="Graphic 13" descr="Checkmark">
            <a:extLst>
              <a:ext uri="{FF2B5EF4-FFF2-40B4-BE49-F238E27FC236}">
                <a16:creationId xmlns:a16="http://schemas.microsoft.com/office/drawing/2014/main" id="{E28C59B2-B8CA-BD43-B8D7-9EE8A14EFD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75915" y="4922400"/>
            <a:ext cx="540763" cy="540763"/>
          </a:xfrm>
          <a:prstGeom prst="rect">
            <a:avLst/>
          </a:prstGeom>
        </p:spPr>
      </p:pic>
      <p:pic>
        <p:nvPicPr>
          <p:cNvPr id="10" name="Graphic 9" descr="Close">
            <a:extLst>
              <a:ext uri="{FF2B5EF4-FFF2-40B4-BE49-F238E27FC236}">
                <a16:creationId xmlns:a16="http://schemas.microsoft.com/office/drawing/2014/main" id="{98942877-5E46-564E-8297-2E930233B1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010677" y="5512196"/>
            <a:ext cx="671237" cy="671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153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E8FE5-B7B7-A044-AFF7-8BB623096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What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these</a:t>
            </a:r>
            <a:r>
              <a:rPr lang="hu-HU" dirty="0"/>
              <a:t> 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/>
              <a:t>features</a:t>
            </a:r>
            <a:r>
              <a:rPr lang="hu-HU" dirty="0"/>
              <a:t>? - </a:t>
            </a:r>
            <a:r>
              <a:rPr lang="hu-HU" dirty="0" err="1"/>
              <a:t>planned</a:t>
            </a:r>
            <a:endParaRPr lang="hu-H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077C5B-CB6E-DA46-AF47-A538F3B9F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6482-1F8B-4D91-A9EF-561A82EBDC38}" type="datetime1">
              <a:rPr lang="hu-HU" smtClean="0"/>
              <a:t>2019. 05. 20.</a:t>
            </a:fld>
            <a:endParaRPr lang="hu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0F8E0-C733-5A41-8754-05EEC82E7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8</a:t>
            </a:fld>
            <a:endParaRPr lang="hu-HU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6852A5-F142-6B42-A5EF-873C5F7E4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6"/>
            <a:ext cx="8237054" cy="1482654"/>
          </a:xfrm>
        </p:spPr>
        <p:txBody>
          <a:bodyPr>
            <a:normAutofit/>
          </a:bodyPr>
          <a:lstStyle/>
          <a:p>
            <a:r>
              <a:rPr lang="hu-HU" sz="2400" dirty="0" err="1"/>
              <a:t>Raw</a:t>
            </a:r>
            <a:r>
              <a:rPr lang="hu-HU" sz="2400" dirty="0"/>
              <a:t> </a:t>
            </a:r>
            <a:r>
              <a:rPr lang="hu-HU" sz="2400" dirty="0" err="1"/>
              <a:t>string</a:t>
            </a:r>
            <a:r>
              <a:rPr lang="hu-HU" sz="2400" dirty="0"/>
              <a:t> </a:t>
            </a:r>
            <a:r>
              <a:rPr lang="hu-HU" sz="2400" dirty="0" err="1"/>
              <a:t>literals</a:t>
            </a:r>
            <a:endParaRPr lang="hu-HU" sz="2400" dirty="0"/>
          </a:p>
          <a:p>
            <a:pPr lvl="1"/>
            <a:r>
              <a:rPr lang="hu-HU" sz="2000" dirty="0" err="1"/>
              <a:t>Planned</a:t>
            </a:r>
            <a:r>
              <a:rPr lang="hu-HU" sz="2000" dirty="0"/>
              <a:t> </a:t>
            </a:r>
            <a:r>
              <a:rPr lang="hu-HU" sz="2000" dirty="0" err="1"/>
              <a:t>for</a:t>
            </a:r>
            <a:r>
              <a:rPr lang="hu-HU" sz="2000" dirty="0"/>
              <a:t> Java 12 </a:t>
            </a:r>
            <a:r>
              <a:rPr lang="hu-HU" sz="2000" dirty="0" err="1"/>
              <a:t>but</a:t>
            </a:r>
            <a:r>
              <a:rPr lang="hu-HU" sz="2000" dirty="0"/>
              <a:t> </a:t>
            </a:r>
            <a:r>
              <a:rPr lang="hu-HU" sz="2000" dirty="0" err="1"/>
              <a:t>withdrawn</a:t>
            </a:r>
            <a:r>
              <a:rPr lang="hu-HU" sz="2000" dirty="0"/>
              <a:t> </a:t>
            </a:r>
            <a:r>
              <a:rPr lang="hu-HU" sz="2000" dirty="0" err="1"/>
              <a:t>for</a:t>
            </a:r>
            <a:r>
              <a:rPr lang="hu-HU" sz="2000" dirty="0"/>
              <a:t> </a:t>
            </a:r>
            <a:r>
              <a:rPr lang="hu-HU" sz="2000" dirty="0" err="1"/>
              <a:t>further</a:t>
            </a:r>
            <a:r>
              <a:rPr lang="hu-HU" sz="2000" dirty="0"/>
              <a:t> </a:t>
            </a:r>
            <a:r>
              <a:rPr lang="hu-HU" sz="2000" dirty="0" err="1"/>
              <a:t>refinements</a:t>
            </a:r>
            <a:endParaRPr lang="hu-HU" sz="2000" dirty="0"/>
          </a:p>
          <a:p>
            <a:pPr lvl="1"/>
            <a:r>
              <a:rPr lang="hu-HU" sz="2000" dirty="0" err="1"/>
              <a:t>Make</a:t>
            </a:r>
            <a:r>
              <a:rPr lang="hu-HU" sz="2000" dirty="0"/>
              <a:t> it </a:t>
            </a:r>
            <a:r>
              <a:rPr lang="hu-HU" sz="2000" dirty="0" err="1"/>
              <a:t>easier</a:t>
            </a:r>
            <a:r>
              <a:rPr lang="hu-HU" sz="2000" dirty="0"/>
              <a:t> </a:t>
            </a:r>
            <a:r>
              <a:rPr lang="hu-HU" sz="2000" dirty="0" err="1"/>
              <a:t>for</a:t>
            </a:r>
            <a:r>
              <a:rPr lang="hu-HU" sz="2000" dirty="0"/>
              <a:t> </a:t>
            </a:r>
            <a:r>
              <a:rPr lang="hu-HU" sz="2000" dirty="0" err="1"/>
              <a:t>developers</a:t>
            </a:r>
            <a:r>
              <a:rPr lang="hu-HU" sz="2000" dirty="0"/>
              <a:t> </a:t>
            </a:r>
            <a:r>
              <a:rPr lang="hu-HU" sz="2000" dirty="0" err="1"/>
              <a:t>to</a:t>
            </a:r>
            <a:r>
              <a:rPr lang="hu-HU" sz="2000" dirty="0"/>
              <a:t> </a:t>
            </a:r>
            <a:r>
              <a:rPr lang="hu-HU" sz="2000" dirty="0" err="1"/>
              <a:t>express</a:t>
            </a:r>
            <a:r>
              <a:rPr lang="hu-HU" sz="2000" dirty="0"/>
              <a:t> </a:t>
            </a:r>
            <a:r>
              <a:rPr lang="hu-HU" sz="2000" dirty="0" err="1"/>
              <a:t>sequences</a:t>
            </a:r>
            <a:r>
              <a:rPr lang="hu-HU" sz="2000" dirty="0"/>
              <a:t> of </a:t>
            </a:r>
            <a:r>
              <a:rPr lang="hu-HU" sz="2000" dirty="0" err="1"/>
              <a:t>characters</a:t>
            </a:r>
            <a:r>
              <a:rPr lang="hu-HU" sz="2000" dirty="0"/>
              <a:t> in a </a:t>
            </a:r>
            <a:r>
              <a:rPr lang="hu-HU" sz="2000" dirty="0" err="1"/>
              <a:t>readable</a:t>
            </a:r>
            <a:r>
              <a:rPr lang="hu-HU" sz="2000" dirty="0"/>
              <a:t> </a:t>
            </a:r>
            <a:r>
              <a:rPr lang="hu-HU" sz="2000" dirty="0" err="1"/>
              <a:t>form</a:t>
            </a:r>
            <a:r>
              <a:rPr lang="hu-HU" sz="2000" dirty="0"/>
              <a:t>, free of Java </a:t>
            </a:r>
            <a:r>
              <a:rPr lang="hu-HU" sz="2000" dirty="0" err="1"/>
              <a:t>indicators</a:t>
            </a:r>
            <a:endParaRPr lang="hu-HU" sz="200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48EB3F-C929-4643-911C-EA82AE24B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Előadás téma</a:t>
            </a:r>
            <a:endParaRPr lang="hu-HU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F4E7797-668D-F84E-B001-3D2B7AC1AF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29" y="3308280"/>
            <a:ext cx="5801449" cy="130430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A60A777-9FBB-8E42-9B75-2E2CCE7FBA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29" y="4599519"/>
            <a:ext cx="4949691" cy="1630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394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E8FE5-B7B7-A044-AFF7-8BB623096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What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these</a:t>
            </a:r>
            <a:r>
              <a:rPr lang="hu-HU" dirty="0"/>
              <a:t> 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/>
              <a:t>features</a:t>
            </a:r>
            <a:r>
              <a:rPr lang="hu-HU" dirty="0"/>
              <a:t>? - </a:t>
            </a:r>
            <a:r>
              <a:rPr lang="hu-HU" dirty="0" err="1"/>
              <a:t>planned</a:t>
            </a:r>
            <a:endParaRPr lang="hu-H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077C5B-CB6E-DA46-AF47-A538F3B9F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6482-1F8B-4D91-A9EF-561A82EBDC38}" type="datetime1">
              <a:rPr lang="hu-HU" smtClean="0"/>
              <a:t>2019. 05. 20.</a:t>
            </a:fld>
            <a:endParaRPr lang="hu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0F8E0-C733-5A41-8754-05EEC82E7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9</a:t>
            </a:fld>
            <a:endParaRPr lang="hu-HU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6852A5-F142-6B42-A5EF-873C5F7E4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217399" cy="4441611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hu-HU" sz="2200" dirty="0"/>
              <a:t>Project </a:t>
            </a:r>
            <a:r>
              <a:rPr lang="hu-HU" sz="2200" dirty="0" err="1"/>
              <a:t>Loom</a:t>
            </a:r>
            <a:r>
              <a:rPr lang="hu-HU" sz="2200" dirty="0"/>
              <a:t> – </a:t>
            </a:r>
            <a:r>
              <a:rPr lang="hu-HU" sz="2200" dirty="0" err="1"/>
              <a:t>Fibers</a:t>
            </a:r>
            <a:endParaRPr lang="hu-HU" sz="2200" dirty="0"/>
          </a:p>
          <a:p>
            <a:pPr>
              <a:lnSpc>
                <a:spcPct val="100000"/>
              </a:lnSpc>
            </a:pPr>
            <a:r>
              <a:rPr lang="hu-HU" sz="2200" dirty="0" err="1"/>
              <a:t>Support</a:t>
            </a:r>
            <a:r>
              <a:rPr lang="hu-HU" sz="2200" dirty="0"/>
              <a:t> a </a:t>
            </a:r>
            <a:r>
              <a:rPr lang="hu-HU" sz="2200" dirty="0" err="1"/>
              <a:t>high-throughput</a:t>
            </a:r>
            <a:r>
              <a:rPr lang="hu-HU" sz="2200" dirty="0"/>
              <a:t>, </a:t>
            </a:r>
            <a:r>
              <a:rPr lang="hu-HU" sz="2200" dirty="0" err="1"/>
              <a:t>lightweight</a:t>
            </a:r>
            <a:r>
              <a:rPr lang="hu-HU" sz="2200" dirty="0"/>
              <a:t> </a:t>
            </a:r>
            <a:r>
              <a:rPr lang="hu-HU" sz="2200" dirty="0" err="1"/>
              <a:t>concurrency</a:t>
            </a:r>
            <a:r>
              <a:rPr lang="hu-HU" sz="2200" dirty="0"/>
              <a:t> </a:t>
            </a:r>
            <a:r>
              <a:rPr lang="hu-HU" sz="2200" dirty="0" err="1"/>
              <a:t>model</a:t>
            </a:r>
            <a:r>
              <a:rPr lang="hu-HU" sz="2200" dirty="0"/>
              <a:t> in Java</a:t>
            </a:r>
          </a:p>
          <a:p>
            <a:pPr lvl="1">
              <a:lnSpc>
                <a:spcPct val="100000"/>
              </a:lnSpc>
            </a:pPr>
            <a:r>
              <a:rPr lang="hu-HU" sz="2100" dirty="0" err="1"/>
              <a:t>Threads</a:t>
            </a:r>
            <a:r>
              <a:rPr lang="hu-HU" sz="2100" dirty="0"/>
              <a:t> in Java </a:t>
            </a:r>
            <a:r>
              <a:rPr lang="hu-HU" sz="2100" dirty="0" err="1"/>
              <a:t>are</a:t>
            </a:r>
            <a:r>
              <a:rPr lang="hu-HU" sz="2100" dirty="0"/>
              <a:t> </a:t>
            </a:r>
            <a:r>
              <a:rPr lang="hu-HU" sz="2100" dirty="0" err="1"/>
              <a:t>built</a:t>
            </a:r>
            <a:r>
              <a:rPr lang="hu-HU" sz="2100" dirty="0"/>
              <a:t> </a:t>
            </a:r>
            <a:r>
              <a:rPr lang="hu-HU" sz="2100" dirty="0" err="1"/>
              <a:t>on</a:t>
            </a:r>
            <a:r>
              <a:rPr lang="hu-HU" sz="2100" dirty="0"/>
              <a:t> top of OS </a:t>
            </a:r>
            <a:r>
              <a:rPr lang="hu-HU" sz="2100" dirty="0" err="1"/>
              <a:t>threads</a:t>
            </a:r>
            <a:endParaRPr lang="hu-HU" sz="2100" dirty="0"/>
          </a:p>
          <a:p>
            <a:pPr lvl="1">
              <a:lnSpc>
                <a:spcPct val="100000"/>
              </a:lnSpc>
            </a:pPr>
            <a:r>
              <a:rPr lang="hu-HU" sz="2100" dirty="0" err="1"/>
              <a:t>Can’t</a:t>
            </a:r>
            <a:r>
              <a:rPr lang="hu-HU" sz="2100" dirty="0"/>
              <a:t> </a:t>
            </a:r>
            <a:r>
              <a:rPr lang="hu-HU" sz="2100" dirty="0" err="1"/>
              <a:t>support</a:t>
            </a:r>
            <a:r>
              <a:rPr lang="hu-HU" sz="2100" dirty="0"/>
              <a:t> </a:t>
            </a:r>
            <a:r>
              <a:rPr lang="hu-HU" sz="2100" dirty="0" err="1"/>
              <a:t>the</a:t>
            </a:r>
            <a:r>
              <a:rPr lang="hu-HU" sz="2100" dirty="0"/>
              <a:t> </a:t>
            </a:r>
            <a:r>
              <a:rPr lang="hu-HU" sz="2100" dirty="0" err="1"/>
              <a:t>demand</a:t>
            </a:r>
            <a:r>
              <a:rPr lang="hu-HU" sz="2100" dirty="0"/>
              <a:t> </a:t>
            </a:r>
            <a:r>
              <a:rPr lang="hu-HU" sz="2100" dirty="0" err="1"/>
              <a:t>for</a:t>
            </a:r>
            <a:r>
              <a:rPr lang="hu-HU" sz="2100" dirty="0"/>
              <a:t> </a:t>
            </a:r>
            <a:r>
              <a:rPr lang="hu-HU" sz="2100" dirty="0" err="1"/>
              <a:t>thousands</a:t>
            </a:r>
            <a:r>
              <a:rPr lang="hu-HU" sz="2100" dirty="0"/>
              <a:t> </a:t>
            </a:r>
            <a:r>
              <a:rPr lang="hu-HU" sz="2100" dirty="0" err="1"/>
              <a:t>or</a:t>
            </a:r>
            <a:r>
              <a:rPr lang="hu-HU" sz="2100" dirty="0"/>
              <a:t> </a:t>
            </a:r>
            <a:r>
              <a:rPr lang="hu-HU" sz="2100" dirty="0" err="1"/>
              <a:t>millions</a:t>
            </a:r>
            <a:r>
              <a:rPr lang="hu-HU" sz="2100" dirty="0"/>
              <a:t> of </a:t>
            </a:r>
            <a:r>
              <a:rPr lang="hu-HU" sz="2100" dirty="0" err="1"/>
              <a:t>users</a:t>
            </a:r>
            <a:r>
              <a:rPr lang="hu-HU" sz="2100" dirty="0"/>
              <a:t> </a:t>
            </a:r>
            <a:r>
              <a:rPr lang="hu-HU" sz="2100" dirty="0" err="1"/>
              <a:t>or</a:t>
            </a:r>
            <a:r>
              <a:rPr lang="hu-HU" sz="2100" dirty="0"/>
              <a:t> </a:t>
            </a:r>
            <a:r>
              <a:rPr lang="hu-HU" sz="2100" dirty="0" err="1"/>
              <a:t>transactions</a:t>
            </a:r>
            <a:endParaRPr lang="hu-HU" sz="2100" dirty="0"/>
          </a:p>
          <a:p>
            <a:pPr lvl="2">
              <a:lnSpc>
                <a:spcPct val="100000"/>
              </a:lnSpc>
            </a:pPr>
            <a:endParaRPr lang="hu-HU" sz="1800" dirty="0"/>
          </a:p>
          <a:p>
            <a:pPr lvl="1">
              <a:lnSpc>
                <a:spcPct val="100000"/>
              </a:lnSpc>
            </a:pPr>
            <a:r>
              <a:rPr lang="hu-HU" sz="2200" dirty="0"/>
              <a:t>a) </a:t>
            </a:r>
            <a:r>
              <a:rPr lang="hu-HU" sz="2200" dirty="0" err="1"/>
              <a:t>Asyncronous</a:t>
            </a:r>
            <a:r>
              <a:rPr lang="hu-HU" sz="2200" dirty="0"/>
              <a:t> </a:t>
            </a:r>
            <a:r>
              <a:rPr lang="hu-HU" sz="2200" dirty="0" err="1"/>
              <a:t>code</a:t>
            </a:r>
            <a:r>
              <a:rPr lang="hu-HU" sz="2200" dirty="0"/>
              <a:t>, </a:t>
            </a:r>
            <a:r>
              <a:rPr lang="hu-HU" sz="2200" dirty="0" err="1"/>
              <a:t>promises</a:t>
            </a:r>
            <a:r>
              <a:rPr lang="hu-HU" sz="2200" dirty="0"/>
              <a:t> (</a:t>
            </a:r>
            <a:r>
              <a:rPr lang="hu-HU" sz="2200" dirty="0" err="1"/>
              <a:t>CompletableFuture</a:t>
            </a:r>
            <a:r>
              <a:rPr lang="hu-HU" sz="2200" dirty="0"/>
              <a:t>), </a:t>
            </a:r>
            <a:r>
              <a:rPr lang="hu-HU" sz="2200" dirty="0" err="1"/>
              <a:t>Reactive</a:t>
            </a:r>
            <a:r>
              <a:rPr lang="hu-HU" sz="2200" dirty="0"/>
              <a:t> </a:t>
            </a:r>
            <a:r>
              <a:rPr lang="hu-HU" sz="2200" dirty="0" err="1"/>
              <a:t>programming</a:t>
            </a:r>
            <a:r>
              <a:rPr lang="hu-HU" sz="2200" dirty="0"/>
              <a:t> (</a:t>
            </a:r>
            <a:r>
              <a:rPr lang="hu-HU" sz="2200" dirty="0" err="1"/>
              <a:t>RxJava</a:t>
            </a:r>
            <a:r>
              <a:rPr lang="hu-HU" sz="2200" dirty="0"/>
              <a:t>)</a:t>
            </a:r>
          </a:p>
          <a:p>
            <a:pPr lvl="1">
              <a:lnSpc>
                <a:spcPct val="100000"/>
              </a:lnSpc>
            </a:pPr>
            <a:r>
              <a:rPr lang="hu-HU" sz="2200" b="1" dirty="0"/>
              <a:t>b) </a:t>
            </a:r>
            <a:r>
              <a:rPr lang="hu-HU" sz="2200" b="1" dirty="0" err="1"/>
              <a:t>Fibers</a:t>
            </a:r>
            <a:r>
              <a:rPr lang="hu-HU" sz="2200" dirty="0"/>
              <a:t> – </a:t>
            </a:r>
            <a:r>
              <a:rPr lang="hu-HU" sz="2200" dirty="0" err="1"/>
              <a:t>user-mode</a:t>
            </a:r>
            <a:r>
              <a:rPr lang="hu-HU" sz="2200" dirty="0"/>
              <a:t> </a:t>
            </a:r>
            <a:r>
              <a:rPr lang="hu-HU" sz="2200" dirty="0" err="1"/>
              <a:t>threads</a:t>
            </a:r>
            <a:r>
              <a:rPr lang="hu-HU" sz="2200" dirty="0"/>
              <a:t> </a:t>
            </a:r>
            <a:r>
              <a:rPr lang="hu-HU" sz="2200" dirty="0" err="1"/>
              <a:t>which</a:t>
            </a:r>
            <a:r>
              <a:rPr lang="hu-HU" sz="2200" dirty="0"/>
              <a:t> </a:t>
            </a:r>
            <a:r>
              <a:rPr lang="hu-HU" sz="2200" dirty="0" err="1"/>
              <a:t>rely</a:t>
            </a:r>
            <a:r>
              <a:rPr lang="hu-HU" sz="2200" dirty="0"/>
              <a:t> </a:t>
            </a:r>
            <a:r>
              <a:rPr lang="hu-HU" sz="2200" dirty="0" err="1"/>
              <a:t>on</a:t>
            </a:r>
            <a:r>
              <a:rPr lang="hu-HU" sz="2200" dirty="0"/>
              <a:t> JVM </a:t>
            </a:r>
            <a:r>
              <a:rPr lang="hu-HU" sz="2200" dirty="0" err="1"/>
              <a:t>implementation</a:t>
            </a:r>
            <a:r>
              <a:rPr lang="hu-HU" sz="2200" dirty="0"/>
              <a:t> of </a:t>
            </a:r>
            <a:r>
              <a:rPr lang="hu-HU" sz="2200" dirty="0" err="1"/>
              <a:t>continuations</a:t>
            </a:r>
            <a:r>
              <a:rPr lang="hu-HU" sz="2200" dirty="0"/>
              <a:t> and </a:t>
            </a:r>
            <a:r>
              <a:rPr lang="hu-HU" sz="2200" dirty="0" err="1"/>
              <a:t>schedulers</a:t>
            </a:r>
            <a:r>
              <a:rPr lang="hu-HU" sz="2200" dirty="0"/>
              <a:t> </a:t>
            </a:r>
            <a:r>
              <a:rPr lang="hu-HU" sz="2200" dirty="0" err="1"/>
              <a:t>instead</a:t>
            </a:r>
            <a:r>
              <a:rPr lang="hu-HU" sz="2200" dirty="0"/>
              <a:t> of </a:t>
            </a:r>
            <a:r>
              <a:rPr lang="hu-HU" sz="2200" dirty="0" err="1"/>
              <a:t>the</a:t>
            </a:r>
            <a:r>
              <a:rPr lang="hu-HU" sz="2200" dirty="0"/>
              <a:t> OS </a:t>
            </a:r>
            <a:r>
              <a:rPr lang="hu-HU" sz="2200" dirty="0" err="1"/>
              <a:t>implementation</a:t>
            </a:r>
            <a:endParaRPr lang="hu-HU" sz="2200" dirty="0"/>
          </a:p>
          <a:p>
            <a:pPr lvl="1"/>
            <a:endParaRPr lang="hu-HU" sz="200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48EB3F-C929-4643-911C-EA82AE24B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Előadás téma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79041592"/>
      </p:ext>
    </p:extLst>
  </p:cSld>
  <p:clrMapOvr>
    <a:masterClrMapping/>
  </p:clrMapOvr>
</p:sld>
</file>

<file path=ppt/theme/theme1.xml><?xml version="1.0" encoding="utf-8"?>
<a:theme xmlns:a="http://schemas.openxmlformats.org/drawingml/2006/main" name="AS - 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utsoft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ges_sablon_4_3" id="{974AE963-3EAB-4531-94C3-BD2B30C47C89}" vid="{6160B170-DF20-4831-85CC-A7D54A52AA34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F0ECD861B6C24D9DE6C610410A9680" ma:contentTypeVersion="11" ma:contentTypeDescription="Create a new document." ma:contentTypeScope="" ma:versionID="0e548bf493cd170310d235207888c6b9">
  <xsd:schema xmlns:xsd="http://www.w3.org/2001/XMLSchema" xmlns:xs="http://www.w3.org/2001/XMLSchema" xmlns:p="http://schemas.microsoft.com/office/2006/metadata/properties" xmlns:ns1="http://schemas.microsoft.com/sharepoint/v3" xmlns:ns2="8f2d48a8-3d15-4a9a-bc6b-e84b4fa59525" xmlns:ns3="843bd4ae-105e-484a-97ba-9cfb3101a146" targetNamespace="http://schemas.microsoft.com/office/2006/metadata/properties" ma:root="true" ma:fieldsID="305a332752055d7a96f46be3cf17691d" ns1:_="" ns2:_="" ns3:_="">
    <xsd:import namespace="http://schemas.microsoft.com/sharepoint/v3"/>
    <xsd:import namespace="8f2d48a8-3d15-4a9a-bc6b-e84b4fa59525"/>
    <xsd:import namespace="843bd4ae-105e-484a-97ba-9cfb3101a1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1:PublishingStartDate" minOccurs="0"/>
                <xsd:element ref="ns1:PublishingExpirationDat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CR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2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3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2d48a8-3d15-4a9a-bc6b-e84b4fa595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3bd4ae-105e-484a-97ba-9cfb3101a14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1C14C3B-8931-4E77-BD8C-F66686B16C9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5ABD21-F8CF-4624-9FA1-9712EC4CFE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2d48a8-3d15-4a9a-bc6b-e84b4fa59525"/>
    <ds:schemaRef ds:uri="843bd4ae-105e-484a-97ba-9cfb3101a1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48366B8-7F3E-4273-98AD-617352153348}">
  <ds:schemaRefs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8f2d48a8-3d15-4a9a-bc6b-e84b4fa59525"/>
    <ds:schemaRef ds:uri="http://www.w3.org/XML/1998/namespace"/>
    <ds:schemaRef ds:uri="http://purl.org/dc/elements/1.1/"/>
    <ds:schemaRef ds:uri="843bd4ae-105e-484a-97ba-9cfb3101a146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AS - téma</Template>
  <TotalTime>264</TotalTime>
  <Words>839</Words>
  <Application>Microsoft Macintosh PowerPoint</Application>
  <PresentationFormat>On-screen Show (4:3)</PresentationFormat>
  <Paragraphs>154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Consolas</vt:lpstr>
      <vt:lpstr>Open Sans</vt:lpstr>
      <vt:lpstr>Source Sans Pro</vt:lpstr>
      <vt:lpstr>AS - téma</vt:lpstr>
      <vt:lpstr>What’s new in Java 2019</vt:lpstr>
      <vt:lpstr>What’s new in Java?</vt:lpstr>
      <vt:lpstr>Faster release cadence</vt:lpstr>
      <vt:lpstr>Java release cycle</vt:lpstr>
      <vt:lpstr>Java release cycle</vt:lpstr>
      <vt:lpstr>What are these new features? - released</vt:lpstr>
      <vt:lpstr>What are these new features? - released</vt:lpstr>
      <vt:lpstr>What are these new features? - planned</vt:lpstr>
      <vt:lpstr>What are these new features? - planned</vt:lpstr>
      <vt:lpstr>What are these new features?</vt:lpstr>
      <vt:lpstr>Changed licensing</vt:lpstr>
      <vt:lpstr>Oracle licensing change</vt:lpstr>
      <vt:lpstr>Oracle licensing change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new in Java 2019</dc:title>
  <dc:creator>Tömösvári Imre (ext)</dc:creator>
  <cp:lastModifiedBy>Tömösvári Imre (ext)</cp:lastModifiedBy>
  <cp:revision>19</cp:revision>
  <dcterms:created xsi:type="dcterms:W3CDTF">2019-05-19T11:18:51Z</dcterms:created>
  <dcterms:modified xsi:type="dcterms:W3CDTF">2019-05-20T14:04:21Z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0x01010021F0ECD861B6C24D9DE6C610410A9680</vt:lpwstr>
  </property>
</Properties>
</file>