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notesMasterIdLst>
    <p:notesMasterId r:id="rId13"/>
  </p:notesMasterIdLst>
  <p:sldIdLst>
    <p:sldId id="291" r:id="rId2"/>
    <p:sldId id="284" r:id="rId3"/>
    <p:sldId id="286" r:id="rId4"/>
    <p:sldId id="285" r:id="rId5"/>
    <p:sldId id="287" r:id="rId6"/>
    <p:sldId id="293" r:id="rId7"/>
    <p:sldId id="288" r:id="rId8"/>
    <p:sldId id="290" r:id="rId9"/>
    <p:sldId id="292" r:id="rId10"/>
    <p:sldId id="294" r:id="rId11"/>
    <p:sldId id="297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40"/>
    <a:srgbClr val="009CA6"/>
    <a:srgbClr val="06038D"/>
    <a:srgbClr val="8C1515"/>
    <a:srgbClr val="75787B"/>
    <a:srgbClr val="FF00A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1" autoAdjust="0"/>
    <p:restoredTop sz="93683" autoAdjust="0"/>
  </p:normalViewPr>
  <p:slideViewPr>
    <p:cSldViewPr snapToGrid="0" snapToObjects="1">
      <p:cViewPr varScale="1">
        <p:scale>
          <a:sx n="88" d="100"/>
          <a:sy n="88" d="100"/>
        </p:scale>
        <p:origin x="184" y="77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4E42B-4916-B446-8EAC-F75B0039E542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2CAAC-3E77-B643-A184-E19370C1E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7D6-24BB-704A-9567-AEF6B65C87F2}" type="datetimeFigureOut">
              <a:rPr lang="hu-HU" smtClean="0"/>
              <a:t>2019. 04. 29.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E12E-B628-3644-8B97-623570970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761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7D6-24BB-704A-9567-AEF6B65C87F2}" type="datetimeFigureOut">
              <a:rPr lang="hu-HU" smtClean="0"/>
              <a:t>2019. 04. 29.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E12E-B628-3644-8B97-623570970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7D6-24BB-704A-9567-AEF6B65C87F2}" type="datetimeFigureOut">
              <a:rPr lang="hu-HU" smtClean="0"/>
              <a:t>2019. 04. 29.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E12E-B628-3644-8B97-623570970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61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2" y="200026"/>
            <a:ext cx="10969942" cy="147002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1761066"/>
            <a:ext cx="10969943" cy="47006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190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7D6-24BB-704A-9567-AEF6B65C87F2}" type="datetimeFigureOut">
              <a:rPr lang="hu-HU" smtClean="0"/>
              <a:t>2019. 04. 29.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E12E-B628-3644-8B97-6235709709E3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825AD-4DF2-0E4A-B069-EE3B9F787C35}"/>
              </a:ext>
            </a:extLst>
          </p:cNvPr>
          <p:cNvSpPr/>
          <p:nvPr userDrawn="1"/>
        </p:nvSpPr>
        <p:spPr>
          <a:xfrm>
            <a:off x="-1" y="6151036"/>
            <a:ext cx="12188825" cy="706964"/>
          </a:xfrm>
          <a:prstGeom prst="rect">
            <a:avLst/>
          </a:prstGeom>
          <a:solidFill>
            <a:srgbClr val="00B1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IDS_logo_Horizontal_widsonly_white.png">
            <a:extLst>
              <a:ext uri="{FF2B5EF4-FFF2-40B4-BE49-F238E27FC236}">
                <a16:creationId xmlns:a16="http://schemas.microsoft.com/office/drawing/2014/main" id="{55A1C170-E0C0-A248-9A4A-C98AAE40A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8" y="6167970"/>
            <a:ext cx="243209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5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7D6-24BB-704A-9567-AEF6B65C87F2}" type="datetimeFigureOut">
              <a:rPr lang="hu-HU" smtClean="0"/>
              <a:t>2019. 04. 29.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E12E-B628-3644-8B97-623570970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566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7D6-24BB-704A-9567-AEF6B65C87F2}" type="datetimeFigureOut">
              <a:rPr lang="hu-HU" smtClean="0"/>
              <a:t>2019. 04. 29.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E12E-B628-3644-8B97-6235709709E3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119DE-623D-F146-A02C-32C47705D993}"/>
              </a:ext>
            </a:extLst>
          </p:cNvPr>
          <p:cNvSpPr/>
          <p:nvPr userDrawn="1"/>
        </p:nvSpPr>
        <p:spPr>
          <a:xfrm>
            <a:off x="-1" y="6151036"/>
            <a:ext cx="12188825" cy="706964"/>
          </a:xfrm>
          <a:prstGeom prst="rect">
            <a:avLst/>
          </a:prstGeom>
          <a:solidFill>
            <a:srgbClr val="00B1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IDS_logo_Horizontal_widsonly_white.png">
            <a:extLst>
              <a:ext uri="{FF2B5EF4-FFF2-40B4-BE49-F238E27FC236}">
                <a16:creationId xmlns:a16="http://schemas.microsoft.com/office/drawing/2014/main" id="{5AD2DC23-750F-A448-A6F1-BC151A14A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8" y="6167970"/>
            <a:ext cx="243209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7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7D6-24BB-704A-9567-AEF6B65C87F2}" type="datetimeFigureOut">
              <a:rPr lang="hu-HU" smtClean="0"/>
              <a:t>2019. 04. 29.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E12E-B628-3644-8B97-6235709709E3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AA3AC-C058-A448-BB58-761D29114CF9}"/>
              </a:ext>
            </a:extLst>
          </p:cNvPr>
          <p:cNvSpPr/>
          <p:nvPr userDrawn="1"/>
        </p:nvSpPr>
        <p:spPr>
          <a:xfrm>
            <a:off x="-1" y="6151036"/>
            <a:ext cx="12188825" cy="706964"/>
          </a:xfrm>
          <a:prstGeom prst="rect">
            <a:avLst/>
          </a:prstGeom>
          <a:solidFill>
            <a:srgbClr val="00B1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IDS_logo_Horizontal_widsonly_white.png">
            <a:extLst>
              <a:ext uri="{FF2B5EF4-FFF2-40B4-BE49-F238E27FC236}">
                <a16:creationId xmlns:a16="http://schemas.microsoft.com/office/drawing/2014/main" id="{9D308BDF-0439-3347-9925-70F986123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8" y="6167970"/>
            <a:ext cx="243209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7D6-24BB-704A-9567-AEF6B65C87F2}" type="datetimeFigureOut">
              <a:rPr lang="hu-HU" smtClean="0"/>
              <a:t>2019. 04. 29.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E12E-B628-3644-8B97-6235709709E3}" type="slidenum">
              <a:rPr lang="hu-HU" smtClean="0"/>
              <a:t>‹#›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44A54-654B-664F-8229-094E5EE45DA3}"/>
              </a:ext>
            </a:extLst>
          </p:cNvPr>
          <p:cNvSpPr/>
          <p:nvPr userDrawn="1"/>
        </p:nvSpPr>
        <p:spPr>
          <a:xfrm>
            <a:off x="-1" y="6151036"/>
            <a:ext cx="12188825" cy="706964"/>
          </a:xfrm>
          <a:prstGeom prst="rect">
            <a:avLst/>
          </a:prstGeom>
          <a:solidFill>
            <a:srgbClr val="00B1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IDS_logo_Horizontal_widsonly_white.png">
            <a:extLst>
              <a:ext uri="{FF2B5EF4-FFF2-40B4-BE49-F238E27FC236}">
                <a16:creationId xmlns:a16="http://schemas.microsoft.com/office/drawing/2014/main" id="{B57F9ABF-309D-EE45-8A22-ECCD88D8E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8" y="6167970"/>
            <a:ext cx="243209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2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7D6-24BB-704A-9567-AEF6B65C87F2}" type="datetimeFigureOut">
              <a:rPr lang="hu-HU" smtClean="0"/>
              <a:t>2019. 04. 29.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E12E-B628-3644-8B97-6235709709E3}" type="slidenum">
              <a:rPr lang="hu-HU" smtClean="0"/>
              <a:t>‹#›</a:t>
            </a:fld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A425EF-6F34-1143-B0BC-EE3A64FC6784}"/>
              </a:ext>
            </a:extLst>
          </p:cNvPr>
          <p:cNvSpPr/>
          <p:nvPr userDrawn="1"/>
        </p:nvSpPr>
        <p:spPr>
          <a:xfrm>
            <a:off x="-1" y="6151036"/>
            <a:ext cx="12188825" cy="706964"/>
          </a:xfrm>
          <a:prstGeom prst="rect">
            <a:avLst/>
          </a:prstGeom>
          <a:solidFill>
            <a:srgbClr val="00B1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IDS_logo_Horizontal_widsonly_white.png">
            <a:extLst>
              <a:ext uri="{FF2B5EF4-FFF2-40B4-BE49-F238E27FC236}">
                <a16:creationId xmlns:a16="http://schemas.microsoft.com/office/drawing/2014/main" id="{99731329-A415-4641-AEEE-968CF6CC9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8" y="6167970"/>
            <a:ext cx="243209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0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7D6-24BB-704A-9567-AEF6B65C87F2}" type="datetimeFigureOut">
              <a:rPr lang="hu-HU" smtClean="0"/>
              <a:t>2019. 04. 29.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E12E-B628-3644-8B97-623570970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2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7D6-24BB-704A-9567-AEF6B65C87F2}" type="datetimeFigureOut">
              <a:rPr lang="hu-HU" smtClean="0"/>
              <a:t>2019. 04. 29.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E12E-B628-3644-8B97-623570970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628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A7D6-24BB-704A-9567-AEF6B65C87F2}" type="datetimeFigureOut">
              <a:rPr lang="hu-HU" smtClean="0"/>
              <a:t>2019. 04. 29.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E12E-B628-3644-8B97-623570970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26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16.sv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27.sv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64" y="0"/>
            <a:ext cx="1090745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609" y="3074178"/>
            <a:ext cx="6103605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When data science meets </a:t>
            </a: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 development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Göbölös-Szabó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Julianna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Skyscanner</a:t>
            </a:r>
          </a:p>
        </p:txBody>
      </p:sp>
    </p:spTree>
    <p:extLst>
      <p:ext uri="{BB962C8B-B14F-4D97-AF65-F5344CB8AC3E}">
        <p14:creationId xmlns:p14="http://schemas.microsoft.com/office/powerpoint/2010/main" val="58655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520" y="-224410"/>
            <a:ext cx="10969942" cy="1470025"/>
          </a:xfrm>
        </p:spPr>
        <p:txBody>
          <a:bodyPr>
            <a:normAutofit/>
          </a:bodyPr>
          <a:lstStyle/>
          <a:p>
            <a:pPr algn="ctr"/>
            <a:r>
              <a:rPr lang="en" sz="4400" b="1" dirty="0">
                <a:solidFill>
                  <a:schemeClr val="bg2">
                    <a:lumMod val="50000"/>
                  </a:schemeClr>
                </a:solidFill>
              </a:rPr>
              <a:t>Team work with other disciplines is key</a:t>
            </a: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6B498-1D5E-7F48-88AE-E26B76563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71D39C-E9AD-C342-84B8-150A5E3E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944" y="2848352"/>
            <a:ext cx="1337209" cy="14500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5D52B7-0000-FE4F-8403-59237164E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6" r="10400" b="-990"/>
          <a:stretch/>
        </p:blipFill>
        <p:spPr>
          <a:xfrm>
            <a:off x="3850002" y="4483594"/>
            <a:ext cx="1315778" cy="15263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671D4B-29D9-5E44-A502-3E95C223CA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92" t="3773" r="17091" b="11079"/>
          <a:stretch/>
        </p:blipFill>
        <p:spPr>
          <a:xfrm>
            <a:off x="7270350" y="4679737"/>
            <a:ext cx="997443" cy="11341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13DE69-7007-EB40-89A0-9D3A9C4E1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20" t="6078" r="14203" b="5946"/>
          <a:stretch/>
        </p:blipFill>
        <p:spPr>
          <a:xfrm>
            <a:off x="7219954" y="1442764"/>
            <a:ext cx="1047839" cy="12962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550E81A-02A0-FA48-A09D-AE363E50B1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84" t="1202" r="16237"/>
          <a:stretch/>
        </p:blipFill>
        <p:spPr>
          <a:xfrm>
            <a:off x="3992358" y="1389800"/>
            <a:ext cx="1031067" cy="1402168"/>
          </a:xfrm>
          <a:prstGeom prst="rect">
            <a:avLst/>
          </a:prstGeom>
        </p:spPr>
      </p:pic>
      <p:pic>
        <p:nvPicPr>
          <p:cNvPr id="28" name="Graphic 27" descr="Heart">
            <a:extLst>
              <a:ext uri="{FF2B5EF4-FFF2-40B4-BE49-F238E27FC236}">
                <a16:creationId xmlns:a16="http://schemas.microsoft.com/office/drawing/2014/main" id="{9BFFA084-5D74-D24D-99D3-4EDA735E91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2139" y="4274990"/>
            <a:ext cx="517815" cy="517815"/>
          </a:xfrm>
          <a:prstGeom prst="rect">
            <a:avLst/>
          </a:prstGeom>
        </p:spPr>
      </p:pic>
      <p:pic>
        <p:nvPicPr>
          <p:cNvPr id="29" name="Graphic 28" descr="Heart">
            <a:extLst>
              <a:ext uri="{FF2B5EF4-FFF2-40B4-BE49-F238E27FC236}">
                <a16:creationId xmlns:a16="http://schemas.microsoft.com/office/drawing/2014/main" id="{C27A1E49-AE08-F447-850E-8D7F6A893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2349" y="2791968"/>
            <a:ext cx="517815" cy="517815"/>
          </a:xfrm>
          <a:prstGeom prst="rect">
            <a:avLst/>
          </a:prstGeom>
        </p:spPr>
      </p:pic>
      <p:pic>
        <p:nvPicPr>
          <p:cNvPr id="30" name="Graphic 29" descr="Heart">
            <a:extLst>
              <a:ext uri="{FF2B5EF4-FFF2-40B4-BE49-F238E27FC236}">
                <a16:creationId xmlns:a16="http://schemas.microsoft.com/office/drawing/2014/main" id="{45AD056B-0F5C-F34A-9315-ED66394EB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7129" y="2760056"/>
            <a:ext cx="517815" cy="517815"/>
          </a:xfrm>
          <a:prstGeom prst="rect">
            <a:avLst/>
          </a:prstGeom>
        </p:spPr>
      </p:pic>
      <p:pic>
        <p:nvPicPr>
          <p:cNvPr id="31" name="Graphic 30" descr="Heart">
            <a:extLst>
              <a:ext uri="{FF2B5EF4-FFF2-40B4-BE49-F238E27FC236}">
                <a16:creationId xmlns:a16="http://schemas.microsoft.com/office/drawing/2014/main" id="{4009B32D-0642-EB43-9C32-FF8E92CE0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47129" y="4274989"/>
            <a:ext cx="517815" cy="5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77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64" y="0"/>
            <a:ext cx="1090745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574" y="2043663"/>
            <a:ext cx="610360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193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6512" y="802956"/>
            <a:ext cx="4332685" cy="1272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732930" y="2481943"/>
            <a:ext cx="4332339" cy="3579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2">
                    <a:lumMod val="50000"/>
                  </a:schemeClr>
                </a:solidFill>
              </a:rPr>
              <a:t>Data science </a:t>
            </a:r>
            <a:r>
              <a:rPr lang="en-US" sz="1900" dirty="0">
                <a:solidFill>
                  <a:srgbClr val="000000"/>
                </a:solidFill>
              </a:rPr>
              <a:t>produces insights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2">
                    <a:lumMod val="50000"/>
                  </a:schemeClr>
                </a:solidFill>
              </a:rPr>
              <a:t>Machine learning </a:t>
            </a:r>
            <a:r>
              <a:rPr lang="en-US" sz="1900" dirty="0">
                <a:solidFill>
                  <a:srgbClr val="000000"/>
                </a:solidFill>
              </a:rPr>
              <a:t>produces prediction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2">
                    <a:lumMod val="50000"/>
                  </a:schemeClr>
                </a:solidFill>
              </a:rPr>
              <a:t>Artificial intelligence </a:t>
            </a:r>
            <a:r>
              <a:rPr lang="en-US" sz="1900" dirty="0">
                <a:solidFill>
                  <a:srgbClr val="000000"/>
                </a:solidFill>
              </a:rPr>
              <a:t>produces action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AI is anything that has not been done yet</a:t>
            </a:r>
            <a:br>
              <a:rPr lang="en-US" sz="1900" dirty="0">
                <a:solidFill>
                  <a:srgbClr val="000000"/>
                </a:solidFill>
              </a:rPr>
            </a:b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https://</a:t>
            </a:r>
            <a:r>
              <a:rPr lang="en-US" sz="1900" dirty="0" err="1">
                <a:solidFill>
                  <a:srgbClr val="000000"/>
                </a:solidFill>
              </a:rPr>
              <a:t>en.wikipedia.org</a:t>
            </a:r>
            <a:r>
              <a:rPr lang="en-US" sz="1900" dirty="0">
                <a:solidFill>
                  <a:srgbClr val="000000"/>
                </a:solidFill>
              </a:rPr>
              <a:t>/wiki/</a:t>
            </a:r>
            <a:r>
              <a:rPr lang="en-US" sz="1900" dirty="0" err="1">
                <a:solidFill>
                  <a:srgbClr val="000000"/>
                </a:solidFill>
              </a:rPr>
              <a:t>AI_effect</a:t>
            </a:r>
            <a:endParaRPr lang="en-US" sz="1900" dirty="0">
              <a:solidFill>
                <a:srgbClr val="000000"/>
              </a:solidFill>
            </a:endParaRP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11" name="Graphic 10" descr="Telescope">
            <a:extLst>
              <a:ext uri="{FF2B5EF4-FFF2-40B4-BE49-F238E27FC236}">
                <a16:creationId xmlns:a16="http://schemas.microsoft.com/office/drawing/2014/main" id="{30429E28-B53D-8440-9F40-49B136EA5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7277" y="2682022"/>
            <a:ext cx="1622401" cy="1622401"/>
          </a:xfrm>
          <a:prstGeom prst="rect">
            <a:avLst/>
          </a:prstGeom>
        </p:spPr>
      </p:pic>
      <p:pic>
        <p:nvPicPr>
          <p:cNvPr id="9" name="Graphic 8" descr="Robot">
            <a:extLst>
              <a:ext uri="{FF2B5EF4-FFF2-40B4-BE49-F238E27FC236}">
                <a16:creationId xmlns:a16="http://schemas.microsoft.com/office/drawing/2014/main" id="{957BC406-3378-B04B-968E-DBFA6FD60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6822" y="4175978"/>
            <a:ext cx="1497503" cy="1497503"/>
          </a:xfrm>
          <a:prstGeom prst="rect">
            <a:avLst/>
          </a:prstGeom>
        </p:spPr>
      </p:pic>
      <p:pic>
        <p:nvPicPr>
          <p:cNvPr id="5" name="Graphic 4" descr="Bar chart">
            <a:extLst>
              <a:ext uri="{FF2B5EF4-FFF2-40B4-BE49-F238E27FC236}">
                <a16:creationId xmlns:a16="http://schemas.microsoft.com/office/drawing/2014/main" id="{36C480E1-77C9-5B44-ABA3-02171309F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1170" y="1411118"/>
            <a:ext cx="1622401" cy="16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3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64" y="0"/>
            <a:ext cx="1090745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574" y="2043663"/>
            <a:ext cx="610360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Common misconceptions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B58DB-A849-5C41-91FD-817770AE9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4574" y="4074718"/>
            <a:ext cx="610360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83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2487" y="-352101"/>
            <a:ext cx="10969942" cy="1470025"/>
          </a:xfrm>
        </p:spPr>
        <p:txBody>
          <a:bodyPr>
            <a:normAutofit/>
          </a:bodyPr>
          <a:lstStyle/>
          <a:p>
            <a:r>
              <a:rPr lang="en" sz="4400" b="1" dirty="0">
                <a:solidFill>
                  <a:schemeClr val="bg2">
                    <a:lumMod val="50000"/>
                  </a:schemeClr>
                </a:solidFill>
              </a:rPr>
              <a:t>ML is a </a:t>
            </a:r>
            <a:r>
              <a:rPr lang="en" sz="4400" b="1" dirty="0" err="1">
                <a:solidFill>
                  <a:schemeClr val="bg2">
                    <a:lumMod val="50000"/>
                  </a:schemeClr>
                </a:solidFill>
              </a:rPr>
              <a:t>blackbox</a:t>
            </a: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1300" dirty="0">
              <a:solidFill>
                <a:schemeClr val="bg2"/>
              </a:solidFill>
            </a:endParaRPr>
          </a:p>
          <a:p>
            <a:endParaRPr lang="en-US" sz="13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ECDF9-5395-1843-95D1-F1F0C79BCA0F}"/>
              </a:ext>
            </a:extLst>
          </p:cNvPr>
          <p:cNvSpPr txBox="1"/>
          <p:nvPr/>
        </p:nvSpPr>
        <p:spPr>
          <a:xfrm>
            <a:off x="1660342" y="3438062"/>
            <a:ext cx="160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bg2">
                    <a:lumMod val="25000"/>
                  </a:schemeClr>
                </a:solidFill>
              </a:rPr>
              <a:t>Product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bg2">
                    <a:lumMod val="25000"/>
                  </a:schemeClr>
                </a:solidFill>
              </a:rPr>
              <a:t>Owner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4629B9-72C7-7447-AA10-CE244A5C0C5C}"/>
              </a:ext>
            </a:extLst>
          </p:cNvPr>
          <p:cNvSpPr txBox="1"/>
          <p:nvPr/>
        </p:nvSpPr>
        <p:spPr>
          <a:xfrm>
            <a:off x="1900377" y="5535162"/>
            <a:ext cx="157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2">
                    <a:lumMod val="25000"/>
                  </a:schemeClr>
                </a:solidFill>
              </a:rPr>
              <a:t>Designer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B74733-387B-F940-99F1-6A444776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08" y="2593459"/>
            <a:ext cx="898888" cy="9097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AD709D-8C71-024D-B203-38BECA369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170" y="4658361"/>
            <a:ext cx="959964" cy="940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F26B5-D413-8B46-B11A-03278D251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2" y="1344117"/>
            <a:ext cx="2453128" cy="17421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9D7AAD-7A89-4340-883F-46C8CC66B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532" y="3831029"/>
            <a:ext cx="2553832" cy="174218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DED5CD2-EB68-D242-836D-B56ECC651145}"/>
              </a:ext>
            </a:extLst>
          </p:cNvPr>
          <p:cNvSpPr txBox="1"/>
          <p:nvPr/>
        </p:nvSpPr>
        <p:spPr>
          <a:xfrm>
            <a:off x="246172" y="1600202"/>
            <a:ext cx="2094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ML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takes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away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control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from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us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D42B10-9F81-9E49-97D8-793F0EC819BE}"/>
              </a:ext>
            </a:extLst>
          </p:cNvPr>
          <p:cNvSpPr txBox="1"/>
          <p:nvPr/>
        </p:nvSpPr>
        <p:spPr>
          <a:xfrm>
            <a:off x="2822025" y="4046725"/>
            <a:ext cx="2252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ML is </a:t>
            </a:r>
          </a:p>
          <a:p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undeterministic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9908781-3E7B-6147-930B-7CCB7CFBB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072" y="1129742"/>
            <a:ext cx="1229413" cy="133316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2F73432-1C4C-9D4A-A002-A19B51A0339E}"/>
              </a:ext>
            </a:extLst>
          </p:cNvPr>
          <p:cNvSpPr txBox="1"/>
          <p:nvPr/>
        </p:nvSpPr>
        <p:spPr>
          <a:xfrm>
            <a:off x="7182374" y="2312010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Data </a:t>
            </a:r>
            <a:r>
              <a:rPr lang="hu-HU" dirty="0" err="1">
                <a:solidFill>
                  <a:schemeClr val="bg2">
                    <a:lumMod val="25000"/>
                  </a:schemeClr>
                </a:solidFill>
              </a:rPr>
              <a:t>scientist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8F1A4-BA31-F946-B69A-E918E6DBB2A5}"/>
              </a:ext>
            </a:extLst>
          </p:cNvPr>
          <p:cNvSpPr txBox="1"/>
          <p:nvPr/>
        </p:nvSpPr>
        <p:spPr>
          <a:xfrm>
            <a:off x="6939755" y="2996520"/>
            <a:ext cx="3091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Educate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evangelize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Frame 36">
            <a:extLst>
              <a:ext uri="{FF2B5EF4-FFF2-40B4-BE49-F238E27FC236}">
                <a16:creationId xmlns:a16="http://schemas.microsoft.com/office/drawing/2014/main" id="{77D36E7D-DAB3-9845-A0F3-662B3E9B2C54}"/>
              </a:ext>
            </a:extLst>
          </p:cNvPr>
          <p:cNvSpPr/>
          <p:nvPr/>
        </p:nvSpPr>
        <p:spPr>
          <a:xfrm>
            <a:off x="6521906" y="3077792"/>
            <a:ext cx="354366" cy="360270"/>
          </a:xfrm>
          <a:prstGeom prst="fram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A2678838-13D7-E540-8133-6C7CC24BE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4373" y="3640748"/>
            <a:ext cx="632977" cy="63297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3E888AC-223C-B340-91CF-E637978C729D}"/>
              </a:ext>
            </a:extLst>
          </p:cNvPr>
          <p:cNvSpPr txBox="1"/>
          <p:nvPr/>
        </p:nvSpPr>
        <p:spPr>
          <a:xfrm>
            <a:off x="7027888" y="3716652"/>
            <a:ext cx="244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Listen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to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concerns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613CCD-525B-814D-8864-F762D1EF0F1A}"/>
              </a:ext>
            </a:extLst>
          </p:cNvPr>
          <p:cNvSpPr txBox="1"/>
          <p:nvPr/>
        </p:nvSpPr>
        <p:spPr>
          <a:xfrm>
            <a:off x="7014087" y="4311153"/>
            <a:ext cx="413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Translate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them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to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requirements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71FD7E2F-F32D-F740-A1D8-38BCEF202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1632" y="2904895"/>
            <a:ext cx="632977" cy="632977"/>
          </a:xfrm>
          <a:prstGeom prst="rect">
            <a:avLst/>
          </a:prstGeom>
        </p:spPr>
      </p:pic>
      <p:sp>
        <p:nvSpPr>
          <p:cNvPr id="41" name="Frame 40">
            <a:extLst>
              <a:ext uri="{FF2B5EF4-FFF2-40B4-BE49-F238E27FC236}">
                <a16:creationId xmlns:a16="http://schemas.microsoft.com/office/drawing/2014/main" id="{2040F1CB-8D38-5540-A345-BD6636C60314}"/>
              </a:ext>
            </a:extLst>
          </p:cNvPr>
          <p:cNvSpPr/>
          <p:nvPr/>
        </p:nvSpPr>
        <p:spPr>
          <a:xfrm>
            <a:off x="6521906" y="3729828"/>
            <a:ext cx="354366" cy="360270"/>
          </a:xfrm>
          <a:prstGeom prst="fram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948CA086-B87B-864D-9A36-2509DD1549F4}"/>
              </a:ext>
            </a:extLst>
          </p:cNvPr>
          <p:cNvSpPr/>
          <p:nvPr/>
        </p:nvSpPr>
        <p:spPr>
          <a:xfrm>
            <a:off x="6527758" y="4345643"/>
            <a:ext cx="354366" cy="360270"/>
          </a:xfrm>
          <a:prstGeom prst="fram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id="{11CC31AF-50AB-D44A-AEA1-ECBD2D50B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8452" y="4174069"/>
            <a:ext cx="632977" cy="63297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560EC01-7957-5B41-8710-F9424B012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397" y="5118332"/>
            <a:ext cx="898888" cy="9097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222D27B-AB97-5D43-8DE9-58BBC1A37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266" y="5043188"/>
            <a:ext cx="998698" cy="1082976"/>
          </a:xfrm>
          <a:prstGeom prst="rect">
            <a:avLst/>
          </a:prstGeom>
        </p:spPr>
      </p:pic>
      <p:pic>
        <p:nvPicPr>
          <p:cNvPr id="47" name="Graphic 46" descr="Heart">
            <a:extLst>
              <a:ext uri="{FF2B5EF4-FFF2-40B4-BE49-F238E27FC236}">
                <a16:creationId xmlns:a16="http://schemas.microsoft.com/office/drawing/2014/main" id="{D403F866-C78B-7047-979A-A4551D3F0C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8872" y="5392938"/>
            <a:ext cx="517815" cy="5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 animBg="1"/>
      <p:bldP spid="38" grpId="0"/>
      <p:bldP spid="39" grpId="0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E536C3-FB08-EF45-83C8-D76821BC7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474" y="2092501"/>
            <a:ext cx="1407273" cy="15260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299AA7-1A52-8F4A-B22B-B5DFCEE0F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509" y="4149193"/>
            <a:ext cx="1737875" cy="1744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E19498-EA3D-E74A-BC32-C8B96AFE5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637" y="3058660"/>
            <a:ext cx="3080084" cy="2136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368E28-ED33-E543-9E91-C30CCDFC2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040" y="677807"/>
            <a:ext cx="3599471" cy="234739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17468" y="-278254"/>
            <a:ext cx="10969942" cy="1470025"/>
          </a:xfrm>
        </p:spPr>
        <p:txBody>
          <a:bodyPr>
            <a:normAutofit/>
          </a:bodyPr>
          <a:lstStyle/>
          <a:p>
            <a:r>
              <a:rPr lang="it" sz="4400" b="1" dirty="0">
                <a:solidFill>
                  <a:schemeClr val="bg2">
                    <a:lumMod val="50000"/>
                  </a:schemeClr>
                </a:solidFill>
              </a:rPr>
              <a:t>A Skyscanner example</a:t>
            </a: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7A5C7-45BB-4C4D-A5FB-E2B5A2B071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1146425" y="1462003"/>
            <a:ext cx="2530475" cy="4525963"/>
          </a:xfr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ECE27D1-0D25-4B4B-98AB-8A4F14426C0B}"/>
              </a:ext>
            </a:extLst>
          </p:cNvPr>
          <p:cNvSpPr/>
          <p:nvPr/>
        </p:nvSpPr>
        <p:spPr>
          <a:xfrm>
            <a:off x="949826" y="2803359"/>
            <a:ext cx="2923674" cy="1323474"/>
          </a:xfrm>
          <a:prstGeom prst="frame">
            <a:avLst>
              <a:gd name="adj1" fmla="val 348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C94C583-CDA5-014E-B23F-48879425C45A}"/>
              </a:ext>
            </a:extLst>
          </p:cNvPr>
          <p:cNvSpPr/>
          <p:nvPr/>
        </p:nvSpPr>
        <p:spPr>
          <a:xfrm>
            <a:off x="949826" y="4193257"/>
            <a:ext cx="2923674" cy="1056690"/>
          </a:xfrm>
          <a:prstGeom prst="frame">
            <a:avLst>
              <a:gd name="adj1" fmla="val 348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364FF8-DF58-5B44-9A07-7AEFF06E05C6}"/>
              </a:ext>
            </a:extLst>
          </p:cNvPr>
          <p:cNvSpPr/>
          <p:nvPr/>
        </p:nvSpPr>
        <p:spPr>
          <a:xfrm>
            <a:off x="7017438" y="947256"/>
            <a:ext cx="3270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Let's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interactively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learn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which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widget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combo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is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best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!!!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7AFDB2-4CFF-8448-A66E-F549B6592AF8}"/>
              </a:ext>
            </a:extLst>
          </p:cNvPr>
          <p:cNvSpPr/>
          <p:nvPr/>
        </p:nvSpPr>
        <p:spPr>
          <a:xfrm>
            <a:off x="7430029" y="3488870"/>
            <a:ext cx="3175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How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do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I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help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users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UI is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randomized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517DBE-C77C-CE4B-8E20-A86394DEACCD}"/>
              </a:ext>
            </a:extLst>
          </p:cNvPr>
          <p:cNvSpPr txBox="1"/>
          <p:nvPr/>
        </p:nvSpPr>
        <p:spPr>
          <a:xfrm>
            <a:off x="4338572" y="3918360"/>
            <a:ext cx="1153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>
                <a:solidFill>
                  <a:schemeClr val="accent5"/>
                </a:solidFill>
              </a:rPr>
              <a:t>widgets</a:t>
            </a:r>
            <a:endParaRPr lang="hu-HU" sz="2400" dirty="0">
              <a:solidFill>
                <a:schemeClr val="accent5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268AE4-5250-AA44-855D-D88653C03C8F}"/>
              </a:ext>
            </a:extLst>
          </p:cNvPr>
          <p:cNvCxnSpPr>
            <a:cxnSpLocks/>
          </p:cNvCxnSpPr>
          <p:nvPr/>
        </p:nvCxnSpPr>
        <p:spPr>
          <a:xfrm flipH="1" flipV="1">
            <a:off x="3937123" y="3877159"/>
            <a:ext cx="388760" cy="182208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D3176F-F19C-F14D-B202-0BE9949C8549}"/>
              </a:ext>
            </a:extLst>
          </p:cNvPr>
          <p:cNvCxnSpPr>
            <a:cxnSpLocks/>
          </p:cNvCxnSpPr>
          <p:nvPr/>
        </p:nvCxnSpPr>
        <p:spPr>
          <a:xfrm flipH="1">
            <a:off x="3963971" y="4344959"/>
            <a:ext cx="385662" cy="251842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2F7371-B5FD-C74C-80BE-99F00780F198}"/>
              </a:ext>
            </a:extLst>
          </p:cNvPr>
          <p:cNvSpPr txBox="1"/>
          <p:nvPr/>
        </p:nvSpPr>
        <p:spPr>
          <a:xfrm>
            <a:off x="9947104" y="5803300"/>
            <a:ext cx="151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bg2">
                    <a:lumMod val="25000"/>
                  </a:schemeClr>
                </a:solidFill>
              </a:rPr>
              <a:t>Support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bg2">
                    <a:lumMod val="25000"/>
                  </a:schemeClr>
                </a:solidFill>
              </a:rPr>
              <a:t>agent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8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99318" y="-429242"/>
            <a:ext cx="7392427" cy="1470025"/>
          </a:xfrm>
        </p:spPr>
        <p:txBody>
          <a:bodyPr>
            <a:normAutofit/>
          </a:bodyPr>
          <a:lstStyle/>
          <a:p>
            <a:r>
              <a:rPr lang="it" sz="4400" b="1" dirty="0">
                <a:solidFill>
                  <a:schemeClr val="bg2">
                    <a:lumMod val="50000"/>
                  </a:schemeClr>
                </a:solidFill>
              </a:rPr>
              <a:t>ML is a silver bullet</a:t>
            </a: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1300" dirty="0">
              <a:solidFill>
                <a:schemeClr val="bg2"/>
              </a:solidFill>
            </a:endParaRPr>
          </a:p>
          <a:p>
            <a:endParaRPr lang="en-US" sz="1300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EBA507-971B-D146-BC7C-EA0EE080B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84" t="1202" r="16237"/>
          <a:stretch/>
        </p:blipFill>
        <p:spPr>
          <a:xfrm>
            <a:off x="1611244" y="3720697"/>
            <a:ext cx="985652" cy="1340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7F9D94-C8BE-B64A-B83E-9558D1B5D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6" r="10400" b="-990"/>
          <a:stretch/>
        </p:blipFill>
        <p:spPr>
          <a:xfrm>
            <a:off x="3045892" y="3627702"/>
            <a:ext cx="1315778" cy="1526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9FCF64-E189-B040-B0BB-85B8C7A30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92" t="3773" r="17091" b="11079"/>
          <a:stretch/>
        </p:blipFill>
        <p:spPr>
          <a:xfrm>
            <a:off x="2360446" y="3352142"/>
            <a:ext cx="997443" cy="1134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C9BB4-3F24-0B4E-9DB6-0D79F6B68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013" y="2054081"/>
            <a:ext cx="1722192" cy="1219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A39F5-6CAF-B641-84BB-6ACF1B9151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20" t="6078" r="14203" b="5946"/>
          <a:stretch/>
        </p:blipFill>
        <p:spPr>
          <a:xfrm>
            <a:off x="902524" y="3266944"/>
            <a:ext cx="985652" cy="12193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92683B-3156-5B4D-8CA3-914CB255C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84" y="1349597"/>
            <a:ext cx="2294697" cy="2048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E67AB2-3588-4347-8F80-AD1FA35AABA2}"/>
              </a:ext>
            </a:extLst>
          </p:cNvPr>
          <p:cNvSpPr txBox="1"/>
          <p:nvPr/>
        </p:nvSpPr>
        <p:spPr>
          <a:xfrm>
            <a:off x="273838" y="1559172"/>
            <a:ext cx="1952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000" dirty="0">
                <a:solidFill>
                  <a:schemeClr val="bg2">
                    <a:lumMod val="25000"/>
                  </a:schemeClr>
                </a:solidFill>
              </a:rPr>
              <a:t>Let's use </a:t>
            </a:r>
          </a:p>
          <a:p>
            <a:r>
              <a:rPr lang="en" sz="2000" dirty="0">
                <a:solidFill>
                  <a:schemeClr val="bg2">
                    <a:lumMod val="25000"/>
                  </a:schemeClr>
                </a:solidFill>
              </a:rPr>
              <a:t>ML for </a:t>
            </a:r>
          </a:p>
          <a:p>
            <a:r>
              <a:rPr lang="en" sz="2000" dirty="0">
                <a:solidFill>
                  <a:schemeClr val="bg2">
                    <a:lumMod val="25000"/>
                  </a:schemeClr>
                </a:solidFill>
              </a:rPr>
              <a:t>ALL THE THINGS!</a:t>
            </a:r>
            <a:endParaRPr lang="hu-H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C50879-D5A6-3C49-A774-56D87349C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2519" y="1908254"/>
            <a:ext cx="1229413" cy="13331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41859C-4E92-424A-9003-C26990A34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390" y="448512"/>
            <a:ext cx="2993261" cy="216272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E40FAE-672D-2047-941F-128A4D3B7FA6}"/>
              </a:ext>
            </a:extLst>
          </p:cNvPr>
          <p:cNvSpPr/>
          <p:nvPr/>
        </p:nvSpPr>
        <p:spPr>
          <a:xfrm>
            <a:off x="7276687" y="907248"/>
            <a:ext cx="2782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Is ML </a:t>
            </a:r>
            <a:r>
              <a:rPr lang="hu-HU" sz="2000" dirty="0" err="1">
                <a:solidFill>
                  <a:schemeClr val="bg2">
                    <a:lumMod val="25000"/>
                  </a:schemeClr>
                </a:solidFill>
              </a:rPr>
              <a:t>really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bg2">
                    <a:lumMod val="25000"/>
                  </a:schemeClr>
                </a:solidFill>
              </a:rPr>
              <a:t>required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bg2">
                    <a:lumMod val="25000"/>
                  </a:schemeClr>
                </a:solidFill>
              </a:rPr>
              <a:t>this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 business </a:t>
            </a:r>
            <a:r>
              <a:rPr lang="hu-HU" sz="2000" dirty="0" err="1">
                <a:solidFill>
                  <a:schemeClr val="bg2">
                    <a:lumMod val="25000"/>
                  </a:schemeClr>
                </a:solidFill>
              </a:rPr>
              <a:t>problem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19" name="8-Point Star 18">
            <a:extLst>
              <a:ext uri="{FF2B5EF4-FFF2-40B4-BE49-F238E27FC236}">
                <a16:creationId xmlns:a16="http://schemas.microsoft.com/office/drawing/2014/main" id="{7599C334-DD17-1C4F-A717-4B9C3A2F9C47}"/>
              </a:ext>
            </a:extLst>
          </p:cNvPr>
          <p:cNvSpPr/>
          <p:nvPr/>
        </p:nvSpPr>
        <p:spPr>
          <a:xfrm>
            <a:off x="5281861" y="3197477"/>
            <a:ext cx="483583" cy="523220"/>
          </a:xfrm>
          <a:prstGeom prst="star8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</a:p>
        </p:txBody>
      </p:sp>
      <p:sp>
        <p:nvSpPr>
          <p:cNvPr id="20" name="8-Point Star 19">
            <a:extLst>
              <a:ext uri="{FF2B5EF4-FFF2-40B4-BE49-F238E27FC236}">
                <a16:creationId xmlns:a16="http://schemas.microsoft.com/office/drawing/2014/main" id="{A9C3EA1C-7DA6-D54C-83ED-ABEA51054A87}"/>
              </a:ext>
            </a:extLst>
          </p:cNvPr>
          <p:cNvSpPr/>
          <p:nvPr/>
        </p:nvSpPr>
        <p:spPr>
          <a:xfrm>
            <a:off x="5281860" y="4108006"/>
            <a:ext cx="483584" cy="523220"/>
          </a:xfrm>
          <a:prstGeom prst="star8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2</a:t>
            </a:r>
          </a:p>
        </p:txBody>
      </p:sp>
      <p:sp>
        <p:nvSpPr>
          <p:cNvPr id="21" name="8-Point Star 20">
            <a:extLst>
              <a:ext uri="{FF2B5EF4-FFF2-40B4-BE49-F238E27FC236}">
                <a16:creationId xmlns:a16="http://schemas.microsoft.com/office/drawing/2014/main" id="{1FCD3A0E-A61B-2B4D-951C-DD0066823084}"/>
              </a:ext>
            </a:extLst>
          </p:cNvPr>
          <p:cNvSpPr/>
          <p:nvPr/>
        </p:nvSpPr>
        <p:spPr>
          <a:xfrm>
            <a:off x="5281860" y="5154100"/>
            <a:ext cx="483584" cy="523220"/>
          </a:xfrm>
          <a:prstGeom prst="star8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5DEC2F-7FDB-C949-96AB-CB4BF2B4048E}"/>
              </a:ext>
            </a:extLst>
          </p:cNvPr>
          <p:cNvSpPr txBox="1"/>
          <p:nvPr/>
        </p:nvSpPr>
        <p:spPr>
          <a:xfrm>
            <a:off x="5887736" y="3197477"/>
            <a:ext cx="3890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Always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start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with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analysis</a:t>
            </a:r>
            <a:endParaRPr lang="hu-H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F288B2-2E66-AE41-945A-FBCD544A7DC9}"/>
              </a:ext>
            </a:extLst>
          </p:cNvPr>
          <p:cNvSpPr txBox="1"/>
          <p:nvPr/>
        </p:nvSpPr>
        <p:spPr>
          <a:xfrm>
            <a:off x="5887736" y="4022175"/>
            <a:ext cx="3583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Implement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baseline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approach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first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(No ML!)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5A22FE-5140-EC42-8F04-031BFB180F46}"/>
              </a:ext>
            </a:extLst>
          </p:cNvPr>
          <p:cNvSpPr txBox="1"/>
          <p:nvPr/>
        </p:nvSpPr>
        <p:spPr>
          <a:xfrm>
            <a:off x="5864191" y="5154100"/>
            <a:ext cx="3827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Check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ML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improve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hu-H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on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baseline</a:t>
            </a:r>
            <a:endParaRPr lang="hu-H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25712" y="-337388"/>
            <a:ext cx="10969942" cy="1470025"/>
          </a:xfrm>
        </p:spPr>
        <p:txBody>
          <a:bodyPr>
            <a:normAutofit/>
          </a:bodyPr>
          <a:lstStyle/>
          <a:p>
            <a:r>
              <a:rPr lang="en" sz="4400" b="1" dirty="0">
                <a:solidFill>
                  <a:schemeClr val="bg2">
                    <a:lumMod val="50000"/>
                  </a:schemeClr>
                </a:solidFill>
              </a:rPr>
              <a:t>All we need is a good ML model</a:t>
            </a: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1D9D35-FF10-354C-AA91-58386CEBB4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7317" y="1793353"/>
            <a:ext cx="2408238" cy="42799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712CD-D499-9D40-B692-43E1A8CB1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022" y="1188500"/>
            <a:ext cx="2465346" cy="4364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AA23FD-7009-344D-82AF-51C59CA99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301" y="2882023"/>
            <a:ext cx="1031067" cy="1206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8D8DB0-F0BE-4947-B794-479EAE788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047" y="1288982"/>
            <a:ext cx="2993261" cy="251047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7ADDB4-1F96-B149-AAF8-0A10793B26B8}"/>
              </a:ext>
            </a:extLst>
          </p:cNvPr>
          <p:cNvSpPr txBox="1"/>
          <p:nvPr/>
        </p:nvSpPr>
        <p:spPr>
          <a:xfrm>
            <a:off x="3512842" y="1561626"/>
            <a:ext cx="2805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How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do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know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what’s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best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b="1" dirty="0">
                <a:solidFill>
                  <a:schemeClr val="bg2">
                    <a:lumMod val="25000"/>
                  </a:schemeClr>
                </a:solidFill>
              </a:rPr>
              <a:t>me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213014-A115-C540-873F-08B64FDCE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955" y="3929660"/>
            <a:ext cx="1031067" cy="1206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7C2B7E-ED05-174C-B1D6-9432B8A29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724" y="2730863"/>
            <a:ext cx="2188686" cy="18356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1AB2B5-F424-E845-A92F-27948A251201}"/>
              </a:ext>
            </a:extLst>
          </p:cNvPr>
          <p:cNvSpPr txBox="1"/>
          <p:nvPr/>
        </p:nvSpPr>
        <p:spPr>
          <a:xfrm>
            <a:off x="6747825" y="2951946"/>
            <a:ext cx="1154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Is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this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an ad?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A59BAF-D967-724E-9CA9-9DE5411BC1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84" t="1202" r="16237"/>
          <a:stretch/>
        </p:blipFill>
        <p:spPr>
          <a:xfrm>
            <a:off x="4059259" y="4706318"/>
            <a:ext cx="1031067" cy="14021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F477A3-36C4-F842-9018-1FD18E6604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853" y="4635945"/>
            <a:ext cx="1337209" cy="1450054"/>
          </a:xfrm>
          <a:prstGeom prst="rect">
            <a:avLst/>
          </a:prstGeom>
        </p:spPr>
      </p:pic>
      <p:pic>
        <p:nvPicPr>
          <p:cNvPr id="22" name="Graphic 21" descr="Heart">
            <a:extLst>
              <a:ext uri="{FF2B5EF4-FFF2-40B4-BE49-F238E27FC236}">
                <a16:creationId xmlns:a16="http://schemas.microsoft.com/office/drawing/2014/main" id="{975E18D7-C5CE-7044-A95E-CEDE7883C2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44060" y="5172426"/>
            <a:ext cx="517815" cy="5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9395" y="-309176"/>
            <a:ext cx="10969942" cy="1470025"/>
          </a:xfrm>
        </p:spPr>
        <p:txBody>
          <a:bodyPr>
            <a:normAutofit/>
          </a:bodyPr>
          <a:lstStyle/>
          <a:p>
            <a:r>
              <a:rPr lang="en" sz="4400" b="1" dirty="0">
                <a:solidFill>
                  <a:schemeClr val="bg2">
                    <a:lumMod val="50000"/>
                  </a:schemeClr>
                </a:solidFill>
              </a:rPr>
              <a:t>Model deployment is engineering's problem</a:t>
            </a: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F9434-2C70-9D41-9B4C-22903DB4F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360" y="2469734"/>
            <a:ext cx="1337209" cy="1450054"/>
          </a:xfrm>
          <a:prstGeom prst="rect">
            <a:avLst/>
          </a:prstGeom>
        </p:spPr>
      </p:pic>
      <p:pic>
        <p:nvPicPr>
          <p:cNvPr id="8" name="Graphic 7" descr="Brain">
            <a:extLst>
              <a:ext uri="{FF2B5EF4-FFF2-40B4-BE49-F238E27FC236}">
                <a16:creationId xmlns:a16="http://schemas.microsoft.com/office/drawing/2014/main" id="{357A9A94-9453-5A40-ACA0-D80909777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3675" y="1649469"/>
            <a:ext cx="1337209" cy="1337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12A5DD-AF4E-914F-85AB-902B84EEB0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6" r="10400" b="-990"/>
          <a:stretch/>
        </p:blipFill>
        <p:spPr>
          <a:xfrm>
            <a:off x="9939987" y="1511361"/>
            <a:ext cx="1315778" cy="1526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5397DD-DAB0-9E4A-8EAF-D156083CDC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192" t="3773" r="17091" b="11079"/>
          <a:stretch/>
        </p:blipFill>
        <p:spPr>
          <a:xfrm>
            <a:off x="8942544" y="1493749"/>
            <a:ext cx="997443" cy="1134113"/>
          </a:xfrm>
          <a:prstGeom prst="rect">
            <a:avLst/>
          </a:prstGeom>
        </p:spPr>
      </p:pic>
      <p:pic>
        <p:nvPicPr>
          <p:cNvPr id="10" name="Graphic 9" descr="Fence">
            <a:extLst>
              <a:ext uri="{FF2B5EF4-FFF2-40B4-BE49-F238E27FC236}">
                <a16:creationId xmlns:a16="http://schemas.microsoft.com/office/drawing/2014/main" id="{385C6545-0558-4D4A-9A5D-6939BCB483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6401" y="2280361"/>
            <a:ext cx="914400" cy="914400"/>
          </a:xfrm>
          <a:prstGeom prst="rect">
            <a:avLst/>
          </a:prstGeom>
        </p:spPr>
      </p:pic>
      <p:pic>
        <p:nvPicPr>
          <p:cNvPr id="11" name="Graphic 10" descr="Fence">
            <a:extLst>
              <a:ext uri="{FF2B5EF4-FFF2-40B4-BE49-F238E27FC236}">
                <a16:creationId xmlns:a16="http://schemas.microsoft.com/office/drawing/2014/main" id="{FEE03843-7D77-1F4F-8F3F-CC2372CC0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99058" y="2280361"/>
            <a:ext cx="914400" cy="914400"/>
          </a:xfrm>
          <a:prstGeom prst="rect">
            <a:avLst/>
          </a:prstGeom>
        </p:spPr>
      </p:pic>
      <p:pic>
        <p:nvPicPr>
          <p:cNvPr id="12" name="Graphic 11" descr="Fence">
            <a:extLst>
              <a:ext uri="{FF2B5EF4-FFF2-40B4-BE49-F238E27FC236}">
                <a16:creationId xmlns:a16="http://schemas.microsoft.com/office/drawing/2014/main" id="{C88EE73C-42BD-1741-86F1-9E46313F20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69073" y="228036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9B3589-011E-F344-A516-9B5D95D54703}"/>
              </a:ext>
            </a:extLst>
          </p:cNvPr>
          <p:cNvSpPr txBox="1"/>
          <p:nvPr/>
        </p:nvSpPr>
        <p:spPr>
          <a:xfrm>
            <a:off x="540205" y="1415721"/>
            <a:ext cx="28003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Here’s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my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ML </a:t>
            </a:r>
            <a:br>
              <a:rPr lang="hu-H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model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put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it </a:t>
            </a:r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into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hu-HU" sz="2800" dirty="0" err="1">
                <a:solidFill>
                  <a:schemeClr val="bg2">
                    <a:lumMod val="25000"/>
                  </a:schemeClr>
                </a:solidFill>
              </a:rPr>
              <a:t>production</a:t>
            </a:r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57A533-65D7-F14D-B72B-9900EEF5C8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407" y="1209021"/>
            <a:ext cx="3006315" cy="25214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241EA3-C1FD-1B4D-A2DA-0D8B3D8A2A9D}"/>
              </a:ext>
            </a:extLst>
          </p:cNvPr>
          <p:cNvSpPr txBox="1"/>
          <p:nvPr/>
        </p:nvSpPr>
        <p:spPr>
          <a:xfrm>
            <a:off x="4271210" y="4150895"/>
            <a:ext cx="391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Iterate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together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from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early</a:t>
            </a:r>
            <a:r>
              <a:rPr lang="hu-H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bg2">
                    <a:lumMod val="25000"/>
                  </a:schemeClr>
                </a:solidFill>
              </a:rPr>
              <a:t>on</a:t>
            </a:r>
            <a:endParaRPr lang="hu-H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9935CE-704A-794B-A2A1-72DB99F9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367" y="4566807"/>
            <a:ext cx="1337209" cy="14500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0FBD5C-340E-F34C-B7B8-30360E323C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192" t="3773" r="17091" b="11079"/>
          <a:stretch/>
        </p:blipFill>
        <p:spPr>
          <a:xfrm>
            <a:off x="6263560" y="4724778"/>
            <a:ext cx="997443" cy="11341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A5D306-075A-FD47-9042-70C97E3AE1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6" r="10400" b="-990"/>
          <a:stretch/>
        </p:blipFill>
        <p:spPr>
          <a:xfrm>
            <a:off x="7237267" y="4566807"/>
            <a:ext cx="1315778" cy="1526398"/>
          </a:xfrm>
          <a:prstGeom prst="rect">
            <a:avLst/>
          </a:prstGeom>
        </p:spPr>
      </p:pic>
      <p:pic>
        <p:nvPicPr>
          <p:cNvPr id="23" name="Graphic 22" descr="Heart">
            <a:extLst>
              <a:ext uri="{FF2B5EF4-FFF2-40B4-BE49-F238E27FC236}">
                <a16:creationId xmlns:a16="http://schemas.microsoft.com/office/drawing/2014/main" id="{3DBD1544-DDEB-6B4B-9106-7BB9DE4D36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7450" y="5032926"/>
            <a:ext cx="517815" cy="5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64" y="0"/>
            <a:ext cx="1090745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574" y="2043663"/>
            <a:ext cx="610360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avoid them?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6BD0D-64C9-EC43-B609-1C24EBD79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4574" y="4074718"/>
            <a:ext cx="610360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745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166</Words>
  <Application>Microsoft Macintosh PowerPoint</Application>
  <PresentationFormat>Custom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When data science meets  product development   Göbölös-Szabó Julianna Skyscanner</vt:lpstr>
      <vt:lpstr>Some definitions</vt:lpstr>
      <vt:lpstr>Common misconceptions</vt:lpstr>
      <vt:lpstr>ML is a blackbox</vt:lpstr>
      <vt:lpstr>A Skyscanner example</vt:lpstr>
      <vt:lpstr>ML is a silver bullet</vt:lpstr>
      <vt:lpstr>All we need is a good ML model</vt:lpstr>
      <vt:lpstr>Model deployment is engineering's problem</vt:lpstr>
      <vt:lpstr>How to avoid them?</vt:lpstr>
      <vt:lpstr>Team work with other disciplines is key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data science meets  product development   Göbölös-Szabó Julianna Skyscanner</dc:title>
  <dc:creator>Julianna Gobolos-Szabo</dc:creator>
  <cp:lastModifiedBy>Julianna Gobolos-Szabo</cp:lastModifiedBy>
  <cp:revision>2</cp:revision>
  <dcterms:created xsi:type="dcterms:W3CDTF">2019-04-29T17:42:47Z</dcterms:created>
  <dcterms:modified xsi:type="dcterms:W3CDTF">2019-04-29T17:53:53Z</dcterms:modified>
</cp:coreProperties>
</file>