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 ExtraLight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Zilla Slab"/>
      <p:regular r:id="rId31"/>
      <p:bold r:id="rId32"/>
      <p:italic r:id="rId33"/>
    </p:embeddedFont>
    <p:embeddedFont>
      <p:font typeface="Roboto Mon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ExtraLight-bold.fntdata"/><Relationship Id="rId23" Type="http://schemas.openxmlformats.org/officeDocument/2006/relationships/font" Target="fonts/NunitoExtra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ExtraLight-boldItalic.fntdata"/><Relationship Id="rId25" Type="http://schemas.openxmlformats.org/officeDocument/2006/relationships/font" Target="fonts/NunitoExtraLight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ZillaSlab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33" Type="http://schemas.openxmlformats.org/officeDocument/2006/relationships/font" Target="fonts/ZillaSlab-italic.fntdata"/><Relationship Id="rId10" Type="http://schemas.openxmlformats.org/officeDocument/2006/relationships/slide" Target="slides/slide5.xml"/><Relationship Id="rId32" Type="http://schemas.openxmlformats.org/officeDocument/2006/relationships/font" Target="fonts/ZillaSlab-bold.fntdata"/><Relationship Id="rId13" Type="http://schemas.openxmlformats.org/officeDocument/2006/relationships/slide" Target="slides/slide8.xml"/><Relationship Id="rId35" Type="http://schemas.openxmlformats.org/officeDocument/2006/relationships/font" Target="fonts/RobotoMono-bold.fntdata"/><Relationship Id="rId12" Type="http://schemas.openxmlformats.org/officeDocument/2006/relationships/slide" Target="slides/slide7.xml"/><Relationship Id="rId34" Type="http://schemas.openxmlformats.org/officeDocument/2006/relationships/font" Target="fonts/RobotoMon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on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on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6d5d241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6d5d241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bd19c7a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6bd19c7a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6bd19c7a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6bd19c7a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6bd19c7a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6bd19c7a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6be7f1222_2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6be7f1222_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6be7f1222_3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6be7f1222_3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6be7f1222_3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6be7f1222_3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6be7f1222_4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6be7f1222_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6be7f1222_4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6be7f1222_4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https://www.figma.com/file/VRjcDuCTG6PNQDgYSS5WqXyi/Identity?node-id=657%3A15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6bd19c7a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6bd19c7a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6be7f1222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6be7f122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be7f1222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be7f1222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bd19c7a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bd19c7a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6be7f1222_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6be7f1222_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bd19c7a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bd19c7a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be7f1222_25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6be7f1222_25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3570fc8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3570fc8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58950" y="2139703"/>
            <a:ext cx="7534800" cy="220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9135D"/>
              </a:buClr>
              <a:buSzPts val="1600"/>
              <a:buChar char="⬢"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321A3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5" Type="http://schemas.openxmlformats.org/officeDocument/2006/relationships/image" Target="../media/image42.png"/><Relationship Id="rId6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41.png"/><Relationship Id="rId8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478975" y="478975"/>
            <a:ext cx="8198400" cy="4198800"/>
          </a:xfrm>
          <a:prstGeom prst="rect">
            <a:avLst/>
          </a:prstGeom>
          <a:gradFill>
            <a:gsLst>
              <a:gs pos="0">
                <a:srgbClr val="D9135D"/>
              </a:gs>
              <a:gs pos="100000">
                <a:srgbClr val="321A35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478950" y="1959450"/>
            <a:ext cx="8186100" cy="9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Sziasztok!</a:t>
            </a:r>
            <a:endParaRPr b="1" sz="6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478975" y="2740250"/>
            <a:ext cx="818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Kotlin Multiplatform: Ilyen minek van?</a:t>
            </a:r>
            <a:endParaRPr sz="18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" y="0"/>
            <a:ext cx="477775" cy="4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>
            <p:ph idx="4294967295"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568650" y="796450"/>
            <a:ext cx="8006700" cy="398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198A73"/>
                </a:solidFill>
                <a:latin typeface="Roboto Mono"/>
                <a:ea typeface="Roboto Mono"/>
                <a:cs typeface="Roboto Mono"/>
                <a:sym typeface="Roboto Mono"/>
              </a:rPr>
              <a:t>// common (shared)</a:t>
            </a:r>
            <a:endParaRPr i="1">
              <a:solidFill>
                <a:srgbClr val="198A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expect fun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isMainThread(): </a:t>
            </a:r>
            <a:r>
              <a:rPr lang="en">
                <a:solidFill>
                  <a:srgbClr val="D9135D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>
            <p:ph idx="4294967295"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568650" y="796450"/>
            <a:ext cx="8006700" cy="398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98A73"/>
                </a:solidFill>
                <a:latin typeface="Roboto Mono"/>
                <a:ea typeface="Roboto Mono"/>
                <a:cs typeface="Roboto Mono"/>
                <a:sym typeface="Roboto Mono"/>
              </a:rPr>
              <a:t>// common (shared)</a:t>
            </a:r>
            <a:endParaRPr i="1">
              <a:solidFill>
                <a:srgbClr val="198A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expect fun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isMainThread(): </a:t>
            </a:r>
            <a:r>
              <a:rPr lang="en">
                <a:solidFill>
                  <a:srgbClr val="D9135D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endParaRPr>
              <a:solidFill>
                <a:srgbClr val="D9135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98A73"/>
                </a:solidFill>
                <a:latin typeface="Roboto Mono"/>
                <a:ea typeface="Roboto Mono"/>
                <a:cs typeface="Roboto Mono"/>
                <a:sym typeface="Roboto Mono"/>
              </a:rPr>
              <a:t>// Android</a:t>
            </a:r>
            <a:endParaRPr i="1">
              <a:solidFill>
                <a:srgbClr val="198A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android.os.Looper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actual fun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isMainThread() = Looper.myLooper() == Looper.getMainLooper()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>
            <p:ph idx="4294967295"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568650" y="796450"/>
            <a:ext cx="8006700" cy="398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98A73"/>
                </a:solidFill>
                <a:latin typeface="Roboto Mono"/>
                <a:ea typeface="Roboto Mono"/>
                <a:cs typeface="Roboto Mono"/>
                <a:sym typeface="Roboto Mono"/>
              </a:rPr>
              <a:t>// common (shared)</a:t>
            </a:r>
            <a:endParaRPr i="1">
              <a:solidFill>
                <a:srgbClr val="198A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expect fun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isMainThread(): </a:t>
            </a:r>
            <a:r>
              <a:rPr lang="en">
                <a:solidFill>
                  <a:srgbClr val="D9135D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endParaRPr>
              <a:solidFill>
                <a:srgbClr val="D9135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98A73"/>
                </a:solidFill>
                <a:latin typeface="Roboto Mono"/>
                <a:ea typeface="Roboto Mono"/>
                <a:cs typeface="Roboto Mono"/>
                <a:sym typeface="Roboto Mono"/>
              </a:rPr>
              <a:t>// Android</a:t>
            </a:r>
            <a:endParaRPr i="1">
              <a:solidFill>
                <a:srgbClr val="198A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android.os.Looper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actual fun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isMainThread() = Looper.myLooper() == Looper.getMainLooper()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198A73"/>
                </a:solidFill>
                <a:latin typeface="Roboto Mono"/>
                <a:ea typeface="Roboto Mono"/>
                <a:cs typeface="Roboto Mono"/>
                <a:sym typeface="Roboto Mono"/>
              </a:rPr>
              <a:t>// iOS</a:t>
            </a:r>
            <a:endParaRPr i="1">
              <a:solidFill>
                <a:srgbClr val="198A7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platform.Foundation.NSThread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ABEC"/>
                </a:solidFill>
                <a:latin typeface="Roboto Mono"/>
                <a:ea typeface="Roboto Mono"/>
                <a:cs typeface="Roboto Mono"/>
                <a:sym typeface="Roboto Mono"/>
              </a:rPr>
              <a:t>actual fun</a:t>
            </a:r>
            <a:r>
              <a:rPr lang="en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isMainThread() = NSThread.isMainThread()</a:t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39ABEC"/>
            </a:gs>
            <a:gs pos="100000">
              <a:srgbClr val="212754"/>
            </a:gs>
          </a:gsLst>
          <a:lin ang="2700006" scaled="0"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ctrTitle"/>
          </p:nvPr>
        </p:nvSpPr>
        <p:spPr>
          <a:xfrm>
            <a:off x="1244075" y="1617900"/>
            <a:ext cx="6655800" cy="19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Harmadik parti?</a:t>
            </a:r>
            <a:endParaRPr b="1" sz="6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1A35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6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32" name="Google Shape;232;p26"/>
          <p:cNvSpPr txBox="1"/>
          <p:nvPr>
            <p:ph type="ctrTitle"/>
          </p:nvPr>
        </p:nvSpPr>
        <p:spPr>
          <a:xfrm>
            <a:off x="1348950" y="802500"/>
            <a:ext cx="64461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     Native</a:t>
            </a:r>
            <a:endParaRPr b="1" sz="48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33" name="Google Shape;233;p26"/>
          <p:cNvSpPr txBox="1"/>
          <p:nvPr>
            <p:ph type="ctrTitle"/>
          </p:nvPr>
        </p:nvSpPr>
        <p:spPr>
          <a:xfrm>
            <a:off x="833950" y="2339325"/>
            <a:ext cx="870900" cy="89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1</a:t>
            </a:r>
            <a:endParaRPr b="1" sz="48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>
            <p:ph idx="1" type="subTitle"/>
          </p:nvPr>
        </p:nvSpPr>
        <p:spPr>
          <a:xfrm>
            <a:off x="758950" y="2373176"/>
            <a:ext cx="7534800" cy="17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A5D9C8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FFFFFF"/>
                </a:solidFill>
              </a:rPr>
              <a:t>Teljesen natív a célplatformon (multiplatform ≠ cross-platform)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A5D9C8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chemeClr val="lt1"/>
                </a:solidFill>
              </a:rPr>
              <a:t>Nincs absztrakció vagy extra külső réteg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A5D9C8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FFFFFF"/>
                </a:solidFill>
              </a:rPr>
              <a:t>Natív API-k korlátozás nélkül elérhetőek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A5D9C8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FFFFFF"/>
                </a:solidFill>
              </a:rPr>
              <a:t>Egységes nyelv, elősegíti a kódmegosztást platformok között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A5D9C8"/>
              </a:buClr>
              <a:buSzPts val="1600"/>
              <a:buChar char="⬢"/>
            </a:pPr>
            <a:r>
              <a:rPr lang="en">
                <a:solidFill>
                  <a:schemeClr val="lt1"/>
                </a:solidFill>
              </a:rPr>
              <a:t>Interoperabilitás (Kotlin ⟷ Java/Obj-C/Swift)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7750" y="949263"/>
            <a:ext cx="540175" cy="5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4E1E9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" y="156500"/>
            <a:ext cx="159550" cy="1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9135D"/>
                </a:solidFill>
                <a:latin typeface="Zilla Slab"/>
                <a:ea typeface="Zilla Slab"/>
                <a:cs typeface="Zilla Slab"/>
                <a:sym typeface="Zilla Slab"/>
              </a:rPr>
              <a:t>mito. </a:t>
            </a:r>
            <a:r>
              <a:rPr b="1" lang="en" sz="10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clever things</a:t>
            </a:r>
            <a:endParaRPr b="1" sz="10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45" name="Google Shape;245;p27"/>
          <p:cNvSpPr txBox="1"/>
          <p:nvPr>
            <p:ph type="ctrTitle"/>
          </p:nvPr>
        </p:nvSpPr>
        <p:spPr>
          <a:xfrm>
            <a:off x="524800" y="1816575"/>
            <a:ext cx="3387300" cy="20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Állapot: instabil</a:t>
            </a:r>
            <a:endParaRPr b="1" sz="48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4500" y="637600"/>
            <a:ext cx="4927100" cy="378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4E1E9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" y="156500"/>
            <a:ext cx="159550" cy="1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9135D"/>
                </a:solidFill>
                <a:latin typeface="Zilla Slab"/>
                <a:ea typeface="Zilla Slab"/>
                <a:cs typeface="Zilla Slab"/>
                <a:sym typeface="Zilla Slab"/>
              </a:rPr>
              <a:t>mito. </a:t>
            </a:r>
            <a:r>
              <a:rPr b="1" lang="en" sz="10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clever things</a:t>
            </a:r>
            <a:endParaRPr b="1" sz="10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55" name="Google Shape;255;p28"/>
          <p:cNvSpPr txBox="1"/>
          <p:nvPr>
            <p:ph idx="1" type="subTitle"/>
          </p:nvPr>
        </p:nvSpPr>
        <p:spPr>
          <a:xfrm>
            <a:off x="758950" y="1583225"/>
            <a:ext cx="7626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21A35"/>
                </a:solidFill>
              </a:rPr>
              <a:t>Multiplatform projekt létező megvalósítása: Android és iOS mobilalkamazás és a hozzátartozó backend:</a:t>
            </a:r>
            <a:endParaRPr sz="2400">
              <a:solidFill>
                <a:srgbClr val="321A3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256" name="Google Shape;256;p28"/>
          <p:cNvSpPr txBox="1"/>
          <p:nvPr>
            <p:ph type="ctrTitle"/>
          </p:nvPr>
        </p:nvSpPr>
        <p:spPr>
          <a:xfrm>
            <a:off x="905600" y="2693275"/>
            <a:ext cx="73329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highlight>
                  <a:srgbClr val="D9135D"/>
                </a:highlight>
                <a:latin typeface="Zilla Slab"/>
                <a:ea typeface="Zilla Slab"/>
                <a:cs typeface="Zilla Slab"/>
                <a:sym typeface="Zilla Slab"/>
              </a:rPr>
              <a:t> https://github.com/JetBrains/kotlinconf-app</a:t>
            </a:r>
            <a:endParaRPr b="1" sz="2400">
              <a:solidFill>
                <a:srgbClr val="FFFFFF"/>
              </a:solidFill>
              <a:highlight>
                <a:srgbClr val="D9135D"/>
              </a:highlight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D9135D"/>
              </a:gs>
              <a:gs pos="100000">
                <a:srgbClr val="321A35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>
            <p:ph type="ctrTitle"/>
          </p:nvPr>
        </p:nvSpPr>
        <p:spPr>
          <a:xfrm>
            <a:off x="1244075" y="1617900"/>
            <a:ext cx="6655800" cy="19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Kösz a figyelmet!</a:t>
            </a:r>
            <a:endParaRPr b="1" sz="6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D9135D"/>
              </a:gs>
              <a:gs pos="100000">
                <a:srgbClr val="321A35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775" y="1233488"/>
            <a:ext cx="89344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877625" y="3313275"/>
            <a:ext cx="3474600" cy="230100"/>
          </a:xfrm>
          <a:prstGeom prst="rect">
            <a:avLst/>
          </a:prstGeom>
          <a:noFill/>
          <a:ln cap="flat" cmpd="sng" w="28575">
            <a:solidFill>
              <a:srgbClr val="D913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1A35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327" y="3538234"/>
            <a:ext cx="914400" cy="9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2077" y="2742147"/>
            <a:ext cx="914400" cy="9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0500" y="1940475"/>
            <a:ext cx="914400" cy="9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80" name="Google Shape;80;p15"/>
          <p:cNvSpPr txBox="1"/>
          <p:nvPr>
            <p:ph type="ctrTitle"/>
          </p:nvPr>
        </p:nvSpPr>
        <p:spPr>
          <a:xfrm>
            <a:off x="480100" y="763375"/>
            <a:ext cx="81837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Natív = Kotlin &amp;&amp; Swift</a:t>
            </a:r>
            <a:endParaRPr b="1" sz="48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4750" y="1940475"/>
            <a:ext cx="914400" cy="9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502" y="2742147"/>
            <a:ext cx="914400" cy="9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677" y="3538234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2552075" y="3062553"/>
            <a:ext cx="914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JavaScript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3036075" y="3860960"/>
            <a:ext cx="914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Dart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2966011" y="2264161"/>
            <a:ext cx="1043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C#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2010243" y="2264161"/>
            <a:ext cx="1043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Xamarin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1598500" y="2981339"/>
            <a:ext cx="914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React Native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2074714" y="3860960"/>
            <a:ext cx="914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Flutter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>
            <p:ph idx="1" type="subTitle"/>
          </p:nvPr>
        </p:nvSpPr>
        <p:spPr>
          <a:xfrm>
            <a:off x="4857575" y="2050150"/>
            <a:ext cx="4104900" cy="21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Absztrakció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Részleges hozzáférés API-khoz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Nem natív widget-ek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Nem többszálú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Performancia problémák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Korlátozott fejlesztői hatáskör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4E1E9"/>
              </a:buClr>
              <a:buSzPts val="1400"/>
              <a:buFont typeface="Nunito ExtraLight"/>
              <a:buChar char="⬢"/>
            </a:pPr>
            <a:r>
              <a:rPr lang="en" sz="1400">
                <a:solidFill>
                  <a:srgbClr val="FFFFFF"/>
                </a:solidFill>
              </a:rPr>
              <a:t>Bugok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4E1E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" y="156500"/>
            <a:ext cx="159550" cy="1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9135D"/>
                </a:solidFill>
                <a:latin typeface="Zilla Slab"/>
                <a:ea typeface="Zilla Slab"/>
                <a:cs typeface="Zilla Slab"/>
                <a:sym typeface="Zilla Slab"/>
              </a:rPr>
              <a:t>mito. </a:t>
            </a:r>
            <a:r>
              <a:rPr b="1" lang="en" sz="10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clever things</a:t>
            </a:r>
            <a:endParaRPr b="1" sz="10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00" name="Google Shape;100;p16"/>
          <p:cNvSpPr txBox="1"/>
          <p:nvPr>
            <p:ph type="ctrTitle"/>
          </p:nvPr>
        </p:nvSpPr>
        <p:spPr>
          <a:xfrm>
            <a:off x="480150" y="1069021"/>
            <a:ext cx="81837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Kotlin</a:t>
            </a:r>
            <a:endParaRPr b="1" sz="48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758950" y="2373176"/>
            <a:ext cx="7534800" cy="17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Többféle fordítási backend</a:t>
            </a:r>
            <a:endParaRPr>
              <a:solidFill>
                <a:srgbClr val="321A3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JVM compiler</a:t>
            </a:r>
            <a:endParaRPr>
              <a:solidFill>
                <a:srgbClr val="321A3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JavaScript compiler</a:t>
            </a:r>
            <a:endParaRPr>
              <a:solidFill>
                <a:srgbClr val="321A35"/>
              </a:solidFill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5125" y="1069021"/>
            <a:ext cx="833700" cy="8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4E1E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" y="156500"/>
            <a:ext cx="159550" cy="1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9135D"/>
                </a:solidFill>
                <a:latin typeface="Zilla Slab"/>
                <a:ea typeface="Zilla Slab"/>
                <a:cs typeface="Zilla Slab"/>
                <a:sym typeface="Zilla Slab"/>
              </a:rPr>
              <a:t>mito. </a:t>
            </a:r>
            <a:r>
              <a:rPr b="1" lang="en" sz="10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clever things</a:t>
            </a:r>
            <a:endParaRPr b="1" sz="10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11" name="Google Shape;111;p17"/>
          <p:cNvSpPr txBox="1"/>
          <p:nvPr>
            <p:ph type="ctrTitle"/>
          </p:nvPr>
        </p:nvSpPr>
        <p:spPr>
          <a:xfrm>
            <a:off x="480150" y="1069021"/>
            <a:ext cx="81837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Kotlin</a:t>
            </a:r>
            <a:endParaRPr b="1" sz="48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758950" y="2373176"/>
            <a:ext cx="7534800" cy="17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Többféle fordítási backend</a:t>
            </a:r>
            <a:endParaRPr>
              <a:solidFill>
                <a:srgbClr val="321A3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JVM compiler</a:t>
            </a:r>
            <a:endParaRPr>
              <a:solidFill>
                <a:srgbClr val="321A3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JavaScript compiler</a:t>
            </a:r>
            <a:endParaRPr>
              <a:solidFill>
                <a:srgbClr val="321A3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9ABEC"/>
              </a:buClr>
              <a:buSzPts val="1600"/>
              <a:buFont typeface="Nunito ExtraLight"/>
              <a:buChar char="⬢"/>
            </a:pPr>
            <a:r>
              <a:rPr lang="en">
                <a:solidFill>
                  <a:srgbClr val="321A35"/>
                </a:solidFill>
              </a:rPr>
              <a:t>Native (LLVM) compiler aka. konan (</a:t>
            </a:r>
            <a:r>
              <a:rPr b="1" lang="en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Kotlin Native</a:t>
            </a:r>
            <a:r>
              <a:rPr lang="en">
                <a:solidFill>
                  <a:srgbClr val="321A35"/>
                </a:solidFill>
              </a:rPr>
              <a:t>)</a:t>
            </a:r>
            <a:endParaRPr>
              <a:solidFill>
                <a:srgbClr val="321A35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5125" y="1069021"/>
            <a:ext cx="833700" cy="8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1A3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1" name="Google Shape;121;p18"/>
          <p:cNvSpPr txBox="1"/>
          <p:nvPr>
            <p:ph type="ctrTitle"/>
          </p:nvPr>
        </p:nvSpPr>
        <p:spPr>
          <a:xfrm>
            <a:off x="480100" y="763375"/>
            <a:ext cx="81837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Multiplatform</a:t>
            </a:r>
            <a:endParaRPr b="1" sz="48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8351" y="2513538"/>
            <a:ext cx="914400" cy="9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9237" y="2513900"/>
            <a:ext cx="914400" cy="985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3929236" y="2775107"/>
            <a:ext cx="9144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Kotlin</a:t>
            </a:r>
            <a:endParaRPr b="1" sz="1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4888339" y="2794706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iOS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687" y="3311369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4407675" y="3582424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WASM32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2098" y="1712525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" type="subTitle"/>
          </p:nvPr>
        </p:nvSpPr>
        <p:spPr>
          <a:xfrm>
            <a:off x="4337611" y="1988225"/>
            <a:ext cx="1043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Windows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6330" y="1712525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3381843" y="1989061"/>
            <a:ext cx="1043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Android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112" y="2513538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1" type="subTitle"/>
          </p:nvPr>
        </p:nvSpPr>
        <p:spPr>
          <a:xfrm>
            <a:off x="2970100" y="2794706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OSX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1926" y="3311369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idx="1" type="subTitle"/>
          </p:nvPr>
        </p:nvSpPr>
        <p:spPr>
          <a:xfrm>
            <a:off x="3451914" y="3582424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STM32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787" y="3311369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2492775" y="3582424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Raspberry Pi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216" y="1712525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5364260" y="1990176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Linux</a:t>
            </a:r>
            <a:endParaRPr b="1" sz="1000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9026" y="3311369"/>
            <a:ext cx="914400" cy="9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>
            <p:ph idx="1" type="subTitle"/>
          </p:nvPr>
        </p:nvSpPr>
        <p:spPr>
          <a:xfrm>
            <a:off x="5369014" y="3578407"/>
            <a:ext cx="914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21A35"/>
                </a:solidFill>
                <a:latin typeface="Nunito"/>
                <a:ea typeface="Nunito"/>
                <a:cs typeface="Nunito"/>
                <a:sym typeface="Nunito"/>
              </a:rPr>
              <a:t>...</a:t>
            </a:r>
            <a:endParaRPr b="1">
              <a:solidFill>
                <a:srgbClr val="321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1866450" y="1239300"/>
            <a:ext cx="5411100" cy="266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projekt/</a:t>
            </a:r>
            <a:endParaRPr sz="3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+-- android</a:t>
            </a:r>
            <a:endParaRPr sz="3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+-- common </a:t>
            </a:r>
            <a:r>
              <a:rPr lang="en" sz="3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(2×)</a:t>
            </a:r>
            <a:endParaRPr sz="30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 +-- ios</a:t>
            </a:r>
            <a:endParaRPr sz="3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>
            <p:ph idx="4294967295"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4E1E9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3" y="156500"/>
            <a:ext cx="159550" cy="1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D9135D"/>
                </a:solidFill>
                <a:latin typeface="Zilla Slab"/>
                <a:ea typeface="Zilla Slab"/>
                <a:cs typeface="Zilla Slab"/>
                <a:sym typeface="Zilla Slab"/>
              </a:rPr>
              <a:t>mito. </a:t>
            </a:r>
            <a:r>
              <a:rPr b="1" lang="en" sz="1000">
                <a:solidFill>
                  <a:srgbClr val="321A35"/>
                </a:solidFill>
                <a:latin typeface="Zilla Slab"/>
                <a:ea typeface="Zilla Slab"/>
                <a:cs typeface="Zilla Slab"/>
                <a:sym typeface="Zilla Slab"/>
              </a:rPr>
              <a:t>clever things</a:t>
            </a:r>
            <a:endParaRPr b="1" sz="1000">
              <a:solidFill>
                <a:srgbClr val="321A35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471625" y="950175"/>
            <a:ext cx="2488200" cy="3748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597025" y="1838125"/>
            <a:ext cx="2201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UI</a:t>
            </a:r>
            <a:endParaRPr>
              <a:solidFill>
                <a:schemeClr val="lt1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platform feature-ök</a:t>
            </a:r>
            <a:endParaRPr>
              <a:solidFill>
                <a:schemeClr val="lt1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Swift/Objective-C/Kotlin</a:t>
            </a:r>
            <a:endParaRPr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3319913" y="950175"/>
            <a:ext cx="2488200" cy="3748200"/>
          </a:xfrm>
          <a:prstGeom prst="rect">
            <a:avLst/>
          </a:prstGeom>
          <a:solidFill>
            <a:srgbClr val="2127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3382138" y="1838125"/>
            <a:ext cx="2201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Üzleti logika</a:t>
            </a:r>
            <a:endParaRPr sz="12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Adatmodellek</a:t>
            </a:r>
            <a:endParaRPr sz="12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Validáció</a:t>
            </a:r>
            <a:endParaRPr sz="12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Hálózati kommunikáció</a:t>
            </a:r>
            <a:endParaRPr sz="12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Adattárolás/szerializáció</a:t>
            </a:r>
            <a:endParaRPr sz="12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...</a:t>
            </a:r>
            <a:endParaRPr sz="1200"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6168200" y="950175"/>
            <a:ext cx="2488200" cy="3748200"/>
          </a:xfrm>
          <a:prstGeom prst="rect">
            <a:avLst/>
          </a:prstGeom>
          <a:solidFill>
            <a:srgbClr val="198A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6168200" y="3744750"/>
            <a:ext cx="2488200" cy="9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6293600" y="1785450"/>
            <a:ext cx="2245500" cy="19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UI</a:t>
            </a:r>
            <a:endParaRPr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platform feature-ök</a:t>
            </a:r>
            <a:endParaRPr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Java/Kotlin</a:t>
            </a:r>
            <a:endParaRPr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6293600" y="3797425"/>
            <a:ext cx="23628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198A73"/>
                </a:solidFill>
                <a:latin typeface="Nunito"/>
                <a:ea typeface="Nunito"/>
                <a:cs typeface="Nunito"/>
                <a:sym typeface="Nunito"/>
              </a:rPr>
              <a:t>Android:</a:t>
            </a:r>
            <a:br>
              <a:rPr b="1" lang="en" sz="900">
                <a:solidFill>
                  <a:srgbClr val="198A73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900">
                <a:solidFill>
                  <a:srgbClr val="198A73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Specifikus (stdlib)</a:t>
            </a:r>
            <a:endParaRPr sz="900">
              <a:solidFill>
                <a:srgbClr val="198A73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98A73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cxnSp>
        <p:nvCxnSpPr>
          <p:cNvPr id="168" name="Google Shape;168;p20"/>
          <p:cNvCxnSpPr/>
          <p:nvPr/>
        </p:nvCxnSpPr>
        <p:spPr>
          <a:xfrm>
            <a:off x="2977725" y="2824275"/>
            <a:ext cx="324300" cy="0"/>
          </a:xfrm>
          <a:prstGeom prst="straightConnector1">
            <a:avLst/>
          </a:prstGeom>
          <a:noFill/>
          <a:ln cap="flat" cmpd="sng" w="9525">
            <a:solidFill>
              <a:srgbClr val="321A3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0"/>
          <p:cNvCxnSpPr/>
          <p:nvPr/>
        </p:nvCxnSpPr>
        <p:spPr>
          <a:xfrm rot="10800000">
            <a:off x="5826013" y="2824275"/>
            <a:ext cx="324300" cy="0"/>
          </a:xfrm>
          <a:prstGeom prst="straightConnector1">
            <a:avLst/>
          </a:prstGeom>
          <a:noFill/>
          <a:ln cap="flat" cmpd="sng" w="9525">
            <a:solidFill>
              <a:srgbClr val="321A3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0"/>
          <p:cNvSpPr/>
          <p:nvPr/>
        </p:nvSpPr>
        <p:spPr>
          <a:xfrm>
            <a:off x="471650" y="3744750"/>
            <a:ext cx="2488200" cy="9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597025" y="3797425"/>
            <a:ext cx="23628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135D"/>
                </a:solidFill>
                <a:latin typeface="Nunito"/>
                <a:ea typeface="Nunito"/>
                <a:cs typeface="Nunito"/>
                <a:sym typeface="Nunito"/>
              </a:rPr>
              <a:t>iOS:</a:t>
            </a:r>
            <a:br>
              <a:rPr b="1" lang="en" sz="900">
                <a:solidFill>
                  <a:srgbClr val="D9135D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900">
                <a:solidFill>
                  <a:srgbClr val="D9135D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Specifikus (stdlib)</a:t>
            </a:r>
            <a:endParaRPr sz="900">
              <a:solidFill>
                <a:srgbClr val="D9135D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319925" y="3744750"/>
            <a:ext cx="2488200" cy="9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3382138" y="3814350"/>
            <a:ext cx="23628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212754"/>
                </a:solidFill>
                <a:latin typeface="Nunito"/>
                <a:ea typeface="Nunito"/>
                <a:cs typeface="Nunito"/>
                <a:sym typeface="Nunito"/>
              </a:rPr>
              <a:t>Common/Shared:</a:t>
            </a:r>
            <a:br>
              <a:rPr b="1" lang="en" sz="900">
                <a:solidFill>
                  <a:srgbClr val="212754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900">
                <a:solidFill>
                  <a:srgbClr val="212754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Független (stdlib)</a:t>
            </a:r>
            <a:endParaRPr sz="900">
              <a:solidFill>
                <a:srgbClr val="212754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5863" y="1175775"/>
            <a:ext cx="576300" cy="5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4875" y="991925"/>
            <a:ext cx="905400" cy="9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7862" y="1175799"/>
            <a:ext cx="556975" cy="5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818" y="1175775"/>
            <a:ext cx="269387" cy="26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8468" y="1175775"/>
            <a:ext cx="269387" cy="2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D9135D"/>
              </a:gs>
              <a:gs pos="100000">
                <a:srgbClr val="321A35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  <p:sp>
        <p:nvSpPr>
          <p:cNvPr id="184" name="Google Shape;184;p21"/>
          <p:cNvSpPr txBox="1"/>
          <p:nvPr>
            <p:ph type="ctrTitle"/>
          </p:nvPr>
        </p:nvSpPr>
        <p:spPr>
          <a:xfrm>
            <a:off x="1244075" y="1617900"/>
            <a:ext cx="6655800" cy="19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Expect the actual.</a:t>
            </a:r>
            <a:endParaRPr b="1" sz="6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476875"/>
            <a:ext cx="9144000" cy="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71628" y="0"/>
            <a:ext cx="8472" cy="4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>
            <p:ph type="ctrTitle"/>
          </p:nvPr>
        </p:nvSpPr>
        <p:spPr>
          <a:xfrm>
            <a:off x="569175" y="70438"/>
            <a:ext cx="2273700" cy="3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mito. clever things</a:t>
            </a:r>
            <a:endParaRPr b="1" sz="100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6" y="159156"/>
            <a:ext cx="159550" cy="1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