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y="5143500" cx="9144000"/>
  <p:notesSz cx="6858000" cy="9144000"/>
  <p:embeddedFontLst>
    <p:embeddedFont>
      <p:font typeface="Nunito ExtraLight"/>
      <p:regular r:id="rId17"/>
      <p:bold r:id="rId18"/>
      <p:italic r:id="rId19"/>
      <p:boldItalic r:id="rId20"/>
    </p:embeddedFont>
    <p:embeddedFont>
      <p:font typeface="Nunito"/>
      <p:regular r:id="rId21"/>
      <p:bold r:id="rId22"/>
      <p:italic r:id="rId23"/>
      <p:boldItalic r:id="rId24"/>
    </p:embeddedFont>
    <p:embeddedFont>
      <p:font typeface="Zilla Slab"/>
      <p:regular r:id="rId25"/>
      <p:bold r:id="rId26"/>
      <p:italic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NunitoExtraLight-boldItalic.fntdata"/><Relationship Id="rId22" Type="http://schemas.openxmlformats.org/officeDocument/2006/relationships/font" Target="fonts/Nunito-bold.fntdata"/><Relationship Id="rId21" Type="http://schemas.openxmlformats.org/officeDocument/2006/relationships/font" Target="fonts/Nunito-regular.fntdata"/><Relationship Id="rId24" Type="http://schemas.openxmlformats.org/officeDocument/2006/relationships/font" Target="fonts/Nunito-boldItalic.fntdata"/><Relationship Id="rId23" Type="http://schemas.openxmlformats.org/officeDocument/2006/relationships/font" Target="fonts/Nunito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font" Target="fonts/ZillaSlab-bold.fntdata"/><Relationship Id="rId25" Type="http://schemas.openxmlformats.org/officeDocument/2006/relationships/font" Target="fonts/ZillaSlab-regular.fntdata"/><Relationship Id="rId27" Type="http://schemas.openxmlformats.org/officeDocument/2006/relationships/font" Target="fonts/ZillaSlab-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font" Target="fonts/NunitoExtraLight-regular.fntdata"/><Relationship Id="rId16" Type="http://schemas.openxmlformats.org/officeDocument/2006/relationships/slide" Target="slides/slide10.xml"/><Relationship Id="rId19" Type="http://schemas.openxmlformats.org/officeDocument/2006/relationships/font" Target="fonts/NunitoExtraLight-italic.fntdata"/><Relationship Id="rId18" Type="http://schemas.openxmlformats.org/officeDocument/2006/relationships/font" Target="fonts/NunitoExtraLight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56422ace9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56422ace9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510fb2675d_0_1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Google Shape;251;g510fb2675d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56422ace96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56422ace96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56422ace96_0_1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56422ace96_0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56422ace96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56422ace96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56422ace96_0_1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56422ace96_0_1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56422ace96_0_1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56422ace96_0_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56422ace96_0_1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56422ace96_0_1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56422ace96_0_1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56422ace96_0_1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510fb2675d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Google Shape;235;g510fb2675d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758950" y="2139703"/>
            <a:ext cx="7534800" cy="2205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D9135D"/>
              </a:buClr>
              <a:buSzPts val="1600"/>
              <a:buChar char="⬢"/>
              <a:defRPr>
                <a:latin typeface="Nunito ExtraLight"/>
                <a:ea typeface="Nunito ExtraLight"/>
                <a:cs typeface="Nunito ExtraLight"/>
                <a:sym typeface="Nunito ExtraLight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58" name="Google Shape;58;p14"/>
          <p:cNvPicPr preferRelativeResize="0"/>
          <p:nvPr/>
        </p:nvPicPr>
        <p:blipFill>
          <a:blip r:embed="rId2">
            <a:alphaModFix amt="0"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1" name="Google Shape;6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5" name="Google Shape;65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8" name="Google Shape;68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0" name="Google Shape;70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3" name="Google Shape;73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6" name="Google Shape;76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7" name="Google Shape;77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80" name="Google Shape;80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4" name="Google Shape;84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5" name="Google Shape;85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6" name="Google Shape;86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9" name="Google Shape;89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2" name="Google Shape;92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3" name="Google Shape;93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spd="slow" p14:dur="1000">
        <p:push dir="r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rgbClr val="321A35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mc:AlternateContent>
    <mc:Choice Requires="p14">
      <p:transition spd="slow" p14:dur="1000">
        <p:push dir="r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2.png"/><Relationship Id="rId6" Type="http://schemas.openxmlformats.org/officeDocument/2006/relationships/image" Target="../media/image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hyperlink" Target="https://github.com/Brightify/Cuckoo" TargetMode="External"/><Relationship Id="rId6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5"/>
          <p:cNvSpPr/>
          <p:nvPr/>
        </p:nvSpPr>
        <p:spPr>
          <a:xfrm>
            <a:off x="478975" y="478975"/>
            <a:ext cx="8198400" cy="4198800"/>
          </a:xfrm>
          <a:prstGeom prst="rect">
            <a:avLst/>
          </a:prstGeom>
          <a:gradFill>
            <a:gsLst>
              <a:gs pos="0">
                <a:srgbClr val="D9135D"/>
              </a:gs>
              <a:gs pos="100000">
                <a:srgbClr val="321A35"/>
              </a:gs>
            </a:gsLst>
            <a:lin ang="2700006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</a:t>
            </a:r>
            <a:endParaRPr/>
          </a:p>
        </p:txBody>
      </p:sp>
      <p:sp>
        <p:nvSpPr>
          <p:cNvPr id="101" name="Google Shape;101;p25"/>
          <p:cNvSpPr txBox="1"/>
          <p:nvPr>
            <p:ph type="ctrTitle"/>
          </p:nvPr>
        </p:nvSpPr>
        <p:spPr>
          <a:xfrm>
            <a:off x="478950" y="918725"/>
            <a:ext cx="8186100" cy="1959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0">
                <a:solidFill>
                  <a:srgbClr val="FFFFFF"/>
                </a:solidFill>
                <a:latin typeface="Zilla Slab"/>
                <a:ea typeface="Zilla Slab"/>
                <a:cs typeface="Zilla Slab"/>
                <a:sym typeface="Zilla Slab"/>
              </a:rPr>
              <a:t>Unit tesztelés Swift-ben</a:t>
            </a:r>
            <a:endParaRPr b="1" sz="6000">
              <a:solidFill>
                <a:srgbClr val="FFFFFF"/>
              </a:solidFill>
              <a:latin typeface="Zilla Slab"/>
              <a:ea typeface="Zilla Slab"/>
              <a:cs typeface="Zilla Slab"/>
              <a:sym typeface="Zilla Slab"/>
            </a:endParaRPr>
          </a:p>
        </p:txBody>
      </p:sp>
      <p:sp>
        <p:nvSpPr>
          <p:cNvPr id="102" name="Google Shape;102;p25"/>
          <p:cNvSpPr txBox="1"/>
          <p:nvPr>
            <p:ph idx="1" type="subTitle"/>
          </p:nvPr>
        </p:nvSpPr>
        <p:spPr>
          <a:xfrm>
            <a:off x="478975" y="2892650"/>
            <a:ext cx="81861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FFFFFF"/>
                </a:solidFill>
              </a:rPr>
              <a:t>Célkeresztben a Mock-ok</a:t>
            </a:r>
            <a:endParaRPr sz="2200">
              <a:solidFill>
                <a:srgbClr val="FFFFFF"/>
              </a:solidFill>
              <a:latin typeface="Nunito ExtraLight"/>
              <a:ea typeface="Nunito ExtraLight"/>
              <a:cs typeface="Nunito ExtraLight"/>
              <a:sym typeface="Nunito ExtraLight"/>
            </a:endParaRPr>
          </a:p>
        </p:txBody>
      </p:sp>
      <p:pic>
        <p:nvPicPr>
          <p:cNvPr id="103" name="Google Shape;103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5" y="0"/>
            <a:ext cx="477775" cy="477775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25"/>
          <p:cNvSpPr txBox="1"/>
          <p:nvPr/>
        </p:nvSpPr>
        <p:spPr>
          <a:xfrm>
            <a:off x="477950" y="4283875"/>
            <a:ext cx="1402500" cy="3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Csipler Zoltán</a:t>
            </a:r>
            <a:endParaRPr b="1">
              <a:solidFill>
                <a:schemeClr val="lt1"/>
              </a:solidFill>
              <a:latin typeface="Zilla Slab"/>
              <a:ea typeface="Zilla Slab"/>
              <a:cs typeface="Zilla Slab"/>
              <a:sym typeface="Zilla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05" name="Google Shape;105;p25"/>
          <p:cNvSpPr txBox="1"/>
          <p:nvPr/>
        </p:nvSpPr>
        <p:spPr>
          <a:xfrm>
            <a:off x="7481275" y="4283875"/>
            <a:ext cx="1196100" cy="3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2019.04.29</a:t>
            </a:r>
            <a:endParaRPr b="1">
              <a:solidFill>
                <a:schemeClr val="lt1"/>
              </a:solidFill>
              <a:latin typeface="Zilla Slab"/>
              <a:ea typeface="Zilla Slab"/>
              <a:cs typeface="Zilla Slab"/>
              <a:sym typeface="Zilla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34"/>
          <p:cNvSpPr/>
          <p:nvPr/>
        </p:nvSpPr>
        <p:spPr>
          <a:xfrm>
            <a:off x="478975" y="478975"/>
            <a:ext cx="8198400" cy="4198800"/>
          </a:xfrm>
          <a:prstGeom prst="rect">
            <a:avLst/>
          </a:prstGeom>
          <a:gradFill>
            <a:gsLst>
              <a:gs pos="0">
                <a:srgbClr val="D9135D"/>
              </a:gs>
              <a:gs pos="100000">
                <a:srgbClr val="321A35"/>
              </a:gs>
            </a:gsLst>
            <a:lin ang="2700006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</a:t>
            </a:r>
            <a:endParaRPr/>
          </a:p>
        </p:txBody>
      </p:sp>
      <p:pic>
        <p:nvPicPr>
          <p:cNvPr id="254" name="Google Shape;254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5" y="0"/>
            <a:ext cx="477775" cy="477775"/>
          </a:xfrm>
          <a:prstGeom prst="rect">
            <a:avLst/>
          </a:prstGeom>
          <a:noFill/>
          <a:ln>
            <a:noFill/>
          </a:ln>
        </p:spPr>
      </p:pic>
      <p:sp>
        <p:nvSpPr>
          <p:cNvPr id="255" name="Google Shape;255;p34"/>
          <p:cNvSpPr txBox="1"/>
          <p:nvPr/>
        </p:nvSpPr>
        <p:spPr>
          <a:xfrm>
            <a:off x="477950" y="4283875"/>
            <a:ext cx="1402500" cy="3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Csipler Zoltán</a:t>
            </a:r>
            <a:endParaRPr b="1">
              <a:solidFill>
                <a:schemeClr val="lt1"/>
              </a:solidFill>
              <a:latin typeface="Zilla Slab"/>
              <a:ea typeface="Zilla Slab"/>
              <a:cs typeface="Zilla Slab"/>
              <a:sym typeface="Zilla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56" name="Google Shape;256;p34"/>
          <p:cNvSpPr txBox="1"/>
          <p:nvPr/>
        </p:nvSpPr>
        <p:spPr>
          <a:xfrm>
            <a:off x="7481275" y="4283875"/>
            <a:ext cx="1196100" cy="3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2019.04.29</a:t>
            </a:r>
            <a:endParaRPr b="1">
              <a:solidFill>
                <a:schemeClr val="lt1"/>
              </a:solidFill>
              <a:latin typeface="Zilla Slab"/>
              <a:ea typeface="Zilla Slab"/>
              <a:cs typeface="Zilla Slab"/>
              <a:sym typeface="Zilla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p34"/>
          <p:cNvSpPr txBox="1"/>
          <p:nvPr>
            <p:ph type="ctrTitle"/>
          </p:nvPr>
        </p:nvSpPr>
        <p:spPr>
          <a:xfrm>
            <a:off x="1244075" y="1617900"/>
            <a:ext cx="6655800" cy="190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6000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Köszönöm a figyelmet!</a:t>
            </a:r>
            <a:endParaRPr b="1" sz="6000">
              <a:solidFill>
                <a:srgbClr val="FFFFFF"/>
              </a:solidFill>
              <a:latin typeface="Zilla Slab"/>
              <a:ea typeface="Zilla Slab"/>
              <a:cs typeface="Zilla Slab"/>
              <a:sym typeface="Zilla Slab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rgbClr val="D9135D"/>
              </a:gs>
              <a:gs pos="100000">
                <a:srgbClr val="321A35"/>
              </a:gs>
            </a:gsLst>
            <a:lin ang="2700006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</a:t>
            </a:r>
            <a:endParaRPr/>
          </a:p>
        </p:txBody>
      </p:sp>
      <p:sp>
        <p:nvSpPr>
          <p:cNvPr id="111" name="Google Shape;111;p26"/>
          <p:cNvSpPr txBox="1"/>
          <p:nvPr>
            <p:ph type="ctrTitle"/>
          </p:nvPr>
        </p:nvSpPr>
        <p:spPr>
          <a:xfrm>
            <a:off x="480150" y="1069021"/>
            <a:ext cx="8183700" cy="833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800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Bevezetés</a:t>
            </a:r>
            <a:endParaRPr b="1" sz="4800">
              <a:solidFill>
                <a:srgbClr val="FFFFFF"/>
              </a:solidFill>
              <a:latin typeface="Zilla Slab"/>
              <a:ea typeface="Zilla Slab"/>
              <a:cs typeface="Zilla Slab"/>
              <a:sym typeface="Zilla Slab"/>
            </a:endParaRPr>
          </a:p>
        </p:txBody>
      </p:sp>
      <p:pic>
        <p:nvPicPr>
          <p:cNvPr id="112" name="Google Shape;112;p26"/>
          <p:cNvPicPr preferRelativeResize="0"/>
          <p:nvPr/>
        </p:nvPicPr>
        <p:blipFill>
          <a:blip r:embed="rId3">
            <a:alphaModFix amt="20000"/>
          </a:blip>
          <a:stretch>
            <a:fillRect/>
          </a:stretch>
        </p:blipFill>
        <p:spPr>
          <a:xfrm>
            <a:off x="0" y="476875"/>
            <a:ext cx="9144000" cy="8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26"/>
          <p:cNvPicPr preferRelativeResize="0"/>
          <p:nvPr/>
        </p:nvPicPr>
        <p:blipFill>
          <a:blip r:embed="rId4">
            <a:alphaModFix amt="20000"/>
          </a:blip>
          <a:stretch>
            <a:fillRect/>
          </a:stretch>
        </p:blipFill>
        <p:spPr>
          <a:xfrm>
            <a:off x="471628" y="0"/>
            <a:ext cx="8472" cy="476875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26"/>
          <p:cNvSpPr txBox="1"/>
          <p:nvPr>
            <p:ph type="ctrTitle"/>
          </p:nvPr>
        </p:nvSpPr>
        <p:spPr>
          <a:xfrm>
            <a:off x="569175" y="70438"/>
            <a:ext cx="2273700" cy="3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FFFFFF"/>
                </a:solidFill>
                <a:latin typeface="Zilla Slab"/>
                <a:ea typeface="Zilla Slab"/>
                <a:cs typeface="Zilla Slab"/>
                <a:sym typeface="Zilla Slab"/>
              </a:rPr>
              <a:t>mito. clever things</a:t>
            </a:r>
            <a:endParaRPr b="1" sz="1000">
              <a:solidFill>
                <a:srgbClr val="FFFFFF"/>
              </a:solidFill>
              <a:latin typeface="Zilla Slab"/>
              <a:ea typeface="Zilla Slab"/>
              <a:cs typeface="Zilla Slab"/>
              <a:sym typeface="Zilla Slab"/>
            </a:endParaRPr>
          </a:p>
        </p:txBody>
      </p:sp>
      <p:sp>
        <p:nvSpPr>
          <p:cNvPr id="115" name="Google Shape;115;p26"/>
          <p:cNvSpPr txBox="1"/>
          <p:nvPr>
            <p:ph idx="1" type="subTitle"/>
          </p:nvPr>
        </p:nvSpPr>
        <p:spPr>
          <a:xfrm>
            <a:off x="758950" y="2137050"/>
            <a:ext cx="7837800" cy="226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A5D9C8"/>
              </a:buClr>
              <a:buSzPts val="1600"/>
              <a:buFont typeface="Nunito ExtraLight"/>
              <a:buChar char="⬢"/>
            </a:pPr>
            <a:r>
              <a:rPr lang="en">
                <a:solidFill>
                  <a:schemeClr val="lt1"/>
                </a:solidFill>
              </a:rPr>
              <a:t>Nagy kódbázis, modularizált komplex projekt, VIPER</a:t>
            </a:r>
            <a:endParaRPr>
              <a:solidFill>
                <a:schemeClr val="lt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A5D9C8"/>
              </a:buClr>
              <a:buSzPts val="1600"/>
              <a:buFont typeface="Nunito ExtraLight"/>
              <a:buChar char="⬢"/>
            </a:pPr>
            <a:r>
              <a:rPr lang="en">
                <a:solidFill>
                  <a:schemeClr val="lt1"/>
                </a:solidFill>
              </a:rPr>
              <a:t>Cél: minél nagyobb test coverage</a:t>
            </a:r>
            <a:endParaRPr>
              <a:solidFill>
                <a:schemeClr val="lt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A5D9C8"/>
              </a:buClr>
              <a:buSzPts val="1600"/>
              <a:buFont typeface="Nunito ExtraLight"/>
              <a:buChar char="⬢"/>
            </a:pPr>
            <a:r>
              <a:rPr lang="en">
                <a:solidFill>
                  <a:schemeClr val="lt1"/>
                </a:solidFill>
              </a:rPr>
              <a:t>Minél kisebb egységek tesztelése -&gt; Stub, verify -&gt; Mockolás </a:t>
            </a:r>
            <a:endParaRPr>
              <a:solidFill>
                <a:schemeClr val="lt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A5D9C8"/>
              </a:buClr>
              <a:buSzPts val="1600"/>
              <a:buFont typeface="Nunito ExtraLight"/>
              <a:buChar char="⬢"/>
            </a:pPr>
            <a:r>
              <a:rPr lang="en">
                <a:solidFill>
                  <a:schemeClr val="lt1"/>
                </a:solidFill>
              </a:rPr>
              <a:t>Obj-C - OCMock lib (runtime access) </a:t>
            </a:r>
            <a:endParaRPr>
              <a:solidFill>
                <a:schemeClr val="lt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A5D9C8"/>
              </a:buClr>
              <a:buSzPts val="1600"/>
              <a:buFont typeface="Nunito ExtraLight"/>
              <a:buChar char="⬢"/>
            </a:pPr>
            <a:r>
              <a:rPr lang="en">
                <a:solidFill>
                  <a:schemeClr val="lt1"/>
                </a:solidFill>
              </a:rPr>
              <a:t>Swift - nincs runtime access</a:t>
            </a:r>
            <a:endParaRPr>
              <a:solidFill>
                <a:srgbClr val="FFFFFF"/>
              </a:solidFill>
            </a:endParaRPr>
          </a:p>
        </p:txBody>
      </p:sp>
      <p:pic>
        <p:nvPicPr>
          <p:cNvPr id="116" name="Google Shape;116;p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61506" y="159156"/>
            <a:ext cx="159550" cy="164239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26"/>
          <p:cNvSpPr txBox="1"/>
          <p:nvPr/>
        </p:nvSpPr>
        <p:spPr>
          <a:xfrm>
            <a:off x="439150" y="635938"/>
            <a:ext cx="8325000" cy="37737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>
                <a:solidFill>
                  <a:srgbClr val="7F8C98"/>
                </a:solidFill>
              </a:rPr>
              <a:t>    </a:t>
            </a:r>
            <a:r>
              <a:rPr i="1" lang="en" sz="1100">
                <a:solidFill>
                  <a:srgbClr val="7F8C98"/>
                </a:solidFill>
              </a:rPr>
              <a:t>// Arrange</a:t>
            </a:r>
            <a:endParaRPr i="1" sz="1100">
              <a:solidFill>
                <a:srgbClr val="7F8C98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</a:t>
            </a:r>
            <a:r>
              <a:rPr b="1" lang="en" sz="1100">
                <a:solidFill>
                  <a:srgbClr val="FF7AB2"/>
                </a:solidFill>
              </a:rPr>
              <a:t>id</a:t>
            </a:r>
            <a:r>
              <a:rPr lang="en" sz="1100">
                <a:solidFill>
                  <a:srgbClr val="FFFFFF"/>
                </a:solidFill>
              </a:rPr>
              <a:t> mockInteractor = </a:t>
            </a:r>
            <a:r>
              <a:rPr lang="en" sz="1100">
                <a:solidFill>
                  <a:srgbClr val="FFA14F"/>
                </a:solidFill>
              </a:rPr>
              <a:t>OCMClassMock</a:t>
            </a:r>
            <a:r>
              <a:rPr lang="en" sz="1100">
                <a:solidFill>
                  <a:srgbClr val="FFFFFF"/>
                </a:solidFill>
              </a:rPr>
              <a:t>([</a:t>
            </a:r>
            <a:r>
              <a:rPr lang="en" sz="1100">
                <a:solidFill>
                  <a:srgbClr val="A0D975"/>
                </a:solidFill>
              </a:rPr>
              <a:t>DetailInteractor</a:t>
            </a:r>
            <a:r>
              <a:rPr lang="en" sz="1100">
                <a:solidFill>
                  <a:srgbClr val="FFFFFF"/>
                </a:solidFill>
              </a:rPr>
              <a:t> </a:t>
            </a:r>
            <a:r>
              <a:rPr lang="en" sz="1100">
                <a:solidFill>
                  <a:srgbClr val="A7EBDD"/>
                </a:solidFill>
              </a:rPr>
              <a:t>class</a:t>
            </a:r>
            <a:r>
              <a:rPr lang="en" sz="1100">
                <a:solidFill>
                  <a:srgbClr val="FFFFFF"/>
                </a:solidFill>
              </a:rPr>
              <a:t>]);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</a:t>
            </a:r>
            <a:r>
              <a:rPr b="1" lang="en" sz="1100">
                <a:solidFill>
                  <a:srgbClr val="FF7AB2"/>
                </a:solidFill>
              </a:rPr>
              <a:t>id</a:t>
            </a:r>
            <a:r>
              <a:rPr lang="en" sz="1100">
                <a:solidFill>
                  <a:srgbClr val="FFFFFF"/>
                </a:solidFill>
              </a:rPr>
              <a:t> mockView = </a:t>
            </a:r>
            <a:r>
              <a:rPr lang="en" sz="1100">
                <a:solidFill>
                  <a:srgbClr val="FFA14F"/>
                </a:solidFill>
              </a:rPr>
              <a:t>OCMClassMock</a:t>
            </a:r>
            <a:r>
              <a:rPr lang="en" sz="1100">
                <a:solidFill>
                  <a:srgbClr val="FFFFFF"/>
                </a:solidFill>
              </a:rPr>
              <a:t>([</a:t>
            </a:r>
            <a:r>
              <a:rPr lang="en" sz="1100">
                <a:solidFill>
                  <a:srgbClr val="A0D975"/>
                </a:solidFill>
              </a:rPr>
              <a:t>DetailViewController</a:t>
            </a:r>
            <a:r>
              <a:rPr lang="en" sz="1100">
                <a:solidFill>
                  <a:srgbClr val="FFFFFF"/>
                </a:solidFill>
              </a:rPr>
              <a:t> </a:t>
            </a:r>
            <a:r>
              <a:rPr lang="en" sz="1100">
                <a:solidFill>
                  <a:srgbClr val="A7EBDD"/>
                </a:solidFill>
              </a:rPr>
              <a:t>class</a:t>
            </a:r>
            <a:r>
              <a:rPr lang="en" sz="1100">
                <a:solidFill>
                  <a:srgbClr val="FFFFFF"/>
                </a:solidFill>
              </a:rPr>
              <a:t>]);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</a:t>
            </a:r>
            <a:r>
              <a:rPr lang="en" sz="1100">
                <a:solidFill>
                  <a:srgbClr val="A0D975"/>
                </a:solidFill>
              </a:rPr>
              <a:t>DetailPresenter</a:t>
            </a:r>
            <a:r>
              <a:rPr lang="en" sz="1100">
                <a:solidFill>
                  <a:srgbClr val="FFFFFF"/>
                </a:solidFill>
              </a:rPr>
              <a:t> *presenter = [</a:t>
            </a:r>
            <a:r>
              <a:rPr lang="en" sz="1100">
                <a:solidFill>
                  <a:srgbClr val="A0D975"/>
                </a:solidFill>
              </a:rPr>
              <a:t>DetailPresenter</a:t>
            </a:r>
            <a:r>
              <a:rPr lang="en" sz="1100">
                <a:solidFill>
                  <a:srgbClr val="FFFFFF"/>
                </a:solidFill>
              </a:rPr>
              <a:t> </a:t>
            </a:r>
            <a:r>
              <a:rPr lang="en" sz="1100">
                <a:solidFill>
                  <a:srgbClr val="A7EBDD"/>
                </a:solidFill>
              </a:rPr>
              <a:t>new</a:t>
            </a:r>
            <a:r>
              <a:rPr lang="en" sz="1100">
                <a:solidFill>
                  <a:srgbClr val="FFFFFF"/>
                </a:solidFill>
              </a:rPr>
              <a:t>];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presenter.</a:t>
            </a:r>
            <a:r>
              <a:rPr lang="en" sz="1100">
                <a:solidFill>
                  <a:srgbClr val="A0D975"/>
                </a:solidFill>
              </a:rPr>
              <a:t>interactor</a:t>
            </a:r>
            <a:r>
              <a:rPr lang="en" sz="1100">
                <a:solidFill>
                  <a:srgbClr val="FFFFFF"/>
                </a:solidFill>
              </a:rPr>
              <a:t> = mockInteractor;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presenter.</a:t>
            </a:r>
            <a:r>
              <a:rPr lang="en" sz="1100">
                <a:solidFill>
                  <a:srgbClr val="A0D975"/>
                </a:solidFill>
              </a:rPr>
              <a:t>view</a:t>
            </a:r>
            <a:r>
              <a:rPr lang="en" sz="1100">
                <a:solidFill>
                  <a:srgbClr val="FFFFFF"/>
                </a:solidFill>
              </a:rPr>
              <a:t> = mockView;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</a:t>
            </a:r>
            <a:r>
              <a:rPr lang="en" sz="1100">
                <a:solidFill>
                  <a:srgbClr val="A0D975"/>
                </a:solidFill>
              </a:rPr>
              <a:t>DetailInfo</a:t>
            </a:r>
            <a:r>
              <a:rPr lang="en" sz="1100">
                <a:solidFill>
                  <a:srgbClr val="FFFFFF"/>
                </a:solidFill>
              </a:rPr>
              <a:t> *detailInfo = [[</a:t>
            </a:r>
            <a:r>
              <a:rPr lang="en" sz="1100">
                <a:solidFill>
                  <a:srgbClr val="A0D975"/>
                </a:solidFill>
              </a:rPr>
              <a:t>DetailInfo</a:t>
            </a:r>
            <a:r>
              <a:rPr lang="en" sz="1100">
                <a:solidFill>
                  <a:srgbClr val="FFFFFF"/>
                </a:solidFill>
              </a:rPr>
              <a:t> </a:t>
            </a:r>
            <a:r>
              <a:rPr lang="en" sz="1100">
                <a:solidFill>
                  <a:srgbClr val="A7EBDD"/>
                </a:solidFill>
              </a:rPr>
              <a:t>alloc</a:t>
            </a:r>
            <a:r>
              <a:rPr lang="en" sz="1100">
                <a:solidFill>
                  <a:srgbClr val="FFFFFF"/>
                </a:solidFill>
              </a:rPr>
              <a:t>] </a:t>
            </a:r>
            <a:r>
              <a:rPr lang="en" sz="1100">
                <a:solidFill>
                  <a:srgbClr val="BAF28F"/>
                </a:solidFill>
              </a:rPr>
              <a:t>initWithTitle</a:t>
            </a:r>
            <a:r>
              <a:rPr lang="en" sz="1100">
                <a:solidFill>
                  <a:srgbClr val="FFFFFF"/>
                </a:solidFill>
              </a:rPr>
              <a:t>:</a:t>
            </a:r>
            <a:r>
              <a:rPr lang="en" sz="1100">
                <a:solidFill>
                  <a:srgbClr val="FF8170"/>
                </a:solidFill>
              </a:rPr>
              <a:t>@"DetailTitle"</a:t>
            </a:r>
            <a:r>
              <a:rPr lang="en" sz="1100">
                <a:solidFill>
                  <a:srgbClr val="FFFFFF"/>
                </a:solidFill>
              </a:rPr>
              <a:t>];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</a:t>
            </a:r>
            <a:r>
              <a:rPr lang="en" sz="1100">
                <a:solidFill>
                  <a:srgbClr val="FFA14F"/>
                </a:solidFill>
              </a:rPr>
              <a:t>OCMStub</a:t>
            </a:r>
            <a:r>
              <a:rPr lang="en" sz="1100">
                <a:solidFill>
                  <a:srgbClr val="FFFFFF"/>
                </a:solidFill>
              </a:rPr>
              <a:t>([mockInteractor </a:t>
            </a:r>
            <a:r>
              <a:rPr lang="en" sz="1100">
                <a:solidFill>
                  <a:srgbClr val="BAF28F"/>
                </a:solidFill>
              </a:rPr>
              <a:t>provideDetailInfo</a:t>
            </a:r>
            <a:r>
              <a:rPr lang="en" sz="1100">
                <a:solidFill>
                  <a:srgbClr val="FFFFFF"/>
                </a:solidFill>
              </a:rPr>
              <a:t>]).</a:t>
            </a:r>
            <a:r>
              <a:rPr lang="en" sz="1100">
                <a:solidFill>
                  <a:srgbClr val="FFA14F"/>
                </a:solidFill>
              </a:rPr>
              <a:t>andReturn</a:t>
            </a:r>
            <a:r>
              <a:rPr lang="en" sz="1100">
                <a:solidFill>
                  <a:srgbClr val="FFFFFF"/>
                </a:solidFill>
              </a:rPr>
              <a:t>(detailInfo);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</a:t>
            </a:r>
            <a:r>
              <a:rPr lang="en" sz="1100">
                <a:solidFill>
                  <a:srgbClr val="FFA14F"/>
                </a:solidFill>
              </a:rPr>
              <a:t>OCMExpect</a:t>
            </a:r>
            <a:r>
              <a:rPr lang="en" sz="1100">
                <a:solidFill>
                  <a:srgbClr val="FFFFFF"/>
                </a:solidFill>
              </a:rPr>
              <a:t>([mockView </a:t>
            </a:r>
            <a:r>
              <a:rPr lang="en" sz="1100">
                <a:solidFill>
                  <a:srgbClr val="BAF28F"/>
                </a:solidFill>
              </a:rPr>
              <a:t>setDetailTitle</a:t>
            </a:r>
            <a:r>
              <a:rPr lang="en" sz="1100">
                <a:solidFill>
                  <a:srgbClr val="FFFFFF"/>
                </a:solidFill>
              </a:rPr>
              <a:t>:</a:t>
            </a:r>
            <a:r>
              <a:rPr lang="en" sz="1100">
                <a:solidFill>
                  <a:srgbClr val="FF8170"/>
                </a:solidFill>
              </a:rPr>
              <a:t>@"DetailTitle"</a:t>
            </a:r>
            <a:r>
              <a:rPr lang="en" sz="1100">
                <a:solidFill>
                  <a:srgbClr val="FFFFFF"/>
                </a:solidFill>
              </a:rPr>
              <a:t>]);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</a:t>
            </a:r>
            <a:r>
              <a:rPr i="1" lang="en" sz="1100">
                <a:solidFill>
                  <a:srgbClr val="7F8C98"/>
                </a:solidFill>
              </a:rPr>
              <a:t>// Act</a:t>
            </a:r>
            <a:endParaRPr i="1" sz="1100">
              <a:solidFill>
                <a:srgbClr val="7F8C98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[presenter </a:t>
            </a:r>
            <a:r>
              <a:rPr lang="en" sz="1100">
                <a:solidFill>
                  <a:srgbClr val="BAF28F"/>
                </a:solidFill>
              </a:rPr>
              <a:t>setupDetailScreen</a:t>
            </a:r>
            <a:r>
              <a:rPr lang="en" sz="1100">
                <a:solidFill>
                  <a:srgbClr val="FFFFFF"/>
                </a:solidFill>
              </a:rPr>
              <a:t>];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</a:t>
            </a:r>
            <a:r>
              <a:rPr i="1" lang="en" sz="1100">
                <a:solidFill>
                  <a:srgbClr val="7F8C98"/>
                </a:solidFill>
              </a:rPr>
              <a:t>// Verify</a:t>
            </a:r>
            <a:endParaRPr i="1" sz="1100">
              <a:solidFill>
                <a:srgbClr val="7F8C98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[mockInteractor </a:t>
            </a:r>
            <a:r>
              <a:rPr lang="en" sz="1100">
                <a:solidFill>
                  <a:srgbClr val="BAF28F"/>
                </a:solidFill>
              </a:rPr>
              <a:t>verify</a:t>
            </a:r>
            <a:r>
              <a:rPr lang="en" sz="1100">
                <a:solidFill>
                  <a:srgbClr val="FFFFFF"/>
                </a:solidFill>
              </a:rPr>
              <a:t>];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[mockView </a:t>
            </a:r>
            <a:r>
              <a:rPr lang="en" sz="1100">
                <a:solidFill>
                  <a:srgbClr val="BAF28F"/>
                </a:solidFill>
              </a:rPr>
              <a:t>verify</a:t>
            </a:r>
            <a:r>
              <a:rPr lang="en" sz="1100">
                <a:solidFill>
                  <a:srgbClr val="FFFFFF"/>
                </a:solidFill>
              </a:rPr>
              <a:t>];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26"/>
          <p:cNvSpPr txBox="1"/>
          <p:nvPr/>
        </p:nvSpPr>
        <p:spPr>
          <a:xfrm>
            <a:off x="439150" y="3665525"/>
            <a:ext cx="8325000" cy="528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</a:t>
            </a:r>
            <a:r>
              <a:rPr lang="en" sz="1100">
                <a:solidFill>
                  <a:srgbClr val="A0D975"/>
                </a:solidFill>
              </a:rPr>
              <a:t>DetailInfo</a:t>
            </a:r>
            <a:r>
              <a:rPr lang="en" sz="1100">
                <a:solidFill>
                  <a:srgbClr val="FFFFFF"/>
                </a:solidFill>
              </a:rPr>
              <a:t> *detailInfo = [</a:t>
            </a:r>
            <a:r>
              <a:rPr b="1" lang="en" sz="1100">
                <a:solidFill>
                  <a:srgbClr val="FF7AB2"/>
                </a:solidFill>
              </a:rPr>
              <a:t>self</a:t>
            </a:r>
            <a:r>
              <a:rPr lang="en" sz="1100">
                <a:solidFill>
                  <a:srgbClr val="FFFFFF"/>
                </a:solidFill>
              </a:rPr>
              <a:t>.</a:t>
            </a:r>
            <a:r>
              <a:rPr lang="en" sz="1100">
                <a:solidFill>
                  <a:srgbClr val="A0D975"/>
                </a:solidFill>
              </a:rPr>
              <a:t>interactor</a:t>
            </a:r>
            <a:r>
              <a:rPr lang="en" sz="1100">
                <a:solidFill>
                  <a:srgbClr val="FFFFFF"/>
                </a:solidFill>
              </a:rPr>
              <a:t> </a:t>
            </a:r>
            <a:r>
              <a:rPr lang="en" sz="1100">
                <a:solidFill>
                  <a:srgbClr val="BAF28F"/>
                </a:solidFill>
              </a:rPr>
              <a:t>provideDetailInfo</a:t>
            </a:r>
            <a:r>
              <a:rPr lang="en" sz="1100">
                <a:solidFill>
                  <a:srgbClr val="FFFFFF"/>
                </a:solidFill>
              </a:rPr>
              <a:t>];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[</a:t>
            </a:r>
            <a:r>
              <a:rPr b="1" lang="en" sz="1100">
                <a:solidFill>
                  <a:srgbClr val="FF7AB2"/>
                </a:solidFill>
              </a:rPr>
              <a:t>self</a:t>
            </a:r>
            <a:r>
              <a:rPr lang="en" sz="1100">
                <a:solidFill>
                  <a:srgbClr val="FFFFFF"/>
                </a:solidFill>
              </a:rPr>
              <a:t>.</a:t>
            </a:r>
            <a:r>
              <a:rPr lang="en" sz="1100">
                <a:solidFill>
                  <a:srgbClr val="A0D975"/>
                </a:solidFill>
              </a:rPr>
              <a:t>view</a:t>
            </a:r>
            <a:r>
              <a:rPr lang="en" sz="1100">
                <a:solidFill>
                  <a:srgbClr val="FFFFFF"/>
                </a:solidFill>
              </a:rPr>
              <a:t> </a:t>
            </a:r>
            <a:r>
              <a:rPr lang="en" sz="1100">
                <a:solidFill>
                  <a:srgbClr val="BAF28F"/>
                </a:solidFill>
              </a:rPr>
              <a:t>setDetailTitle</a:t>
            </a:r>
            <a:r>
              <a:rPr lang="en" sz="1100">
                <a:solidFill>
                  <a:srgbClr val="FFFFFF"/>
                </a:solidFill>
              </a:rPr>
              <a:t>:detailInfo.</a:t>
            </a:r>
            <a:r>
              <a:rPr lang="en" sz="1100">
                <a:solidFill>
                  <a:srgbClr val="A0D975"/>
                </a:solidFill>
              </a:rPr>
              <a:t>detailTitle</a:t>
            </a:r>
            <a:r>
              <a:rPr lang="en" sz="1100">
                <a:solidFill>
                  <a:srgbClr val="FFFFFF"/>
                </a:solidFill>
              </a:rPr>
              <a:t>];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200">
              <a:solidFill>
                <a:srgbClr val="7F8C98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26"/>
          <p:cNvSpPr txBox="1"/>
          <p:nvPr/>
        </p:nvSpPr>
        <p:spPr>
          <a:xfrm>
            <a:off x="4853525" y="-5750"/>
            <a:ext cx="42906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400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Unit tesztelés Swift-ben</a:t>
            </a:r>
            <a:endParaRPr b="1" sz="2400">
              <a:solidFill>
                <a:schemeClr val="lt1"/>
              </a:solidFill>
              <a:latin typeface="Zilla Slab"/>
              <a:ea typeface="Zilla Slab"/>
              <a:cs typeface="Zilla Slab"/>
              <a:sym typeface="Zilla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20" name="Google Shape;120;p26"/>
          <p:cNvCxnSpPr/>
          <p:nvPr/>
        </p:nvCxnSpPr>
        <p:spPr>
          <a:xfrm>
            <a:off x="17325" y="4749675"/>
            <a:ext cx="9109200" cy="0"/>
          </a:xfrm>
          <a:prstGeom prst="straightConnector1">
            <a:avLst/>
          </a:prstGeom>
          <a:noFill/>
          <a:ln cap="flat" cmpd="sng" w="9525">
            <a:solidFill>
              <a:srgbClr val="F3F3F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1" name="Google Shape;121;p26"/>
          <p:cNvSpPr txBox="1"/>
          <p:nvPr/>
        </p:nvSpPr>
        <p:spPr>
          <a:xfrm>
            <a:off x="-7025" y="4749675"/>
            <a:ext cx="1402500" cy="3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Csipler Zoltán</a:t>
            </a:r>
            <a:endParaRPr>
              <a:solidFill>
                <a:schemeClr val="lt1"/>
              </a:solidFill>
              <a:latin typeface="Zilla Slab"/>
              <a:ea typeface="Zilla Slab"/>
              <a:cs typeface="Zilla Slab"/>
              <a:sym typeface="Zilla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26"/>
          <p:cNvSpPr txBox="1"/>
          <p:nvPr/>
        </p:nvSpPr>
        <p:spPr>
          <a:xfrm>
            <a:off x="7947925" y="4749675"/>
            <a:ext cx="1196100" cy="3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2019.04.29</a:t>
            </a:r>
            <a:endParaRPr>
              <a:solidFill>
                <a:schemeClr val="lt1"/>
              </a:solidFill>
              <a:latin typeface="Zilla Slab"/>
              <a:ea typeface="Zilla Slab"/>
              <a:cs typeface="Zilla Slab"/>
              <a:sym typeface="Zilla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26"/>
          <p:cNvSpPr txBox="1"/>
          <p:nvPr/>
        </p:nvSpPr>
        <p:spPr>
          <a:xfrm>
            <a:off x="3974050" y="4749675"/>
            <a:ext cx="1196100" cy="3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1/8</a:t>
            </a:r>
            <a:endParaRPr>
              <a:solidFill>
                <a:schemeClr val="lt1"/>
              </a:solidFill>
              <a:latin typeface="Zilla Slab"/>
              <a:ea typeface="Zilla Slab"/>
              <a:cs typeface="Zilla Slab"/>
              <a:sym typeface="Zilla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6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1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1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rgbClr val="D9135D"/>
              </a:gs>
              <a:gs pos="100000">
                <a:srgbClr val="321A35"/>
              </a:gs>
            </a:gsLst>
            <a:lin ang="2700006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</a:t>
            </a:r>
            <a:endParaRPr/>
          </a:p>
        </p:txBody>
      </p:sp>
      <p:sp>
        <p:nvSpPr>
          <p:cNvPr id="129" name="Google Shape;129;p27"/>
          <p:cNvSpPr txBox="1"/>
          <p:nvPr>
            <p:ph type="ctrTitle"/>
          </p:nvPr>
        </p:nvSpPr>
        <p:spPr>
          <a:xfrm>
            <a:off x="480150" y="1069021"/>
            <a:ext cx="8183700" cy="833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800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Lehetséges megoldások</a:t>
            </a:r>
            <a:endParaRPr b="1" sz="4800">
              <a:solidFill>
                <a:srgbClr val="FFFFFF"/>
              </a:solidFill>
              <a:latin typeface="Zilla Slab"/>
              <a:ea typeface="Zilla Slab"/>
              <a:cs typeface="Zilla Slab"/>
              <a:sym typeface="Zilla Slab"/>
            </a:endParaRPr>
          </a:p>
        </p:txBody>
      </p:sp>
      <p:pic>
        <p:nvPicPr>
          <p:cNvPr id="130" name="Google Shape;130;p27"/>
          <p:cNvPicPr preferRelativeResize="0"/>
          <p:nvPr/>
        </p:nvPicPr>
        <p:blipFill>
          <a:blip r:embed="rId3">
            <a:alphaModFix amt="20000"/>
          </a:blip>
          <a:stretch>
            <a:fillRect/>
          </a:stretch>
        </p:blipFill>
        <p:spPr>
          <a:xfrm>
            <a:off x="0" y="476875"/>
            <a:ext cx="9144000" cy="8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27"/>
          <p:cNvPicPr preferRelativeResize="0"/>
          <p:nvPr/>
        </p:nvPicPr>
        <p:blipFill>
          <a:blip r:embed="rId4">
            <a:alphaModFix amt="20000"/>
          </a:blip>
          <a:stretch>
            <a:fillRect/>
          </a:stretch>
        </p:blipFill>
        <p:spPr>
          <a:xfrm>
            <a:off x="471628" y="0"/>
            <a:ext cx="8472" cy="476875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p27"/>
          <p:cNvSpPr txBox="1"/>
          <p:nvPr>
            <p:ph type="ctrTitle"/>
          </p:nvPr>
        </p:nvSpPr>
        <p:spPr>
          <a:xfrm>
            <a:off x="569175" y="70438"/>
            <a:ext cx="2273700" cy="3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FFFFFF"/>
                </a:solidFill>
                <a:latin typeface="Zilla Slab"/>
                <a:ea typeface="Zilla Slab"/>
                <a:cs typeface="Zilla Slab"/>
                <a:sym typeface="Zilla Slab"/>
              </a:rPr>
              <a:t>mito. clever things</a:t>
            </a:r>
            <a:endParaRPr b="1" sz="1000">
              <a:solidFill>
                <a:srgbClr val="FFFFFF"/>
              </a:solidFill>
              <a:latin typeface="Zilla Slab"/>
              <a:ea typeface="Zilla Slab"/>
              <a:cs typeface="Zilla Slab"/>
              <a:sym typeface="Zilla Slab"/>
            </a:endParaRPr>
          </a:p>
        </p:txBody>
      </p:sp>
      <p:sp>
        <p:nvSpPr>
          <p:cNvPr id="133" name="Google Shape;133;p27"/>
          <p:cNvSpPr txBox="1"/>
          <p:nvPr>
            <p:ph idx="1" type="subTitle"/>
          </p:nvPr>
        </p:nvSpPr>
        <p:spPr>
          <a:xfrm>
            <a:off x="758950" y="2137050"/>
            <a:ext cx="7626300" cy="87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A5D9C8"/>
              </a:buClr>
              <a:buSzPts val="1600"/>
              <a:buFont typeface="Nunito ExtraLight"/>
              <a:buChar char="⬢"/>
            </a:pPr>
            <a:r>
              <a:rPr lang="en">
                <a:solidFill>
                  <a:schemeClr val="lt1"/>
                </a:solidFill>
              </a:rPr>
              <a:t>Saját mock class-ok írása - költséges időben</a:t>
            </a:r>
            <a:endParaRPr>
              <a:solidFill>
                <a:schemeClr val="lt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A5D9C8"/>
              </a:buClr>
              <a:buSzPts val="1600"/>
              <a:buFont typeface="Nunito ExtraLight"/>
              <a:buChar char="⬢"/>
            </a:pPr>
            <a:r>
              <a:rPr lang="en">
                <a:solidFill>
                  <a:schemeClr val="lt1"/>
                </a:solidFill>
              </a:rPr>
              <a:t>3rd party lib használata - limitációk, maintenance</a:t>
            </a:r>
            <a:endParaRPr>
              <a:solidFill>
                <a:schemeClr val="lt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  <p:pic>
        <p:nvPicPr>
          <p:cNvPr id="134" name="Google Shape;134;p2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61506" y="159156"/>
            <a:ext cx="159550" cy="164239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27"/>
          <p:cNvSpPr txBox="1"/>
          <p:nvPr>
            <p:ph type="ctrTitle"/>
          </p:nvPr>
        </p:nvSpPr>
        <p:spPr>
          <a:xfrm>
            <a:off x="416775" y="4122548"/>
            <a:ext cx="8183700" cy="477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A kettőt kombinálni</a:t>
            </a:r>
            <a:endParaRPr b="1" sz="2400">
              <a:solidFill>
                <a:srgbClr val="FFFFFF"/>
              </a:solidFill>
              <a:latin typeface="Zilla Slab"/>
              <a:ea typeface="Zilla Slab"/>
              <a:cs typeface="Zilla Slab"/>
              <a:sym typeface="Zilla Slab"/>
            </a:endParaRPr>
          </a:p>
        </p:txBody>
      </p:sp>
      <p:cxnSp>
        <p:nvCxnSpPr>
          <p:cNvPr id="136" name="Google Shape;136;p27"/>
          <p:cNvCxnSpPr/>
          <p:nvPr/>
        </p:nvCxnSpPr>
        <p:spPr>
          <a:xfrm>
            <a:off x="4408725" y="3076900"/>
            <a:ext cx="0" cy="996600"/>
          </a:xfrm>
          <a:prstGeom prst="straightConnector1">
            <a:avLst/>
          </a:prstGeom>
          <a:noFill/>
          <a:ln cap="flat" cmpd="sng" w="76200">
            <a:solidFill>
              <a:srgbClr val="FFFFFF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37" name="Google Shape;137;p27"/>
          <p:cNvSpPr txBox="1"/>
          <p:nvPr/>
        </p:nvSpPr>
        <p:spPr>
          <a:xfrm>
            <a:off x="4853525" y="-5750"/>
            <a:ext cx="42906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Unit tesztelés Swift-ben</a:t>
            </a:r>
            <a:endParaRPr b="1" sz="2400">
              <a:solidFill>
                <a:schemeClr val="lt1"/>
              </a:solidFill>
              <a:latin typeface="Zilla Slab"/>
              <a:ea typeface="Zilla Slab"/>
              <a:cs typeface="Zilla Slab"/>
              <a:sym typeface="Zilla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38" name="Google Shape;138;p27"/>
          <p:cNvCxnSpPr/>
          <p:nvPr/>
        </p:nvCxnSpPr>
        <p:spPr>
          <a:xfrm>
            <a:off x="17325" y="4749675"/>
            <a:ext cx="9109200" cy="0"/>
          </a:xfrm>
          <a:prstGeom prst="straightConnector1">
            <a:avLst/>
          </a:prstGeom>
          <a:noFill/>
          <a:ln cap="flat" cmpd="sng" w="9525">
            <a:solidFill>
              <a:srgbClr val="F3F3F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9" name="Google Shape;139;p27"/>
          <p:cNvSpPr txBox="1"/>
          <p:nvPr/>
        </p:nvSpPr>
        <p:spPr>
          <a:xfrm>
            <a:off x="-7025" y="4749675"/>
            <a:ext cx="1402500" cy="3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Csipler Zoltán</a:t>
            </a:r>
            <a:endParaRPr>
              <a:solidFill>
                <a:schemeClr val="lt1"/>
              </a:solidFill>
              <a:latin typeface="Zilla Slab"/>
              <a:ea typeface="Zilla Slab"/>
              <a:cs typeface="Zilla Slab"/>
              <a:sym typeface="Zilla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27"/>
          <p:cNvSpPr txBox="1"/>
          <p:nvPr/>
        </p:nvSpPr>
        <p:spPr>
          <a:xfrm>
            <a:off x="7947925" y="4749675"/>
            <a:ext cx="1196100" cy="3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2019.04.29</a:t>
            </a:r>
            <a:endParaRPr>
              <a:solidFill>
                <a:schemeClr val="lt1"/>
              </a:solidFill>
              <a:latin typeface="Zilla Slab"/>
              <a:ea typeface="Zilla Slab"/>
              <a:cs typeface="Zilla Slab"/>
              <a:sym typeface="Zilla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27"/>
          <p:cNvSpPr txBox="1"/>
          <p:nvPr/>
        </p:nvSpPr>
        <p:spPr>
          <a:xfrm>
            <a:off x="3974050" y="4749675"/>
            <a:ext cx="1196100" cy="3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2</a:t>
            </a:r>
            <a:r>
              <a:rPr lang="en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/8</a:t>
            </a:r>
            <a:endParaRPr>
              <a:solidFill>
                <a:schemeClr val="lt1"/>
              </a:solidFill>
              <a:latin typeface="Zilla Slab"/>
              <a:ea typeface="Zilla Slab"/>
              <a:cs typeface="Zilla Slab"/>
              <a:sym typeface="Zilla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8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rgbClr val="D9135D"/>
              </a:gs>
              <a:gs pos="100000">
                <a:srgbClr val="321A35"/>
              </a:gs>
            </a:gsLst>
            <a:lin ang="2700006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</a:t>
            </a:r>
            <a:endParaRPr/>
          </a:p>
        </p:txBody>
      </p:sp>
      <p:sp>
        <p:nvSpPr>
          <p:cNvPr id="147" name="Google Shape;147;p28"/>
          <p:cNvSpPr txBox="1"/>
          <p:nvPr>
            <p:ph type="ctrTitle"/>
          </p:nvPr>
        </p:nvSpPr>
        <p:spPr>
          <a:xfrm>
            <a:off x="480150" y="1069021"/>
            <a:ext cx="8183700" cy="833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800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A mi megoldásunk</a:t>
            </a:r>
            <a:endParaRPr b="1" sz="4800">
              <a:solidFill>
                <a:srgbClr val="FFFFFF"/>
              </a:solidFill>
              <a:latin typeface="Zilla Slab"/>
              <a:ea typeface="Zilla Slab"/>
              <a:cs typeface="Zilla Slab"/>
              <a:sym typeface="Zilla Slab"/>
            </a:endParaRPr>
          </a:p>
        </p:txBody>
      </p:sp>
      <p:pic>
        <p:nvPicPr>
          <p:cNvPr id="148" name="Google Shape;148;p28"/>
          <p:cNvPicPr preferRelativeResize="0"/>
          <p:nvPr/>
        </p:nvPicPr>
        <p:blipFill>
          <a:blip r:embed="rId3">
            <a:alphaModFix amt="20000"/>
          </a:blip>
          <a:stretch>
            <a:fillRect/>
          </a:stretch>
        </p:blipFill>
        <p:spPr>
          <a:xfrm>
            <a:off x="0" y="476875"/>
            <a:ext cx="9144000" cy="8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28"/>
          <p:cNvPicPr preferRelativeResize="0"/>
          <p:nvPr/>
        </p:nvPicPr>
        <p:blipFill>
          <a:blip r:embed="rId4">
            <a:alphaModFix amt="20000"/>
          </a:blip>
          <a:stretch>
            <a:fillRect/>
          </a:stretch>
        </p:blipFill>
        <p:spPr>
          <a:xfrm>
            <a:off x="471628" y="0"/>
            <a:ext cx="8472" cy="476875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28"/>
          <p:cNvSpPr txBox="1"/>
          <p:nvPr>
            <p:ph type="ctrTitle"/>
          </p:nvPr>
        </p:nvSpPr>
        <p:spPr>
          <a:xfrm>
            <a:off x="569175" y="70438"/>
            <a:ext cx="2273700" cy="3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FFFFFF"/>
                </a:solidFill>
                <a:latin typeface="Zilla Slab"/>
                <a:ea typeface="Zilla Slab"/>
                <a:cs typeface="Zilla Slab"/>
                <a:sym typeface="Zilla Slab"/>
              </a:rPr>
              <a:t>mito. clever things</a:t>
            </a:r>
            <a:endParaRPr b="1" sz="1000">
              <a:solidFill>
                <a:srgbClr val="FFFFFF"/>
              </a:solidFill>
              <a:latin typeface="Zilla Slab"/>
              <a:ea typeface="Zilla Slab"/>
              <a:cs typeface="Zilla Slab"/>
              <a:sym typeface="Zilla Slab"/>
            </a:endParaRPr>
          </a:p>
        </p:txBody>
      </p:sp>
      <p:sp>
        <p:nvSpPr>
          <p:cNvPr id="151" name="Google Shape;151;p28"/>
          <p:cNvSpPr txBox="1"/>
          <p:nvPr>
            <p:ph idx="1" type="subTitle"/>
          </p:nvPr>
        </p:nvSpPr>
        <p:spPr>
          <a:xfrm>
            <a:off x="758950" y="2137050"/>
            <a:ext cx="7626300" cy="15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A5D9C8"/>
              </a:buClr>
              <a:buSzPts val="1600"/>
              <a:buFont typeface="Nunito ExtraLight"/>
              <a:buChar char="⬢"/>
            </a:pPr>
            <a:r>
              <a:rPr lang="en">
                <a:solidFill>
                  <a:schemeClr val="lt1"/>
                </a:solidFill>
              </a:rPr>
              <a:t>3rd party mock generator lib használata: Cuckoo</a:t>
            </a:r>
            <a:endParaRPr>
              <a:solidFill>
                <a:schemeClr val="lt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A5D9C8"/>
              </a:buClr>
              <a:buSzPts val="1600"/>
              <a:buFont typeface="Nunito ExtraLight"/>
              <a:buChar char="⬢"/>
            </a:pPr>
            <a:r>
              <a:rPr lang="en">
                <a:solidFill>
                  <a:schemeClr val="lt1"/>
                </a:solidFill>
              </a:rPr>
              <a:t>Protokollokat mockolunk</a:t>
            </a:r>
            <a:endParaRPr>
              <a:solidFill>
                <a:schemeClr val="lt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A5D9C8"/>
              </a:buClr>
              <a:buSzPts val="1600"/>
              <a:buFont typeface="Nunito ExtraLight"/>
              <a:buChar char="⬢"/>
            </a:pPr>
            <a:r>
              <a:rPr lang="en">
                <a:solidFill>
                  <a:schemeClr val="lt1"/>
                </a:solidFill>
              </a:rPr>
              <a:t>Tesztek írása: service layer, interactor, presenter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  <p:pic>
        <p:nvPicPr>
          <p:cNvPr id="152" name="Google Shape;152;p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61506" y="159156"/>
            <a:ext cx="159550" cy="164239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28"/>
          <p:cNvSpPr txBox="1"/>
          <p:nvPr/>
        </p:nvSpPr>
        <p:spPr>
          <a:xfrm>
            <a:off x="4853525" y="-5750"/>
            <a:ext cx="42906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Unit tesztelés Swift-ben</a:t>
            </a:r>
            <a:endParaRPr b="1" sz="2400">
              <a:solidFill>
                <a:schemeClr val="lt1"/>
              </a:solidFill>
              <a:latin typeface="Zilla Slab"/>
              <a:ea typeface="Zilla Slab"/>
              <a:cs typeface="Zilla Slab"/>
              <a:sym typeface="Zilla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54" name="Google Shape;154;p28"/>
          <p:cNvCxnSpPr/>
          <p:nvPr/>
        </p:nvCxnSpPr>
        <p:spPr>
          <a:xfrm>
            <a:off x="17325" y="4749675"/>
            <a:ext cx="9109200" cy="0"/>
          </a:xfrm>
          <a:prstGeom prst="straightConnector1">
            <a:avLst/>
          </a:prstGeom>
          <a:noFill/>
          <a:ln cap="flat" cmpd="sng" w="9525">
            <a:solidFill>
              <a:srgbClr val="F3F3F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55" name="Google Shape;155;p28"/>
          <p:cNvSpPr txBox="1"/>
          <p:nvPr/>
        </p:nvSpPr>
        <p:spPr>
          <a:xfrm>
            <a:off x="-7025" y="4749675"/>
            <a:ext cx="1402500" cy="3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Csipler Zoltán</a:t>
            </a:r>
            <a:endParaRPr>
              <a:solidFill>
                <a:schemeClr val="lt1"/>
              </a:solidFill>
              <a:latin typeface="Zilla Slab"/>
              <a:ea typeface="Zilla Slab"/>
              <a:cs typeface="Zilla Slab"/>
              <a:sym typeface="Zilla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28"/>
          <p:cNvSpPr txBox="1"/>
          <p:nvPr/>
        </p:nvSpPr>
        <p:spPr>
          <a:xfrm>
            <a:off x="7947925" y="4749675"/>
            <a:ext cx="1196100" cy="3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2019.04.29</a:t>
            </a:r>
            <a:endParaRPr>
              <a:solidFill>
                <a:schemeClr val="lt1"/>
              </a:solidFill>
              <a:latin typeface="Zilla Slab"/>
              <a:ea typeface="Zilla Slab"/>
              <a:cs typeface="Zilla Slab"/>
              <a:sym typeface="Zilla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28"/>
          <p:cNvSpPr txBox="1"/>
          <p:nvPr/>
        </p:nvSpPr>
        <p:spPr>
          <a:xfrm>
            <a:off x="3974050" y="4749675"/>
            <a:ext cx="1196100" cy="3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3</a:t>
            </a:r>
            <a:r>
              <a:rPr lang="en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/8</a:t>
            </a:r>
            <a:endParaRPr>
              <a:solidFill>
                <a:schemeClr val="lt1"/>
              </a:solidFill>
              <a:latin typeface="Zilla Slab"/>
              <a:ea typeface="Zilla Slab"/>
              <a:cs typeface="Zilla Slab"/>
              <a:sym typeface="Zilla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9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rgbClr val="D9135D"/>
              </a:gs>
              <a:gs pos="100000">
                <a:srgbClr val="321A35"/>
              </a:gs>
            </a:gsLst>
            <a:lin ang="2700006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</a:t>
            </a:r>
            <a:endParaRPr/>
          </a:p>
        </p:txBody>
      </p:sp>
      <p:sp>
        <p:nvSpPr>
          <p:cNvPr id="163" name="Google Shape;163;p29"/>
          <p:cNvSpPr txBox="1"/>
          <p:nvPr>
            <p:ph idx="1" type="subTitle"/>
          </p:nvPr>
        </p:nvSpPr>
        <p:spPr>
          <a:xfrm>
            <a:off x="758950" y="2289450"/>
            <a:ext cx="8183700" cy="145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A5D9C8"/>
              </a:buClr>
              <a:buSzPts val="1600"/>
              <a:buFont typeface="Nunito ExtraLight"/>
              <a:buChar char="⬢"/>
            </a:pPr>
            <a:r>
              <a:rPr lang="en">
                <a:solidFill>
                  <a:schemeClr val="lt1"/>
                </a:solidFill>
              </a:rPr>
              <a:t>Megadott swift fájlokban lévő osztályokra, protokollok-ra mock-ot generál</a:t>
            </a:r>
            <a:endParaRPr>
              <a:solidFill>
                <a:schemeClr val="lt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A5D9C8"/>
              </a:buClr>
              <a:buSzPts val="1600"/>
              <a:buFont typeface="Nunito ExtraLight"/>
              <a:buChar char="⬢"/>
            </a:pPr>
            <a:r>
              <a:rPr lang="en">
                <a:solidFill>
                  <a:schemeClr val="lt1"/>
                </a:solidFill>
              </a:rPr>
              <a:t>OCMock, Mockito-hoz hasonló szintaktika</a:t>
            </a:r>
            <a:endParaRPr>
              <a:solidFill>
                <a:schemeClr val="lt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A5D9C8"/>
              </a:buClr>
              <a:buSzPts val="1600"/>
              <a:buFont typeface="Nunito ExtraLight"/>
              <a:buChar char="⬢"/>
            </a:pPr>
            <a:r>
              <a:rPr lang="en">
                <a:solidFill>
                  <a:schemeClr val="lt1"/>
                </a:solidFill>
              </a:rPr>
              <a:t>Stub, verify, parametermatcher block </a:t>
            </a:r>
            <a:endParaRPr>
              <a:solidFill>
                <a:schemeClr val="lt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Char char="⬢"/>
            </a:pPr>
            <a:r>
              <a:rPr lang="en">
                <a:solidFill>
                  <a:schemeClr val="lt1"/>
                </a:solidFill>
              </a:rPr>
              <a:t>Quick-el és Nimble-el együtt használtuk 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64" name="Google Shape;164;p29"/>
          <p:cNvSpPr txBox="1"/>
          <p:nvPr>
            <p:ph type="ctrTitle"/>
          </p:nvPr>
        </p:nvSpPr>
        <p:spPr>
          <a:xfrm>
            <a:off x="480150" y="1069021"/>
            <a:ext cx="8183700" cy="833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800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Cuckoo</a:t>
            </a:r>
            <a:endParaRPr b="1" sz="4800">
              <a:solidFill>
                <a:srgbClr val="FFFFFF"/>
              </a:solidFill>
              <a:latin typeface="Zilla Slab"/>
              <a:ea typeface="Zilla Slab"/>
              <a:cs typeface="Zilla Slab"/>
              <a:sym typeface="Zilla Slab"/>
            </a:endParaRPr>
          </a:p>
        </p:txBody>
      </p:sp>
      <p:pic>
        <p:nvPicPr>
          <p:cNvPr id="165" name="Google Shape;165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1425" y="1743425"/>
            <a:ext cx="8781151" cy="16566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29"/>
          <p:cNvPicPr preferRelativeResize="0"/>
          <p:nvPr/>
        </p:nvPicPr>
        <p:blipFill>
          <a:blip r:embed="rId4">
            <a:alphaModFix amt="20000"/>
          </a:blip>
          <a:stretch>
            <a:fillRect/>
          </a:stretch>
        </p:blipFill>
        <p:spPr>
          <a:xfrm>
            <a:off x="0" y="476875"/>
            <a:ext cx="9144000" cy="8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29"/>
          <p:cNvPicPr preferRelativeResize="0"/>
          <p:nvPr/>
        </p:nvPicPr>
        <p:blipFill>
          <a:blip r:embed="rId5">
            <a:alphaModFix amt="20000"/>
          </a:blip>
          <a:stretch>
            <a:fillRect/>
          </a:stretch>
        </p:blipFill>
        <p:spPr>
          <a:xfrm>
            <a:off x="471628" y="0"/>
            <a:ext cx="8472" cy="476875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29"/>
          <p:cNvSpPr txBox="1"/>
          <p:nvPr>
            <p:ph type="ctrTitle"/>
          </p:nvPr>
        </p:nvSpPr>
        <p:spPr>
          <a:xfrm>
            <a:off x="569175" y="70438"/>
            <a:ext cx="2273700" cy="3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FFFFFF"/>
                </a:solidFill>
                <a:latin typeface="Zilla Slab"/>
                <a:ea typeface="Zilla Slab"/>
                <a:cs typeface="Zilla Slab"/>
                <a:sym typeface="Zilla Slab"/>
              </a:rPr>
              <a:t>mito. clever things</a:t>
            </a:r>
            <a:endParaRPr b="1" sz="1000">
              <a:solidFill>
                <a:srgbClr val="FFFFFF"/>
              </a:solidFill>
              <a:latin typeface="Zilla Slab"/>
              <a:ea typeface="Zilla Slab"/>
              <a:cs typeface="Zilla Slab"/>
              <a:sym typeface="Zilla Slab"/>
            </a:endParaRPr>
          </a:p>
        </p:txBody>
      </p:sp>
      <p:pic>
        <p:nvPicPr>
          <p:cNvPr id="169" name="Google Shape;169;p2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61506" y="159156"/>
            <a:ext cx="159550" cy="164239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Google Shape;170;p29"/>
          <p:cNvSpPr txBox="1"/>
          <p:nvPr/>
        </p:nvSpPr>
        <p:spPr>
          <a:xfrm>
            <a:off x="181350" y="638675"/>
            <a:ext cx="8781300" cy="608700"/>
          </a:xfrm>
          <a:prstGeom prst="rect">
            <a:avLst/>
          </a:prstGeom>
          <a:solidFill>
            <a:srgbClr val="000000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>
                <a:solidFill>
                  <a:srgbClr val="7F8C98"/>
                </a:solidFill>
              </a:rPr>
              <a:t>   </a:t>
            </a:r>
            <a:r>
              <a:rPr i="1" lang="en" sz="1100">
                <a:solidFill>
                  <a:srgbClr val="7F8C98"/>
                </a:solidFill>
              </a:rPr>
              <a:t> </a:t>
            </a:r>
            <a:r>
              <a:rPr b="1" lang="en" sz="1100">
                <a:solidFill>
                  <a:srgbClr val="FF7AB2"/>
                </a:solidFill>
              </a:rPr>
              <a:t>let</a:t>
            </a:r>
            <a:r>
              <a:rPr lang="en" sz="1100">
                <a:solidFill>
                  <a:srgbClr val="FFFFFF"/>
                </a:solidFill>
              </a:rPr>
              <a:t> detailInfo = </a:t>
            </a:r>
            <a:r>
              <a:rPr lang="en" sz="1100">
                <a:solidFill>
                  <a:srgbClr val="A0D975"/>
                </a:solidFill>
              </a:rPr>
              <a:t>interactor</a:t>
            </a:r>
            <a:r>
              <a:rPr lang="en" sz="1100">
                <a:solidFill>
                  <a:srgbClr val="FFFFFF"/>
                </a:solidFill>
              </a:rPr>
              <a:t>.</a:t>
            </a:r>
            <a:r>
              <a:rPr lang="en" sz="1100">
                <a:solidFill>
                  <a:srgbClr val="BAF28F"/>
                </a:solidFill>
              </a:rPr>
              <a:t>provideDetailInfo</a:t>
            </a:r>
            <a:r>
              <a:rPr lang="en" sz="1100">
                <a:solidFill>
                  <a:srgbClr val="FFFFFF"/>
                </a:solidFill>
              </a:rPr>
              <a:t>()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FFFFFF"/>
                </a:solidFill>
              </a:rPr>
              <a:t>    </a:t>
            </a:r>
            <a:r>
              <a:rPr lang="en" sz="1100">
                <a:solidFill>
                  <a:srgbClr val="A0D975"/>
                </a:solidFill>
              </a:rPr>
              <a:t>view</a:t>
            </a:r>
            <a:r>
              <a:rPr lang="en" sz="1100">
                <a:solidFill>
                  <a:srgbClr val="FFFFFF"/>
                </a:solidFill>
              </a:rPr>
              <a:t>?.</a:t>
            </a:r>
            <a:r>
              <a:rPr lang="en" sz="1100">
                <a:solidFill>
                  <a:srgbClr val="BAF28F"/>
                </a:solidFill>
              </a:rPr>
              <a:t>setDetailTitle</a:t>
            </a:r>
            <a:r>
              <a:rPr lang="en" sz="1100">
                <a:solidFill>
                  <a:srgbClr val="FFFFFF"/>
                </a:solidFill>
              </a:rPr>
              <a:t>(detailInfo.</a:t>
            </a:r>
            <a:r>
              <a:rPr lang="en" sz="1100">
                <a:solidFill>
                  <a:srgbClr val="A0D975"/>
                </a:solidFill>
              </a:rPr>
              <a:t>detailTitle</a:t>
            </a:r>
            <a:r>
              <a:rPr lang="en" sz="1100">
                <a:solidFill>
                  <a:srgbClr val="FFFFFF"/>
                </a:solidFill>
              </a:rPr>
              <a:t>)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rgbClr val="FF7AB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rgbClr val="FF7AB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100">
              <a:solidFill>
                <a:srgbClr val="7F8C98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29"/>
          <p:cNvSpPr txBox="1"/>
          <p:nvPr/>
        </p:nvSpPr>
        <p:spPr>
          <a:xfrm>
            <a:off x="4853525" y="-5750"/>
            <a:ext cx="42906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Unit tesztelés Swift-ben</a:t>
            </a:r>
            <a:endParaRPr b="1" sz="2400">
              <a:solidFill>
                <a:schemeClr val="lt1"/>
              </a:solidFill>
              <a:latin typeface="Zilla Slab"/>
              <a:ea typeface="Zilla Slab"/>
              <a:cs typeface="Zilla Slab"/>
              <a:sym typeface="Zilla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29"/>
          <p:cNvSpPr txBox="1"/>
          <p:nvPr/>
        </p:nvSpPr>
        <p:spPr>
          <a:xfrm>
            <a:off x="181350" y="486275"/>
            <a:ext cx="8781300" cy="4156500"/>
          </a:xfrm>
          <a:prstGeom prst="rect">
            <a:avLst/>
          </a:prstGeom>
          <a:solidFill>
            <a:srgbClr val="000000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FF7AB2"/>
                </a:solidFill>
              </a:rPr>
              <a:t>struct</a:t>
            </a:r>
            <a:r>
              <a:rPr lang="en" sz="1100">
                <a:solidFill>
                  <a:srgbClr val="FFFFFF"/>
                </a:solidFill>
              </a:rPr>
              <a:t> __VerificationProxy_DetailInteractorProtocol: </a:t>
            </a:r>
            <a:r>
              <a:rPr lang="en" sz="1100">
                <a:solidFill>
                  <a:srgbClr val="8AD1C3"/>
                </a:solidFill>
              </a:rPr>
              <a:t>Cuckoo</a:t>
            </a:r>
            <a:r>
              <a:rPr lang="en" sz="1100">
                <a:solidFill>
                  <a:srgbClr val="FFFFFF"/>
                </a:solidFill>
              </a:rPr>
              <a:t>.</a:t>
            </a:r>
            <a:r>
              <a:rPr lang="en" sz="1100">
                <a:solidFill>
                  <a:srgbClr val="A0D975"/>
                </a:solidFill>
              </a:rPr>
              <a:t>VerificationProxy</a:t>
            </a:r>
            <a:r>
              <a:rPr lang="en" sz="1100">
                <a:solidFill>
                  <a:srgbClr val="FFFFFF"/>
                </a:solidFill>
              </a:rPr>
              <a:t> {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	    </a:t>
            </a:r>
            <a:r>
              <a:rPr b="1" lang="en" sz="1100">
                <a:solidFill>
                  <a:srgbClr val="FF7AB2"/>
                </a:solidFill>
              </a:rPr>
              <a:t>private</a:t>
            </a:r>
            <a:r>
              <a:rPr lang="en" sz="1100">
                <a:solidFill>
                  <a:srgbClr val="FFFFFF"/>
                </a:solidFill>
              </a:rPr>
              <a:t> </a:t>
            </a:r>
            <a:r>
              <a:rPr b="1" lang="en" sz="1100">
                <a:solidFill>
                  <a:srgbClr val="FF7AB2"/>
                </a:solidFill>
              </a:rPr>
              <a:t>let</a:t>
            </a:r>
            <a:r>
              <a:rPr lang="en" sz="1100">
                <a:solidFill>
                  <a:srgbClr val="FFFFFF"/>
                </a:solidFill>
              </a:rPr>
              <a:t> cuckoo_manager: </a:t>
            </a:r>
            <a:r>
              <a:rPr lang="en" sz="1100">
                <a:solidFill>
                  <a:srgbClr val="8AD1C3"/>
                </a:solidFill>
              </a:rPr>
              <a:t>Cuckoo</a:t>
            </a:r>
            <a:r>
              <a:rPr lang="en" sz="1100">
                <a:solidFill>
                  <a:srgbClr val="FFFFFF"/>
                </a:solidFill>
              </a:rPr>
              <a:t>.</a:t>
            </a:r>
            <a:r>
              <a:rPr lang="en" sz="1100">
                <a:solidFill>
                  <a:srgbClr val="A0D975"/>
                </a:solidFill>
              </a:rPr>
              <a:t>MockManager</a:t>
            </a:r>
            <a:endParaRPr sz="1100">
              <a:solidFill>
                <a:srgbClr val="A0D975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	    </a:t>
            </a:r>
            <a:r>
              <a:rPr b="1" lang="en" sz="1100">
                <a:solidFill>
                  <a:srgbClr val="FF7AB2"/>
                </a:solidFill>
              </a:rPr>
              <a:t>private</a:t>
            </a:r>
            <a:r>
              <a:rPr lang="en" sz="1100">
                <a:solidFill>
                  <a:srgbClr val="FFFFFF"/>
                </a:solidFill>
              </a:rPr>
              <a:t> </a:t>
            </a:r>
            <a:r>
              <a:rPr b="1" lang="en" sz="1100">
                <a:solidFill>
                  <a:srgbClr val="FF7AB2"/>
                </a:solidFill>
              </a:rPr>
              <a:t>let</a:t>
            </a:r>
            <a:r>
              <a:rPr lang="en" sz="1100">
                <a:solidFill>
                  <a:srgbClr val="FFFFFF"/>
                </a:solidFill>
              </a:rPr>
              <a:t> callMatcher: </a:t>
            </a:r>
            <a:r>
              <a:rPr lang="en" sz="1100">
                <a:solidFill>
                  <a:srgbClr val="8AD1C3"/>
                </a:solidFill>
              </a:rPr>
              <a:t>Cuckoo</a:t>
            </a:r>
            <a:r>
              <a:rPr lang="en" sz="1100">
                <a:solidFill>
                  <a:srgbClr val="FFFFFF"/>
                </a:solidFill>
              </a:rPr>
              <a:t>.</a:t>
            </a:r>
            <a:r>
              <a:rPr lang="en" sz="1100">
                <a:solidFill>
                  <a:srgbClr val="A0D975"/>
                </a:solidFill>
              </a:rPr>
              <a:t>CallMatcher</a:t>
            </a:r>
            <a:endParaRPr sz="1100">
              <a:solidFill>
                <a:srgbClr val="A0D975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	    </a:t>
            </a:r>
            <a:r>
              <a:rPr b="1" lang="en" sz="1100">
                <a:solidFill>
                  <a:srgbClr val="FF7AB2"/>
                </a:solidFill>
              </a:rPr>
              <a:t>private</a:t>
            </a:r>
            <a:r>
              <a:rPr lang="en" sz="1100">
                <a:solidFill>
                  <a:srgbClr val="FFFFFF"/>
                </a:solidFill>
              </a:rPr>
              <a:t> </a:t>
            </a:r>
            <a:r>
              <a:rPr b="1" lang="en" sz="1100">
                <a:solidFill>
                  <a:srgbClr val="FF7AB2"/>
                </a:solidFill>
              </a:rPr>
              <a:t>let</a:t>
            </a:r>
            <a:r>
              <a:rPr lang="en" sz="1100">
                <a:solidFill>
                  <a:srgbClr val="FFFFFF"/>
                </a:solidFill>
              </a:rPr>
              <a:t> sourceLocation: </a:t>
            </a:r>
            <a:r>
              <a:rPr lang="en" sz="1100">
                <a:solidFill>
                  <a:srgbClr val="8AD1C3"/>
                </a:solidFill>
              </a:rPr>
              <a:t>Cuckoo</a:t>
            </a:r>
            <a:r>
              <a:rPr lang="en" sz="1100">
                <a:solidFill>
                  <a:srgbClr val="FFFFFF"/>
                </a:solidFill>
              </a:rPr>
              <a:t>.</a:t>
            </a:r>
            <a:r>
              <a:rPr lang="en" sz="1100">
                <a:solidFill>
                  <a:srgbClr val="A0D975"/>
                </a:solidFill>
              </a:rPr>
              <a:t>SourceLocation</a:t>
            </a:r>
            <a:endParaRPr sz="1100">
              <a:solidFill>
                <a:srgbClr val="A0D975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	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	     </a:t>
            </a:r>
            <a:r>
              <a:rPr b="1" lang="en" sz="1100">
                <a:solidFill>
                  <a:srgbClr val="FF7AB2"/>
                </a:solidFill>
              </a:rPr>
              <a:t>init</a:t>
            </a:r>
            <a:r>
              <a:rPr lang="en" sz="1100">
                <a:solidFill>
                  <a:srgbClr val="FFFFFF"/>
                </a:solidFill>
              </a:rPr>
              <a:t>(manager: </a:t>
            </a:r>
            <a:r>
              <a:rPr lang="en" sz="1100">
                <a:solidFill>
                  <a:srgbClr val="8AD1C3"/>
                </a:solidFill>
              </a:rPr>
              <a:t>Cuckoo</a:t>
            </a:r>
            <a:r>
              <a:rPr lang="en" sz="1100">
                <a:solidFill>
                  <a:srgbClr val="FFFFFF"/>
                </a:solidFill>
              </a:rPr>
              <a:t>.</a:t>
            </a:r>
            <a:r>
              <a:rPr lang="en" sz="1100">
                <a:solidFill>
                  <a:srgbClr val="A0D975"/>
                </a:solidFill>
              </a:rPr>
              <a:t>MockManager</a:t>
            </a:r>
            <a:r>
              <a:rPr lang="en" sz="1100">
                <a:solidFill>
                  <a:srgbClr val="FFFFFF"/>
                </a:solidFill>
              </a:rPr>
              <a:t>, callMatcher: </a:t>
            </a:r>
            <a:r>
              <a:rPr lang="en" sz="1100">
                <a:solidFill>
                  <a:srgbClr val="8AD1C3"/>
                </a:solidFill>
              </a:rPr>
              <a:t>Cuckoo</a:t>
            </a:r>
            <a:r>
              <a:rPr lang="en" sz="1100">
                <a:solidFill>
                  <a:srgbClr val="FFFFFF"/>
                </a:solidFill>
              </a:rPr>
              <a:t>.</a:t>
            </a:r>
            <a:r>
              <a:rPr lang="en" sz="1100">
                <a:solidFill>
                  <a:srgbClr val="A0D975"/>
                </a:solidFill>
              </a:rPr>
              <a:t>CallMatcher</a:t>
            </a:r>
            <a:r>
              <a:rPr lang="en" sz="1100">
                <a:solidFill>
                  <a:srgbClr val="FFFFFF"/>
                </a:solidFill>
              </a:rPr>
              <a:t>, sourceLocation: </a:t>
            </a:r>
            <a:r>
              <a:rPr lang="en" sz="1100">
                <a:solidFill>
                  <a:srgbClr val="8AD1C3"/>
                </a:solidFill>
              </a:rPr>
              <a:t>Cuckoo</a:t>
            </a:r>
            <a:r>
              <a:rPr lang="en" sz="1100">
                <a:solidFill>
                  <a:srgbClr val="FFFFFF"/>
                </a:solidFill>
              </a:rPr>
              <a:t>.</a:t>
            </a:r>
            <a:r>
              <a:rPr lang="en" sz="1100">
                <a:solidFill>
                  <a:srgbClr val="A0D975"/>
                </a:solidFill>
              </a:rPr>
              <a:t>SourceLocation</a:t>
            </a:r>
            <a:r>
              <a:rPr lang="en" sz="1100">
                <a:solidFill>
                  <a:srgbClr val="FFFFFF"/>
                </a:solidFill>
              </a:rPr>
              <a:t>) {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	        </a:t>
            </a:r>
            <a:r>
              <a:rPr b="1" lang="en" sz="1100">
                <a:solidFill>
                  <a:srgbClr val="FF7AB2"/>
                </a:solidFill>
              </a:rPr>
              <a:t>self</a:t>
            </a:r>
            <a:r>
              <a:rPr lang="en" sz="1100">
                <a:solidFill>
                  <a:srgbClr val="FFFFFF"/>
                </a:solidFill>
              </a:rPr>
              <a:t>.</a:t>
            </a:r>
            <a:r>
              <a:rPr lang="en" sz="1100">
                <a:solidFill>
                  <a:srgbClr val="A0D975"/>
                </a:solidFill>
              </a:rPr>
              <a:t>cuckoo_manager</a:t>
            </a:r>
            <a:r>
              <a:rPr lang="en" sz="1100">
                <a:solidFill>
                  <a:srgbClr val="FFFFFF"/>
                </a:solidFill>
              </a:rPr>
              <a:t> = manager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	        </a:t>
            </a:r>
            <a:r>
              <a:rPr b="1" lang="en" sz="1100">
                <a:solidFill>
                  <a:srgbClr val="FF7AB2"/>
                </a:solidFill>
              </a:rPr>
              <a:t>self</a:t>
            </a:r>
            <a:r>
              <a:rPr lang="en" sz="1100">
                <a:solidFill>
                  <a:srgbClr val="FFFFFF"/>
                </a:solidFill>
              </a:rPr>
              <a:t>.</a:t>
            </a:r>
            <a:r>
              <a:rPr lang="en" sz="1100">
                <a:solidFill>
                  <a:srgbClr val="A0D975"/>
                </a:solidFill>
              </a:rPr>
              <a:t>callMatcher</a:t>
            </a:r>
            <a:r>
              <a:rPr lang="en" sz="1100">
                <a:solidFill>
                  <a:srgbClr val="FFFFFF"/>
                </a:solidFill>
              </a:rPr>
              <a:t> = callMatcher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	        </a:t>
            </a:r>
            <a:r>
              <a:rPr b="1" lang="en" sz="1100">
                <a:solidFill>
                  <a:srgbClr val="FF7AB2"/>
                </a:solidFill>
              </a:rPr>
              <a:t>self</a:t>
            </a:r>
            <a:r>
              <a:rPr lang="en" sz="1100">
                <a:solidFill>
                  <a:srgbClr val="FFFFFF"/>
                </a:solidFill>
              </a:rPr>
              <a:t>.</a:t>
            </a:r>
            <a:r>
              <a:rPr lang="en" sz="1100">
                <a:solidFill>
                  <a:srgbClr val="A0D975"/>
                </a:solidFill>
              </a:rPr>
              <a:t>sourceLocation</a:t>
            </a:r>
            <a:r>
              <a:rPr lang="en" sz="1100">
                <a:solidFill>
                  <a:srgbClr val="FFFFFF"/>
                </a:solidFill>
              </a:rPr>
              <a:t> = sourceLocation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	    }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	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	    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	    </a:t>
            </a:r>
            <a:r>
              <a:rPr b="1" lang="en" sz="1100">
                <a:solidFill>
                  <a:srgbClr val="FF7AB2"/>
                </a:solidFill>
              </a:rPr>
              <a:t>@discardableResult</a:t>
            </a:r>
            <a:endParaRPr b="1" sz="1100">
              <a:solidFill>
                <a:srgbClr val="FF7AB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	    </a:t>
            </a:r>
            <a:r>
              <a:rPr b="1" lang="en" sz="1100">
                <a:solidFill>
                  <a:srgbClr val="FF7AB2"/>
                </a:solidFill>
              </a:rPr>
              <a:t>func</a:t>
            </a:r>
            <a:r>
              <a:rPr lang="en" sz="1100">
                <a:solidFill>
                  <a:srgbClr val="FFFFFF"/>
                </a:solidFill>
              </a:rPr>
              <a:t> provideDetailInfo() -&gt; </a:t>
            </a:r>
            <a:r>
              <a:rPr lang="en" sz="1100">
                <a:solidFill>
                  <a:srgbClr val="8AD1C3"/>
                </a:solidFill>
              </a:rPr>
              <a:t>Cuckoo</a:t>
            </a:r>
            <a:r>
              <a:rPr lang="en" sz="1100">
                <a:solidFill>
                  <a:srgbClr val="FFFFFF"/>
                </a:solidFill>
              </a:rPr>
              <a:t>.</a:t>
            </a:r>
            <a:r>
              <a:rPr lang="en" sz="1100">
                <a:solidFill>
                  <a:srgbClr val="A0D975"/>
                </a:solidFill>
              </a:rPr>
              <a:t>__DoNotUse</a:t>
            </a:r>
            <a:r>
              <a:rPr lang="en" sz="1100">
                <a:solidFill>
                  <a:srgbClr val="FFFFFF"/>
                </a:solidFill>
              </a:rPr>
              <a:t>&lt;</a:t>
            </a:r>
            <a:r>
              <a:rPr lang="en" sz="1100">
                <a:solidFill>
                  <a:srgbClr val="A0D975"/>
                </a:solidFill>
              </a:rPr>
              <a:t>DetailInfo</a:t>
            </a:r>
            <a:r>
              <a:rPr lang="en" sz="1100">
                <a:solidFill>
                  <a:srgbClr val="FFFFFF"/>
                </a:solidFill>
              </a:rPr>
              <a:t>&gt; {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	        </a:t>
            </a:r>
            <a:r>
              <a:rPr b="1" lang="en" sz="1100">
                <a:solidFill>
                  <a:srgbClr val="FF7AB2"/>
                </a:solidFill>
              </a:rPr>
              <a:t>let</a:t>
            </a:r>
            <a:r>
              <a:rPr lang="en" sz="1100">
                <a:solidFill>
                  <a:srgbClr val="FFFFFF"/>
                </a:solidFill>
              </a:rPr>
              <a:t> matchers: [</a:t>
            </a:r>
            <a:r>
              <a:rPr lang="en" sz="1100">
                <a:solidFill>
                  <a:srgbClr val="8AD1C3"/>
                </a:solidFill>
              </a:rPr>
              <a:t>Cuckoo</a:t>
            </a:r>
            <a:r>
              <a:rPr lang="en" sz="1100">
                <a:solidFill>
                  <a:srgbClr val="FFFFFF"/>
                </a:solidFill>
              </a:rPr>
              <a:t>.</a:t>
            </a:r>
            <a:r>
              <a:rPr lang="en" sz="1100">
                <a:solidFill>
                  <a:srgbClr val="A0D975"/>
                </a:solidFill>
              </a:rPr>
              <a:t>ParameterMatcher</a:t>
            </a:r>
            <a:r>
              <a:rPr lang="en" sz="1100">
                <a:solidFill>
                  <a:srgbClr val="FFFFFF"/>
                </a:solidFill>
              </a:rPr>
              <a:t>&lt;</a:t>
            </a:r>
            <a:r>
              <a:rPr lang="en" sz="1100">
                <a:solidFill>
                  <a:srgbClr val="8AD1C3"/>
                </a:solidFill>
              </a:rPr>
              <a:t>Void</a:t>
            </a:r>
            <a:r>
              <a:rPr lang="en" sz="1100">
                <a:solidFill>
                  <a:srgbClr val="FFFFFF"/>
                </a:solidFill>
              </a:rPr>
              <a:t>&gt;] = []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	        </a:t>
            </a:r>
            <a:r>
              <a:rPr b="1" lang="en" sz="1100">
                <a:solidFill>
                  <a:srgbClr val="FF7AB2"/>
                </a:solidFill>
              </a:rPr>
              <a:t>return</a:t>
            </a:r>
            <a:r>
              <a:rPr lang="en" sz="1100">
                <a:solidFill>
                  <a:srgbClr val="FFFFFF"/>
                </a:solidFill>
              </a:rPr>
              <a:t> </a:t>
            </a:r>
            <a:r>
              <a:rPr lang="en" sz="1100">
                <a:solidFill>
                  <a:srgbClr val="A0D975"/>
                </a:solidFill>
              </a:rPr>
              <a:t>cuckoo_manager</a:t>
            </a:r>
            <a:r>
              <a:rPr lang="en" sz="1100">
                <a:solidFill>
                  <a:srgbClr val="FFFFFF"/>
                </a:solidFill>
              </a:rPr>
              <a:t>.</a:t>
            </a:r>
            <a:r>
              <a:rPr lang="en" sz="1100">
                <a:solidFill>
                  <a:srgbClr val="BAF28F"/>
                </a:solidFill>
              </a:rPr>
              <a:t>verify</a:t>
            </a:r>
            <a:r>
              <a:rPr lang="en" sz="1100">
                <a:solidFill>
                  <a:srgbClr val="FFFFFF"/>
                </a:solidFill>
              </a:rPr>
              <a:t>(</a:t>
            </a:r>
            <a:r>
              <a:rPr lang="en" sz="1100">
                <a:solidFill>
                  <a:srgbClr val="FF8170"/>
                </a:solidFill>
              </a:rPr>
              <a:t>"provideDetailInfo() -&gt; DetailInfo"</a:t>
            </a:r>
            <a:r>
              <a:rPr lang="en" sz="1100">
                <a:solidFill>
                  <a:srgbClr val="FFFFFF"/>
                </a:solidFill>
              </a:rPr>
              <a:t>, callMatcher: </a:t>
            </a:r>
            <a:r>
              <a:rPr lang="en" sz="1100">
                <a:solidFill>
                  <a:srgbClr val="A0D975"/>
                </a:solidFill>
              </a:rPr>
              <a:t>callMatcher</a:t>
            </a:r>
            <a:r>
              <a:rPr lang="en" sz="1100">
                <a:solidFill>
                  <a:srgbClr val="FFFFFF"/>
                </a:solidFill>
              </a:rPr>
              <a:t>, parameterMatchers: matchers, sourceLocation: </a:t>
            </a:r>
            <a:r>
              <a:rPr lang="en" sz="1100">
                <a:solidFill>
                  <a:srgbClr val="A0D975"/>
                </a:solidFill>
              </a:rPr>
              <a:t>sourceLocation</a:t>
            </a:r>
            <a:r>
              <a:rPr lang="en" sz="1100">
                <a:solidFill>
                  <a:srgbClr val="FFFFFF"/>
                </a:solidFill>
              </a:rPr>
              <a:t>)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	    }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	    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	}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100">
              <a:solidFill>
                <a:srgbClr val="7F8C98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900">
              <a:solidFill>
                <a:srgbClr val="FF7AB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rgbClr val="FF7AB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100">
              <a:solidFill>
                <a:srgbClr val="7F8C98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29"/>
          <p:cNvSpPr txBox="1"/>
          <p:nvPr/>
        </p:nvSpPr>
        <p:spPr>
          <a:xfrm>
            <a:off x="181350" y="478525"/>
            <a:ext cx="8261400" cy="4156500"/>
          </a:xfrm>
          <a:prstGeom prst="rect">
            <a:avLst/>
          </a:prstGeom>
          <a:solidFill>
            <a:srgbClr val="000000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100">
                <a:solidFill>
                  <a:srgbClr val="7F8C98"/>
                </a:solidFill>
              </a:rPr>
              <a:t>   </a:t>
            </a:r>
            <a:r>
              <a:rPr i="1" lang="en" sz="1100">
                <a:solidFill>
                  <a:srgbClr val="7F8C98"/>
                </a:solidFill>
              </a:rPr>
              <a:t> </a:t>
            </a:r>
            <a:r>
              <a:rPr b="1" lang="en" sz="1100">
                <a:solidFill>
                  <a:srgbClr val="FF7AB2"/>
                </a:solidFill>
              </a:rPr>
              <a:t>struct</a:t>
            </a:r>
            <a:r>
              <a:rPr lang="en" sz="1100">
                <a:solidFill>
                  <a:srgbClr val="FFFFFF"/>
                </a:solidFill>
              </a:rPr>
              <a:t> __StubbingProxy_DetailInteractorProtocol: </a:t>
            </a:r>
            <a:r>
              <a:rPr lang="en" sz="1100">
                <a:solidFill>
                  <a:srgbClr val="8AD1C3"/>
                </a:solidFill>
              </a:rPr>
              <a:t>Cuckoo</a:t>
            </a:r>
            <a:r>
              <a:rPr lang="en" sz="1100">
                <a:solidFill>
                  <a:srgbClr val="FFFFFF"/>
                </a:solidFill>
              </a:rPr>
              <a:t>.</a:t>
            </a:r>
            <a:r>
              <a:rPr lang="en" sz="1100">
                <a:solidFill>
                  <a:srgbClr val="A0D975"/>
                </a:solidFill>
              </a:rPr>
              <a:t>StubbingProxy</a:t>
            </a:r>
            <a:r>
              <a:rPr lang="en" sz="1100">
                <a:solidFill>
                  <a:srgbClr val="FFFFFF"/>
                </a:solidFill>
              </a:rPr>
              <a:t> {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FFFFFF"/>
                </a:solidFill>
              </a:rPr>
              <a:t>	    </a:t>
            </a:r>
            <a:r>
              <a:rPr b="1" lang="en" sz="1100">
                <a:solidFill>
                  <a:srgbClr val="FF7AB2"/>
                </a:solidFill>
              </a:rPr>
              <a:t>private</a:t>
            </a:r>
            <a:r>
              <a:rPr lang="en" sz="1100">
                <a:solidFill>
                  <a:srgbClr val="FFFFFF"/>
                </a:solidFill>
              </a:rPr>
              <a:t> </a:t>
            </a:r>
            <a:r>
              <a:rPr b="1" lang="en" sz="1100">
                <a:solidFill>
                  <a:srgbClr val="FF7AB2"/>
                </a:solidFill>
              </a:rPr>
              <a:t>let</a:t>
            </a:r>
            <a:r>
              <a:rPr lang="en" sz="1100">
                <a:solidFill>
                  <a:srgbClr val="FFFFFF"/>
                </a:solidFill>
              </a:rPr>
              <a:t> cuckoo_manager: </a:t>
            </a:r>
            <a:r>
              <a:rPr lang="en" sz="1100">
                <a:solidFill>
                  <a:srgbClr val="8AD1C3"/>
                </a:solidFill>
              </a:rPr>
              <a:t>Cuckoo</a:t>
            </a:r>
            <a:r>
              <a:rPr lang="en" sz="1100">
                <a:solidFill>
                  <a:srgbClr val="FFFFFF"/>
                </a:solidFill>
              </a:rPr>
              <a:t>.</a:t>
            </a:r>
            <a:r>
              <a:rPr lang="en" sz="1100">
                <a:solidFill>
                  <a:srgbClr val="A0D975"/>
                </a:solidFill>
              </a:rPr>
              <a:t>MockManager</a:t>
            </a:r>
            <a:endParaRPr sz="1100">
              <a:solidFill>
                <a:srgbClr val="A0D975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FFFFFF"/>
                </a:solidFill>
              </a:rPr>
              <a:t>	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FFFFFF"/>
                </a:solidFill>
              </a:rPr>
              <a:t>	    </a:t>
            </a:r>
            <a:r>
              <a:rPr b="1" lang="en" sz="1100">
                <a:solidFill>
                  <a:srgbClr val="FF7AB2"/>
                </a:solidFill>
              </a:rPr>
              <a:t>init</a:t>
            </a:r>
            <a:r>
              <a:rPr lang="en" sz="1100">
                <a:solidFill>
                  <a:srgbClr val="FFFFFF"/>
                </a:solidFill>
              </a:rPr>
              <a:t>(manager: </a:t>
            </a:r>
            <a:r>
              <a:rPr lang="en" sz="1100">
                <a:solidFill>
                  <a:srgbClr val="8AD1C3"/>
                </a:solidFill>
              </a:rPr>
              <a:t>Cuckoo</a:t>
            </a:r>
            <a:r>
              <a:rPr lang="en" sz="1100">
                <a:solidFill>
                  <a:srgbClr val="FFFFFF"/>
                </a:solidFill>
              </a:rPr>
              <a:t>.</a:t>
            </a:r>
            <a:r>
              <a:rPr lang="en" sz="1100">
                <a:solidFill>
                  <a:srgbClr val="A0D975"/>
                </a:solidFill>
              </a:rPr>
              <a:t>MockManager</a:t>
            </a:r>
            <a:r>
              <a:rPr lang="en" sz="1100">
                <a:solidFill>
                  <a:srgbClr val="FFFFFF"/>
                </a:solidFill>
              </a:rPr>
              <a:t>) {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FFFFFF"/>
                </a:solidFill>
              </a:rPr>
              <a:t>	        </a:t>
            </a:r>
            <a:r>
              <a:rPr b="1" lang="en" sz="1100">
                <a:solidFill>
                  <a:srgbClr val="FF7AB2"/>
                </a:solidFill>
              </a:rPr>
              <a:t>self</a:t>
            </a:r>
            <a:r>
              <a:rPr lang="en" sz="1100">
                <a:solidFill>
                  <a:srgbClr val="FFFFFF"/>
                </a:solidFill>
              </a:rPr>
              <a:t>.</a:t>
            </a:r>
            <a:r>
              <a:rPr lang="en" sz="1100">
                <a:solidFill>
                  <a:srgbClr val="A0D975"/>
                </a:solidFill>
              </a:rPr>
              <a:t>cuckoo_manager</a:t>
            </a:r>
            <a:r>
              <a:rPr lang="en" sz="1100">
                <a:solidFill>
                  <a:srgbClr val="FFFFFF"/>
                </a:solidFill>
              </a:rPr>
              <a:t> = manager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FFFFFF"/>
                </a:solidFill>
              </a:rPr>
              <a:t>	    }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FFFFFF"/>
                </a:solidFill>
              </a:rPr>
              <a:t>	    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FFFFFF"/>
                </a:solidFill>
              </a:rPr>
              <a:t>	    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FFFFFF"/>
                </a:solidFill>
              </a:rPr>
              <a:t>	    </a:t>
            </a:r>
            <a:r>
              <a:rPr b="1" lang="en" sz="1100">
                <a:solidFill>
                  <a:srgbClr val="FF7AB2"/>
                </a:solidFill>
              </a:rPr>
              <a:t>func</a:t>
            </a:r>
            <a:r>
              <a:rPr lang="en" sz="1100">
                <a:solidFill>
                  <a:srgbClr val="FFFFFF"/>
                </a:solidFill>
              </a:rPr>
              <a:t> provideDetailInfo() -&gt; </a:t>
            </a:r>
            <a:r>
              <a:rPr lang="en" sz="1100">
                <a:solidFill>
                  <a:srgbClr val="8AD1C3"/>
                </a:solidFill>
              </a:rPr>
              <a:t>Cuckoo</a:t>
            </a:r>
            <a:r>
              <a:rPr lang="en" sz="1100">
                <a:solidFill>
                  <a:srgbClr val="FFFFFF"/>
                </a:solidFill>
              </a:rPr>
              <a:t>.</a:t>
            </a:r>
            <a:r>
              <a:rPr lang="en" sz="1100">
                <a:solidFill>
                  <a:srgbClr val="A0D975"/>
                </a:solidFill>
              </a:rPr>
              <a:t>ProtocolStubFunction</a:t>
            </a:r>
            <a:r>
              <a:rPr lang="en" sz="1100">
                <a:solidFill>
                  <a:srgbClr val="FFFFFF"/>
                </a:solidFill>
              </a:rPr>
              <a:t>&lt;(), </a:t>
            </a:r>
            <a:r>
              <a:rPr lang="en" sz="1100">
                <a:solidFill>
                  <a:srgbClr val="A0D975"/>
                </a:solidFill>
              </a:rPr>
              <a:t>DetailInfo</a:t>
            </a:r>
            <a:r>
              <a:rPr lang="en" sz="1100">
                <a:solidFill>
                  <a:srgbClr val="FFFFFF"/>
                </a:solidFill>
              </a:rPr>
              <a:t>&gt; {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FFFFFF"/>
                </a:solidFill>
              </a:rPr>
              <a:t>	        </a:t>
            </a:r>
            <a:r>
              <a:rPr b="1" lang="en" sz="1100">
                <a:solidFill>
                  <a:srgbClr val="FF7AB2"/>
                </a:solidFill>
              </a:rPr>
              <a:t>let</a:t>
            </a:r>
            <a:r>
              <a:rPr lang="en" sz="1100">
                <a:solidFill>
                  <a:srgbClr val="FFFFFF"/>
                </a:solidFill>
              </a:rPr>
              <a:t> matchers: [</a:t>
            </a:r>
            <a:r>
              <a:rPr lang="en" sz="1100">
                <a:solidFill>
                  <a:srgbClr val="8AD1C3"/>
                </a:solidFill>
              </a:rPr>
              <a:t>Cuckoo</a:t>
            </a:r>
            <a:r>
              <a:rPr lang="en" sz="1100">
                <a:solidFill>
                  <a:srgbClr val="FFFFFF"/>
                </a:solidFill>
              </a:rPr>
              <a:t>.</a:t>
            </a:r>
            <a:r>
              <a:rPr lang="en" sz="1100">
                <a:solidFill>
                  <a:srgbClr val="A0D975"/>
                </a:solidFill>
              </a:rPr>
              <a:t>ParameterMatcher</a:t>
            </a:r>
            <a:r>
              <a:rPr lang="en" sz="1100">
                <a:solidFill>
                  <a:srgbClr val="FFFFFF"/>
                </a:solidFill>
              </a:rPr>
              <a:t>&lt;</a:t>
            </a:r>
            <a:r>
              <a:rPr lang="en" sz="1100">
                <a:solidFill>
                  <a:srgbClr val="8AD1C3"/>
                </a:solidFill>
              </a:rPr>
              <a:t>Void</a:t>
            </a:r>
            <a:r>
              <a:rPr lang="en" sz="1100">
                <a:solidFill>
                  <a:srgbClr val="FFFFFF"/>
                </a:solidFill>
              </a:rPr>
              <a:t>&gt;] = []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FFFFFF"/>
                </a:solidFill>
              </a:rPr>
              <a:t>	        </a:t>
            </a:r>
            <a:r>
              <a:rPr b="1" lang="en" sz="1100">
                <a:solidFill>
                  <a:srgbClr val="FF7AB2"/>
                </a:solidFill>
              </a:rPr>
              <a:t>return</a:t>
            </a:r>
            <a:r>
              <a:rPr lang="en" sz="1100">
                <a:solidFill>
                  <a:srgbClr val="FFFFFF"/>
                </a:solidFill>
              </a:rPr>
              <a:t> .</a:t>
            </a:r>
            <a:r>
              <a:rPr lang="en" sz="1100">
                <a:solidFill>
                  <a:srgbClr val="A0D975"/>
                </a:solidFill>
              </a:rPr>
              <a:t>init</a:t>
            </a:r>
            <a:r>
              <a:rPr lang="en" sz="1100">
                <a:solidFill>
                  <a:srgbClr val="FFFFFF"/>
                </a:solidFill>
              </a:rPr>
              <a:t>(stub: </a:t>
            </a:r>
            <a:r>
              <a:rPr lang="en" sz="1100">
                <a:solidFill>
                  <a:srgbClr val="A0D975"/>
                </a:solidFill>
              </a:rPr>
              <a:t>cuckoo_manager</a:t>
            </a:r>
            <a:r>
              <a:rPr lang="en" sz="1100">
                <a:solidFill>
                  <a:srgbClr val="FFFFFF"/>
                </a:solidFill>
              </a:rPr>
              <a:t>.</a:t>
            </a:r>
            <a:r>
              <a:rPr lang="en" sz="1100">
                <a:solidFill>
                  <a:srgbClr val="BAF28F"/>
                </a:solidFill>
              </a:rPr>
              <a:t>createStub</a:t>
            </a:r>
            <a:r>
              <a:rPr lang="en" sz="1100">
                <a:solidFill>
                  <a:srgbClr val="FFFFFF"/>
                </a:solidFill>
              </a:rPr>
              <a:t>(for: </a:t>
            </a:r>
            <a:r>
              <a:rPr lang="en" sz="1100">
                <a:solidFill>
                  <a:srgbClr val="A0D975"/>
                </a:solidFill>
              </a:rPr>
              <a:t>MockDetailInteractorProtocol</a:t>
            </a:r>
            <a:r>
              <a:rPr lang="en" sz="1100">
                <a:solidFill>
                  <a:srgbClr val="FFFFFF"/>
                </a:solidFill>
              </a:rPr>
              <a:t>.</a:t>
            </a:r>
            <a:r>
              <a:rPr b="1" lang="en" sz="1100">
                <a:solidFill>
                  <a:srgbClr val="FF7AB2"/>
                </a:solidFill>
              </a:rPr>
              <a:t>self</a:t>
            </a:r>
            <a:r>
              <a:rPr lang="en" sz="1100">
                <a:solidFill>
                  <a:srgbClr val="FFFFFF"/>
                </a:solidFill>
              </a:rPr>
              <a:t>, method: </a:t>
            </a:r>
            <a:r>
              <a:rPr lang="en" sz="1100">
                <a:solidFill>
                  <a:srgbClr val="FF8170"/>
                </a:solidFill>
              </a:rPr>
              <a:t>"provideDetailInfo() -&gt; DetailInfo"</a:t>
            </a:r>
            <a:r>
              <a:rPr lang="en" sz="1100">
                <a:solidFill>
                  <a:srgbClr val="FFFFFF"/>
                </a:solidFill>
              </a:rPr>
              <a:t>, parameterMatchers: matchers))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FFFFFF"/>
                </a:solidFill>
              </a:rPr>
              <a:t>	    }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FFFFFF"/>
                </a:solidFill>
              </a:rPr>
              <a:t>	    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FFFFFF"/>
                </a:solidFill>
              </a:rPr>
              <a:t>	}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900">
              <a:solidFill>
                <a:srgbClr val="FF7AB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rgbClr val="FF7AB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100">
              <a:solidFill>
                <a:srgbClr val="7F8C98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29"/>
          <p:cNvSpPr txBox="1"/>
          <p:nvPr/>
        </p:nvSpPr>
        <p:spPr>
          <a:xfrm>
            <a:off x="181350" y="490825"/>
            <a:ext cx="7828200" cy="4156500"/>
          </a:xfrm>
          <a:prstGeom prst="rect">
            <a:avLst/>
          </a:prstGeom>
          <a:solidFill>
            <a:srgbClr val="000000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>
                <a:solidFill>
                  <a:srgbClr val="7F8C98"/>
                </a:solidFill>
              </a:rPr>
              <a:t>     </a:t>
            </a:r>
            <a:r>
              <a:rPr i="1" lang="en" sz="1100">
                <a:solidFill>
                  <a:srgbClr val="7F8C98"/>
                </a:solidFill>
              </a:rPr>
              <a:t>   </a:t>
            </a:r>
            <a:r>
              <a:rPr i="1" lang="en" sz="1100">
                <a:solidFill>
                  <a:srgbClr val="7F8C98"/>
                </a:solidFill>
              </a:rPr>
              <a:t>// Arrange</a:t>
            </a:r>
            <a:endParaRPr i="1" sz="1100">
              <a:solidFill>
                <a:srgbClr val="7F8C98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FFFFFF"/>
                </a:solidFill>
              </a:rPr>
              <a:t>        </a:t>
            </a:r>
            <a:r>
              <a:rPr b="1" lang="en" sz="1100">
                <a:solidFill>
                  <a:srgbClr val="FF7AB2"/>
                </a:solidFill>
              </a:rPr>
              <a:t>let</a:t>
            </a:r>
            <a:r>
              <a:rPr lang="en" sz="1100">
                <a:solidFill>
                  <a:srgbClr val="FFFFFF"/>
                </a:solidFill>
              </a:rPr>
              <a:t> mockInteractor = </a:t>
            </a:r>
            <a:r>
              <a:rPr lang="en" sz="1100">
                <a:solidFill>
                  <a:srgbClr val="A0D975"/>
                </a:solidFill>
              </a:rPr>
              <a:t>MockDetailInteractorProtocol</a:t>
            </a:r>
            <a:r>
              <a:rPr lang="en" sz="1100">
                <a:solidFill>
                  <a:srgbClr val="FFFFFF"/>
                </a:solidFill>
              </a:rPr>
              <a:t>()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FFFFFF"/>
                </a:solidFill>
              </a:rPr>
              <a:t>        </a:t>
            </a:r>
            <a:r>
              <a:rPr b="1" lang="en" sz="1100">
                <a:solidFill>
                  <a:srgbClr val="FF7AB2"/>
                </a:solidFill>
              </a:rPr>
              <a:t>let</a:t>
            </a:r>
            <a:r>
              <a:rPr lang="en" sz="1100">
                <a:solidFill>
                  <a:srgbClr val="FFFFFF"/>
                </a:solidFill>
              </a:rPr>
              <a:t> mockView = </a:t>
            </a:r>
            <a:r>
              <a:rPr lang="en" sz="1100">
                <a:solidFill>
                  <a:srgbClr val="A0D975"/>
                </a:solidFill>
              </a:rPr>
              <a:t>MockDetailViewControllerProtocol</a:t>
            </a:r>
            <a:r>
              <a:rPr lang="en" sz="1100">
                <a:solidFill>
                  <a:srgbClr val="FFFFFF"/>
                </a:solidFill>
              </a:rPr>
              <a:t>()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FFFFFF"/>
                </a:solidFill>
              </a:rPr>
              <a:t>        </a:t>
            </a:r>
            <a:r>
              <a:rPr b="1" lang="en" sz="1100">
                <a:solidFill>
                  <a:srgbClr val="FF7AB2"/>
                </a:solidFill>
              </a:rPr>
              <a:t>let</a:t>
            </a:r>
            <a:r>
              <a:rPr lang="en" sz="1100">
                <a:solidFill>
                  <a:srgbClr val="FFFFFF"/>
                </a:solidFill>
              </a:rPr>
              <a:t> detailPresenter = </a:t>
            </a:r>
            <a:r>
              <a:rPr lang="en" sz="1100">
                <a:solidFill>
                  <a:srgbClr val="A0D975"/>
                </a:solidFill>
              </a:rPr>
              <a:t>DetailPresenter</a:t>
            </a:r>
            <a:r>
              <a:rPr lang="en" sz="1100">
                <a:solidFill>
                  <a:srgbClr val="FFFFFF"/>
                </a:solidFill>
              </a:rPr>
              <a:t>()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FFFFFF"/>
                </a:solidFill>
              </a:rPr>
              <a:t>        detailPresenter.</a:t>
            </a:r>
            <a:r>
              <a:rPr lang="en" sz="1100">
                <a:solidFill>
                  <a:srgbClr val="A0D975"/>
                </a:solidFill>
              </a:rPr>
              <a:t>interactor</a:t>
            </a:r>
            <a:r>
              <a:rPr lang="en" sz="1100">
                <a:solidFill>
                  <a:srgbClr val="FFFFFF"/>
                </a:solidFill>
              </a:rPr>
              <a:t> = mockInteractor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FFFFFF"/>
                </a:solidFill>
              </a:rPr>
              <a:t>        detailPresenter.</a:t>
            </a:r>
            <a:r>
              <a:rPr lang="en" sz="1100">
                <a:solidFill>
                  <a:srgbClr val="A0D975"/>
                </a:solidFill>
              </a:rPr>
              <a:t>view</a:t>
            </a:r>
            <a:r>
              <a:rPr lang="en" sz="1100">
                <a:solidFill>
                  <a:srgbClr val="FFFFFF"/>
                </a:solidFill>
              </a:rPr>
              <a:t> = mockView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FFFFFF"/>
                </a:solidFill>
              </a:rPr>
              <a:t>        </a:t>
            </a:r>
            <a:r>
              <a:rPr b="1" lang="en" sz="1100">
                <a:solidFill>
                  <a:srgbClr val="FF7AB2"/>
                </a:solidFill>
              </a:rPr>
              <a:t>let</a:t>
            </a:r>
            <a:r>
              <a:rPr lang="en" sz="1100">
                <a:solidFill>
                  <a:srgbClr val="FFFFFF"/>
                </a:solidFill>
              </a:rPr>
              <a:t> detailInfo = </a:t>
            </a:r>
            <a:r>
              <a:rPr lang="en" sz="1100">
                <a:solidFill>
                  <a:srgbClr val="A0D975"/>
                </a:solidFill>
              </a:rPr>
              <a:t>DetailInfo</a:t>
            </a:r>
            <a:r>
              <a:rPr lang="en" sz="1100">
                <a:solidFill>
                  <a:srgbClr val="FFFFFF"/>
                </a:solidFill>
              </a:rPr>
              <a:t>(detailTitle: </a:t>
            </a:r>
            <a:r>
              <a:rPr lang="en" sz="1100">
                <a:solidFill>
                  <a:srgbClr val="FF8170"/>
                </a:solidFill>
              </a:rPr>
              <a:t>"DetailTitle"</a:t>
            </a:r>
            <a:r>
              <a:rPr lang="en" sz="1100">
                <a:solidFill>
                  <a:srgbClr val="FFFFFF"/>
                </a:solidFill>
              </a:rPr>
              <a:t>)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FFFFFF"/>
                </a:solidFill>
              </a:rPr>
              <a:t>        </a:t>
            </a:r>
            <a:r>
              <a:rPr lang="en" sz="1100">
                <a:solidFill>
                  <a:srgbClr val="BAF28F"/>
                </a:solidFill>
              </a:rPr>
              <a:t>stub</a:t>
            </a:r>
            <a:r>
              <a:rPr lang="en" sz="1100">
                <a:solidFill>
                  <a:srgbClr val="FFFFFF"/>
                </a:solidFill>
              </a:rPr>
              <a:t>(mockInteractor) { mockInteractor </a:t>
            </a:r>
            <a:r>
              <a:rPr b="1" lang="en" sz="1100">
                <a:solidFill>
                  <a:srgbClr val="FF7AB2"/>
                </a:solidFill>
              </a:rPr>
              <a:t>in</a:t>
            </a:r>
            <a:endParaRPr b="1" sz="1100">
              <a:solidFill>
                <a:srgbClr val="FF7AB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FFFFFF"/>
                </a:solidFill>
              </a:rPr>
              <a:t>            </a:t>
            </a:r>
            <a:r>
              <a:rPr lang="en" sz="1100">
                <a:solidFill>
                  <a:srgbClr val="BAF28F"/>
                </a:solidFill>
              </a:rPr>
              <a:t>when</a:t>
            </a:r>
            <a:r>
              <a:rPr lang="en" sz="1100">
                <a:solidFill>
                  <a:srgbClr val="FFFFFF"/>
                </a:solidFill>
              </a:rPr>
              <a:t>(mockInteractor).</a:t>
            </a:r>
            <a:r>
              <a:rPr lang="en" sz="1100">
                <a:solidFill>
                  <a:srgbClr val="BAF28F"/>
                </a:solidFill>
              </a:rPr>
              <a:t>provideDetailInfo</a:t>
            </a:r>
            <a:r>
              <a:rPr lang="en" sz="1100">
                <a:solidFill>
                  <a:srgbClr val="FFFFFF"/>
                </a:solidFill>
              </a:rPr>
              <a:t>().</a:t>
            </a:r>
            <a:r>
              <a:rPr lang="en" sz="1100">
                <a:solidFill>
                  <a:srgbClr val="BAF28F"/>
                </a:solidFill>
              </a:rPr>
              <a:t>thenReturn</a:t>
            </a:r>
            <a:r>
              <a:rPr lang="en" sz="1100">
                <a:solidFill>
                  <a:srgbClr val="FFFFFF"/>
                </a:solidFill>
              </a:rPr>
              <a:t>(detailInfo)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FFFFFF"/>
                </a:solidFill>
              </a:rPr>
              <a:t>        }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FFFFFF"/>
                </a:solidFill>
              </a:rPr>
              <a:t>        </a:t>
            </a:r>
            <a:r>
              <a:rPr lang="en" sz="1100">
                <a:solidFill>
                  <a:srgbClr val="BAF28F"/>
                </a:solidFill>
              </a:rPr>
              <a:t>stub</a:t>
            </a:r>
            <a:r>
              <a:rPr lang="en" sz="1100">
                <a:solidFill>
                  <a:srgbClr val="FFFFFF"/>
                </a:solidFill>
              </a:rPr>
              <a:t>(mockView) { mockView </a:t>
            </a:r>
            <a:r>
              <a:rPr b="1" lang="en" sz="1100">
                <a:solidFill>
                  <a:srgbClr val="FF7AB2"/>
                </a:solidFill>
              </a:rPr>
              <a:t>in</a:t>
            </a:r>
            <a:endParaRPr b="1" sz="1100">
              <a:solidFill>
                <a:srgbClr val="FF7AB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FFFFFF"/>
                </a:solidFill>
              </a:rPr>
              <a:t>            </a:t>
            </a:r>
            <a:r>
              <a:rPr lang="en" sz="1100">
                <a:solidFill>
                  <a:srgbClr val="BAF28F"/>
                </a:solidFill>
              </a:rPr>
              <a:t>when</a:t>
            </a:r>
            <a:r>
              <a:rPr lang="en" sz="1100">
                <a:solidFill>
                  <a:srgbClr val="FFFFFF"/>
                </a:solidFill>
              </a:rPr>
              <a:t>(mockView).</a:t>
            </a:r>
            <a:r>
              <a:rPr lang="en" sz="1100">
                <a:solidFill>
                  <a:srgbClr val="BAF28F"/>
                </a:solidFill>
              </a:rPr>
              <a:t>setDetailTitle</a:t>
            </a:r>
            <a:r>
              <a:rPr lang="en" sz="1100">
                <a:solidFill>
                  <a:srgbClr val="FFFFFF"/>
                </a:solidFill>
              </a:rPr>
              <a:t>(detailInfo.</a:t>
            </a:r>
            <a:r>
              <a:rPr lang="en" sz="1100">
                <a:solidFill>
                  <a:srgbClr val="A0D975"/>
                </a:solidFill>
              </a:rPr>
              <a:t>detailTitle</a:t>
            </a:r>
            <a:r>
              <a:rPr lang="en" sz="1100">
                <a:solidFill>
                  <a:srgbClr val="FFFFFF"/>
                </a:solidFill>
              </a:rPr>
              <a:t>).</a:t>
            </a:r>
            <a:r>
              <a:rPr lang="en" sz="1100">
                <a:solidFill>
                  <a:srgbClr val="BAF28F"/>
                </a:solidFill>
              </a:rPr>
              <a:t>thenDoNothing</a:t>
            </a:r>
            <a:r>
              <a:rPr lang="en" sz="1100">
                <a:solidFill>
                  <a:srgbClr val="FFFFFF"/>
                </a:solidFill>
              </a:rPr>
              <a:t>()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FFFFFF"/>
                </a:solidFill>
              </a:rPr>
              <a:t>        }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FFFFFF"/>
                </a:solidFill>
              </a:rPr>
              <a:t>        </a:t>
            </a:r>
            <a:r>
              <a:rPr i="1" lang="en" sz="1100">
                <a:solidFill>
                  <a:srgbClr val="7F8C98"/>
                </a:solidFill>
              </a:rPr>
              <a:t>// Act</a:t>
            </a:r>
            <a:endParaRPr i="1" sz="1100">
              <a:solidFill>
                <a:srgbClr val="7F8C98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FFFFFF"/>
                </a:solidFill>
              </a:rPr>
              <a:t>        detailPresenter.</a:t>
            </a:r>
            <a:r>
              <a:rPr lang="en" sz="1100">
                <a:solidFill>
                  <a:srgbClr val="BAF28F"/>
                </a:solidFill>
              </a:rPr>
              <a:t>setupDetailScreen</a:t>
            </a:r>
            <a:r>
              <a:rPr lang="en" sz="1100">
                <a:solidFill>
                  <a:srgbClr val="FFFFFF"/>
                </a:solidFill>
              </a:rPr>
              <a:t>()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FFFFFF"/>
                </a:solidFill>
              </a:rPr>
              <a:t>        </a:t>
            </a:r>
            <a:r>
              <a:rPr i="1" lang="en" sz="1100">
                <a:solidFill>
                  <a:srgbClr val="7F8C98"/>
                </a:solidFill>
              </a:rPr>
              <a:t>// Verify</a:t>
            </a:r>
            <a:endParaRPr i="1" sz="1100">
              <a:solidFill>
                <a:srgbClr val="7F8C98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FFFFFF"/>
                </a:solidFill>
              </a:rPr>
              <a:t>        </a:t>
            </a:r>
            <a:r>
              <a:rPr lang="en" sz="1100">
                <a:solidFill>
                  <a:srgbClr val="BAF28F"/>
                </a:solidFill>
              </a:rPr>
              <a:t>verify</a:t>
            </a:r>
            <a:r>
              <a:rPr lang="en" sz="1100">
                <a:solidFill>
                  <a:srgbClr val="FFFFFF"/>
                </a:solidFill>
              </a:rPr>
              <a:t>(mockView).</a:t>
            </a:r>
            <a:r>
              <a:rPr lang="en" sz="1100">
                <a:solidFill>
                  <a:srgbClr val="BAF28F"/>
                </a:solidFill>
              </a:rPr>
              <a:t>setDetailTitle</a:t>
            </a:r>
            <a:r>
              <a:rPr lang="en" sz="1100">
                <a:solidFill>
                  <a:srgbClr val="FFFFFF"/>
                </a:solidFill>
              </a:rPr>
              <a:t>(detailInfo.</a:t>
            </a:r>
            <a:r>
              <a:rPr lang="en" sz="1100">
                <a:solidFill>
                  <a:srgbClr val="A0D975"/>
                </a:solidFill>
              </a:rPr>
              <a:t>detailTitle</a:t>
            </a:r>
            <a:r>
              <a:rPr lang="en" sz="1100">
                <a:solidFill>
                  <a:srgbClr val="FFFFFF"/>
                </a:solidFill>
              </a:rPr>
              <a:t>)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100">
              <a:solidFill>
                <a:srgbClr val="7F8C98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rgbClr val="FF7AB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rgbClr val="FF7AB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100">
              <a:solidFill>
                <a:srgbClr val="7F8C98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29"/>
          <p:cNvSpPr txBox="1"/>
          <p:nvPr/>
        </p:nvSpPr>
        <p:spPr>
          <a:xfrm>
            <a:off x="277350" y="478525"/>
            <a:ext cx="8502600" cy="4183200"/>
          </a:xfrm>
          <a:prstGeom prst="rect">
            <a:avLst/>
          </a:prstGeom>
          <a:solidFill>
            <a:srgbClr val="000000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>
                <a:solidFill>
                  <a:srgbClr val="7F8C98"/>
                </a:solidFill>
              </a:rPr>
              <a:t>   </a:t>
            </a:r>
            <a:r>
              <a:rPr i="1" lang="en" sz="1100">
                <a:solidFill>
                  <a:srgbClr val="7F8C98"/>
                </a:solidFill>
              </a:rPr>
              <a:t> </a:t>
            </a:r>
            <a:r>
              <a:rPr b="1" lang="en" sz="1100">
                <a:solidFill>
                  <a:srgbClr val="FF7AB2"/>
                </a:solidFill>
              </a:rPr>
              <a:t>class</a:t>
            </a:r>
            <a:r>
              <a:rPr lang="en" sz="1100">
                <a:solidFill>
                  <a:srgbClr val="FFFFFF"/>
                </a:solidFill>
              </a:rPr>
              <a:t> MockDetailInteractorProtocol: </a:t>
            </a:r>
            <a:r>
              <a:rPr lang="en" sz="1100">
                <a:solidFill>
                  <a:srgbClr val="A0D975"/>
                </a:solidFill>
              </a:rPr>
              <a:t>DetailInteractorProtocol</a:t>
            </a:r>
            <a:r>
              <a:rPr lang="en" sz="1100">
                <a:solidFill>
                  <a:srgbClr val="FFFFFF"/>
                </a:solidFill>
              </a:rPr>
              <a:t>, </a:t>
            </a:r>
            <a:r>
              <a:rPr lang="en" sz="1100">
                <a:solidFill>
                  <a:srgbClr val="8AD1C3"/>
                </a:solidFill>
              </a:rPr>
              <a:t>Cuckoo</a:t>
            </a:r>
            <a:r>
              <a:rPr lang="en" sz="1100">
                <a:solidFill>
                  <a:srgbClr val="FFFFFF"/>
                </a:solidFill>
              </a:rPr>
              <a:t>.</a:t>
            </a:r>
            <a:r>
              <a:rPr lang="en" sz="1100">
                <a:solidFill>
                  <a:srgbClr val="A0D975"/>
                </a:solidFill>
              </a:rPr>
              <a:t>ProtocolMock</a:t>
            </a:r>
            <a:r>
              <a:rPr lang="en" sz="1100">
                <a:solidFill>
                  <a:srgbClr val="FFFFFF"/>
                </a:solidFill>
              </a:rPr>
              <a:t> {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FFFFFF"/>
                </a:solidFill>
              </a:rPr>
              <a:t>     </a:t>
            </a:r>
            <a:r>
              <a:rPr b="1" lang="en" sz="1100">
                <a:solidFill>
                  <a:srgbClr val="FF7AB2"/>
                </a:solidFill>
              </a:rPr>
              <a:t>typealias</a:t>
            </a:r>
            <a:r>
              <a:rPr lang="en" sz="1100">
                <a:solidFill>
                  <a:srgbClr val="FFFFFF"/>
                </a:solidFill>
              </a:rPr>
              <a:t> MocksType = </a:t>
            </a:r>
            <a:r>
              <a:rPr lang="en" sz="1100">
                <a:solidFill>
                  <a:srgbClr val="A0D975"/>
                </a:solidFill>
              </a:rPr>
              <a:t>DetailInteractorProtocol</a:t>
            </a:r>
            <a:endParaRPr sz="1100">
              <a:solidFill>
                <a:srgbClr val="A0D975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FFFFFF"/>
                </a:solidFill>
              </a:rPr>
              <a:t>     </a:t>
            </a:r>
            <a:r>
              <a:rPr b="1" lang="en" sz="1100">
                <a:solidFill>
                  <a:srgbClr val="FF7AB2"/>
                </a:solidFill>
              </a:rPr>
              <a:t>typealias</a:t>
            </a:r>
            <a:r>
              <a:rPr lang="en" sz="1100">
                <a:solidFill>
                  <a:srgbClr val="FFFFFF"/>
                </a:solidFill>
              </a:rPr>
              <a:t> Stubbing = </a:t>
            </a:r>
            <a:r>
              <a:rPr lang="en" sz="1100">
                <a:solidFill>
                  <a:srgbClr val="A0D975"/>
                </a:solidFill>
              </a:rPr>
              <a:t>__StubbingProxy_DetailInteractorProtocol</a:t>
            </a:r>
            <a:endParaRPr sz="1100">
              <a:solidFill>
                <a:srgbClr val="A0D975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FFFFFF"/>
                </a:solidFill>
              </a:rPr>
              <a:t>     </a:t>
            </a:r>
            <a:r>
              <a:rPr b="1" lang="en" sz="1100">
                <a:solidFill>
                  <a:srgbClr val="FF7AB2"/>
                </a:solidFill>
              </a:rPr>
              <a:t>typealias</a:t>
            </a:r>
            <a:r>
              <a:rPr lang="en" sz="1100">
                <a:solidFill>
                  <a:srgbClr val="FFFFFF"/>
                </a:solidFill>
              </a:rPr>
              <a:t> Verification = </a:t>
            </a:r>
            <a:r>
              <a:rPr lang="en" sz="1100">
                <a:solidFill>
                  <a:srgbClr val="A0D975"/>
                </a:solidFill>
              </a:rPr>
              <a:t>__VerificationProxy_DetailInteractorProtocol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FFFFFF"/>
                </a:solidFill>
              </a:rPr>
              <a:t>    </a:t>
            </a:r>
            <a:r>
              <a:rPr b="1" lang="en" sz="1100">
                <a:solidFill>
                  <a:srgbClr val="FF7AB2"/>
                </a:solidFill>
              </a:rPr>
              <a:t>private</a:t>
            </a:r>
            <a:r>
              <a:rPr lang="en" sz="1100">
                <a:solidFill>
                  <a:srgbClr val="FFFFFF"/>
                </a:solidFill>
              </a:rPr>
              <a:t> </a:t>
            </a:r>
            <a:r>
              <a:rPr b="1" lang="en" sz="1100">
                <a:solidFill>
                  <a:srgbClr val="FF7AB2"/>
                </a:solidFill>
              </a:rPr>
              <a:t>var</a:t>
            </a:r>
            <a:r>
              <a:rPr lang="en" sz="1100">
                <a:solidFill>
                  <a:srgbClr val="FFFFFF"/>
                </a:solidFill>
              </a:rPr>
              <a:t> __defaultImplStub: </a:t>
            </a:r>
            <a:r>
              <a:rPr lang="en" sz="1100">
                <a:solidFill>
                  <a:srgbClr val="A0D975"/>
                </a:solidFill>
              </a:rPr>
              <a:t>DetailInteractorProtocol</a:t>
            </a:r>
            <a:r>
              <a:rPr lang="en" sz="1100">
                <a:solidFill>
                  <a:srgbClr val="FFFFFF"/>
                </a:solidFill>
              </a:rPr>
              <a:t>?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 </a:t>
            </a:r>
            <a:r>
              <a:rPr b="1" lang="en" sz="1100">
                <a:solidFill>
                  <a:srgbClr val="FF7AB2"/>
                </a:solidFill>
              </a:rPr>
              <a:t>let</a:t>
            </a:r>
            <a:r>
              <a:rPr lang="en" sz="1100">
                <a:solidFill>
                  <a:srgbClr val="FFFFFF"/>
                </a:solidFill>
              </a:rPr>
              <a:t> cuckoo_manager = Cuckoo.</a:t>
            </a:r>
            <a:r>
              <a:rPr lang="en" sz="1100">
                <a:solidFill>
                  <a:srgbClr val="A0D975"/>
                </a:solidFill>
              </a:rPr>
              <a:t>MockManager</a:t>
            </a:r>
            <a:r>
              <a:rPr lang="en" sz="1100">
                <a:solidFill>
                  <a:srgbClr val="FFFFFF"/>
                </a:solidFill>
              </a:rPr>
              <a:t>.</a:t>
            </a:r>
            <a:r>
              <a:rPr lang="en" sz="1100">
                <a:solidFill>
                  <a:srgbClr val="A0D975"/>
                </a:solidFill>
              </a:rPr>
              <a:t>preconfiguredManager</a:t>
            </a:r>
            <a:r>
              <a:rPr lang="en" sz="1100">
                <a:solidFill>
                  <a:srgbClr val="FFFFFF"/>
                </a:solidFill>
              </a:rPr>
              <a:t> ?? Cuckoo.</a:t>
            </a:r>
            <a:r>
              <a:rPr lang="en" sz="1100">
                <a:solidFill>
                  <a:srgbClr val="A0D975"/>
                </a:solidFill>
              </a:rPr>
              <a:t>MockManager</a:t>
            </a:r>
            <a:r>
              <a:rPr lang="en" sz="1100">
                <a:solidFill>
                  <a:srgbClr val="FFFFFF"/>
                </a:solidFill>
              </a:rPr>
              <a:t>(hasParent: </a:t>
            </a:r>
            <a:r>
              <a:rPr b="1" lang="en" sz="1100">
                <a:solidFill>
                  <a:srgbClr val="FF7AB2"/>
                </a:solidFill>
              </a:rPr>
              <a:t>false</a:t>
            </a:r>
            <a:r>
              <a:rPr lang="en" sz="1100">
                <a:solidFill>
                  <a:srgbClr val="FFFFFF"/>
                </a:solidFill>
              </a:rPr>
              <a:t>)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FFFFFF"/>
                </a:solidFill>
              </a:rPr>
              <a:t>     </a:t>
            </a:r>
            <a:r>
              <a:rPr b="1" lang="en" sz="1100">
                <a:solidFill>
                  <a:srgbClr val="FF7AB2"/>
                </a:solidFill>
              </a:rPr>
              <a:t>func</a:t>
            </a:r>
            <a:r>
              <a:rPr lang="en" sz="1100">
                <a:solidFill>
                  <a:srgbClr val="FFFFFF"/>
                </a:solidFill>
              </a:rPr>
              <a:t> provideDetailInfo()  -&gt; </a:t>
            </a:r>
            <a:r>
              <a:rPr lang="en" sz="1100">
                <a:solidFill>
                  <a:srgbClr val="A0D975"/>
                </a:solidFill>
              </a:rPr>
              <a:t>DetailInfo</a:t>
            </a:r>
            <a:r>
              <a:rPr lang="en" sz="1100">
                <a:solidFill>
                  <a:srgbClr val="FFFFFF"/>
                </a:solidFill>
              </a:rPr>
              <a:t> {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FFFFFF"/>
                </a:solidFill>
              </a:rPr>
              <a:t>        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FFFFFF"/>
                </a:solidFill>
              </a:rPr>
              <a:t>            </a:t>
            </a:r>
            <a:r>
              <a:rPr b="1" lang="en" sz="1100">
                <a:solidFill>
                  <a:srgbClr val="FF7AB2"/>
                </a:solidFill>
              </a:rPr>
              <a:t>return</a:t>
            </a:r>
            <a:r>
              <a:rPr lang="en" sz="1100">
                <a:solidFill>
                  <a:srgbClr val="FFFFFF"/>
                </a:solidFill>
              </a:rPr>
              <a:t> </a:t>
            </a:r>
            <a:r>
              <a:rPr lang="en" sz="1100">
                <a:solidFill>
                  <a:srgbClr val="A0D975"/>
                </a:solidFill>
              </a:rPr>
              <a:t>cuckoo_manager</a:t>
            </a:r>
            <a:r>
              <a:rPr lang="en" sz="1100">
                <a:solidFill>
                  <a:srgbClr val="FFFFFF"/>
                </a:solidFill>
              </a:rPr>
              <a:t>.</a:t>
            </a:r>
            <a:r>
              <a:rPr lang="en" sz="1100">
                <a:solidFill>
                  <a:srgbClr val="BAF28F"/>
                </a:solidFill>
              </a:rPr>
              <a:t>call</a:t>
            </a:r>
            <a:r>
              <a:rPr lang="en" sz="1100">
                <a:solidFill>
                  <a:srgbClr val="FFFFFF"/>
                </a:solidFill>
              </a:rPr>
              <a:t>(</a:t>
            </a:r>
            <a:r>
              <a:rPr lang="en" sz="1100">
                <a:solidFill>
                  <a:srgbClr val="FF8170"/>
                </a:solidFill>
              </a:rPr>
              <a:t>"provideDetailInfo() -&gt; DetailInfo"</a:t>
            </a:r>
            <a:r>
              <a:rPr lang="en" sz="1100">
                <a:solidFill>
                  <a:srgbClr val="FFFFFF"/>
                </a:solidFill>
              </a:rPr>
              <a:t>,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FFFFFF"/>
                </a:solidFill>
              </a:rPr>
              <a:t>                parameters: (),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FFFFFF"/>
                </a:solidFill>
              </a:rPr>
              <a:t>                escapingParameters: (),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FFFFFF"/>
                </a:solidFill>
              </a:rPr>
              <a:t>                superclassCall: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FFFFFF"/>
                </a:solidFill>
              </a:rPr>
              <a:t>                    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FFFFFF"/>
                </a:solidFill>
              </a:rPr>
              <a:t>                    Cuckoo.</a:t>
            </a:r>
            <a:r>
              <a:rPr lang="en" sz="1100">
                <a:solidFill>
                  <a:srgbClr val="A0D975"/>
                </a:solidFill>
              </a:rPr>
              <a:t>MockManager</a:t>
            </a:r>
            <a:r>
              <a:rPr lang="en" sz="1100">
                <a:solidFill>
                  <a:srgbClr val="FFFFFF"/>
                </a:solidFill>
              </a:rPr>
              <a:t>.</a:t>
            </a:r>
            <a:r>
              <a:rPr lang="en" sz="1100">
                <a:solidFill>
                  <a:srgbClr val="BAF28F"/>
                </a:solidFill>
              </a:rPr>
              <a:t>crashOnProtocolSuperclassCall</a:t>
            </a:r>
            <a:r>
              <a:rPr lang="en" sz="1100">
                <a:solidFill>
                  <a:srgbClr val="FFFFFF"/>
                </a:solidFill>
              </a:rPr>
              <a:t>()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FFFFFF"/>
                </a:solidFill>
              </a:rPr>
              <a:t>                    ,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FFFFFF"/>
                </a:solidFill>
              </a:rPr>
              <a:t>                defaultCall: </a:t>
            </a:r>
            <a:r>
              <a:rPr lang="en" sz="1100">
                <a:solidFill>
                  <a:srgbClr val="A0D975"/>
                </a:solidFill>
              </a:rPr>
              <a:t>__defaultImplStub</a:t>
            </a:r>
            <a:r>
              <a:rPr lang="en" sz="1100">
                <a:solidFill>
                  <a:srgbClr val="FFFFFF"/>
                </a:solidFill>
              </a:rPr>
              <a:t>!.</a:t>
            </a:r>
            <a:r>
              <a:rPr lang="en" sz="1100">
                <a:solidFill>
                  <a:srgbClr val="BAF28F"/>
                </a:solidFill>
              </a:rPr>
              <a:t>provideDetailInfo</a:t>
            </a:r>
            <a:r>
              <a:rPr lang="en" sz="1100">
                <a:solidFill>
                  <a:srgbClr val="FFFFFF"/>
                </a:solidFill>
              </a:rPr>
              <a:t>())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FFFFFF"/>
                </a:solidFill>
              </a:rPr>
              <a:t>        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}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FFFFFF"/>
                </a:solidFill>
              </a:rPr>
              <a:t>…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rgbClr val="FF7AB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100">
              <a:solidFill>
                <a:srgbClr val="7F8C98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29"/>
          <p:cNvSpPr txBox="1"/>
          <p:nvPr/>
        </p:nvSpPr>
        <p:spPr>
          <a:xfrm>
            <a:off x="438400" y="505200"/>
            <a:ext cx="8502600" cy="4156500"/>
          </a:xfrm>
          <a:prstGeom prst="rect">
            <a:avLst/>
          </a:prstGeom>
          <a:solidFill>
            <a:srgbClr val="000000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FF7AB2"/>
                </a:solidFill>
              </a:rPr>
              <a:t>let</a:t>
            </a:r>
            <a:r>
              <a:rPr lang="en" sz="1100">
                <a:solidFill>
                  <a:srgbClr val="FFFFFF"/>
                </a:solidFill>
              </a:rPr>
              <a:t> projectDir = ProcessInfo.processInfo.environment[</a:t>
            </a:r>
            <a:r>
              <a:rPr lang="en" sz="1100">
                <a:solidFill>
                  <a:srgbClr val="FF8170"/>
                </a:solidFill>
              </a:rPr>
              <a:t>"PROJECT_DIR"</a:t>
            </a:r>
            <a:r>
              <a:rPr lang="en" sz="1100">
                <a:solidFill>
                  <a:srgbClr val="FFFFFF"/>
                </a:solidFill>
              </a:rPr>
              <a:t>, default: </a:t>
            </a:r>
            <a:r>
              <a:rPr lang="en" sz="1100">
                <a:solidFill>
                  <a:srgbClr val="FF8170"/>
                </a:solidFill>
              </a:rPr>
              <a:t>"."</a:t>
            </a:r>
            <a:r>
              <a:rPr lang="en" sz="1100">
                <a:solidFill>
                  <a:srgbClr val="FFFFFF"/>
                </a:solidFill>
              </a:rPr>
              <a:t>]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FF7AB2"/>
                </a:solidFill>
              </a:rPr>
              <a:t>let</a:t>
            </a:r>
            <a:r>
              <a:rPr lang="en" sz="1100">
                <a:solidFill>
                  <a:srgbClr val="FFFFFF"/>
                </a:solidFill>
              </a:rPr>
              <a:t> output = </a:t>
            </a:r>
            <a:r>
              <a:rPr lang="en" sz="1100">
                <a:solidFill>
                  <a:srgbClr val="FF8170"/>
                </a:solidFill>
              </a:rPr>
              <a:t>"</a:t>
            </a:r>
            <a:r>
              <a:rPr lang="en" sz="1100">
                <a:solidFill>
                  <a:srgbClr val="FFFFFF"/>
                </a:solidFill>
              </a:rPr>
              <a:t>\</a:t>
            </a:r>
            <a:r>
              <a:rPr lang="en" sz="1100">
                <a:solidFill>
                  <a:srgbClr val="FF8170"/>
                </a:solidFill>
              </a:rPr>
              <a:t>(</a:t>
            </a:r>
            <a:r>
              <a:rPr lang="en" sz="1100">
                <a:solidFill>
                  <a:srgbClr val="FFFFFF"/>
                </a:solidFill>
              </a:rPr>
              <a:t>projectDir</a:t>
            </a:r>
            <a:r>
              <a:rPr lang="en" sz="1100">
                <a:solidFill>
                  <a:srgbClr val="FF8170"/>
                </a:solidFill>
              </a:rPr>
              <a:t>)/Tests/Generated/GeneratedMocks.swift"</a:t>
            </a:r>
            <a:endParaRPr sz="1100">
              <a:solidFill>
                <a:srgbClr val="FF817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100">
                <a:solidFill>
                  <a:srgbClr val="7F8C98"/>
                </a:solidFill>
              </a:rPr>
              <a:t>// Use seperate variables for each file.</a:t>
            </a:r>
            <a:endParaRPr i="1" sz="1100">
              <a:solidFill>
                <a:srgbClr val="7F8C98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FF7AB2"/>
                </a:solidFill>
              </a:rPr>
              <a:t>let</a:t>
            </a:r>
            <a:r>
              <a:rPr lang="en" sz="1100">
                <a:solidFill>
                  <a:srgbClr val="FFFFFF"/>
                </a:solidFill>
              </a:rPr>
              <a:t> generatorArguments = [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</a:t>
            </a:r>
            <a:r>
              <a:rPr lang="en" sz="1100">
                <a:solidFill>
                  <a:srgbClr val="FF8170"/>
                </a:solidFill>
              </a:rPr>
              <a:t>"generate"</a:t>
            </a:r>
            <a:r>
              <a:rPr lang="en" sz="1100">
                <a:solidFill>
                  <a:srgbClr val="FFFFFF"/>
                </a:solidFill>
              </a:rPr>
              <a:t>,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</a:t>
            </a:r>
            <a:r>
              <a:rPr lang="en" sz="1100">
                <a:solidFill>
                  <a:srgbClr val="FF8170"/>
                </a:solidFill>
              </a:rPr>
              <a:t>"--testable"</a:t>
            </a:r>
            <a:r>
              <a:rPr lang="en" sz="1100">
                <a:solidFill>
                  <a:srgbClr val="FFFFFF"/>
                </a:solidFill>
              </a:rPr>
              <a:t>,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</a:t>
            </a:r>
            <a:r>
              <a:rPr lang="en" sz="1100">
                <a:solidFill>
                  <a:srgbClr val="FF8170"/>
                </a:solidFill>
              </a:rPr>
              <a:t>"Cuckoo"</a:t>
            </a:r>
            <a:r>
              <a:rPr lang="en" sz="1100">
                <a:solidFill>
                  <a:srgbClr val="FFFFFF"/>
                </a:solidFill>
              </a:rPr>
              <a:t>,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</a:t>
            </a:r>
            <a:r>
              <a:rPr lang="en" sz="1100">
                <a:solidFill>
                  <a:srgbClr val="FF8170"/>
                </a:solidFill>
              </a:rPr>
              <a:t>"--exclude"</a:t>
            </a:r>
            <a:r>
              <a:rPr lang="en" sz="1100">
                <a:solidFill>
                  <a:srgbClr val="FFFFFF"/>
                </a:solidFill>
              </a:rPr>
              <a:t>,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</a:t>
            </a:r>
            <a:r>
              <a:rPr lang="en" sz="1100">
                <a:solidFill>
                  <a:srgbClr val="FF8170"/>
                </a:solidFill>
              </a:rPr>
              <a:t>"ExcludedTestClass,ExcludedProtocol"</a:t>
            </a:r>
            <a:r>
              <a:rPr lang="en" sz="1100">
                <a:solidFill>
                  <a:srgbClr val="FFFFFF"/>
                </a:solidFill>
              </a:rPr>
              <a:t>,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</a:t>
            </a:r>
            <a:r>
              <a:rPr lang="en" sz="1100">
                <a:solidFill>
                  <a:srgbClr val="FF8170"/>
                </a:solidFill>
              </a:rPr>
              <a:t>"--output"</a:t>
            </a:r>
            <a:r>
              <a:rPr lang="en" sz="1100">
                <a:solidFill>
                  <a:srgbClr val="FFFFFF"/>
                </a:solidFill>
              </a:rPr>
              <a:t>,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output,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</a:t>
            </a:r>
            <a:r>
              <a:rPr lang="en" sz="1100">
                <a:solidFill>
                  <a:srgbClr val="FF8170"/>
                </a:solidFill>
              </a:rPr>
              <a:t>"</a:t>
            </a:r>
            <a:r>
              <a:rPr lang="en" sz="1100">
                <a:solidFill>
                  <a:srgbClr val="FFFFFF"/>
                </a:solidFill>
              </a:rPr>
              <a:t>\</a:t>
            </a:r>
            <a:r>
              <a:rPr lang="en" sz="1100">
                <a:solidFill>
                  <a:srgbClr val="FF8170"/>
                </a:solidFill>
              </a:rPr>
              <a:t>(</a:t>
            </a:r>
            <a:r>
              <a:rPr lang="en" sz="1100">
                <a:solidFill>
                  <a:srgbClr val="FFFFFF"/>
                </a:solidFill>
              </a:rPr>
              <a:t>projectDir</a:t>
            </a:r>
            <a:r>
              <a:rPr lang="en" sz="1100">
                <a:solidFill>
                  <a:srgbClr val="FF8170"/>
                </a:solidFill>
              </a:rPr>
              <a:t>)/Tests/Source/DetailViewControllerProtocol.swift"</a:t>
            </a:r>
            <a:r>
              <a:rPr lang="en" sz="1100">
                <a:solidFill>
                  <a:srgbClr val="FFFFFF"/>
                </a:solidFill>
              </a:rPr>
              <a:t>,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</a:t>
            </a:r>
            <a:r>
              <a:rPr lang="en" sz="1100">
                <a:solidFill>
                  <a:srgbClr val="FF8170"/>
                </a:solidFill>
              </a:rPr>
              <a:t>"</a:t>
            </a:r>
            <a:r>
              <a:rPr lang="en" sz="1100">
                <a:solidFill>
                  <a:srgbClr val="FFFFFF"/>
                </a:solidFill>
              </a:rPr>
              <a:t>\</a:t>
            </a:r>
            <a:r>
              <a:rPr lang="en" sz="1100">
                <a:solidFill>
                  <a:srgbClr val="FF8170"/>
                </a:solidFill>
              </a:rPr>
              <a:t>(</a:t>
            </a:r>
            <a:r>
              <a:rPr lang="en" sz="1100">
                <a:solidFill>
                  <a:srgbClr val="FFFFFF"/>
                </a:solidFill>
              </a:rPr>
              <a:t>projectDir</a:t>
            </a:r>
            <a:r>
              <a:rPr lang="en" sz="1100">
                <a:solidFill>
                  <a:srgbClr val="FF8170"/>
                </a:solidFill>
              </a:rPr>
              <a:t>)/Tests/Source/DetailInteractorProtocol.swift"</a:t>
            </a:r>
            <a:r>
              <a:rPr lang="en" sz="1100">
                <a:solidFill>
                  <a:srgbClr val="FFFFFF"/>
                </a:solidFill>
              </a:rPr>
              <a:t>,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</a:t>
            </a:r>
            <a:r>
              <a:rPr lang="en" sz="1100">
                <a:solidFill>
                  <a:srgbClr val="FF8170"/>
                </a:solidFill>
              </a:rPr>
              <a:t>"</a:t>
            </a:r>
            <a:r>
              <a:rPr lang="en" sz="1100">
                <a:solidFill>
                  <a:srgbClr val="FFFFFF"/>
                </a:solidFill>
              </a:rPr>
              <a:t>\</a:t>
            </a:r>
            <a:r>
              <a:rPr lang="en" sz="1100">
                <a:solidFill>
                  <a:srgbClr val="FF8170"/>
                </a:solidFill>
              </a:rPr>
              <a:t>(</a:t>
            </a:r>
            <a:r>
              <a:rPr lang="en" sz="1100">
                <a:solidFill>
                  <a:srgbClr val="FFFFFF"/>
                </a:solidFill>
              </a:rPr>
              <a:t>projectDir</a:t>
            </a:r>
            <a:r>
              <a:rPr lang="en" sz="1100">
                <a:solidFill>
                  <a:srgbClr val="FF8170"/>
                </a:solidFill>
              </a:rPr>
              <a:t>)/Tests/Source/ExcludedTestClass.swift"</a:t>
            </a:r>
            <a:r>
              <a:rPr lang="en" sz="1100">
                <a:solidFill>
                  <a:srgbClr val="FFFFFF"/>
                </a:solidFill>
              </a:rPr>
              <a:t>,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]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lt1"/>
                </a:solidFill>
              </a:rPr>
              <a:t>shell([</a:t>
            </a:r>
            <a:r>
              <a:rPr lang="en" sz="1100">
                <a:solidFill>
                  <a:srgbClr val="FF8170"/>
                </a:solidFill>
              </a:rPr>
              <a:t>"swift"</a:t>
            </a:r>
            <a:r>
              <a:rPr lang="en" sz="1100">
                <a:solidFill>
                  <a:schemeClr val="lt1"/>
                </a:solidFill>
              </a:rPr>
              <a:t>, </a:t>
            </a:r>
            <a:r>
              <a:rPr lang="en" sz="1100">
                <a:solidFill>
                  <a:srgbClr val="FF8170"/>
                </a:solidFill>
              </a:rPr>
              <a:t>"run"</a:t>
            </a:r>
            <a:r>
              <a:rPr lang="en" sz="1100">
                <a:solidFill>
                  <a:schemeClr val="lt1"/>
                </a:solidFill>
              </a:rPr>
              <a:t>, </a:t>
            </a:r>
            <a:r>
              <a:rPr lang="en" sz="1100">
                <a:solidFill>
                  <a:srgbClr val="FF8170"/>
                </a:solidFill>
              </a:rPr>
              <a:t>"cuckoo_generator"</a:t>
            </a:r>
            <a:r>
              <a:rPr lang="en" sz="1100">
                <a:solidFill>
                  <a:schemeClr val="lt1"/>
                </a:solidFill>
              </a:rPr>
              <a:t>] + generatorArguments, inDir: </a:t>
            </a:r>
            <a:r>
              <a:rPr lang="en" sz="1100">
                <a:solidFill>
                  <a:srgbClr val="FF8170"/>
                </a:solidFill>
              </a:rPr>
              <a:t>"</a:t>
            </a:r>
            <a:r>
              <a:rPr lang="en" sz="1100">
                <a:solidFill>
                  <a:schemeClr val="lt1"/>
                </a:solidFill>
              </a:rPr>
              <a:t>\</a:t>
            </a:r>
            <a:r>
              <a:rPr lang="en" sz="1100">
                <a:solidFill>
                  <a:srgbClr val="FF8170"/>
                </a:solidFill>
              </a:rPr>
              <a:t>(</a:t>
            </a:r>
            <a:r>
              <a:rPr lang="en" sz="1100">
                <a:solidFill>
                  <a:schemeClr val="lt1"/>
                </a:solidFill>
              </a:rPr>
              <a:t>projectDir</a:t>
            </a:r>
            <a:r>
              <a:rPr lang="en" sz="1100">
                <a:solidFill>
                  <a:srgbClr val="FF8170"/>
                </a:solidFill>
              </a:rPr>
              <a:t>)/Generator/"</a:t>
            </a:r>
            <a:r>
              <a:rPr lang="en" sz="1100">
                <a:solidFill>
                  <a:schemeClr val="lt1"/>
                </a:solidFill>
              </a:rPr>
              <a:t>)</a:t>
            </a:r>
            <a:endParaRPr i="1" sz="1100">
              <a:solidFill>
                <a:srgbClr val="7F8C98"/>
              </a:solidFill>
            </a:endParaRPr>
          </a:p>
        </p:txBody>
      </p:sp>
      <p:cxnSp>
        <p:nvCxnSpPr>
          <p:cNvPr id="177" name="Google Shape;177;p29"/>
          <p:cNvCxnSpPr/>
          <p:nvPr/>
        </p:nvCxnSpPr>
        <p:spPr>
          <a:xfrm>
            <a:off x="17325" y="4749675"/>
            <a:ext cx="9109200" cy="0"/>
          </a:xfrm>
          <a:prstGeom prst="straightConnector1">
            <a:avLst/>
          </a:prstGeom>
          <a:noFill/>
          <a:ln cap="flat" cmpd="sng" w="9525">
            <a:solidFill>
              <a:srgbClr val="F3F3F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78" name="Google Shape;178;p29"/>
          <p:cNvSpPr txBox="1"/>
          <p:nvPr/>
        </p:nvSpPr>
        <p:spPr>
          <a:xfrm>
            <a:off x="170350" y="492475"/>
            <a:ext cx="8781300" cy="4156500"/>
          </a:xfrm>
          <a:prstGeom prst="rect">
            <a:avLst/>
          </a:prstGeom>
          <a:solidFill>
            <a:srgbClr val="000000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FFFFFF"/>
                </a:solidFill>
              </a:rPr>
              <a:t>         </a:t>
            </a:r>
            <a:r>
              <a:rPr lang="en" sz="1100">
                <a:solidFill>
                  <a:srgbClr val="FFFFFF"/>
                </a:solidFill>
              </a:rPr>
              <a:t>describe(</a:t>
            </a:r>
            <a:r>
              <a:rPr lang="en" sz="1100">
                <a:solidFill>
                  <a:srgbClr val="FF8170"/>
                </a:solidFill>
              </a:rPr>
              <a:t>"fetchCMSData"</a:t>
            </a:r>
            <a:r>
              <a:rPr lang="en" sz="1100">
                <a:solidFill>
                  <a:srgbClr val="FFFFFF"/>
                </a:solidFill>
              </a:rPr>
              <a:t>) {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            beforeEach {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                stub(mockPresenter) { mockPresenter </a:t>
            </a:r>
            <a:r>
              <a:rPr b="1" lang="en" sz="1100">
                <a:solidFill>
                  <a:srgbClr val="FF7AB2"/>
                </a:solidFill>
              </a:rPr>
              <a:t>in</a:t>
            </a:r>
            <a:endParaRPr b="1" sz="1100">
              <a:solidFill>
                <a:srgbClr val="FF7AB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                    when(mockPresenter.presentCredentialsLogin(with: any())).thenDoNothing()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                }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            }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            context(</a:t>
            </a:r>
            <a:r>
              <a:rPr lang="en" sz="1100">
                <a:solidFill>
                  <a:srgbClr val="FF8170"/>
                </a:solidFill>
              </a:rPr>
              <a:t>"showForgottenUsername is false"</a:t>
            </a:r>
            <a:r>
              <a:rPr lang="en" sz="1100">
                <a:solidFill>
                  <a:srgbClr val="FFFFFF"/>
                </a:solidFill>
              </a:rPr>
              <a:t>) {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                beforeEach {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                    stub(mockAuthDataProvider) { mockAuthDataProvider </a:t>
            </a:r>
            <a:r>
              <a:rPr b="1" lang="en" sz="1100">
                <a:solidFill>
                  <a:srgbClr val="FF7AB2"/>
                </a:solidFill>
              </a:rPr>
              <a:t>in</a:t>
            </a:r>
            <a:endParaRPr b="1" sz="1100">
              <a:solidFill>
                <a:srgbClr val="FF7AB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                        when(mockAuthDataProvider.showForgottenPassword.get).thenReturn(</a:t>
            </a:r>
            <a:r>
              <a:rPr b="1" lang="en" sz="1100">
                <a:solidFill>
                  <a:srgbClr val="FF7AB2"/>
                </a:solidFill>
              </a:rPr>
              <a:t>false</a:t>
            </a:r>
            <a:r>
              <a:rPr lang="en" sz="1100">
                <a:solidFill>
                  <a:srgbClr val="FFFFFF"/>
                </a:solidFill>
              </a:rPr>
              <a:t>)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                    }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                    sut.fetchCMSData()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                }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                it(</a:t>
            </a:r>
            <a:r>
              <a:rPr lang="en" sz="1100">
                <a:solidFill>
                  <a:srgbClr val="FF8170"/>
                </a:solidFill>
              </a:rPr>
              <a:t>"presentCredentialsLogin should be called with false parameter"</a:t>
            </a:r>
            <a:r>
              <a:rPr lang="en" sz="1100">
                <a:solidFill>
                  <a:srgbClr val="FFFFFF"/>
                </a:solidFill>
              </a:rPr>
              <a:t>) {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                    verify(mockPresenter).presentCredentialsLogin(with: </a:t>
            </a:r>
            <a:r>
              <a:rPr b="1" lang="en" sz="1100">
                <a:solidFill>
                  <a:srgbClr val="FF7AB2"/>
                </a:solidFill>
              </a:rPr>
              <a:t>false</a:t>
            </a:r>
            <a:r>
              <a:rPr lang="en" sz="1100">
                <a:solidFill>
                  <a:srgbClr val="FFFFFF"/>
                </a:solidFill>
              </a:rPr>
              <a:t>)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                }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            }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      }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rgbClr val="FF7AB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rgbClr val="FF7AB2"/>
              </a:solidFill>
            </a:endParaRPr>
          </a:p>
        </p:txBody>
      </p:sp>
      <p:sp>
        <p:nvSpPr>
          <p:cNvPr id="179" name="Google Shape;179;p29"/>
          <p:cNvSpPr txBox="1"/>
          <p:nvPr/>
        </p:nvSpPr>
        <p:spPr>
          <a:xfrm>
            <a:off x="161500" y="499675"/>
            <a:ext cx="8781300" cy="4156500"/>
          </a:xfrm>
          <a:prstGeom prst="rect">
            <a:avLst/>
          </a:prstGeom>
          <a:solidFill>
            <a:srgbClr val="000000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FF7AB2"/>
                </a:solidFill>
              </a:rPr>
              <a:t>class</a:t>
            </a:r>
            <a:r>
              <a:rPr lang="en" sz="1100">
                <a:solidFill>
                  <a:srgbClr val="FFFFFF"/>
                </a:solidFill>
              </a:rPr>
              <a:t> CredentialsLoginInteractorTests: </a:t>
            </a:r>
            <a:r>
              <a:rPr lang="en" sz="1100">
                <a:solidFill>
                  <a:srgbClr val="8AD1C3"/>
                </a:solidFill>
              </a:rPr>
              <a:t>QuickSpec</a:t>
            </a:r>
            <a:r>
              <a:rPr lang="en" sz="1100">
                <a:solidFill>
                  <a:srgbClr val="FFFFFF"/>
                </a:solidFill>
              </a:rPr>
              <a:t> {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</a:t>
            </a:r>
            <a:r>
              <a:rPr b="1" lang="en" sz="1100">
                <a:solidFill>
                  <a:srgbClr val="FF7AB2"/>
                </a:solidFill>
              </a:rPr>
              <a:t>override</a:t>
            </a:r>
            <a:r>
              <a:rPr lang="en" sz="1100">
                <a:solidFill>
                  <a:srgbClr val="FFFFFF"/>
                </a:solidFill>
              </a:rPr>
              <a:t> </a:t>
            </a:r>
            <a:r>
              <a:rPr b="1" lang="en" sz="1100">
                <a:solidFill>
                  <a:srgbClr val="FF7AB2"/>
                </a:solidFill>
              </a:rPr>
              <a:t>func</a:t>
            </a:r>
            <a:r>
              <a:rPr lang="en" sz="1100">
                <a:solidFill>
                  <a:srgbClr val="FFFFFF"/>
                </a:solidFill>
              </a:rPr>
              <a:t> spec() {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    describe(</a:t>
            </a:r>
            <a:r>
              <a:rPr lang="en" sz="1100">
                <a:solidFill>
                  <a:srgbClr val="FF8170"/>
                </a:solidFill>
              </a:rPr>
              <a:t>"CredentialsLoginInteractor"</a:t>
            </a:r>
            <a:r>
              <a:rPr lang="en" sz="1100">
                <a:solidFill>
                  <a:srgbClr val="FFFFFF"/>
                </a:solidFill>
              </a:rPr>
              <a:t>) {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        </a:t>
            </a:r>
            <a:r>
              <a:rPr b="1" lang="en" sz="1100">
                <a:solidFill>
                  <a:srgbClr val="FF7AB2"/>
                </a:solidFill>
              </a:rPr>
              <a:t>var</a:t>
            </a:r>
            <a:r>
              <a:rPr lang="en" sz="1100">
                <a:solidFill>
                  <a:srgbClr val="FFFFFF"/>
                </a:solidFill>
              </a:rPr>
              <a:t> mockPresenter: </a:t>
            </a:r>
            <a:r>
              <a:rPr lang="en" sz="1100">
                <a:solidFill>
                  <a:srgbClr val="8AD1C3"/>
                </a:solidFill>
              </a:rPr>
              <a:t>MockCredentialsLoginInteractorOutputProtocol</a:t>
            </a:r>
            <a:r>
              <a:rPr lang="en" sz="1100">
                <a:solidFill>
                  <a:srgbClr val="FFFFFF"/>
                </a:solidFill>
              </a:rPr>
              <a:t>!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        </a:t>
            </a:r>
            <a:r>
              <a:rPr b="1" lang="en" sz="1100">
                <a:solidFill>
                  <a:srgbClr val="FF7AB2"/>
                </a:solidFill>
              </a:rPr>
              <a:t>var</a:t>
            </a:r>
            <a:r>
              <a:rPr lang="en" sz="1100">
                <a:solidFill>
                  <a:srgbClr val="FFFFFF"/>
                </a:solidFill>
              </a:rPr>
              <a:t> mockCredentialsLoginService: </a:t>
            </a:r>
            <a:r>
              <a:rPr lang="en" sz="1100">
                <a:solidFill>
                  <a:srgbClr val="8AD1C3"/>
                </a:solidFill>
              </a:rPr>
              <a:t>MockCredentialsLoginServiceProtocol</a:t>
            </a:r>
            <a:r>
              <a:rPr lang="en" sz="1100">
                <a:solidFill>
                  <a:srgbClr val="FFFFFF"/>
                </a:solidFill>
              </a:rPr>
              <a:t>!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        </a:t>
            </a:r>
            <a:r>
              <a:rPr b="1" lang="en" sz="1100">
                <a:solidFill>
                  <a:srgbClr val="FF7AB2"/>
                </a:solidFill>
              </a:rPr>
              <a:t>var</a:t>
            </a:r>
            <a:r>
              <a:rPr lang="en" sz="1100">
                <a:solidFill>
                  <a:srgbClr val="FFFFFF"/>
                </a:solidFill>
              </a:rPr>
              <a:t> mockAuthDataProvider: </a:t>
            </a:r>
            <a:r>
              <a:rPr lang="en" sz="1100">
                <a:solidFill>
                  <a:srgbClr val="8AD1C3"/>
                </a:solidFill>
              </a:rPr>
              <a:t>MockAuthDataProviderProtocol</a:t>
            </a:r>
            <a:r>
              <a:rPr lang="en" sz="1100">
                <a:solidFill>
                  <a:srgbClr val="FFFFFF"/>
                </a:solidFill>
              </a:rPr>
              <a:t>!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        </a:t>
            </a:r>
            <a:r>
              <a:rPr b="1" lang="en" sz="1100">
                <a:solidFill>
                  <a:srgbClr val="FF7AB2"/>
                </a:solidFill>
              </a:rPr>
              <a:t>var</a:t>
            </a:r>
            <a:r>
              <a:rPr lang="en" sz="1100">
                <a:solidFill>
                  <a:srgbClr val="FFFFFF"/>
                </a:solidFill>
              </a:rPr>
              <a:t> sut: </a:t>
            </a:r>
            <a:r>
              <a:rPr lang="en" sz="1100">
                <a:solidFill>
                  <a:srgbClr val="8AD1C3"/>
                </a:solidFill>
              </a:rPr>
              <a:t>CredentialsLoginInteractor</a:t>
            </a:r>
            <a:r>
              <a:rPr lang="en" sz="1100">
                <a:solidFill>
                  <a:srgbClr val="FFFFFF"/>
                </a:solidFill>
              </a:rPr>
              <a:t>!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        beforeEach {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            mockPresenter = MockCredentialsLoginInteractorOutputProtocol()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            mockCredentialsLoginService = MockCredentialsLoginServiceProtocol()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            mockAuthDataProvider = MockAuthDataProviderProtocol()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            sut = CredentialsLoginInteractor(credentialsLoginService: mockCredentialsLoginService,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                                             	          authDataProvider: mockAuthDataProvider)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            sut.presenter = mockPresenter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        }</a:t>
            </a:r>
            <a:endParaRPr b="1" sz="1100">
              <a:solidFill>
                <a:srgbClr val="FF7AB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     }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}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rgbClr val="FF7AB2"/>
              </a:solidFill>
            </a:endParaRPr>
          </a:p>
        </p:txBody>
      </p:sp>
      <p:sp>
        <p:nvSpPr>
          <p:cNvPr id="180" name="Google Shape;180;p29"/>
          <p:cNvSpPr txBox="1"/>
          <p:nvPr/>
        </p:nvSpPr>
        <p:spPr>
          <a:xfrm>
            <a:off x="-7025" y="4749675"/>
            <a:ext cx="1402500" cy="3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Csipler Zoltán</a:t>
            </a:r>
            <a:endParaRPr>
              <a:solidFill>
                <a:schemeClr val="lt1"/>
              </a:solidFill>
              <a:latin typeface="Zilla Slab"/>
              <a:ea typeface="Zilla Slab"/>
              <a:cs typeface="Zilla Slab"/>
              <a:sym typeface="Zilla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29"/>
          <p:cNvSpPr txBox="1"/>
          <p:nvPr/>
        </p:nvSpPr>
        <p:spPr>
          <a:xfrm>
            <a:off x="7947925" y="4749675"/>
            <a:ext cx="1196100" cy="3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2019.04.29</a:t>
            </a:r>
            <a:endParaRPr>
              <a:solidFill>
                <a:schemeClr val="lt1"/>
              </a:solidFill>
              <a:latin typeface="Zilla Slab"/>
              <a:ea typeface="Zilla Slab"/>
              <a:cs typeface="Zilla Slab"/>
              <a:sym typeface="Zilla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29"/>
          <p:cNvSpPr txBox="1"/>
          <p:nvPr/>
        </p:nvSpPr>
        <p:spPr>
          <a:xfrm>
            <a:off x="3974050" y="4749675"/>
            <a:ext cx="1196100" cy="3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4</a:t>
            </a:r>
            <a:r>
              <a:rPr lang="en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/8</a:t>
            </a:r>
            <a:endParaRPr>
              <a:solidFill>
                <a:schemeClr val="lt1"/>
              </a:solidFill>
              <a:latin typeface="Zilla Slab"/>
              <a:ea typeface="Zilla Slab"/>
              <a:cs typeface="Zilla Slab"/>
              <a:sym typeface="Zilla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1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1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1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1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1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1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1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1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1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rgbClr val="D9135D"/>
              </a:gs>
              <a:gs pos="100000">
                <a:srgbClr val="321A35"/>
              </a:gs>
            </a:gsLst>
            <a:lin ang="2700006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</a:t>
            </a:r>
            <a:endParaRPr/>
          </a:p>
        </p:txBody>
      </p:sp>
      <p:sp>
        <p:nvSpPr>
          <p:cNvPr id="188" name="Google Shape;188;p30"/>
          <p:cNvSpPr txBox="1"/>
          <p:nvPr>
            <p:ph type="ctrTitle"/>
          </p:nvPr>
        </p:nvSpPr>
        <p:spPr>
          <a:xfrm>
            <a:off x="480150" y="1069021"/>
            <a:ext cx="8183700" cy="833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800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Cuckoo limitációk</a:t>
            </a:r>
            <a:endParaRPr b="1" sz="4800">
              <a:solidFill>
                <a:srgbClr val="FFFFFF"/>
              </a:solidFill>
              <a:latin typeface="Zilla Slab"/>
              <a:ea typeface="Zilla Slab"/>
              <a:cs typeface="Zilla Slab"/>
              <a:sym typeface="Zilla Slab"/>
            </a:endParaRPr>
          </a:p>
        </p:txBody>
      </p:sp>
      <p:pic>
        <p:nvPicPr>
          <p:cNvPr id="189" name="Google Shape;189;p30"/>
          <p:cNvPicPr preferRelativeResize="0"/>
          <p:nvPr/>
        </p:nvPicPr>
        <p:blipFill>
          <a:blip r:embed="rId3">
            <a:alphaModFix amt="20000"/>
          </a:blip>
          <a:stretch>
            <a:fillRect/>
          </a:stretch>
        </p:blipFill>
        <p:spPr>
          <a:xfrm>
            <a:off x="0" y="476875"/>
            <a:ext cx="9144000" cy="8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p30"/>
          <p:cNvPicPr preferRelativeResize="0"/>
          <p:nvPr/>
        </p:nvPicPr>
        <p:blipFill>
          <a:blip r:embed="rId4">
            <a:alphaModFix amt="20000"/>
          </a:blip>
          <a:stretch>
            <a:fillRect/>
          </a:stretch>
        </p:blipFill>
        <p:spPr>
          <a:xfrm>
            <a:off x="471628" y="0"/>
            <a:ext cx="8472" cy="476875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Google Shape;191;p30"/>
          <p:cNvSpPr txBox="1"/>
          <p:nvPr>
            <p:ph type="ctrTitle"/>
          </p:nvPr>
        </p:nvSpPr>
        <p:spPr>
          <a:xfrm>
            <a:off x="569175" y="70438"/>
            <a:ext cx="2273700" cy="3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FFFFFF"/>
                </a:solidFill>
                <a:latin typeface="Zilla Slab"/>
                <a:ea typeface="Zilla Slab"/>
                <a:cs typeface="Zilla Slab"/>
                <a:sym typeface="Zilla Slab"/>
              </a:rPr>
              <a:t>mito. clever things</a:t>
            </a:r>
            <a:endParaRPr b="1" sz="1000">
              <a:solidFill>
                <a:srgbClr val="FFFFFF"/>
              </a:solidFill>
              <a:latin typeface="Zilla Slab"/>
              <a:ea typeface="Zilla Slab"/>
              <a:cs typeface="Zilla Slab"/>
              <a:sym typeface="Zilla Slab"/>
            </a:endParaRPr>
          </a:p>
        </p:txBody>
      </p:sp>
      <p:sp>
        <p:nvSpPr>
          <p:cNvPr id="192" name="Google Shape;192;p30"/>
          <p:cNvSpPr txBox="1"/>
          <p:nvPr>
            <p:ph idx="1" type="subTitle"/>
          </p:nvPr>
        </p:nvSpPr>
        <p:spPr>
          <a:xfrm>
            <a:off x="758950" y="2137050"/>
            <a:ext cx="7626300" cy="270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A5D9C8"/>
              </a:buClr>
              <a:buSzPts val="1600"/>
              <a:buFont typeface="Nunito ExtraLight"/>
              <a:buChar char="⬢"/>
            </a:pPr>
            <a:r>
              <a:rPr lang="en">
                <a:solidFill>
                  <a:schemeClr val="lt1"/>
                </a:solidFill>
              </a:rPr>
              <a:t>Csak felülcsapható osztályokkal működik</a:t>
            </a:r>
            <a:endParaRPr>
              <a:solidFill>
                <a:schemeClr val="lt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A5D9C8"/>
              </a:buClr>
              <a:buSzPts val="1600"/>
              <a:buFont typeface="Nunito ExtraLight"/>
              <a:buChar char="⬢"/>
            </a:pPr>
            <a:r>
              <a:rPr lang="en">
                <a:solidFill>
                  <a:schemeClr val="lt1"/>
                </a:solidFill>
              </a:rPr>
              <a:t>Final, private nem használható - protocol mockolásnál nem számít</a:t>
            </a:r>
            <a:endParaRPr>
              <a:solidFill>
                <a:schemeClr val="lt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A5D9C8"/>
              </a:buClr>
              <a:buSzPts val="1600"/>
              <a:buFont typeface="Nunito ExtraLight"/>
              <a:buChar char="⬢"/>
            </a:pPr>
            <a:r>
              <a:rPr lang="en">
                <a:solidFill>
                  <a:schemeClr val="lt1"/>
                </a:solidFill>
              </a:rPr>
              <a:t>Statikus metódusok - ritkán használtuk, nem mockoljuk</a:t>
            </a:r>
            <a:endParaRPr>
              <a:solidFill>
                <a:schemeClr val="lt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A5D9C8"/>
              </a:buClr>
              <a:buSzPts val="1600"/>
              <a:buFont typeface="Nunito ExtraLight"/>
              <a:buChar char="⬢"/>
            </a:pPr>
            <a:r>
              <a:rPr lang="en">
                <a:solidFill>
                  <a:schemeClr val="lt1"/>
                </a:solidFill>
              </a:rPr>
              <a:t>Generics - fixálható manuálisan -&gt; Maintenance-t nehezíti</a:t>
            </a:r>
            <a:endParaRPr>
              <a:solidFill>
                <a:schemeClr val="lt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A5D9C8"/>
              </a:buClr>
              <a:buSzPts val="1600"/>
              <a:buFont typeface="Nunito ExtraLight"/>
              <a:buChar char="⬢"/>
            </a:pPr>
            <a:r>
              <a:rPr lang="en">
                <a:solidFill>
                  <a:schemeClr val="lt1"/>
                </a:solidFill>
              </a:rPr>
              <a:t>Apple framework-ök nem mockolhatóak -&gt; Saját mock</a:t>
            </a:r>
            <a:endParaRPr>
              <a:solidFill>
                <a:schemeClr val="lt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93" name="Google Shape;193;p30"/>
          <p:cNvSpPr txBox="1"/>
          <p:nvPr/>
        </p:nvSpPr>
        <p:spPr>
          <a:xfrm>
            <a:off x="533200" y="1968000"/>
            <a:ext cx="8077800" cy="20838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 </a:t>
            </a:r>
            <a:r>
              <a:rPr b="1" lang="en">
                <a:solidFill>
                  <a:srgbClr val="FF7AB2"/>
                </a:solidFill>
              </a:rPr>
              <a:t>public</a:t>
            </a:r>
            <a:r>
              <a:rPr lang="en">
                <a:solidFill>
                  <a:srgbClr val="FFFFFF"/>
                </a:solidFill>
              </a:rPr>
              <a:t> </a:t>
            </a:r>
            <a:r>
              <a:rPr b="1" lang="en">
                <a:solidFill>
                  <a:srgbClr val="FF7AB2"/>
                </a:solidFill>
              </a:rPr>
              <a:t>class</a:t>
            </a:r>
            <a:r>
              <a:rPr lang="en">
                <a:solidFill>
                  <a:srgbClr val="FFFFFF"/>
                </a:solidFill>
              </a:rPr>
              <a:t> MockOperationQueue: </a:t>
            </a:r>
            <a:r>
              <a:rPr lang="en">
                <a:solidFill>
                  <a:srgbClr val="8AD1C3"/>
                </a:solidFill>
              </a:rPr>
              <a:t>OperationQueue</a:t>
            </a:r>
            <a:r>
              <a:rPr lang="en">
                <a:solidFill>
                  <a:srgbClr val="FFFFFF"/>
                </a:solidFill>
              </a:rPr>
              <a:t> {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FFFFFF"/>
                </a:solidFill>
              </a:rPr>
              <a:t>    	</a:t>
            </a:r>
            <a:r>
              <a:rPr b="1" lang="en">
                <a:solidFill>
                  <a:srgbClr val="FF7AB2"/>
                </a:solidFill>
              </a:rPr>
              <a:t>public</a:t>
            </a:r>
            <a:r>
              <a:rPr lang="en">
                <a:solidFill>
                  <a:srgbClr val="FFFFFF"/>
                </a:solidFill>
              </a:rPr>
              <a:t> </a:t>
            </a:r>
            <a:r>
              <a:rPr b="1" lang="en">
                <a:solidFill>
                  <a:srgbClr val="FF7AB2"/>
                </a:solidFill>
              </a:rPr>
              <a:t>var</a:t>
            </a:r>
            <a:r>
              <a:rPr lang="en">
                <a:solidFill>
                  <a:srgbClr val="FFFFFF"/>
                </a:solidFill>
              </a:rPr>
              <a:t> cancelAllOperationsCallCount = </a:t>
            </a:r>
            <a:r>
              <a:rPr lang="en">
                <a:solidFill>
                  <a:srgbClr val="A79DF7"/>
                </a:solidFill>
              </a:rPr>
              <a:t>0</a:t>
            </a:r>
            <a:endParaRPr>
              <a:solidFill>
                <a:srgbClr val="A79DF7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FFFFFF"/>
                </a:solidFill>
              </a:rPr>
              <a:t>    	</a:t>
            </a:r>
            <a:r>
              <a:rPr b="1" lang="en">
                <a:solidFill>
                  <a:srgbClr val="FF7AB2"/>
                </a:solidFill>
              </a:rPr>
              <a:t>override</a:t>
            </a:r>
            <a:r>
              <a:rPr lang="en">
                <a:solidFill>
                  <a:srgbClr val="FFFFFF"/>
                </a:solidFill>
              </a:rPr>
              <a:t> </a:t>
            </a:r>
            <a:r>
              <a:rPr b="1" lang="en">
                <a:solidFill>
                  <a:srgbClr val="FF7AB2"/>
                </a:solidFill>
              </a:rPr>
              <a:t>public</a:t>
            </a:r>
            <a:r>
              <a:rPr lang="en">
                <a:solidFill>
                  <a:srgbClr val="FFFFFF"/>
                </a:solidFill>
              </a:rPr>
              <a:t> </a:t>
            </a:r>
            <a:r>
              <a:rPr b="1" lang="en">
                <a:solidFill>
                  <a:srgbClr val="FF7AB2"/>
                </a:solidFill>
              </a:rPr>
              <a:t>func</a:t>
            </a:r>
            <a:r>
              <a:rPr lang="en">
                <a:solidFill>
                  <a:srgbClr val="FFFFFF"/>
                </a:solidFill>
              </a:rPr>
              <a:t> cancelAllOperations() {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FFFFFF"/>
                </a:solidFill>
              </a:rPr>
              <a:t>        		</a:t>
            </a:r>
            <a:r>
              <a:rPr lang="en">
                <a:solidFill>
                  <a:srgbClr val="A0D975"/>
                </a:solidFill>
              </a:rPr>
              <a:t>cancelAllOperationsCallCount</a:t>
            </a:r>
            <a:r>
              <a:rPr lang="en">
                <a:solidFill>
                  <a:srgbClr val="FFFFFF"/>
                </a:solidFill>
              </a:rPr>
              <a:t> += </a:t>
            </a:r>
            <a:r>
              <a:rPr lang="en">
                <a:solidFill>
                  <a:srgbClr val="A79DF7"/>
                </a:solidFill>
              </a:rPr>
              <a:t>1</a:t>
            </a:r>
            <a:endParaRPr>
              <a:solidFill>
                <a:srgbClr val="A79DF7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FFFFFF"/>
                </a:solidFill>
              </a:rPr>
              <a:t>   	 }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FFFFFF"/>
                </a:solidFill>
              </a:rPr>
              <a:t> }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A0D975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200">
              <a:solidFill>
                <a:srgbClr val="7F8C98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94" name="Google Shape;194;p3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61506" y="159156"/>
            <a:ext cx="159550" cy="164239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30"/>
          <p:cNvSpPr txBox="1"/>
          <p:nvPr/>
        </p:nvSpPr>
        <p:spPr>
          <a:xfrm>
            <a:off x="4853525" y="-5750"/>
            <a:ext cx="42906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Unit tesztelés Swift-ben</a:t>
            </a:r>
            <a:endParaRPr b="1" sz="2400">
              <a:solidFill>
                <a:schemeClr val="lt1"/>
              </a:solidFill>
              <a:latin typeface="Zilla Slab"/>
              <a:ea typeface="Zilla Slab"/>
              <a:cs typeface="Zilla Slab"/>
              <a:sym typeface="Zilla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96" name="Google Shape;196;p30"/>
          <p:cNvCxnSpPr/>
          <p:nvPr/>
        </p:nvCxnSpPr>
        <p:spPr>
          <a:xfrm>
            <a:off x="17325" y="4749675"/>
            <a:ext cx="9109200" cy="0"/>
          </a:xfrm>
          <a:prstGeom prst="straightConnector1">
            <a:avLst/>
          </a:prstGeom>
          <a:noFill/>
          <a:ln cap="flat" cmpd="sng" w="9525">
            <a:solidFill>
              <a:srgbClr val="F3F3F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97" name="Google Shape;197;p30"/>
          <p:cNvSpPr txBox="1"/>
          <p:nvPr/>
        </p:nvSpPr>
        <p:spPr>
          <a:xfrm>
            <a:off x="-7025" y="4749675"/>
            <a:ext cx="1402500" cy="3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Csipler Zoltán</a:t>
            </a:r>
            <a:endParaRPr>
              <a:solidFill>
                <a:schemeClr val="lt1"/>
              </a:solidFill>
              <a:latin typeface="Zilla Slab"/>
              <a:ea typeface="Zilla Slab"/>
              <a:cs typeface="Zilla Slab"/>
              <a:sym typeface="Zilla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30"/>
          <p:cNvSpPr txBox="1"/>
          <p:nvPr/>
        </p:nvSpPr>
        <p:spPr>
          <a:xfrm>
            <a:off x="7947925" y="4749675"/>
            <a:ext cx="1196100" cy="3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2019.04.29</a:t>
            </a:r>
            <a:endParaRPr>
              <a:solidFill>
                <a:schemeClr val="lt1"/>
              </a:solidFill>
              <a:latin typeface="Zilla Slab"/>
              <a:ea typeface="Zilla Slab"/>
              <a:cs typeface="Zilla Slab"/>
              <a:sym typeface="Zilla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30"/>
          <p:cNvSpPr txBox="1"/>
          <p:nvPr/>
        </p:nvSpPr>
        <p:spPr>
          <a:xfrm>
            <a:off x="3974050" y="4749675"/>
            <a:ext cx="1196100" cy="3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5</a:t>
            </a:r>
            <a:r>
              <a:rPr lang="en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/8</a:t>
            </a:r>
            <a:endParaRPr>
              <a:solidFill>
                <a:schemeClr val="lt1"/>
              </a:solidFill>
              <a:latin typeface="Zilla Slab"/>
              <a:ea typeface="Zilla Slab"/>
              <a:cs typeface="Zilla Slab"/>
              <a:sym typeface="Zilla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1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rgbClr val="D9135D"/>
              </a:gs>
              <a:gs pos="100000">
                <a:srgbClr val="321A35"/>
              </a:gs>
            </a:gsLst>
            <a:lin ang="2700006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</a:t>
            </a:r>
            <a:endParaRPr/>
          </a:p>
        </p:txBody>
      </p:sp>
      <p:sp>
        <p:nvSpPr>
          <p:cNvPr id="205" name="Google Shape;205;p31"/>
          <p:cNvSpPr txBox="1"/>
          <p:nvPr>
            <p:ph type="ctrTitle"/>
          </p:nvPr>
        </p:nvSpPr>
        <p:spPr>
          <a:xfrm>
            <a:off x="480150" y="1069021"/>
            <a:ext cx="8183700" cy="833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800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Előnyök/Hátrányok</a:t>
            </a:r>
            <a:endParaRPr b="1" sz="4800">
              <a:solidFill>
                <a:srgbClr val="FFFFFF"/>
              </a:solidFill>
              <a:latin typeface="Zilla Slab"/>
              <a:ea typeface="Zilla Slab"/>
              <a:cs typeface="Zilla Slab"/>
              <a:sym typeface="Zilla Slab"/>
            </a:endParaRPr>
          </a:p>
        </p:txBody>
      </p:sp>
      <p:pic>
        <p:nvPicPr>
          <p:cNvPr id="206" name="Google Shape;206;p31"/>
          <p:cNvPicPr preferRelativeResize="0"/>
          <p:nvPr/>
        </p:nvPicPr>
        <p:blipFill>
          <a:blip r:embed="rId3">
            <a:alphaModFix amt="20000"/>
          </a:blip>
          <a:stretch>
            <a:fillRect/>
          </a:stretch>
        </p:blipFill>
        <p:spPr>
          <a:xfrm>
            <a:off x="0" y="476875"/>
            <a:ext cx="9144000" cy="8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p31"/>
          <p:cNvPicPr preferRelativeResize="0"/>
          <p:nvPr/>
        </p:nvPicPr>
        <p:blipFill>
          <a:blip r:embed="rId4">
            <a:alphaModFix amt="20000"/>
          </a:blip>
          <a:stretch>
            <a:fillRect/>
          </a:stretch>
        </p:blipFill>
        <p:spPr>
          <a:xfrm>
            <a:off x="471628" y="0"/>
            <a:ext cx="8472" cy="476875"/>
          </a:xfrm>
          <a:prstGeom prst="rect">
            <a:avLst/>
          </a:prstGeom>
          <a:noFill/>
          <a:ln>
            <a:noFill/>
          </a:ln>
        </p:spPr>
      </p:pic>
      <p:sp>
        <p:nvSpPr>
          <p:cNvPr id="208" name="Google Shape;208;p31"/>
          <p:cNvSpPr txBox="1"/>
          <p:nvPr>
            <p:ph type="ctrTitle"/>
          </p:nvPr>
        </p:nvSpPr>
        <p:spPr>
          <a:xfrm>
            <a:off x="569175" y="70438"/>
            <a:ext cx="2273700" cy="3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FFFFFF"/>
                </a:solidFill>
                <a:latin typeface="Zilla Slab"/>
                <a:ea typeface="Zilla Slab"/>
                <a:cs typeface="Zilla Slab"/>
                <a:sym typeface="Zilla Slab"/>
              </a:rPr>
              <a:t>mito. clever things</a:t>
            </a:r>
            <a:endParaRPr b="1" sz="1000">
              <a:solidFill>
                <a:srgbClr val="FFFFFF"/>
              </a:solidFill>
              <a:latin typeface="Zilla Slab"/>
              <a:ea typeface="Zilla Slab"/>
              <a:cs typeface="Zilla Slab"/>
              <a:sym typeface="Zilla Slab"/>
            </a:endParaRPr>
          </a:p>
        </p:txBody>
      </p:sp>
      <p:sp>
        <p:nvSpPr>
          <p:cNvPr id="209" name="Google Shape;209;p31"/>
          <p:cNvSpPr txBox="1"/>
          <p:nvPr>
            <p:ph idx="1" type="subTitle"/>
          </p:nvPr>
        </p:nvSpPr>
        <p:spPr>
          <a:xfrm>
            <a:off x="758950" y="2137050"/>
            <a:ext cx="7626300" cy="202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A5D9C8"/>
              </a:buClr>
              <a:buSzPts val="1600"/>
              <a:buFont typeface="Nunito ExtraLight"/>
              <a:buChar char="⬢"/>
            </a:pPr>
            <a:r>
              <a:rPr lang="en">
                <a:solidFill>
                  <a:schemeClr val="lt1"/>
                </a:solidFill>
              </a:rPr>
              <a:t>Nagy test coverage 👍</a:t>
            </a:r>
            <a:endParaRPr>
              <a:solidFill>
                <a:schemeClr val="lt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A5D9C8"/>
              </a:buClr>
              <a:buSzPts val="1600"/>
              <a:buFont typeface="Nunito ExtraLight"/>
              <a:buChar char="⬢"/>
            </a:pPr>
            <a:r>
              <a:rPr lang="en">
                <a:solidFill>
                  <a:schemeClr val="lt1"/>
                </a:solidFill>
              </a:rPr>
              <a:t>Mock-ok automatikus generálásával sok időt megspórolunk </a:t>
            </a:r>
            <a:r>
              <a:rPr lang="en">
                <a:solidFill>
                  <a:schemeClr val="lt1"/>
                </a:solidFill>
              </a:rPr>
              <a:t>👍</a:t>
            </a:r>
            <a:endParaRPr>
              <a:solidFill>
                <a:schemeClr val="lt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A5D9C8"/>
              </a:buClr>
              <a:buSzPts val="1600"/>
              <a:buFont typeface="Nunito ExtraLight"/>
              <a:buChar char="⬢"/>
            </a:pPr>
            <a:r>
              <a:rPr lang="en">
                <a:solidFill>
                  <a:schemeClr val="lt1"/>
                </a:solidFill>
              </a:rPr>
              <a:t>Maintenance - Script fájl karbantartása </a:t>
            </a:r>
            <a:r>
              <a:rPr lang="en">
                <a:solidFill>
                  <a:schemeClr val="lt1"/>
                </a:solidFill>
              </a:rPr>
              <a:t>👎</a:t>
            </a:r>
            <a:endParaRPr>
              <a:solidFill>
                <a:schemeClr val="lt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A5D9C8"/>
              </a:buClr>
              <a:buSzPts val="1600"/>
              <a:buFont typeface="Nunito ExtraLight"/>
              <a:buChar char="⬢"/>
            </a:pPr>
            <a:r>
              <a:rPr lang="en">
                <a:solidFill>
                  <a:schemeClr val="lt1"/>
                </a:solidFill>
              </a:rPr>
              <a:t>Build hibák sokszor nem egyértelműek 😯</a:t>
            </a:r>
            <a:endParaRPr>
              <a:solidFill>
                <a:schemeClr val="lt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A5D9C8"/>
              </a:buClr>
              <a:buSzPts val="1600"/>
              <a:buFont typeface="Nunito ExtraLight"/>
              <a:buChar char="⬢"/>
            </a:pPr>
            <a:r>
              <a:rPr lang="en">
                <a:solidFill>
                  <a:schemeClr val="lt1"/>
                </a:solidFill>
              </a:rPr>
              <a:t>Meddig lesz support a 3rd party lib-hez ❔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  <p:pic>
        <p:nvPicPr>
          <p:cNvPr id="210" name="Google Shape;210;p3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61506" y="159156"/>
            <a:ext cx="159550" cy="164239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p3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79300" y="1009137"/>
            <a:ext cx="8385250" cy="3216592"/>
          </a:xfrm>
          <a:prstGeom prst="rect">
            <a:avLst/>
          </a:prstGeom>
          <a:noFill/>
          <a:ln>
            <a:noFill/>
          </a:ln>
        </p:spPr>
      </p:pic>
      <p:sp>
        <p:nvSpPr>
          <p:cNvPr id="212" name="Google Shape;212;p31"/>
          <p:cNvSpPr txBox="1"/>
          <p:nvPr/>
        </p:nvSpPr>
        <p:spPr>
          <a:xfrm>
            <a:off x="4853525" y="-5750"/>
            <a:ext cx="42906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Unit tesztelés Swift-ben</a:t>
            </a:r>
            <a:endParaRPr b="1" sz="2400">
              <a:solidFill>
                <a:schemeClr val="lt1"/>
              </a:solidFill>
              <a:latin typeface="Zilla Slab"/>
              <a:ea typeface="Zilla Slab"/>
              <a:cs typeface="Zilla Slab"/>
              <a:sym typeface="Zilla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13" name="Google Shape;213;p31"/>
          <p:cNvCxnSpPr/>
          <p:nvPr/>
        </p:nvCxnSpPr>
        <p:spPr>
          <a:xfrm>
            <a:off x="17325" y="4749675"/>
            <a:ext cx="9109200" cy="0"/>
          </a:xfrm>
          <a:prstGeom prst="straightConnector1">
            <a:avLst/>
          </a:prstGeom>
          <a:noFill/>
          <a:ln cap="flat" cmpd="sng" w="9525">
            <a:solidFill>
              <a:srgbClr val="F3F3F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14" name="Google Shape;214;p31"/>
          <p:cNvSpPr txBox="1"/>
          <p:nvPr/>
        </p:nvSpPr>
        <p:spPr>
          <a:xfrm>
            <a:off x="-7025" y="4749675"/>
            <a:ext cx="1402500" cy="3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Csipler Zoltán</a:t>
            </a:r>
            <a:endParaRPr>
              <a:solidFill>
                <a:schemeClr val="lt1"/>
              </a:solidFill>
              <a:latin typeface="Zilla Slab"/>
              <a:ea typeface="Zilla Slab"/>
              <a:cs typeface="Zilla Slab"/>
              <a:sym typeface="Zilla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31"/>
          <p:cNvSpPr txBox="1"/>
          <p:nvPr/>
        </p:nvSpPr>
        <p:spPr>
          <a:xfrm>
            <a:off x="7947925" y="4749675"/>
            <a:ext cx="1196100" cy="3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2019.04.29</a:t>
            </a:r>
            <a:endParaRPr>
              <a:solidFill>
                <a:schemeClr val="lt1"/>
              </a:solidFill>
              <a:latin typeface="Zilla Slab"/>
              <a:ea typeface="Zilla Slab"/>
              <a:cs typeface="Zilla Slab"/>
              <a:sym typeface="Zilla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31"/>
          <p:cNvSpPr txBox="1"/>
          <p:nvPr/>
        </p:nvSpPr>
        <p:spPr>
          <a:xfrm>
            <a:off x="3974050" y="4749675"/>
            <a:ext cx="1196100" cy="3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6</a:t>
            </a:r>
            <a:r>
              <a:rPr lang="en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/8</a:t>
            </a:r>
            <a:endParaRPr>
              <a:solidFill>
                <a:schemeClr val="lt1"/>
              </a:solidFill>
              <a:latin typeface="Zilla Slab"/>
              <a:ea typeface="Zilla Slab"/>
              <a:cs typeface="Zilla Slab"/>
              <a:sym typeface="Zilla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0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0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0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0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0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0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1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2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rgbClr val="D9135D"/>
              </a:gs>
              <a:gs pos="100000">
                <a:srgbClr val="321A35"/>
              </a:gs>
            </a:gsLst>
            <a:lin ang="2700006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</a:t>
            </a:r>
            <a:endParaRPr/>
          </a:p>
        </p:txBody>
      </p:sp>
      <p:sp>
        <p:nvSpPr>
          <p:cNvPr id="222" name="Google Shape;222;p32"/>
          <p:cNvSpPr txBox="1"/>
          <p:nvPr>
            <p:ph type="ctrTitle"/>
          </p:nvPr>
        </p:nvSpPr>
        <p:spPr>
          <a:xfrm>
            <a:off x="480150" y="1069021"/>
            <a:ext cx="8183700" cy="833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800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Összefoglalás</a:t>
            </a:r>
            <a:endParaRPr b="1" sz="4800">
              <a:solidFill>
                <a:srgbClr val="FFFFFF"/>
              </a:solidFill>
              <a:latin typeface="Zilla Slab"/>
              <a:ea typeface="Zilla Slab"/>
              <a:cs typeface="Zilla Slab"/>
              <a:sym typeface="Zilla Slab"/>
            </a:endParaRPr>
          </a:p>
        </p:txBody>
      </p:sp>
      <p:pic>
        <p:nvPicPr>
          <p:cNvPr id="223" name="Google Shape;223;p32"/>
          <p:cNvPicPr preferRelativeResize="0"/>
          <p:nvPr/>
        </p:nvPicPr>
        <p:blipFill>
          <a:blip r:embed="rId3">
            <a:alphaModFix amt="20000"/>
          </a:blip>
          <a:stretch>
            <a:fillRect/>
          </a:stretch>
        </p:blipFill>
        <p:spPr>
          <a:xfrm>
            <a:off x="0" y="476875"/>
            <a:ext cx="9144000" cy="8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p32"/>
          <p:cNvPicPr preferRelativeResize="0"/>
          <p:nvPr/>
        </p:nvPicPr>
        <p:blipFill>
          <a:blip r:embed="rId4">
            <a:alphaModFix amt="20000"/>
          </a:blip>
          <a:stretch>
            <a:fillRect/>
          </a:stretch>
        </p:blipFill>
        <p:spPr>
          <a:xfrm>
            <a:off x="471628" y="0"/>
            <a:ext cx="8472" cy="476875"/>
          </a:xfrm>
          <a:prstGeom prst="rect">
            <a:avLst/>
          </a:prstGeom>
          <a:noFill/>
          <a:ln>
            <a:noFill/>
          </a:ln>
        </p:spPr>
      </p:pic>
      <p:sp>
        <p:nvSpPr>
          <p:cNvPr id="225" name="Google Shape;225;p32"/>
          <p:cNvSpPr txBox="1"/>
          <p:nvPr>
            <p:ph type="ctrTitle"/>
          </p:nvPr>
        </p:nvSpPr>
        <p:spPr>
          <a:xfrm>
            <a:off x="569175" y="70438"/>
            <a:ext cx="2273700" cy="3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FFFFFF"/>
                </a:solidFill>
                <a:latin typeface="Zilla Slab"/>
                <a:ea typeface="Zilla Slab"/>
                <a:cs typeface="Zilla Slab"/>
                <a:sym typeface="Zilla Slab"/>
              </a:rPr>
              <a:t>mito. clever things</a:t>
            </a:r>
            <a:endParaRPr b="1" sz="1000">
              <a:solidFill>
                <a:srgbClr val="FFFFFF"/>
              </a:solidFill>
              <a:latin typeface="Zilla Slab"/>
              <a:ea typeface="Zilla Slab"/>
              <a:cs typeface="Zilla Slab"/>
              <a:sym typeface="Zilla Slab"/>
            </a:endParaRPr>
          </a:p>
        </p:txBody>
      </p:sp>
      <p:sp>
        <p:nvSpPr>
          <p:cNvPr id="226" name="Google Shape;226;p32"/>
          <p:cNvSpPr txBox="1"/>
          <p:nvPr>
            <p:ph idx="1" type="subTitle"/>
          </p:nvPr>
        </p:nvSpPr>
        <p:spPr>
          <a:xfrm>
            <a:off x="758950" y="2137050"/>
            <a:ext cx="7626300" cy="15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A5D9C8"/>
              </a:buClr>
              <a:buSzPts val="1600"/>
              <a:buFont typeface="Nunito ExtraLight"/>
              <a:buChar char="⬢"/>
            </a:pPr>
            <a:r>
              <a:rPr lang="en">
                <a:solidFill>
                  <a:schemeClr val="lt1"/>
                </a:solidFill>
              </a:rPr>
              <a:t>Maintenance és komplexitás elsőre soknak tűnhet de idővel ahogy beletanultunk egyre könnyebben használhatóvá vált</a:t>
            </a:r>
            <a:endParaRPr>
              <a:solidFill>
                <a:schemeClr val="lt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A5D9C8"/>
              </a:buClr>
              <a:buSzPts val="1600"/>
              <a:buFont typeface="Nunito ExtraLight"/>
              <a:buChar char="⬢"/>
            </a:pPr>
            <a:r>
              <a:rPr lang="en">
                <a:solidFill>
                  <a:schemeClr val="lt1"/>
                </a:solidFill>
              </a:rPr>
              <a:t>Sok feature Cuckoo-ban amiről nem esett szó</a:t>
            </a:r>
            <a:endParaRPr>
              <a:solidFill>
                <a:schemeClr val="lt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A5D9C8"/>
              </a:buClr>
              <a:buSzPts val="1600"/>
              <a:buFont typeface="Nunito ExtraLight"/>
              <a:buChar char="⬢"/>
            </a:pPr>
            <a:r>
              <a:rPr lang="en">
                <a:solidFill>
                  <a:schemeClr val="lt1"/>
                </a:solidFill>
              </a:rPr>
              <a:t>A jövőben is használni fogjuk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  <p:pic>
        <p:nvPicPr>
          <p:cNvPr id="227" name="Google Shape;227;p3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61506" y="159156"/>
            <a:ext cx="159550" cy="164239"/>
          </a:xfrm>
          <a:prstGeom prst="rect">
            <a:avLst/>
          </a:prstGeom>
          <a:noFill/>
          <a:ln>
            <a:noFill/>
          </a:ln>
        </p:spPr>
      </p:pic>
      <p:sp>
        <p:nvSpPr>
          <p:cNvPr id="228" name="Google Shape;228;p32"/>
          <p:cNvSpPr txBox="1"/>
          <p:nvPr/>
        </p:nvSpPr>
        <p:spPr>
          <a:xfrm>
            <a:off x="4853525" y="-5750"/>
            <a:ext cx="42906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Unit tesztelés Swift-ben</a:t>
            </a:r>
            <a:endParaRPr b="1" sz="2400">
              <a:solidFill>
                <a:schemeClr val="lt1"/>
              </a:solidFill>
              <a:latin typeface="Zilla Slab"/>
              <a:ea typeface="Zilla Slab"/>
              <a:cs typeface="Zilla Slab"/>
              <a:sym typeface="Zilla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29" name="Google Shape;229;p32"/>
          <p:cNvCxnSpPr/>
          <p:nvPr/>
        </p:nvCxnSpPr>
        <p:spPr>
          <a:xfrm>
            <a:off x="17325" y="4749675"/>
            <a:ext cx="9109200" cy="0"/>
          </a:xfrm>
          <a:prstGeom prst="straightConnector1">
            <a:avLst/>
          </a:prstGeom>
          <a:noFill/>
          <a:ln cap="flat" cmpd="sng" w="9525">
            <a:solidFill>
              <a:srgbClr val="F3F3F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30" name="Google Shape;230;p32"/>
          <p:cNvSpPr txBox="1"/>
          <p:nvPr/>
        </p:nvSpPr>
        <p:spPr>
          <a:xfrm>
            <a:off x="-7025" y="4749675"/>
            <a:ext cx="1402500" cy="3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Csipler Zoltán</a:t>
            </a:r>
            <a:endParaRPr>
              <a:solidFill>
                <a:schemeClr val="lt1"/>
              </a:solidFill>
              <a:latin typeface="Zilla Slab"/>
              <a:ea typeface="Zilla Slab"/>
              <a:cs typeface="Zilla Slab"/>
              <a:sym typeface="Zilla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32"/>
          <p:cNvSpPr txBox="1"/>
          <p:nvPr/>
        </p:nvSpPr>
        <p:spPr>
          <a:xfrm>
            <a:off x="7947925" y="4749675"/>
            <a:ext cx="1196100" cy="3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2019.04.29</a:t>
            </a:r>
            <a:endParaRPr>
              <a:solidFill>
                <a:schemeClr val="lt1"/>
              </a:solidFill>
              <a:latin typeface="Zilla Slab"/>
              <a:ea typeface="Zilla Slab"/>
              <a:cs typeface="Zilla Slab"/>
              <a:sym typeface="Zilla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32"/>
          <p:cNvSpPr txBox="1"/>
          <p:nvPr/>
        </p:nvSpPr>
        <p:spPr>
          <a:xfrm>
            <a:off x="3974050" y="4749675"/>
            <a:ext cx="1196100" cy="3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7</a:t>
            </a:r>
            <a:r>
              <a:rPr lang="en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/8</a:t>
            </a:r>
            <a:endParaRPr>
              <a:solidFill>
                <a:schemeClr val="lt1"/>
              </a:solidFill>
              <a:latin typeface="Zilla Slab"/>
              <a:ea typeface="Zilla Slab"/>
              <a:cs typeface="Zilla Slab"/>
              <a:sym typeface="Zilla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3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rgbClr val="D9135D"/>
              </a:gs>
              <a:gs pos="100000">
                <a:srgbClr val="321A35"/>
              </a:gs>
            </a:gsLst>
            <a:lin ang="2700006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</a:t>
            </a:r>
            <a:endParaRPr/>
          </a:p>
        </p:txBody>
      </p:sp>
      <p:sp>
        <p:nvSpPr>
          <p:cNvPr id="238" name="Google Shape;238;p33"/>
          <p:cNvSpPr txBox="1"/>
          <p:nvPr>
            <p:ph type="ctrTitle"/>
          </p:nvPr>
        </p:nvSpPr>
        <p:spPr>
          <a:xfrm>
            <a:off x="480150" y="1069021"/>
            <a:ext cx="8183700" cy="833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800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Referencia</a:t>
            </a:r>
            <a:endParaRPr b="1" sz="4800">
              <a:solidFill>
                <a:srgbClr val="FFFFFF"/>
              </a:solidFill>
              <a:latin typeface="Zilla Slab"/>
              <a:ea typeface="Zilla Slab"/>
              <a:cs typeface="Zilla Slab"/>
              <a:sym typeface="Zilla Slab"/>
            </a:endParaRPr>
          </a:p>
        </p:txBody>
      </p:sp>
      <p:pic>
        <p:nvPicPr>
          <p:cNvPr id="239" name="Google Shape;239;p33"/>
          <p:cNvPicPr preferRelativeResize="0"/>
          <p:nvPr/>
        </p:nvPicPr>
        <p:blipFill>
          <a:blip r:embed="rId3">
            <a:alphaModFix amt="20000"/>
          </a:blip>
          <a:stretch>
            <a:fillRect/>
          </a:stretch>
        </p:blipFill>
        <p:spPr>
          <a:xfrm>
            <a:off x="0" y="476875"/>
            <a:ext cx="9144000" cy="8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p33"/>
          <p:cNvPicPr preferRelativeResize="0"/>
          <p:nvPr/>
        </p:nvPicPr>
        <p:blipFill>
          <a:blip r:embed="rId4">
            <a:alphaModFix amt="20000"/>
          </a:blip>
          <a:stretch>
            <a:fillRect/>
          </a:stretch>
        </p:blipFill>
        <p:spPr>
          <a:xfrm>
            <a:off x="471628" y="0"/>
            <a:ext cx="8472" cy="476875"/>
          </a:xfrm>
          <a:prstGeom prst="rect">
            <a:avLst/>
          </a:prstGeom>
          <a:noFill/>
          <a:ln>
            <a:noFill/>
          </a:ln>
        </p:spPr>
      </p:pic>
      <p:sp>
        <p:nvSpPr>
          <p:cNvPr id="241" name="Google Shape;241;p33"/>
          <p:cNvSpPr txBox="1"/>
          <p:nvPr>
            <p:ph type="ctrTitle"/>
          </p:nvPr>
        </p:nvSpPr>
        <p:spPr>
          <a:xfrm>
            <a:off x="569175" y="70438"/>
            <a:ext cx="2273700" cy="3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FFFFFF"/>
                </a:solidFill>
                <a:latin typeface="Zilla Slab"/>
                <a:ea typeface="Zilla Slab"/>
                <a:cs typeface="Zilla Slab"/>
                <a:sym typeface="Zilla Slab"/>
              </a:rPr>
              <a:t>mito. clever things</a:t>
            </a:r>
            <a:endParaRPr b="1" sz="1000">
              <a:solidFill>
                <a:srgbClr val="FFFFFF"/>
              </a:solidFill>
              <a:latin typeface="Zilla Slab"/>
              <a:ea typeface="Zilla Slab"/>
              <a:cs typeface="Zilla Slab"/>
              <a:sym typeface="Zilla Slab"/>
            </a:endParaRPr>
          </a:p>
        </p:txBody>
      </p:sp>
      <p:sp>
        <p:nvSpPr>
          <p:cNvPr id="242" name="Google Shape;242;p33"/>
          <p:cNvSpPr txBox="1"/>
          <p:nvPr>
            <p:ph idx="1" type="subTitle"/>
          </p:nvPr>
        </p:nvSpPr>
        <p:spPr>
          <a:xfrm>
            <a:off x="758950" y="2137050"/>
            <a:ext cx="7626300" cy="11739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FBFAFF"/>
              </a:buClr>
              <a:buSzPts val="2400"/>
              <a:buFont typeface="Nunito"/>
              <a:buChar char="⬢"/>
            </a:pPr>
            <a:r>
              <a:rPr b="1" lang="en" sz="2400" u="sng">
                <a:solidFill>
                  <a:srgbClr val="FBFAFF"/>
                </a:solidFill>
                <a:latin typeface="Nunito"/>
                <a:ea typeface="Nunito"/>
                <a:cs typeface="Nunito"/>
                <a:sym typeface="Nunito"/>
                <a:hlinkClick r:id="rId5"/>
              </a:rPr>
              <a:t>https://github.com/Brightify/Cuckoo</a:t>
            </a:r>
            <a:endParaRPr b="1" sz="2400" u="sng">
              <a:solidFill>
                <a:srgbClr val="FBFAFF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unito"/>
              <a:buChar char="⬢"/>
            </a:pPr>
            <a:r>
              <a:rPr b="1" lang="en" sz="2400" u="sng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http://ocmock.org</a:t>
            </a:r>
            <a:endParaRPr b="1" sz="2400" u="sng">
              <a:solidFill>
                <a:schemeClr val="lt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  <p:pic>
        <p:nvPicPr>
          <p:cNvPr id="243" name="Google Shape;243;p3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61506" y="159156"/>
            <a:ext cx="159550" cy="164239"/>
          </a:xfrm>
          <a:prstGeom prst="rect">
            <a:avLst/>
          </a:prstGeom>
          <a:noFill/>
          <a:ln>
            <a:noFill/>
          </a:ln>
        </p:spPr>
      </p:pic>
      <p:sp>
        <p:nvSpPr>
          <p:cNvPr id="244" name="Google Shape;244;p33"/>
          <p:cNvSpPr txBox="1"/>
          <p:nvPr/>
        </p:nvSpPr>
        <p:spPr>
          <a:xfrm>
            <a:off x="4853525" y="-5750"/>
            <a:ext cx="42906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Unit tesztelés Swift-ben</a:t>
            </a:r>
            <a:endParaRPr b="1" sz="2400">
              <a:solidFill>
                <a:schemeClr val="lt1"/>
              </a:solidFill>
              <a:latin typeface="Zilla Slab"/>
              <a:ea typeface="Zilla Slab"/>
              <a:cs typeface="Zilla Slab"/>
              <a:sym typeface="Zilla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45" name="Google Shape;245;p33"/>
          <p:cNvCxnSpPr/>
          <p:nvPr/>
        </p:nvCxnSpPr>
        <p:spPr>
          <a:xfrm>
            <a:off x="17325" y="4749675"/>
            <a:ext cx="9109200" cy="0"/>
          </a:xfrm>
          <a:prstGeom prst="straightConnector1">
            <a:avLst/>
          </a:prstGeom>
          <a:noFill/>
          <a:ln cap="flat" cmpd="sng" w="9525">
            <a:solidFill>
              <a:srgbClr val="F3F3F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46" name="Google Shape;246;p33"/>
          <p:cNvSpPr txBox="1"/>
          <p:nvPr/>
        </p:nvSpPr>
        <p:spPr>
          <a:xfrm>
            <a:off x="-7025" y="4749675"/>
            <a:ext cx="1402500" cy="3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Csipler Zoltán</a:t>
            </a:r>
            <a:endParaRPr>
              <a:solidFill>
                <a:schemeClr val="lt1"/>
              </a:solidFill>
              <a:latin typeface="Zilla Slab"/>
              <a:ea typeface="Zilla Slab"/>
              <a:cs typeface="Zilla Slab"/>
              <a:sym typeface="Zilla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33"/>
          <p:cNvSpPr txBox="1"/>
          <p:nvPr/>
        </p:nvSpPr>
        <p:spPr>
          <a:xfrm>
            <a:off x="7947925" y="4749675"/>
            <a:ext cx="1196100" cy="3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2019.04.29</a:t>
            </a:r>
            <a:endParaRPr>
              <a:solidFill>
                <a:schemeClr val="lt1"/>
              </a:solidFill>
              <a:latin typeface="Zilla Slab"/>
              <a:ea typeface="Zilla Slab"/>
              <a:cs typeface="Zilla Slab"/>
              <a:sym typeface="Zilla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" name="Google Shape;248;p33"/>
          <p:cNvSpPr txBox="1"/>
          <p:nvPr/>
        </p:nvSpPr>
        <p:spPr>
          <a:xfrm>
            <a:off x="3974050" y="4749675"/>
            <a:ext cx="1196100" cy="3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8</a:t>
            </a:r>
            <a:r>
              <a:rPr lang="en">
                <a:solidFill>
                  <a:schemeClr val="lt1"/>
                </a:solidFill>
                <a:latin typeface="Zilla Slab"/>
                <a:ea typeface="Zilla Slab"/>
                <a:cs typeface="Zilla Slab"/>
                <a:sym typeface="Zilla Slab"/>
              </a:rPr>
              <a:t>/8</a:t>
            </a:r>
            <a:endParaRPr>
              <a:solidFill>
                <a:schemeClr val="lt1"/>
              </a:solidFill>
              <a:latin typeface="Zilla Slab"/>
              <a:ea typeface="Zilla Slab"/>
              <a:cs typeface="Zilla Slab"/>
              <a:sym typeface="Zilla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