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4" r:id="rId2"/>
    <p:sldId id="375" r:id="rId3"/>
    <p:sldId id="384" r:id="rId4"/>
    <p:sldId id="394" r:id="rId5"/>
    <p:sldId id="382" r:id="rId6"/>
    <p:sldId id="348" r:id="rId7"/>
    <p:sldId id="360" r:id="rId8"/>
    <p:sldId id="349" r:id="rId9"/>
    <p:sldId id="386" r:id="rId10"/>
    <p:sldId id="387" r:id="rId11"/>
    <p:sldId id="388" r:id="rId12"/>
    <p:sldId id="350" r:id="rId13"/>
    <p:sldId id="389" r:id="rId14"/>
    <p:sldId id="390" r:id="rId15"/>
    <p:sldId id="395" r:id="rId16"/>
    <p:sldId id="392" r:id="rId17"/>
    <p:sldId id="396" r:id="rId18"/>
    <p:sldId id="407" r:id="rId19"/>
    <p:sldId id="406" r:id="rId20"/>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3D76"/>
    <a:srgbClr val="404040"/>
    <a:srgbClr val="45C1A8"/>
    <a:srgbClr val="9ADED1"/>
    <a:srgbClr val="B65094"/>
    <a:srgbClr val="8970A8"/>
    <a:srgbClr val="A793BF"/>
    <a:srgbClr val="31263E"/>
    <a:srgbClr val="56426E"/>
    <a:srgbClr val="B16C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7" autoAdjust="0"/>
    <p:restoredTop sz="85000" autoAdjust="0"/>
  </p:normalViewPr>
  <p:slideViewPr>
    <p:cSldViewPr>
      <p:cViewPr varScale="1">
        <p:scale>
          <a:sx n="98" d="100"/>
          <a:sy n="98" d="100"/>
        </p:scale>
        <p:origin x="33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055A7-1E0B-4F5A-B620-13F3945A856E}" type="datetimeFigureOut">
              <a:rPr lang="hu-HU" smtClean="0"/>
              <a:pPr/>
              <a:t>2019. 04. 01.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C88CC-9452-4C98-93D8-9DBF75166190}" type="slidenum">
              <a:rPr lang="hu-HU" smtClean="0"/>
              <a:pPr/>
              <a:t>‹#›</a:t>
            </a:fld>
            <a:endParaRPr lang="hu-HU"/>
          </a:p>
        </p:txBody>
      </p:sp>
    </p:spTree>
    <p:extLst>
      <p:ext uri="{BB962C8B-B14F-4D97-AF65-F5344CB8AC3E}">
        <p14:creationId xmlns:p14="http://schemas.microsoft.com/office/powerpoint/2010/main" val="79263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istio.io/docs/concepts/traffic-management/#discovery-and-load-balancing" TargetMode="External"/><Relationship Id="rId7" Type="http://schemas.openxmlformats.org/officeDocument/2006/relationships/hyperlink" Target="https://istio.io/docs/reference/config/istio.networking.v1alpha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envoyproxy.io/docs/envoy/latest/configuration/http_conn_man/rds" TargetMode="External"/><Relationship Id="rId5" Type="http://schemas.openxmlformats.org/officeDocument/2006/relationships/hyperlink" Target="https://www.envoyproxy.io/docs/envoy/latest/configuration/cluster_manager/cds" TargetMode="External"/><Relationship Id="rId4" Type="http://schemas.openxmlformats.org/officeDocument/2006/relationships/hyperlink" Target="https://www.envoyproxy.io/docs/envoy/latest/api-v1/cluster_manager/sd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istio.io/docs/concepts/traffic-management/#discovery-and-load-balancing" TargetMode="External"/><Relationship Id="rId7" Type="http://schemas.openxmlformats.org/officeDocument/2006/relationships/hyperlink" Target="https://istio.io/docs/reference/config/istio.networking.v1alpha3/"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envoyproxy.io/docs/envoy/latest/configuration/http_conn_man/rds" TargetMode="External"/><Relationship Id="rId5" Type="http://schemas.openxmlformats.org/officeDocument/2006/relationships/hyperlink" Target="https://www.envoyproxy.io/docs/envoy/latest/configuration/cluster_manager/cds" TargetMode="External"/><Relationship Id="rId4" Type="http://schemas.openxmlformats.org/officeDocument/2006/relationships/hyperlink" Target="https://www.envoyproxy.io/docs/envoy/latest/api-v1/cluster_manager/sd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stio.io/docs/concepts/traffic-management/#discovery-and-load-balancing" TargetMode="External"/><Relationship Id="rId7" Type="http://schemas.openxmlformats.org/officeDocument/2006/relationships/hyperlink" Target="https://istio.io/docs/reference/config/istio.networking.v1alpha3/"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envoyproxy.io/docs/envoy/latest/configuration/http_conn_man/rds" TargetMode="External"/><Relationship Id="rId5" Type="http://schemas.openxmlformats.org/officeDocument/2006/relationships/hyperlink" Target="https://www.envoyproxy.io/docs/envoy/latest/configuration/cluster_manager/cds" TargetMode="External"/><Relationship Id="rId4" Type="http://schemas.openxmlformats.org/officeDocument/2006/relationships/hyperlink" Target="https://www.envoyproxy.io/docs/envoy/latest/api-v1/cluster_manager/sd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1</a:t>
            </a:fld>
            <a:endParaRPr lang="hu-HU"/>
          </a:p>
        </p:txBody>
      </p:sp>
    </p:spTree>
    <p:extLst>
      <p:ext uri="{BB962C8B-B14F-4D97-AF65-F5344CB8AC3E}">
        <p14:creationId xmlns:p14="http://schemas.microsoft.com/office/powerpoint/2010/main" val="155828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service mesh is a dedicated infrastructure layer for handling service-to-service communication. It’s responsible for the reliable delivery of requests through the complex topology of services that comprise a modern, cloud native application. In practice, the service mesh is typically implemented as an array of lightweight network proxies that are deployed alongside application code, without the application needing to be aware. </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12</a:t>
            </a:fld>
            <a:endParaRPr lang="hu-HU"/>
          </a:p>
        </p:txBody>
      </p:sp>
    </p:spTree>
    <p:extLst>
      <p:ext uri="{BB962C8B-B14F-4D97-AF65-F5344CB8AC3E}">
        <p14:creationId xmlns:p14="http://schemas.microsoft.com/office/powerpoint/2010/main" val="2123303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dirty="0" err="1" smtClean="0"/>
              <a:t>Stubby</a:t>
            </a:r>
            <a:r>
              <a:rPr lang="hu-HU" dirty="0" smtClean="0"/>
              <a:t> is </a:t>
            </a:r>
            <a:r>
              <a:rPr lang="hu-HU" dirty="0" err="1" smtClean="0"/>
              <a:t>the</a:t>
            </a:r>
            <a:r>
              <a:rPr lang="hu-HU" baseline="0" dirty="0" smtClean="0"/>
              <a:t> </a:t>
            </a:r>
            <a:r>
              <a:rPr lang="hu-HU" baseline="0" dirty="0" err="1" smtClean="0"/>
              <a:t>basis</a:t>
            </a:r>
            <a:r>
              <a:rPr lang="hu-HU" baseline="0" dirty="0" smtClean="0"/>
              <a:t> of </a:t>
            </a:r>
            <a:r>
              <a:rPr lang="hu-HU" baseline="0" dirty="0" err="1" smtClean="0"/>
              <a:t>gRPC</a:t>
            </a:r>
            <a:endParaRPr lang="hu-HU" baseline="0" dirty="0" smtClean="0"/>
          </a:p>
          <a:p>
            <a:r>
              <a:rPr lang="hu-HU" baseline="0" dirty="0" err="1" smtClean="0"/>
              <a:t>Finagle</a:t>
            </a:r>
            <a:r>
              <a:rPr lang="hu-HU" baseline="0" dirty="0" smtClean="0"/>
              <a:t> is </a:t>
            </a:r>
            <a:r>
              <a:rPr lang="hu-HU" baseline="0" dirty="0" err="1" smtClean="0"/>
              <a:t>the</a:t>
            </a:r>
            <a:r>
              <a:rPr lang="hu-HU" baseline="0" dirty="0" smtClean="0"/>
              <a:t> </a:t>
            </a:r>
            <a:r>
              <a:rPr lang="hu-HU" baseline="0" dirty="0" err="1" smtClean="0"/>
              <a:t>basis</a:t>
            </a:r>
            <a:r>
              <a:rPr lang="hu-HU" baseline="0" dirty="0" smtClean="0"/>
              <a:t> of </a:t>
            </a:r>
            <a:r>
              <a:rPr lang="hu-HU" baseline="0" dirty="0" err="1" smtClean="0"/>
              <a:t>Linkerd</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13</a:t>
            </a:fld>
            <a:endParaRPr lang="hu-HU"/>
          </a:p>
        </p:txBody>
      </p:sp>
    </p:spTree>
    <p:extLst>
      <p:ext uri="{BB962C8B-B14F-4D97-AF65-F5344CB8AC3E}">
        <p14:creationId xmlns:p14="http://schemas.microsoft.com/office/powerpoint/2010/main" val="632111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dirty="0" err="1"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14</a:t>
            </a:fld>
            <a:endParaRPr lang="hu-HU"/>
          </a:p>
        </p:txBody>
      </p:sp>
    </p:spTree>
    <p:extLst>
      <p:ext uri="{BB962C8B-B14F-4D97-AF65-F5344CB8AC3E}">
        <p14:creationId xmlns:p14="http://schemas.microsoft.com/office/powerpoint/2010/main" val="398944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hu-HU" dirty="0" smtClean="0"/>
              <a:t>Data </a:t>
            </a:r>
            <a:r>
              <a:rPr lang="hu-HU" dirty="0" err="1" smtClean="0"/>
              <a:t>Plane</a:t>
            </a:r>
            <a:r>
              <a:rPr lang="hu-HU" dirty="0" smtClean="0"/>
              <a:t> vs. </a:t>
            </a:r>
            <a:r>
              <a:rPr lang="hu-HU" dirty="0" err="1" smtClean="0"/>
              <a:t>Control</a:t>
            </a:r>
            <a:r>
              <a:rPr lang="hu-HU" dirty="0" smtClean="0"/>
              <a:t> </a:t>
            </a:r>
            <a:r>
              <a:rPr lang="hu-HU" smtClean="0"/>
              <a:t>Plane</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15</a:t>
            </a:fld>
            <a:endParaRPr lang="hu-HU"/>
          </a:p>
        </p:txBody>
      </p:sp>
    </p:spTree>
    <p:extLst>
      <p:ext uri="{BB962C8B-B14F-4D97-AF65-F5344CB8AC3E}">
        <p14:creationId xmlns:p14="http://schemas.microsoft.com/office/powerpoint/2010/main" val="366406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pPr marL="171450" indent="-171450">
              <a:buFontTx/>
              <a:buChar char="-"/>
            </a:pPr>
            <a:r>
              <a:rPr lang="en-US" sz="1200" b="0" i="0" kern="1200" dirty="0" smtClean="0">
                <a:solidFill>
                  <a:schemeClr val="tx1"/>
                </a:solidFill>
                <a:effectLst/>
                <a:latin typeface="+mn-lt"/>
                <a:ea typeface="+mn-ea"/>
                <a:cs typeface="+mn-cs"/>
              </a:rPr>
              <a:t>Most </a:t>
            </a:r>
            <a:r>
              <a:rPr lang="en-US" sz="1200" b="0" i="0" kern="1200" dirty="0" err="1" smtClean="0">
                <a:solidFill>
                  <a:schemeClr val="tx1"/>
                </a:solidFill>
                <a:effectLst/>
                <a:latin typeface="+mn-lt"/>
                <a:ea typeface="+mn-ea"/>
                <a:cs typeface="+mn-cs"/>
              </a:rPr>
              <a:t>akkor</a:t>
            </a:r>
            <a:r>
              <a:rPr lang="en-US" sz="1200" b="0" i="0" kern="1200" baseline="0" dirty="0" smtClean="0">
                <a:solidFill>
                  <a:schemeClr val="tx1"/>
                </a:solidFill>
                <a:effectLst/>
                <a:latin typeface="+mn-lt"/>
                <a:ea typeface="+mn-ea"/>
                <a:cs typeface="+mn-cs"/>
              </a:rPr>
              <a:t> linkerd2 </a:t>
            </a:r>
            <a:r>
              <a:rPr lang="en-US" sz="1200" b="0" i="0" kern="1200" baseline="0" dirty="0" err="1" smtClean="0">
                <a:solidFill>
                  <a:schemeClr val="tx1"/>
                </a:solidFill>
                <a:effectLst/>
                <a:latin typeface="+mn-lt"/>
                <a:ea typeface="+mn-ea"/>
                <a:cs typeface="+mn-cs"/>
              </a:rPr>
              <a:t>vagy</a:t>
            </a:r>
            <a:r>
              <a:rPr lang="en-US" sz="1200" b="0" i="0" kern="1200" baseline="0" dirty="0" smtClean="0">
                <a:solidFill>
                  <a:schemeClr val="tx1"/>
                </a:solidFill>
                <a:effectLst/>
                <a:latin typeface="+mn-lt"/>
                <a:ea typeface="+mn-ea"/>
                <a:cs typeface="+mn-cs"/>
              </a:rPr>
              <a:t> conduit?</a:t>
            </a:r>
          </a:p>
          <a:p>
            <a:pPr marL="0" indent="0">
              <a:buFontTx/>
              <a:buNone/>
            </a:pP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Linkerd</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nem</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opensource</a:t>
            </a:r>
            <a:r>
              <a:rPr lang="en-US" sz="1200" b="0" i="0" kern="1200" baseline="0" dirty="0" smtClean="0">
                <a:solidFill>
                  <a:schemeClr val="tx1"/>
                </a:solidFill>
                <a:effectLst/>
                <a:latin typeface="+mn-lt"/>
                <a:ea typeface="+mn-ea"/>
                <a:cs typeface="+mn-cs"/>
              </a:rPr>
              <a:t>? Conduit?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Rust is a systems programming language that runs blazingly fast, prevents </a:t>
            </a:r>
            <a:r>
              <a:rPr lang="en-US" sz="1200" b="0" i="0" kern="1200" dirty="0" err="1" smtClean="0">
                <a:solidFill>
                  <a:schemeClr val="tx1"/>
                </a:solidFill>
                <a:effectLst/>
                <a:latin typeface="+mn-lt"/>
                <a:ea typeface="+mn-ea"/>
                <a:cs typeface="+mn-cs"/>
              </a:rPr>
              <a:t>segfaults</a:t>
            </a:r>
            <a:r>
              <a:rPr lang="en-US" sz="1200" b="0" i="0" kern="1200" dirty="0" smtClean="0">
                <a:solidFill>
                  <a:schemeClr val="tx1"/>
                </a:solidFill>
                <a:effectLst/>
                <a:latin typeface="+mn-lt"/>
                <a:ea typeface="+mn-ea"/>
                <a:cs typeface="+mn-cs"/>
              </a:rPr>
              <a:t>, and guarantees thread safety.</a:t>
            </a:r>
          </a:p>
          <a:p>
            <a:r>
              <a:rPr lang="en-US" sz="1200" b="0" i="0" kern="1200" dirty="0" smtClean="0">
                <a:solidFill>
                  <a:schemeClr val="tx1"/>
                </a:solidFill>
                <a:effectLst/>
                <a:latin typeface="+mn-lt"/>
                <a:ea typeface="+mn-ea"/>
                <a:cs typeface="+mn-cs"/>
              </a:rPr>
              <a:t>Featuring</a:t>
            </a:r>
          </a:p>
          <a:p>
            <a:r>
              <a:rPr lang="en-US" sz="1200" b="0" i="0" kern="1200" dirty="0" smtClean="0">
                <a:solidFill>
                  <a:schemeClr val="tx1"/>
                </a:solidFill>
                <a:effectLst/>
                <a:latin typeface="+mn-lt"/>
                <a:ea typeface="+mn-ea"/>
                <a:cs typeface="+mn-cs"/>
              </a:rPr>
              <a:t>zero-cost abstractions</a:t>
            </a:r>
          </a:p>
          <a:p>
            <a:r>
              <a:rPr lang="en-US" sz="1200" b="0" i="0" kern="1200" dirty="0" smtClean="0">
                <a:solidFill>
                  <a:schemeClr val="tx1"/>
                </a:solidFill>
                <a:effectLst/>
                <a:latin typeface="+mn-lt"/>
                <a:ea typeface="+mn-ea"/>
                <a:cs typeface="+mn-cs"/>
              </a:rPr>
              <a:t>move semantics</a:t>
            </a:r>
          </a:p>
          <a:p>
            <a:r>
              <a:rPr lang="en-US" sz="1200" b="0" i="0" kern="1200" dirty="0" smtClean="0">
                <a:solidFill>
                  <a:schemeClr val="tx1"/>
                </a:solidFill>
                <a:effectLst/>
                <a:latin typeface="+mn-lt"/>
                <a:ea typeface="+mn-ea"/>
                <a:cs typeface="+mn-cs"/>
              </a:rPr>
              <a:t>guaranteed memory safety</a:t>
            </a:r>
          </a:p>
          <a:p>
            <a:r>
              <a:rPr lang="en-US" sz="1200" b="0" i="0" kern="1200" dirty="0" smtClean="0">
                <a:solidFill>
                  <a:schemeClr val="tx1"/>
                </a:solidFill>
                <a:effectLst/>
                <a:latin typeface="+mn-lt"/>
                <a:ea typeface="+mn-ea"/>
                <a:cs typeface="+mn-cs"/>
              </a:rPr>
              <a:t>threads without data races</a:t>
            </a:r>
          </a:p>
          <a:p>
            <a:r>
              <a:rPr lang="en-US" sz="1200" b="0" i="0" kern="1200" dirty="0" smtClean="0">
                <a:solidFill>
                  <a:schemeClr val="tx1"/>
                </a:solidFill>
                <a:effectLst/>
                <a:latin typeface="+mn-lt"/>
                <a:ea typeface="+mn-ea"/>
                <a:cs typeface="+mn-cs"/>
              </a:rPr>
              <a:t>trait-based generics</a:t>
            </a:r>
          </a:p>
          <a:p>
            <a:r>
              <a:rPr lang="en-US" sz="1200" b="0" i="0" kern="1200" dirty="0" smtClean="0">
                <a:solidFill>
                  <a:schemeClr val="tx1"/>
                </a:solidFill>
                <a:effectLst/>
                <a:latin typeface="+mn-lt"/>
                <a:ea typeface="+mn-ea"/>
                <a:cs typeface="+mn-cs"/>
              </a:rPr>
              <a:t>pattern matching</a:t>
            </a:r>
          </a:p>
          <a:p>
            <a:r>
              <a:rPr lang="en-US" sz="1200" b="0" i="0" kern="1200" dirty="0" smtClean="0">
                <a:solidFill>
                  <a:schemeClr val="tx1"/>
                </a:solidFill>
                <a:effectLst/>
                <a:latin typeface="+mn-lt"/>
                <a:ea typeface="+mn-ea"/>
                <a:cs typeface="+mn-cs"/>
              </a:rPr>
              <a:t>type inference</a:t>
            </a:r>
          </a:p>
          <a:p>
            <a:r>
              <a:rPr lang="en-US" sz="1200" b="0" i="0" kern="1200" dirty="0" smtClean="0">
                <a:solidFill>
                  <a:schemeClr val="tx1"/>
                </a:solidFill>
                <a:effectLst/>
                <a:latin typeface="+mn-lt"/>
                <a:ea typeface="+mn-ea"/>
                <a:cs typeface="+mn-cs"/>
              </a:rPr>
              <a:t>minimal runtime</a:t>
            </a:r>
          </a:p>
          <a:p>
            <a:r>
              <a:rPr lang="en-US" sz="1200" b="0" i="0" kern="1200" dirty="0" smtClean="0">
                <a:solidFill>
                  <a:schemeClr val="tx1"/>
                </a:solidFill>
                <a:effectLst/>
                <a:latin typeface="+mn-lt"/>
                <a:ea typeface="+mn-ea"/>
                <a:cs typeface="+mn-cs"/>
              </a:rPr>
              <a:t>efficient C bindings</a:t>
            </a:r>
          </a:p>
          <a:p>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16</a:t>
            </a:fld>
            <a:endParaRPr lang="hu-HU"/>
          </a:p>
        </p:txBody>
      </p:sp>
    </p:spTree>
    <p:extLst>
      <p:ext uri="{BB962C8B-B14F-4D97-AF65-F5344CB8AC3E}">
        <p14:creationId xmlns:p14="http://schemas.microsoft.com/office/powerpoint/2010/main" val="1382319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The core component used for traffic management in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Pilot</a:t>
            </a:r>
            <a:r>
              <a:rPr lang="en-US" sz="1200" b="0" i="0" kern="1200" dirty="0" smtClean="0">
                <a:solidFill>
                  <a:schemeClr val="tx1"/>
                </a:solidFill>
                <a:effectLst/>
                <a:latin typeface="+mn-lt"/>
                <a:ea typeface="+mn-ea"/>
                <a:cs typeface="+mn-cs"/>
              </a:rPr>
              <a:t>, which manages and configures all the Envoy proxy instances deployed in a particular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 Pilot lets you specify which rules you want to use to route traffic between Envoy proxies and configure failure recovery features such as timeouts, retries, and circuit breakers. It also maintains a canonical model of all the services in the mesh and uses this model to let Envoy instances know about the other Envoy instances in the mesh via its discovery service.</a:t>
            </a:r>
          </a:p>
          <a:p>
            <a:r>
              <a:rPr lang="en-US" sz="1200" b="0" i="0" kern="1200" dirty="0" smtClean="0">
                <a:solidFill>
                  <a:schemeClr val="tx1"/>
                </a:solidFill>
                <a:effectLst/>
                <a:latin typeface="+mn-lt"/>
                <a:ea typeface="+mn-ea"/>
                <a:cs typeface="+mn-cs"/>
              </a:rPr>
              <a:t>Each Envoy instance maintains </a:t>
            </a:r>
            <a:r>
              <a:rPr lang="en-US" sz="1200" b="0" i="0" u="none" strike="noStrike" kern="1200" dirty="0" smtClean="0">
                <a:solidFill>
                  <a:schemeClr val="tx1"/>
                </a:solidFill>
                <a:effectLst/>
                <a:latin typeface="+mn-lt"/>
                <a:ea typeface="+mn-ea"/>
                <a:cs typeface="+mn-cs"/>
                <a:hlinkClick r:id="rId3"/>
              </a:rPr>
              <a:t>load balancing information</a:t>
            </a:r>
            <a:r>
              <a:rPr lang="en-US" sz="1200" b="0" i="0" kern="1200" dirty="0" smtClean="0">
                <a:solidFill>
                  <a:schemeClr val="tx1"/>
                </a:solidFill>
                <a:effectLst/>
                <a:latin typeface="+mn-lt"/>
                <a:ea typeface="+mn-ea"/>
                <a:cs typeface="+mn-cs"/>
              </a:rPr>
              <a:t> based on the information it gets from Pilot and periodic health-checks of other instances in its load-balancing pool, allowing it to intelligently distribute traffic between destination instances while following its specified routing rules.</a:t>
            </a:r>
          </a:p>
          <a:p>
            <a:r>
              <a:rPr lang="en-US" sz="1200" b="0" i="0" kern="1200" dirty="0" smtClean="0">
                <a:solidFill>
                  <a:schemeClr val="tx1"/>
                </a:solidFill>
                <a:effectLst/>
                <a:latin typeface="+mn-lt"/>
                <a:ea typeface="+mn-ea"/>
                <a:cs typeface="+mn-cs"/>
              </a:rPr>
              <a:t>Pilot is responsible for the lifecycle of Envoy instances deployed across the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shown in the figure above, Pilot maintains a canonical representation of services in the mesh that is independent of the underlying platform. Platform-specific adapters in Pilot are responsible for populating this canonical model appropriately. For example, the Kubernetes adapter in Pilot implements the necessary controllers to watch the Kubernetes API server for changes to the pod registration information, ingress resources, and third-party resources that store traffic management rules. This data is translated into the canonical representation. An Envoy-specific configuration is then generated based on the canonical representation.</a:t>
            </a:r>
          </a:p>
          <a:p>
            <a:r>
              <a:rPr lang="en-US" sz="1200" b="0" i="0" kern="1200" dirty="0" smtClean="0">
                <a:solidFill>
                  <a:schemeClr val="tx1"/>
                </a:solidFill>
                <a:effectLst/>
                <a:latin typeface="+mn-lt"/>
                <a:ea typeface="+mn-ea"/>
                <a:cs typeface="+mn-cs"/>
              </a:rPr>
              <a:t>Pilot enables </a:t>
            </a:r>
            <a:r>
              <a:rPr lang="en-US" sz="1200" b="0" i="0" u="none" strike="noStrike" kern="1200" dirty="0" smtClean="0">
                <a:solidFill>
                  <a:schemeClr val="tx1"/>
                </a:solidFill>
                <a:effectLst/>
                <a:latin typeface="+mn-lt"/>
                <a:ea typeface="+mn-ea"/>
                <a:cs typeface="+mn-cs"/>
                <a:hlinkClick r:id="rId4"/>
              </a:rPr>
              <a:t>service discovery</a:t>
            </a:r>
            <a:r>
              <a:rPr lang="en-US" sz="1200" b="0" i="0" kern="1200" dirty="0" smtClean="0">
                <a:solidFill>
                  <a:schemeClr val="tx1"/>
                </a:solidFill>
                <a:effectLst/>
                <a:latin typeface="+mn-lt"/>
                <a:ea typeface="+mn-ea"/>
                <a:cs typeface="+mn-cs"/>
              </a:rPr>
              <a:t>, dynamic updates to </a:t>
            </a:r>
            <a:r>
              <a:rPr lang="en-US" sz="1200" b="0" i="0" u="none" strike="noStrike" kern="1200" dirty="0" smtClean="0">
                <a:solidFill>
                  <a:schemeClr val="tx1"/>
                </a:solidFill>
                <a:effectLst/>
                <a:latin typeface="+mn-lt"/>
                <a:ea typeface="+mn-ea"/>
                <a:cs typeface="+mn-cs"/>
                <a:hlinkClick r:id="rId5"/>
              </a:rPr>
              <a:t>load balancing pools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a:rPr>
              <a:t>routing tables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You can specify high-level traffic management rules through </a:t>
            </a:r>
            <a:r>
              <a:rPr lang="en-US" sz="1200" b="0" i="0" u="none" strike="noStrike" kern="1200" dirty="0" smtClean="0">
                <a:solidFill>
                  <a:schemeClr val="tx1"/>
                </a:solidFill>
                <a:effectLst/>
                <a:latin typeface="+mn-lt"/>
                <a:ea typeface="+mn-ea"/>
                <a:cs typeface="+mn-cs"/>
                <a:hlinkClick r:id="rId7"/>
              </a:rPr>
              <a:t>Pilot’s Rule configuration</a:t>
            </a:r>
            <a:r>
              <a:rPr lang="en-US" sz="1200" b="0" i="0" kern="1200" dirty="0" smtClean="0">
                <a:solidFill>
                  <a:schemeClr val="tx1"/>
                </a:solidFill>
                <a:effectLst/>
                <a:latin typeface="+mn-lt"/>
                <a:ea typeface="+mn-ea"/>
                <a:cs typeface="+mn-cs"/>
              </a:rPr>
              <a:t>. These rules are translated into low-level configurations and distributed to Envoy instances.</a:t>
            </a:r>
          </a:p>
          <a:p>
            <a:endParaRPr lang="en-US" sz="1200" b="0" i="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4A7C88CC-9452-4C98-93D8-9DBF75166190}" type="slidenum">
              <a:rPr lang="hu-HU" smtClean="0"/>
              <a:pPr/>
              <a:t>17</a:t>
            </a:fld>
            <a:endParaRPr lang="hu-HU"/>
          </a:p>
        </p:txBody>
      </p:sp>
    </p:spTree>
    <p:extLst>
      <p:ext uri="{BB962C8B-B14F-4D97-AF65-F5344CB8AC3E}">
        <p14:creationId xmlns:p14="http://schemas.microsoft.com/office/powerpoint/2010/main" val="2285861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The core component used for traffic management in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Pilot</a:t>
            </a:r>
            <a:r>
              <a:rPr lang="en-US" sz="1200" b="0" i="0" kern="1200" dirty="0" smtClean="0">
                <a:solidFill>
                  <a:schemeClr val="tx1"/>
                </a:solidFill>
                <a:effectLst/>
                <a:latin typeface="+mn-lt"/>
                <a:ea typeface="+mn-ea"/>
                <a:cs typeface="+mn-cs"/>
              </a:rPr>
              <a:t>, which manages and configures all the Envoy proxy instances deployed in a particular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 Pilot lets you specify which rules you want to use to route traffic between Envoy proxies and configure failure recovery features such as timeouts, retries, and circuit breakers. It also maintains a canonical model of all the services in the mesh and uses this model to let Envoy instances know about the other Envoy instances in the mesh via its discovery service.</a:t>
            </a:r>
          </a:p>
          <a:p>
            <a:r>
              <a:rPr lang="en-US" sz="1200" b="0" i="0" kern="1200" dirty="0" smtClean="0">
                <a:solidFill>
                  <a:schemeClr val="tx1"/>
                </a:solidFill>
                <a:effectLst/>
                <a:latin typeface="+mn-lt"/>
                <a:ea typeface="+mn-ea"/>
                <a:cs typeface="+mn-cs"/>
              </a:rPr>
              <a:t>Each Envoy instance maintains </a:t>
            </a:r>
            <a:r>
              <a:rPr lang="en-US" sz="1200" b="0" i="0" u="none" strike="noStrike" kern="1200" dirty="0" smtClean="0">
                <a:solidFill>
                  <a:schemeClr val="tx1"/>
                </a:solidFill>
                <a:effectLst/>
                <a:latin typeface="+mn-lt"/>
                <a:ea typeface="+mn-ea"/>
                <a:cs typeface="+mn-cs"/>
                <a:hlinkClick r:id="rId3"/>
              </a:rPr>
              <a:t>load balancing information</a:t>
            </a:r>
            <a:r>
              <a:rPr lang="en-US" sz="1200" b="0" i="0" kern="1200" dirty="0" smtClean="0">
                <a:solidFill>
                  <a:schemeClr val="tx1"/>
                </a:solidFill>
                <a:effectLst/>
                <a:latin typeface="+mn-lt"/>
                <a:ea typeface="+mn-ea"/>
                <a:cs typeface="+mn-cs"/>
              </a:rPr>
              <a:t> based on the information it gets from Pilot and periodic health-checks of other instances in its load-balancing pool, allowing it to intelligently distribute traffic between destination instances while following its specified routing rules.</a:t>
            </a:r>
          </a:p>
          <a:p>
            <a:r>
              <a:rPr lang="en-US" sz="1200" b="0" i="0" kern="1200" dirty="0" smtClean="0">
                <a:solidFill>
                  <a:schemeClr val="tx1"/>
                </a:solidFill>
                <a:effectLst/>
                <a:latin typeface="+mn-lt"/>
                <a:ea typeface="+mn-ea"/>
                <a:cs typeface="+mn-cs"/>
              </a:rPr>
              <a:t>Pilot is responsible for the lifecycle of Envoy instances deployed across the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shown in the figure above, Pilot maintains a canonical representation of services in the mesh that is independent of the underlying platform. Platform-specific adapters in Pilot are responsible for populating this canonical model appropriately. For example, the Kubernetes adapter in Pilot implements the necessary controllers to watch the Kubernetes API server for changes to the pod registration information, ingress resources, and third-party resources that store traffic management rules. This data is translated into the canonical representation. An Envoy-specific configuration is then generated based on the canonical representation.</a:t>
            </a:r>
          </a:p>
          <a:p>
            <a:r>
              <a:rPr lang="en-US" sz="1200" b="0" i="0" kern="1200" dirty="0" smtClean="0">
                <a:solidFill>
                  <a:schemeClr val="tx1"/>
                </a:solidFill>
                <a:effectLst/>
                <a:latin typeface="+mn-lt"/>
                <a:ea typeface="+mn-ea"/>
                <a:cs typeface="+mn-cs"/>
              </a:rPr>
              <a:t>Pilot enables </a:t>
            </a:r>
            <a:r>
              <a:rPr lang="en-US" sz="1200" b="0" i="0" u="none" strike="noStrike" kern="1200" dirty="0" smtClean="0">
                <a:solidFill>
                  <a:schemeClr val="tx1"/>
                </a:solidFill>
                <a:effectLst/>
                <a:latin typeface="+mn-lt"/>
                <a:ea typeface="+mn-ea"/>
                <a:cs typeface="+mn-cs"/>
                <a:hlinkClick r:id="rId4"/>
              </a:rPr>
              <a:t>service discovery</a:t>
            </a:r>
            <a:r>
              <a:rPr lang="en-US" sz="1200" b="0" i="0" kern="1200" dirty="0" smtClean="0">
                <a:solidFill>
                  <a:schemeClr val="tx1"/>
                </a:solidFill>
                <a:effectLst/>
                <a:latin typeface="+mn-lt"/>
                <a:ea typeface="+mn-ea"/>
                <a:cs typeface="+mn-cs"/>
              </a:rPr>
              <a:t>, dynamic updates to </a:t>
            </a:r>
            <a:r>
              <a:rPr lang="en-US" sz="1200" b="0" i="0" u="none" strike="noStrike" kern="1200" dirty="0" smtClean="0">
                <a:solidFill>
                  <a:schemeClr val="tx1"/>
                </a:solidFill>
                <a:effectLst/>
                <a:latin typeface="+mn-lt"/>
                <a:ea typeface="+mn-ea"/>
                <a:cs typeface="+mn-cs"/>
                <a:hlinkClick r:id="rId5"/>
              </a:rPr>
              <a:t>load balancing pools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a:rPr>
              <a:t>routing tables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You can specify high-level traffic management rules through </a:t>
            </a:r>
            <a:r>
              <a:rPr lang="en-US" sz="1200" b="0" i="0" u="none" strike="noStrike" kern="1200" dirty="0" smtClean="0">
                <a:solidFill>
                  <a:schemeClr val="tx1"/>
                </a:solidFill>
                <a:effectLst/>
                <a:latin typeface="+mn-lt"/>
                <a:ea typeface="+mn-ea"/>
                <a:cs typeface="+mn-cs"/>
                <a:hlinkClick r:id="rId7"/>
              </a:rPr>
              <a:t>Pilot’s Rule configuration</a:t>
            </a:r>
            <a:r>
              <a:rPr lang="en-US" sz="1200" b="0" i="0" kern="1200" dirty="0" smtClean="0">
                <a:solidFill>
                  <a:schemeClr val="tx1"/>
                </a:solidFill>
                <a:effectLst/>
                <a:latin typeface="+mn-lt"/>
                <a:ea typeface="+mn-ea"/>
                <a:cs typeface="+mn-cs"/>
              </a:rPr>
              <a:t>. These rules are translated into low-level configurations and distributed to Envoy instances.</a:t>
            </a:r>
          </a:p>
          <a:p>
            <a:endParaRPr lang="en-US" sz="1200" b="0" i="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4A7C88CC-9452-4C98-93D8-9DBF75166190}" type="slidenum">
              <a:rPr lang="hu-HU" smtClean="0"/>
              <a:pPr/>
              <a:t>18</a:t>
            </a:fld>
            <a:endParaRPr lang="hu-HU"/>
          </a:p>
        </p:txBody>
      </p:sp>
    </p:spTree>
    <p:extLst>
      <p:ext uri="{BB962C8B-B14F-4D97-AF65-F5344CB8AC3E}">
        <p14:creationId xmlns:p14="http://schemas.microsoft.com/office/powerpoint/2010/main" val="292599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normAutofit fontScale="92500"/>
          </a:bodyPr>
          <a:lstStyle/>
          <a:p>
            <a:r>
              <a:rPr lang="en-US" sz="1200" b="0" i="0" kern="1200" dirty="0" smtClean="0">
                <a:solidFill>
                  <a:schemeClr val="tx1"/>
                </a:solidFill>
                <a:effectLst/>
                <a:latin typeface="+mn-lt"/>
                <a:ea typeface="+mn-ea"/>
                <a:cs typeface="+mn-cs"/>
              </a:rPr>
              <a:t>The core component used for traffic management in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Pilot</a:t>
            </a:r>
            <a:r>
              <a:rPr lang="en-US" sz="1200" b="0" i="0" kern="1200" dirty="0" smtClean="0">
                <a:solidFill>
                  <a:schemeClr val="tx1"/>
                </a:solidFill>
                <a:effectLst/>
                <a:latin typeface="+mn-lt"/>
                <a:ea typeface="+mn-ea"/>
                <a:cs typeface="+mn-cs"/>
              </a:rPr>
              <a:t>, which manages and configures all the Envoy proxy instances deployed in a particular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 Pilot lets you specify which rules you want to use to route traffic between Envoy proxies and configure failure recovery features such as timeouts, retries, and circuit breakers. It also maintains a canonical model of all the services in the mesh and uses this model to let Envoy instances know about the other Envoy instances in the mesh via its discovery service.</a:t>
            </a:r>
          </a:p>
          <a:p>
            <a:r>
              <a:rPr lang="en-US" sz="1200" b="0" i="0" kern="1200" dirty="0" smtClean="0">
                <a:solidFill>
                  <a:schemeClr val="tx1"/>
                </a:solidFill>
                <a:effectLst/>
                <a:latin typeface="+mn-lt"/>
                <a:ea typeface="+mn-ea"/>
                <a:cs typeface="+mn-cs"/>
              </a:rPr>
              <a:t>Each Envoy instance maintains </a:t>
            </a:r>
            <a:r>
              <a:rPr lang="en-US" sz="1200" b="0" i="0" u="none" strike="noStrike" kern="1200" dirty="0" smtClean="0">
                <a:solidFill>
                  <a:schemeClr val="tx1"/>
                </a:solidFill>
                <a:effectLst/>
                <a:latin typeface="+mn-lt"/>
                <a:ea typeface="+mn-ea"/>
                <a:cs typeface="+mn-cs"/>
                <a:hlinkClick r:id="rId3"/>
              </a:rPr>
              <a:t>load balancing information</a:t>
            </a:r>
            <a:r>
              <a:rPr lang="en-US" sz="1200" b="0" i="0" kern="1200" dirty="0" smtClean="0">
                <a:solidFill>
                  <a:schemeClr val="tx1"/>
                </a:solidFill>
                <a:effectLst/>
                <a:latin typeface="+mn-lt"/>
                <a:ea typeface="+mn-ea"/>
                <a:cs typeface="+mn-cs"/>
              </a:rPr>
              <a:t> based on the information it gets from Pilot and periodic health-checks of other instances in its load-balancing pool, allowing it to intelligently distribute traffic between destination instances while following its specified routing rules.</a:t>
            </a:r>
          </a:p>
          <a:p>
            <a:r>
              <a:rPr lang="en-US" sz="1200" b="0" i="0" kern="1200" dirty="0" smtClean="0">
                <a:solidFill>
                  <a:schemeClr val="tx1"/>
                </a:solidFill>
                <a:effectLst/>
                <a:latin typeface="+mn-lt"/>
                <a:ea typeface="+mn-ea"/>
                <a:cs typeface="+mn-cs"/>
              </a:rPr>
              <a:t>Pilot is responsible for the lifecycle of Envoy instances deployed across the </a:t>
            </a:r>
            <a:r>
              <a:rPr lang="en-US" sz="1200" b="0" i="0" kern="1200" dirty="0" err="1" smtClean="0">
                <a:solidFill>
                  <a:schemeClr val="tx1"/>
                </a:solidFill>
                <a:effectLst/>
                <a:latin typeface="+mn-lt"/>
                <a:ea typeface="+mn-ea"/>
                <a:cs typeface="+mn-cs"/>
              </a:rPr>
              <a:t>Istio</a:t>
            </a:r>
            <a:r>
              <a:rPr lang="en-US" sz="1200" b="0" i="0" kern="1200" dirty="0" smtClean="0">
                <a:solidFill>
                  <a:schemeClr val="tx1"/>
                </a:solidFill>
                <a:effectLst/>
                <a:latin typeface="+mn-lt"/>
                <a:ea typeface="+mn-ea"/>
                <a:cs typeface="+mn-cs"/>
              </a:rPr>
              <a:t> service mesh.</a:t>
            </a:r>
            <a:endParaRPr lang="hu-H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As shown in the figure above, Pilot maintains a canonical representation of services in the mesh that is independent of the underlying platform. Platform-specific adapters in Pilot are responsible for populating this canonical model appropriately. For example, the Kubernetes adapter in Pilot implements the necessary controllers to watch the Kubernetes API server for changes to the pod registration information, ingress resources, and third-party resources that store traffic management rules. This data is translated into the canonical representation. An Envoy-specific configuration is then generated based on the canonical representation.</a:t>
            </a:r>
          </a:p>
          <a:p>
            <a:r>
              <a:rPr lang="en-US" sz="1200" b="0" i="0" kern="1200" dirty="0" smtClean="0">
                <a:solidFill>
                  <a:schemeClr val="tx1"/>
                </a:solidFill>
                <a:effectLst/>
                <a:latin typeface="+mn-lt"/>
                <a:ea typeface="+mn-ea"/>
                <a:cs typeface="+mn-cs"/>
              </a:rPr>
              <a:t>Pilot enables </a:t>
            </a:r>
            <a:r>
              <a:rPr lang="en-US" sz="1200" b="0" i="0" u="none" strike="noStrike" kern="1200" dirty="0" smtClean="0">
                <a:solidFill>
                  <a:schemeClr val="tx1"/>
                </a:solidFill>
                <a:effectLst/>
                <a:latin typeface="+mn-lt"/>
                <a:ea typeface="+mn-ea"/>
                <a:cs typeface="+mn-cs"/>
                <a:hlinkClick r:id="rId4"/>
              </a:rPr>
              <a:t>service discovery</a:t>
            </a:r>
            <a:r>
              <a:rPr lang="en-US" sz="1200" b="0" i="0" kern="1200" dirty="0" smtClean="0">
                <a:solidFill>
                  <a:schemeClr val="tx1"/>
                </a:solidFill>
                <a:effectLst/>
                <a:latin typeface="+mn-lt"/>
                <a:ea typeface="+mn-ea"/>
                <a:cs typeface="+mn-cs"/>
              </a:rPr>
              <a:t>, dynamic updates to </a:t>
            </a:r>
            <a:r>
              <a:rPr lang="en-US" sz="1200" b="0" i="0" u="none" strike="noStrike" kern="1200" dirty="0" smtClean="0">
                <a:solidFill>
                  <a:schemeClr val="tx1"/>
                </a:solidFill>
                <a:effectLst/>
                <a:latin typeface="+mn-lt"/>
                <a:ea typeface="+mn-ea"/>
                <a:cs typeface="+mn-cs"/>
                <a:hlinkClick r:id="rId5"/>
              </a:rPr>
              <a:t>load balancing pools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a:rPr>
              <a:t>routing tables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You can specify high-level traffic management rules through </a:t>
            </a:r>
            <a:r>
              <a:rPr lang="en-US" sz="1200" b="0" i="0" u="none" strike="noStrike" kern="1200" dirty="0" smtClean="0">
                <a:solidFill>
                  <a:schemeClr val="tx1"/>
                </a:solidFill>
                <a:effectLst/>
                <a:latin typeface="+mn-lt"/>
                <a:ea typeface="+mn-ea"/>
                <a:cs typeface="+mn-cs"/>
                <a:hlinkClick r:id="rId7"/>
              </a:rPr>
              <a:t>Pilot’s Rule configuration</a:t>
            </a:r>
            <a:r>
              <a:rPr lang="en-US" sz="1200" b="0" i="0" kern="1200" dirty="0" smtClean="0">
                <a:solidFill>
                  <a:schemeClr val="tx1"/>
                </a:solidFill>
                <a:effectLst/>
                <a:latin typeface="+mn-lt"/>
                <a:ea typeface="+mn-ea"/>
                <a:cs typeface="+mn-cs"/>
              </a:rPr>
              <a:t>. These rules are translated into low-level configurations and distributed to Envoy instances.</a:t>
            </a:r>
          </a:p>
          <a:p>
            <a:endParaRPr lang="en-US" sz="1200" b="0" i="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4A7C88CC-9452-4C98-93D8-9DBF75166190}" type="slidenum">
              <a:rPr lang="hu-HU" smtClean="0"/>
              <a:pPr/>
              <a:t>19</a:t>
            </a:fld>
            <a:endParaRPr lang="hu-HU"/>
          </a:p>
        </p:txBody>
      </p:sp>
    </p:spTree>
    <p:extLst>
      <p:ext uri="{BB962C8B-B14F-4D97-AF65-F5344CB8AC3E}">
        <p14:creationId xmlns:p14="http://schemas.microsoft.com/office/powerpoint/2010/main" val="58572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dirty="0" err="1" smtClean="0"/>
              <a:t>Az</a:t>
            </a:r>
            <a:r>
              <a:rPr lang="en-US" dirty="0" smtClean="0"/>
              <a:t> </a:t>
            </a:r>
            <a:r>
              <a:rPr lang="en-US" dirty="0" err="1" smtClean="0"/>
              <a:t>első</a:t>
            </a:r>
            <a:r>
              <a:rPr lang="en-US" dirty="0" smtClean="0"/>
              <a:t> </a:t>
            </a:r>
            <a:r>
              <a:rPr lang="en-US" dirty="0" err="1" smtClean="0"/>
              <a:t>oszlop</a:t>
            </a:r>
            <a:r>
              <a:rPr lang="en-US" dirty="0" smtClean="0"/>
              <a:t> a </a:t>
            </a:r>
            <a:r>
              <a:rPr lang="en-US" dirty="0" err="1" smtClean="0"/>
              <a:t>módszertan</a:t>
            </a:r>
            <a:r>
              <a:rPr lang="en-US" dirty="0" smtClean="0"/>
              <a:t>, a </a:t>
            </a:r>
            <a:r>
              <a:rPr lang="en-US" dirty="0" err="1" smtClean="0"/>
              <a:t>többi</a:t>
            </a:r>
            <a:r>
              <a:rPr lang="en-US" dirty="0" smtClean="0"/>
              <a:t> </a:t>
            </a:r>
            <a:r>
              <a:rPr lang="en-US" dirty="0" err="1" smtClean="0"/>
              <a:t>pedig</a:t>
            </a:r>
            <a:r>
              <a:rPr lang="en-US" dirty="0" smtClean="0"/>
              <a:t> a </a:t>
            </a:r>
            <a:r>
              <a:rPr lang="en-US" dirty="0" err="1" smtClean="0"/>
              <a:t>technológia</a:t>
            </a:r>
            <a:r>
              <a:rPr lang="en-US" dirty="0" smtClean="0"/>
              <a:t> </a:t>
            </a:r>
            <a:r>
              <a:rPr lang="en-US" dirty="0" err="1" smtClean="0"/>
              <a:t>rész</a:t>
            </a:r>
            <a:r>
              <a:rPr lang="en-US" dirty="0" smtClean="0"/>
              <a:t>.</a:t>
            </a:r>
            <a:r>
              <a:rPr lang="en-US" baseline="0" dirty="0" smtClean="0"/>
              <a:t> Ha </a:t>
            </a:r>
            <a:r>
              <a:rPr lang="en-US" baseline="0" dirty="0" err="1" smtClean="0"/>
              <a:t>ehhez</a:t>
            </a:r>
            <a:r>
              <a:rPr lang="en-US" baseline="0" dirty="0" smtClean="0"/>
              <a:t> </a:t>
            </a:r>
            <a:r>
              <a:rPr lang="en-US" baseline="0" dirty="0" err="1" smtClean="0"/>
              <a:t>az</a:t>
            </a:r>
            <a:r>
              <a:rPr lang="en-US" baseline="0" dirty="0" smtClean="0"/>
              <a:t> OS community </a:t>
            </a:r>
            <a:r>
              <a:rPr lang="en-US" baseline="0" dirty="0" err="1" smtClean="0"/>
              <a:t>növekedését</a:t>
            </a:r>
            <a:r>
              <a:rPr lang="en-US" baseline="0" dirty="0" smtClean="0"/>
              <a:t> is </a:t>
            </a:r>
            <a:r>
              <a:rPr lang="en-US" baseline="0" dirty="0" err="1" smtClean="0"/>
              <a:t>hozzáadjuk</a:t>
            </a:r>
            <a:r>
              <a:rPr lang="en-US" baseline="0" dirty="0" smtClean="0"/>
              <a:t>, </a:t>
            </a:r>
            <a:r>
              <a:rPr lang="en-US" baseline="0" dirty="0" err="1" smtClean="0"/>
              <a:t>akkor</a:t>
            </a:r>
            <a:r>
              <a:rPr lang="en-US" baseline="0" dirty="0" smtClean="0"/>
              <a:t> </a:t>
            </a:r>
            <a:r>
              <a:rPr lang="en-US" baseline="0" dirty="0" err="1" smtClean="0"/>
              <a:t>talán</a:t>
            </a:r>
            <a:r>
              <a:rPr lang="en-US" baseline="0" dirty="0" smtClean="0"/>
              <a:t> ma </a:t>
            </a:r>
            <a:r>
              <a:rPr lang="en-US" baseline="0" dirty="0" err="1" smtClean="0"/>
              <a:t>tartunk</a:t>
            </a:r>
            <a:r>
              <a:rPr lang="en-US" baseline="0" dirty="0" smtClean="0"/>
              <a:t> </a:t>
            </a:r>
            <a:r>
              <a:rPr lang="en-US" baseline="0" dirty="0" err="1" smtClean="0"/>
              <a:t>igazán</a:t>
            </a:r>
            <a:r>
              <a:rPr lang="en-US" baseline="0" dirty="0" smtClean="0"/>
              <a:t> </a:t>
            </a:r>
            <a:r>
              <a:rPr lang="en-US" baseline="0" dirty="0" err="1" smtClean="0"/>
              <a:t>ott</a:t>
            </a:r>
            <a:r>
              <a:rPr lang="en-US" baseline="0" dirty="0" smtClean="0"/>
              <a:t>, </a:t>
            </a:r>
            <a:r>
              <a:rPr lang="en-US" baseline="0" dirty="0" err="1" smtClean="0"/>
              <a:t>hogy</a:t>
            </a:r>
            <a:r>
              <a:rPr lang="en-US" baseline="0" dirty="0" smtClean="0"/>
              <a:t> a </a:t>
            </a:r>
            <a:r>
              <a:rPr lang="en-US" baseline="0" dirty="0" err="1" smtClean="0"/>
              <a:t>legjobban</a:t>
            </a:r>
            <a:r>
              <a:rPr lang="en-US" baseline="0" dirty="0" smtClean="0"/>
              <a:t>/</a:t>
            </a:r>
            <a:r>
              <a:rPr lang="en-US" baseline="0" dirty="0" err="1" smtClean="0"/>
              <a:t>legkönnyebben</a:t>
            </a:r>
            <a:r>
              <a:rPr lang="en-US" baseline="0" dirty="0" smtClean="0"/>
              <a:t> </a:t>
            </a:r>
            <a:r>
              <a:rPr lang="en-US" baseline="0" dirty="0" err="1" smtClean="0"/>
              <a:t>megközelítsük</a:t>
            </a:r>
            <a:r>
              <a:rPr lang="en-US" baseline="0" dirty="0" smtClean="0"/>
              <a:t> </a:t>
            </a:r>
            <a:r>
              <a:rPr lang="en-US" baseline="0" dirty="0" err="1" smtClean="0"/>
              <a:t>az</a:t>
            </a:r>
            <a:r>
              <a:rPr lang="en-US" baseline="0" dirty="0" smtClean="0"/>
              <a:t> </a:t>
            </a:r>
            <a:r>
              <a:rPr lang="en-US" baseline="0" dirty="0" err="1" smtClean="0"/>
              <a:t>általános</a:t>
            </a:r>
            <a:r>
              <a:rPr lang="en-US" baseline="0" dirty="0" smtClean="0"/>
              <a:t> DevOps </a:t>
            </a:r>
            <a:r>
              <a:rPr lang="en-US" baseline="0" dirty="0" err="1" smtClean="0"/>
              <a:t>célokat</a:t>
            </a:r>
            <a:r>
              <a:rPr lang="en-US" baseline="0" dirty="0" smtClean="0"/>
              <a:t>. </a:t>
            </a:r>
            <a:r>
              <a:rPr lang="en-US" baseline="0" dirty="0" err="1" smtClean="0"/>
              <a:t>Én</a:t>
            </a:r>
            <a:r>
              <a:rPr lang="en-US" baseline="0" dirty="0" smtClean="0"/>
              <a:t> </a:t>
            </a:r>
            <a:r>
              <a:rPr lang="en-US" baseline="0" dirty="0" err="1" smtClean="0"/>
              <a:t>innen</a:t>
            </a:r>
            <a:r>
              <a:rPr lang="en-US" baseline="0" dirty="0" smtClean="0"/>
              <a:t> a </a:t>
            </a:r>
            <a:r>
              <a:rPr lang="en-US" baseline="0" dirty="0" err="1" smtClean="0"/>
              <a:t>microservice</a:t>
            </a:r>
            <a:r>
              <a:rPr lang="en-US" baseline="0" dirty="0" smtClean="0"/>
              <a:t>-t </a:t>
            </a:r>
            <a:r>
              <a:rPr lang="en-US" baseline="0" dirty="0" err="1" smtClean="0"/>
              <a:t>ragadnám</a:t>
            </a:r>
            <a:r>
              <a:rPr lang="en-US" baseline="0" dirty="0" smtClean="0"/>
              <a:t> </a:t>
            </a:r>
            <a:r>
              <a:rPr lang="en-US" baseline="0" dirty="0" err="1" smtClean="0"/>
              <a:t>ki</a:t>
            </a:r>
            <a:r>
              <a:rPr lang="en-US" baseline="0" dirty="0" smtClean="0"/>
              <a:t>.</a:t>
            </a:r>
          </a:p>
          <a:p>
            <a:r>
              <a:rPr lang="en-US" baseline="0" dirty="0" err="1" smtClean="0"/>
              <a:t>Egy</a:t>
            </a:r>
            <a:r>
              <a:rPr lang="en-US" baseline="0" dirty="0" smtClean="0"/>
              <a:t> </a:t>
            </a:r>
            <a:r>
              <a:rPr lang="en-US" baseline="0" dirty="0" err="1" smtClean="0"/>
              <a:t>aspektust</a:t>
            </a:r>
            <a:r>
              <a:rPr lang="en-US" baseline="0" dirty="0" smtClean="0"/>
              <a:t> </a:t>
            </a:r>
            <a:r>
              <a:rPr lang="en-US" baseline="0" dirty="0" err="1" smtClean="0"/>
              <a:t>emelnék</a:t>
            </a:r>
            <a:r>
              <a:rPr lang="en-US" baseline="0" dirty="0" smtClean="0"/>
              <a:t> </a:t>
            </a:r>
            <a:r>
              <a:rPr lang="en-US" baseline="0" dirty="0" err="1" smtClean="0"/>
              <a:t>ki</a:t>
            </a:r>
            <a:r>
              <a:rPr lang="en-US" baseline="0" dirty="0" smtClean="0"/>
              <a:t> </a:t>
            </a:r>
            <a:r>
              <a:rPr lang="en-US" baseline="0" dirty="0" err="1" smtClean="0"/>
              <a:t>az</a:t>
            </a:r>
            <a:r>
              <a:rPr lang="en-US" baseline="0" dirty="0" smtClean="0"/>
              <a:t> </a:t>
            </a:r>
            <a:r>
              <a:rPr lang="en-US" baseline="0" dirty="0" err="1" smtClean="0"/>
              <a:t>előadás</a:t>
            </a:r>
            <a:r>
              <a:rPr lang="en-US" baseline="0" dirty="0" smtClean="0"/>
              <a:t> </a:t>
            </a:r>
            <a:r>
              <a:rPr lang="en-US" baseline="0" dirty="0" err="1" smtClean="0"/>
              <a:t>alatt</a:t>
            </a:r>
            <a:r>
              <a:rPr lang="en-US" baseline="0" dirty="0" smtClean="0"/>
              <a:t>, </a:t>
            </a:r>
            <a:r>
              <a:rPr lang="en-US" baseline="0" dirty="0" err="1" smtClean="0"/>
              <a:t>ez</a:t>
            </a:r>
            <a:r>
              <a:rPr lang="en-US" baseline="0" dirty="0" smtClean="0"/>
              <a:t> </a:t>
            </a:r>
            <a:r>
              <a:rPr lang="en-US" baseline="0" dirty="0" err="1" smtClean="0"/>
              <a:t>pedig</a:t>
            </a:r>
            <a:r>
              <a:rPr lang="en-US" baseline="0" dirty="0" smtClean="0"/>
              <a:t> </a:t>
            </a:r>
            <a:r>
              <a:rPr lang="en-US" baseline="0" dirty="0" err="1" smtClean="0"/>
              <a:t>az</a:t>
            </a:r>
            <a:r>
              <a:rPr lang="en-US" baseline="0" dirty="0" smtClean="0"/>
              <a:t>, </a:t>
            </a:r>
            <a:r>
              <a:rPr lang="en-US" baseline="0" dirty="0" err="1" smtClean="0"/>
              <a:t>hogy</a:t>
            </a:r>
            <a:r>
              <a:rPr lang="en-US" baseline="0" dirty="0" smtClean="0"/>
              <a:t> </a:t>
            </a:r>
            <a:r>
              <a:rPr lang="en-US" baseline="0" dirty="0" err="1" smtClean="0"/>
              <a:t>ezekben</a:t>
            </a:r>
            <a:r>
              <a:rPr lang="en-US" baseline="0" dirty="0" smtClean="0"/>
              <a:t> a </a:t>
            </a:r>
            <a:r>
              <a:rPr lang="en-US" baseline="0" dirty="0" err="1" smtClean="0"/>
              <a:t>környezetben</a:t>
            </a:r>
            <a:r>
              <a:rPr lang="en-US" baseline="0" dirty="0" smtClean="0"/>
              <a:t> mi a </a:t>
            </a:r>
            <a:r>
              <a:rPr lang="en-US" baseline="0" dirty="0" err="1" smtClean="0"/>
              <a:t>legnagyobb</a:t>
            </a:r>
            <a:r>
              <a:rPr lang="en-US" baseline="0" dirty="0" smtClean="0"/>
              <a:t> </a:t>
            </a:r>
            <a:r>
              <a:rPr lang="en-US" baseline="0" dirty="0" err="1" smtClean="0"/>
              <a:t>kihivás</a:t>
            </a:r>
            <a:r>
              <a:rPr lang="en-US" baseline="0" dirty="0" smtClean="0"/>
              <a:t> </a:t>
            </a:r>
            <a:r>
              <a:rPr lang="en-US" baseline="0" dirty="0" err="1" smtClean="0"/>
              <a:t>és</a:t>
            </a:r>
            <a:r>
              <a:rPr lang="en-US" baseline="0" dirty="0" smtClean="0"/>
              <a:t> </a:t>
            </a:r>
            <a:r>
              <a:rPr lang="en-US" baseline="0" dirty="0" err="1" smtClean="0"/>
              <a:t>mit</a:t>
            </a:r>
            <a:r>
              <a:rPr lang="en-US" baseline="0" dirty="0" smtClean="0"/>
              <a:t> </a:t>
            </a:r>
            <a:r>
              <a:rPr lang="en-US" baseline="0" dirty="0" err="1" smtClean="0"/>
              <a:t>lehet</a:t>
            </a:r>
            <a:r>
              <a:rPr lang="en-US" baseline="0" dirty="0" smtClean="0"/>
              <a:t> </a:t>
            </a:r>
            <a:r>
              <a:rPr lang="en-US" baseline="0" dirty="0" err="1" smtClean="0"/>
              <a:t>tenni</a:t>
            </a:r>
            <a:r>
              <a:rPr lang="en-US" baseline="0" dirty="0" smtClean="0"/>
              <a:t>…</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2</a:t>
            </a:fld>
            <a:endParaRPr lang="hu-HU"/>
          </a:p>
        </p:txBody>
      </p:sp>
    </p:spTree>
    <p:extLst>
      <p:ext uri="{BB962C8B-B14F-4D97-AF65-F5344CB8AC3E}">
        <p14:creationId xmlns:p14="http://schemas.microsoft.com/office/powerpoint/2010/main" val="113550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3</a:t>
            </a:fld>
            <a:endParaRPr lang="hu-HU"/>
          </a:p>
        </p:txBody>
      </p:sp>
    </p:spTree>
    <p:extLst>
      <p:ext uri="{BB962C8B-B14F-4D97-AF65-F5344CB8AC3E}">
        <p14:creationId xmlns:p14="http://schemas.microsoft.com/office/powerpoint/2010/main" val="2394476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dirty="0" err="1" smtClean="0"/>
              <a:t>Nézzük</a:t>
            </a:r>
            <a:r>
              <a:rPr lang="en-US" dirty="0" smtClean="0"/>
              <a:t> meg </a:t>
            </a:r>
            <a:r>
              <a:rPr lang="en-US" dirty="0" err="1" smtClean="0"/>
              <a:t>milyen</a:t>
            </a:r>
            <a:r>
              <a:rPr lang="en-US" baseline="0" dirty="0" smtClean="0"/>
              <a:t> </a:t>
            </a:r>
            <a:r>
              <a:rPr lang="en-US" baseline="0" dirty="0" err="1" smtClean="0"/>
              <a:t>kihívásokkal</a:t>
            </a:r>
            <a:r>
              <a:rPr lang="en-US" baseline="0" dirty="0" smtClean="0"/>
              <a:t> </a:t>
            </a:r>
            <a:r>
              <a:rPr lang="en-US" baseline="0" dirty="0" err="1" smtClean="0"/>
              <a:t>szembesülünk</a:t>
            </a:r>
            <a:r>
              <a:rPr lang="en-US" baseline="0" dirty="0" smtClean="0"/>
              <a:t> a </a:t>
            </a:r>
            <a:r>
              <a:rPr lang="en-US" baseline="0" dirty="0" err="1" smtClean="0"/>
              <a:t>microservice-ek</a:t>
            </a:r>
            <a:r>
              <a:rPr lang="en-US" baseline="0" dirty="0" smtClean="0"/>
              <a:t> </a:t>
            </a:r>
            <a:r>
              <a:rPr lang="en-US" baseline="0" dirty="0" err="1" smtClean="0"/>
              <a:t>esetén</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4</a:t>
            </a:fld>
            <a:endParaRPr lang="hu-HU"/>
          </a:p>
        </p:txBody>
      </p:sp>
    </p:spTree>
    <p:extLst>
      <p:ext uri="{BB962C8B-B14F-4D97-AF65-F5344CB8AC3E}">
        <p14:creationId xmlns:p14="http://schemas.microsoft.com/office/powerpoint/2010/main" val="362749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5</a:t>
            </a:fld>
            <a:endParaRPr lang="hu-HU"/>
          </a:p>
        </p:txBody>
      </p:sp>
    </p:spTree>
    <p:extLst>
      <p:ext uri="{BB962C8B-B14F-4D97-AF65-F5344CB8AC3E}">
        <p14:creationId xmlns:p14="http://schemas.microsoft.com/office/powerpoint/2010/main" val="276829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Szóval</a:t>
            </a:r>
            <a:r>
              <a:rPr lang="en-US" baseline="0" dirty="0" smtClean="0"/>
              <a:t> a </a:t>
            </a:r>
            <a:r>
              <a:rPr lang="en-US" baseline="0" dirty="0" err="1" smtClean="0"/>
              <a:t>microservice-ek</a:t>
            </a:r>
            <a:r>
              <a:rPr lang="en-US" baseline="0" dirty="0" smtClean="0"/>
              <a:t> </a:t>
            </a:r>
            <a:r>
              <a:rPr lang="en-US" baseline="0" dirty="0" err="1" smtClean="0"/>
              <a:t>tök</a:t>
            </a:r>
            <a:r>
              <a:rPr lang="en-US" baseline="0" dirty="0" smtClean="0"/>
              <a:t> </a:t>
            </a:r>
            <a:r>
              <a:rPr lang="en-US" baseline="0" dirty="0" err="1" smtClean="0"/>
              <a:t>jók</a:t>
            </a:r>
            <a:r>
              <a:rPr lang="en-US" baseline="0" dirty="0" smtClean="0"/>
              <a:t>, de </a:t>
            </a:r>
            <a:r>
              <a:rPr lang="en-US" baseline="0" dirty="0" err="1" smtClean="0"/>
              <a:t>cserébe</a:t>
            </a:r>
            <a:r>
              <a:rPr lang="en-US" baseline="0" dirty="0" smtClean="0"/>
              <a:t> </a:t>
            </a:r>
            <a:r>
              <a:rPr lang="en-US" baseline="0" dirty="0" err="1" smtClean="0"/>
              <a:t>bonyolult</a:t>
            </a:r>
            <a:r>
              <a:rPr lang="en-US" baseline="0" dirty="0" smtClean="0"/>
              <a:t> </a:t>
            </a:r>
            <a:r>
              <a:rPr lang="en-US" baseline="0" dirty="0" err="1" smtClean="0"/>
              <a:t>lett</a:t>
            </a:r>
            <a:r>
              <a:rPr lang="en-US" baseline="0" dirty="0" smtClean="0"/>
              <a:t> a </a:t>
            </a:r>
            <a:r>
              <a:rPr lang="en-US" baseline="0" dirty="0" err="1" smtClean="0"/>
              <a:t>hálózat</a:t>
            </a:r>
            <a:r>
              <a:rPr lang="en-US" baseline="0" dirty="0" smtClean="0"/>
              <a:t>. Monolith vs. micro.</a:t>
            </a:r>
            <a:endParaRPr lang="en-US" dirty="0"/>
          </a:p>
        </p:txBody>
      </p:sp>
      <p:sp>
        <p:nvSpPr>
          <p:cNvPr id="4" name="Slide Number Placeholder 3"/>
          <p:cNvSpPr>
            <a:spLocks noGrp="1"/>
          </p:cNvSpPr>
          <p:nvPr>
            <p:ph type="sldNum" sz="quarter" idx="10"/>
          </p:nvPr>
        </p:nvSpPr>
        <p:spPr/>
        <p:txBody>
          <a:bodyPr/>
          <a:lstStyle/>
          <a:p>
            <a:fld id="{4A7C88CC-9452-4C98-93D8-9DBF75166190}" type="slidenum">
              <a:rPr lang="hu-HU" smtClean="0"/>
              <a:pPr/>
              <a:t>8</a:t>
            </a:fld>
            <a:endParaRPr lang="hu-HU"/>
          </a:p>
        </p:txBody>
      </p:sp>
    </p:spTree>
    <p:extLst>
      <p:ext uri="{BB962C8B-B14F-4D97-AF65-F5344CB8AC3E}">
        <p14:creationId xmlns:p14="http://schemas.microsoft.com/office/powerpoint/2010/main" val="114528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circuit-breaking, latency-aware load balancing, eventually consistent (“advisory”) service discovery, retries, and deadlines.</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9</a:t>
            </a:fld>
            <a:endParaRPr lang="hu-HU"/>
          </a:p>
        </p:txBody>
      </p:sp>
    </p:spTree>
    <p:extLst>
      <p:ext uri="{BB962C8B-B14F-4D97-AF65-F5344CB8AC3E}">
        <p14:creationId xmlns:p14="http://schemas.microsoft.com/office/powerpoint/2010/main" val="325113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circuit-breaking, latency-aware load balancing, eventually consistent (“advisory”) service discovery, retries, and deadlines.</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10</a:t>
            </a:fld>
            <a:endParaRPr lang="hu-HU"/>
          </a:p>
        </p:txBody>
      </p:sp>
    </p:spTree>
    <p:extLst>
      <p:ext uri="{BB962C8B-B14F-4D97-AF65-F5344CB8AC3E}">
        <p14:creationId xmlns:p14="http://schemas.microsoft.com/office/powerpoint/2010/main" val="388915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r>
              <a:rPr lang="en-US" sz="1200" b="0" i="0" kern="1200" dirty="0" smtClean="0">
                <a:solidFill>
                  <a:schemeClr val="tx1"/>
                </a:solidFill>
                <a:effectLst/>
                <a:latin typeface="+mn-lt"/>
                <a:ea typeface="+mn-ea"/>
                <a:cs typeface="+mn-cs"/>
              </a:rPr>
              <a:t>circuit-breaking, latency-aware load balancing, eventually consistent (“advisory”) service discovery, retries, and deadlines.</a:t>
            </a:r>
            <a:endParaRPr lang="en-US" dirty="0"/>
          </a:p>
        </p:txBody>
      </p:sp>
      <p:sp>
        <p:nvSpPr>
          <p:cNvPr id="4" name="Dia számának helye 3"/>
          <p:cNvSpPr>
            <a:spLocks noGrp="1"/>
          </p:cNvSpPr>
          <p:nvPr>
            <p:ph type="sldNum" sz="quarter" idx="10"/>
          </p:nvPr>
        </p:nvSpPr>
        <p:spPr/>
        <p:txBody>
          <a:bodyPr/>
          <a:lstStyle/>
          <a:p>
            <a:fld id="{4A7C88CC-9452-4C98-93D8-9DBF75166190}" type="slidenum">
              <a:rPr lang="hu-HU" smtClean="0"/>
              <a:pPr/>
              <a:t>11</a:t>
            </a:fld>
            <a:endParaRPr lang="hu-HU"/>
          </a:p>
        </p:txBody>
      </p:sp>
    </p:spTree>
    <p:extLst>
      <p:ext uri="{BB962C8B-B14F-4D97-AF65-F5344CB8AC3E}">
        <p14:creationId xmlns:p14="http://schemas.microsoft.com/office/powerpoint/2010/main" val="3894463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28596" y="857232"/>
            <a:ext cx="8229600" cy="1143000"/>
          </a:xfrm>
        </p:spPr>
        <p:txBody>
          <a:bodyPr/>
          <a:lstStyle/>
          <a:p>
            <a:r>
              <a:rPr lang="hu-HU" dirty="0" smtClean="0"/>
              <a:t>Mintacím szerkesztése</a:t>
            </a:r>
            <a:endParaRPr lang="hu-HU" dirty="0"/>
          </a:p>
        </p:txBody>
      </p:sp>
      <p:sp>
        <p:nvSpPr>
          <p:cNvPr id="7" name="Tartalom helye 6"/>
          <p:cNvSpPr>
            <a:spLocks noGrp="1"/>
          </p:cNvSpPr>
          <p:nvPr>
            <p:ph sz="quarter" idx="13"/>
          </p:nvPr>
        </p:nvSpPr>
        <p:spPr>
          <a:xfrm>
            <a:off x="0" y="1"/>
            <a:ext cx="9144000" cy="928670"/>
          </a:xfrm>
          <a:solidFill>
            <a:schemeClr val="tx1">
              <a:lumMod val="75000"/>
              <a:lumOff val="25000"/>
            </a:schemeClr>
          </a:solidFill>
        </p:spPr>
        <p:txBody>
          <a:bodyPr/>
          <a:lstStyle>
            <a:lvl1pPr>
              <a:buNone/>
              <a:defRPr/>
            </a:lvl1pPr>
          </a:lstStyle>
          <a:p>
            <a:pPr lvl="0"/>
            <a:endParaRPr lang="hu-HU" dirty="0"/>
          </a:p>
        </p:txBody>
      </p:sp>
      <p:sp>
        <p:nvSpPr>
          <p:cNvPr id="8" name="Tartalom helye 6"/>
          <p:cNvSpPr>
            <a:spLocks noGrp="1"/>
          </p:cNvSpPr>
          <p:nvPr>
            <p:ph sz="quarter" idx="14" hasCustomPrompt="1"/>
          </p:nvPr>
        </p:nvSpPr>
        <p:spPr>
          <a:xfrm>
            <a:off x="0" y="6572272"/>
            <a:ext cx="9144000" cy="285728"/>
          </a:xfrm>
          <a:solidFill>
            <a:schemeClr val="tx1">
              <a:lumMod val="75000"/>
              <a:lumOff val="25000"/>
            </a:schemeClr>
          </a:solidFill>
        </p:spPr>
        <p:txBody>
          <a:bodyPr>
            <a:noAutofit/>
          </a:bodyPr>
          <a:lstStyle>
            <a:lvl1pPr algn="r">
              <a:buNone/>
              <a:defRPr sz="900" b="1">
                <a:solidFill>
                  <a:schemeClr val="bg1"/>
                </a:solidFill>
              </a:defRPr>
            </a:lvl1pPr>
          </a:lstStyle>
          <a:p>
            <a:pPr lvl="0"/>
            <a:r>
              <a:rPr lang="hu-HU" b="1" dirty="0" err="1" smtClean="0">
                <a:solidFill>
                  <a:schemeClr val="bg1"/>
                </a:solidFill>
              </a:rPr>
              <a:t>www.leannet.eu</a:t>
            </a:r>
            <a:endParaRPr lang="hu-HU" dirty="0"/>
          </a:p>
        </p:txBody>
      </p:sp>
      <p:pic>
        <p:nvPicPr>
          <p:cNvPr id="10" name="Kép 9" descr="logo_white_transparent.png"/>
          <p:cNvPicPr>
            <a:picLocks noChangeAspect="1"/>
          </p:cNvPicPr>
          <p:nvPr userDrawn="1"/>
        </p:nvPicPr>
        <p:blipFill>
          <a:blip r:embed="rId2" cstate="print"/>
          <a:stretch>
            <a:fillRect/>
          </a:stretch>
        </p:blipFill>
        <p:spPr>
          <a:xfrm>
            <a:off x="-32" y="6557458"/>
            <a:ext cx="1214414" cy="3720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42"/>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42"/>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u-HU" smtClean="0"/>
              <a:t>Alcím mintájának szerkesztése</a:t>
            </a:r>
            <a:endParaRPr lang="hu-HU"/>
          </a:p>
        </p:txBody>
      </p:sp>
      <p:sp>
        <p:nvSpPr>
          <p:cNvPr id="7" name="Cím 6"/>
          <p:cNvSpPr>
            <a:spLocks noGrp="1"/>
          </p:cNvSpPr>
          <p:nvPr>
            <p:ph type="title"/>
          </p:nvPr>
        </p:nvSpPr>
        <p:spPr/>
        <p:txBody>
          <a:bodyPr/>
          <a:lstStyle/>
          <a:p>
            <a:r>
              <a:rPr lang="hu-HU" smtClean="0"/>
              <a:t>Mintacím szerkesztése</a:t>
            </a:r>
            <a:endParaRPr lang="en-US"/>
          </a:p>
        </p:txBody>
      </p:sp>
      <p:sp>
        <p:nvSpPr>
          <p:cNvPr id="2" name="Date Placeholder 1"/>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4"/>
            <a:ext cx="7772400" cy="1362075"/>
          </a:xfrm>
        </p:spPr>
        <p:txBody>
          <a:bodyPr anchor="t"/>
          <a:lstStyle>
            <a:lvl1pPr algn="l">
              <a:defRPr sz="3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2" y="273050"/>
            <a:ext cx="3008313" cy="1162050"/>
          </a:xfrm>
        </p:spPr>
        <p:txBody>
          <a:bodyPr anchor="b"/>
          <a:lstStyle>
            <a:lvl1pPr algn="l">
              <a:defRPr sz="1500" b="1"/>
            </a:lvl1pPr>
          </a:lstStyle>
          <a:p>
            <a:r>
              <a:rPr lang="hu-HU" smtClean="0"/>
              <a:t>Mintacím szerkesztése</a:t>
            </a:r>
            <a:endParaRPr lang="hu-HU"/>
          </a:p>
        </p:txBody>
      </p:sp>
      <p:sp>
        <p:nvSpPr>
          <p:cNvPr id="3" name="Tartalom helye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15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u-HU" smtClean="0"/>
              <a:t>Mintaszöveg szerkesztése</a:t>
            </a:r>
          </a:p>
        </p:txBody>
      </p:sp>
      <p:sp>
        <p:nvSpPr>
          <p:cNvPr id="5" name="Dátum helye 4"/>
          <p:cNvSpPr>
            <a:spLocks noGrp="1"/>
          </p:cNvSpPr>
          <p:nvPr>
            <p:ph type="dt" sz="half" idx="10"/>
          </p:nvPr>
        </p:nvSpPr>
        <p:spPr/>
        <p:txBody>
          <a:bodyPr/>
          <a:lstStyle/>
          <a:p>
            <a:fld id="{7EEDB08A-2EEF-4077-BDDA-D2BF2F02C0E2}" type="datetimeFigureOut">
              <a:rPr lang="hu-HU" smtClean="0"/>
              <a:pPr/>
              <a:t>2019. 04. 01.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EB3C54C-9CE6-47BC-B290-0EA782513D0E}"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EDB08A-2EEF-4077-BDDA-D2BF2F02C0E2}" type="datetimeFigureOut">
              <a:rPr lang="hu-HU" smtClean="0"/>
              <a:pPr/>
              <a:t>2019. 04. 01.</a:t>
            </a:fld>
            <a:endParaRPr lang="hu-HU"/>
          </a:p>
        </p:txBody>
      </p:sp>
      <p:sp>
        <p:nvSpPr>
          <p:cNvPr id="5" name="Élőláb hely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B3C54C-9CE6-47BC-B290-0EA782513D0E}" type="slidenum">
              <a:rPr lang="hu-HU" smtClean="0"/>
              <a:pPr/>
              <a:t>‹#›</a:t>
            </a:fld>
            <a:endParaRPr lang="hu-HU"/>
          </a:p>
        </p:txBody>
      </p:sp>
      <p:sp>
        <p:nvSpPr>
          <p:cNvPr id="7" name="Téglalap 6"/>
          <p:cNvSpPr/>
          <p:nvPr userDrawn="1"/>
        </p:nvSpPr>
        <p:spPr>
          <a:xfrm>
            <a:off x="0" y="0"/>
            <a:ext cx="9144000" cy="7857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8" name="Téglalap 7"/>
          <p:cNvSpPr/>
          <p:nvPr userDrawn="1"/>
        </p:nvSpPr>
        <p:spPr>
          <a:xfrm>
            <a:off x="0" y="6572272"/>
            <a:ext cx="9144000" cy="28572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sp>
        <p:nvSpPr>
          <p:cNvPr id="10" name="Tartalom helye 6"/>
          <p:cNvSpPr txBox="1">
            <a:spLocks/>
          </p:cNvSpPr>
          <p:nvPr userDrawn="1"/>
        </p:nvSpPr>
        <p:spPr>
          <a:xfrm>
            <a:off x="7786710" y="6572272"/>
            <a:ext cx="1357290" cy="285728"/>
          </a:xfrm>
          <a:prstGeom prst="rect">
            <a:avLst/>
          </a:prstGeom>
          <a:solidFill>
            <a:schemeClr val="tx1">
              <a:lumMod val="75000"/>
              <a:lumOff val="25000"/>
            </a:schemeClr>
          </a:solidFill>
        </p:spPr>
        <p:txBody>
          <a:bodyPr>
            <a:noAutofit/>
          </a:bodyPr>
          <a:lstStyle>
            <a:lvl1pPr algn="r">
              <a:buNone/>
              <a:defRPr sz="1200" b="1">
                <a:solidFill>
                  <a:schemeClr val="bg1"/>
                </a:solidFill>
              </a:defRPr>
            </a:lvl1pPr>
          </a:lstStyle>
          <a:p>
            <a:pPr marL="257175" marR="0" lvl="0" indent="-257175" algn="r" defTabSz="685800" rtl="0" eaLnBrk="1" fontAlgn="auto" latinLnBrk="0" hangingPunct="1">
              <a:lnSpc>
                <a:spcPct val="100000"/>
              </a:lnSpc>
              <a:spcBef>
                <a:spcPct val="20000"/>
              </a:spcBef>
              <a:spcAft>
                <a:spcPts val="0"/>
              </a:spcAft>
              <a:buClrTx/>
              <a:buSzTx/>
              <a:buFont typeface="Arial" pitchFamily="34" charset="0"/>
              <a:buNone/>
              <a:tabLst/>
              <a:defRPr/>
            </a:pPr>
            <a:r>
              <a:rPr kumimoji="0" lang="hu-HU" sz="900" b="1" i="0" u="none" strike="noStrike" kern="1200" cap="none" spc="0" normalizeH="0" baseline="0" noProof="0" dirty="0" err="1" smtClean="0">
                <a:ln>
                  <a:noFill/>
                </a:ln>
                <a:solidFill>
                  <a:schemeClr val="bg1"/>
                </a:solidFill>
                <a:effectLst/>
                <a:uLnTx/>
                <a:uFillTx/>
                <a:latin typeface="+mn-lt"/>
                <a:ea typeface="+mn-ea"/>
                <a:cs typeface="+mn-cs"/>
              </a:rPr>
              <a:t>www.leannet.eu</a:t>
            </a:r>
            <a:endParaRPr kumimoji="0" lang="hu-HU" sz="900"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1" name="Téglalap 10"/>
          <p:cNvSpPr/>
          <p:nvPr userDrawn="1"/>
        </p:nvSpPr>
        <p:spPr>
          <a:xfrm>
            <a:off x="0" y="785794"/>
            <a:ext cx="9144000" cy="7141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0"/>
          </a:p>
        </p:txBody>
      </p:sp>
      <p:pic>
        <p:nvPicPr>
          <p:cNvPr id="15" name="Kép 14"/>
          <p:cNvPicPr>
            <a:picLocks noChangeAspect="1"/>
          </p:cNvPicPr>
          <p:nvPr userDrawn="1"/>
        </p:nvPicPr>
        <p:blipFill>
          <a:blip r:embed="rId1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35497" y="6572272"/>
            <a:ext cx="1147041" cy="285728"/>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7"/>
          <p:cNvSpPr/>
          <p:nvPr/>
        </p:nvSpPr>
        <p:spPr>
          <a:xfrm>
            <a:off x="0" y="0"/>
            <a:ext cx="9144000" cy="6858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95536" y="2308354"/>
            <a:ext cx="8604448" cy="1446550"/>
          </a:xfrm>
          <a:prstGeom prst="rect">
            <a:avLst/>
          </a:prstGeom>
        </p:spPr>
        <p:txBody>
          <a:bodyPr wrap="square">
            <a:spAutoFit/>
          </a:bodyPr>
          <a:lstStyle/>
          <a:p>
            <a:r>
              <a:rPr lang="en-US" sz="4400" b="1" dirty="0">
                <a:solidFill>
                  <a:schemeClr val="bg1"/>
                </a:solidFill>
                <a:latin typeface="+mj-lt"/>
              </a:rPr>
              <a:t>Service Mesh: </a:t>
            </a:r>
            <a:endParaRPr lang="en-US" sz="4400" b="1" dirty="0" smtClean="0">
              <a:solidFill>
                <a:schemeClr val="bg1"/>
              </a:solidFill>
              <a:latin typeface="+mj-lt"/>
            </a:endParaRPr>
          </a:p>
          <a:p>
            <a:r>
              <a:rPr lang="en-US" sz="4400" b="1" dirty="0">
                <a:solidFill>
                  <a:schemeClr val="bg1"/>
                </a:solidFill>
                <a:latin typeface="+mj-lt"/>
              </a:rPr>
              <a:t>A</a:t>
            </a:r>
            <a:r>
              <a:rPr lang="en-US" sz="4400" b="1" dirty="0" smtClean="0">
                <a:solidFill>
                  <a:schemeClr val="bg1"/>
                </a:solidFill>
                <a:latin typeface="+mj-lt"/>
              </a:rPr>
              <a:t> </a:t>
            </a:r>
            <a:r>
              <a:rPr lang="en-US" sz="4400" b="1" dirty="0">
                <a:solidFill>
                  <a:schemeClr val="bg1"/>
                </a:solidFill>
                <a:latin typeface="+mj-lt"/>
              </a:rPr>
              <a:t>DevOps </a:t>
            </a:r>
            <a:r>
              <a:rPr lang="en-US" sz="4400" b="1" dirty="0" err="1">
                <a:solidFill>
                  <a:schemeClr val="bg1"/>
                </a:solidFill>
                <a:latin typeface="+mj-lt"/>
              </a:rPr>
              <a:t>világ</a:t>
            </a:r>
            <a:r>
              <a:rPr lang="en-US" sz="4400" b="1" dirty="0">
                <a:solidFill>
                  <a:schemeClr val="bg1"/>
                </a:solidFill>
                <a:latin typeface="+mj-lt"/>
              </a:rPr>
              <a:t> </a:t>
            </a:r>
            <a:r>
              <a:rPr lang="en-US" sz="4400" b="1" dirty="0" err="1">
                <a:solidFill>
                  <a:schemeClr val="bg1"/>
                </a:solidFill>
                <a:latin typeface="+mj-lt"/>
              </a:rPr>
              <a:t>következő</a:t>
            </a:r>
            <a:r>
              <a:rPr lang="en-US" sz="4400" b="1" dirty="0">
                <a:solidFill>
                  <a:schemeClr val="bg1"/>
                </a:solidFill>
                <a:latin typeface="+mj-lt"/>
              </a:rPr>
              <a:t> </a:t>
            </a:r>
            <a:r>
              <a:rPr lang="en-US" sz="4400" b="1" dirty="0" err="1">
                <a:solidFill>
                  <a:schemeClr val="bg1"/>
                </a:solidFill>
                <a:latin typeface="+mj-lt"/>
              </a:rPr>
              <a:t>kedvence</a:t>
            </a:r>
            <a:endParaRPr lang="en-US" sz="4400" b="1" dirty="0">
              <a:solidFill>
                <a:schemeClr val="bg1"/>
              </a:solidFill>
              <a:latin typeface="+mj-lt"/>
            </a:endParaRPr>
          </a:p>
        </p:txBody>
      </p:sp>
      <p:sp>
        <p:nvSpPr>
          <p:cNvPr id="6" name="TextBox 5"/>
          <p:cNvSpPr txBox="1"/>
          <p:nvPr/>
        </p:nvSpPr>
        <p:spPr>
          <a:xfrm>
            <a:off x="406539" y="3705436"/>
            <a:ext cx="2581285" cy="2308324"/>
          </a:xfrm>
          <a:prstGeom prst="rect">
            <a:avLst/>
          </a:prstGeom>
          <a:noFill/>
        </p:spPr>
        <p:txBody>
          <a:bodyPr wrap="square" rtlCol="0">
            <a:spAutoFit/>
          </a:bodyPr>
          <a:lstStyle/>
          <a:p>
            <a:r>
              <a:rPr lang="en-US" b="1" dirty="0" err="1" smtClean="0">
                <a:solidFill>
                  <a:schemeClr val="bg1"/>
                </a:solidFill>
              </a:rPr>
              <a:t>Április</a:t>
            </a:r>
            <a:r>
              <a:rPr lang="en-US" b="1" dirty="0" smtClean="0">
                <a:solidFill>
                  <a:schemeClr val="bg1"/>
                </a:solidFill>
              </a:rPr>
              <a:t> 2.</a:t>
            </a:r>
          </a:p>
          <a:p>
            <a:endParaRPr lang="en-US" b="1" dirty="0">
              <a:solidFill>
                <a:schemeClr val="bg1"/>
              </a:solidFill>
            </a:endParaRPr>
          </a:p>
          <a:p>
            <a:endParaRPr lang="en-US" b="1" dirty="0" smtClean="0">
              <a:solidFill>
                <a:schemeClr val="bg1"/>
              </a:solidFill>
            </a:endParaRPr>
          </a:p>
          <a:p>
            <a:endParaRPr lang="en-US" b="1" dirty="0">
              <a:solidFill>
                <a:schemeClr val="bg1"/>
              </a:solidFill>
            </a:endParaRPr>
          </a:p>
          <a:p>
            <a:r>
              <a:rPr lang="en-US" b="1" dirty="0" err="1" smtClean="0">
                <a:solidFill>
                  <a:schemeClr val="bg1"/>
                </a:solidFill>
              </a:rPr>
              <a:t>Szabó</a:t>
            </a:r>
            <a:r>
              <a:rPr lang="en-US" b="1" dirty="0" smtClean="0">
                <a:solidFill>
                  <a:schemeClr val="bg1"/>
                </a:solidFill>
              </a:rPr>
              <a:t> </a:t>
            </a:r>
            <a:r>
              <a:rPr lang="en-US" b="1" dirty="0" err="1" smtClean="0">
                <a:solidFill>
                  <a:schemeClr val="bg1"/>
                </a:solidFill>
              </a:rPr>
              <a:t>Dávid</a:t>
            </a:r>
            <a:endParaRPr lang="en-US" b="1" dirty="0" smtClean="0">
              <a:solidFill>
                <a:schemeClr val="bg1"/>
              </a:solidFill>
            </a:endParaRPr>
          </a:p>
          <a:p>
            <a:r>
              <a:rPr lang="en-US" dirty="0" smtClean="0">
                <a:solidFill>
                  <a:schemeClr val="bg1"/>
                </a:solidFill>
              </a:rPr>
              <a:t>Senior Software Engineer</a:t>
            </a:r>
          </a:p>
          <a:p>
            <a:r>
              <a:rPr lang="en-US" dirty="0" smtClean="0">
                <a:solidFill>
                  <a:schemeClr val="bg1"/>
                </a:solidFill>
              </a:rPr>
              <a:t>@</a:t>
            </a:r>
            <a:r>
              <a:rPr lang="en-US" dirty="0" err="1" smtClean="0">
                <a:solidFill>
                  <a:schemeClr val="bg1"/>
                </a:solidFill>
              </a:rPr>
              <a:t>szabvid</a:t>
            </a:r>
            <a:endParaRPr lang="en-US" dirty="0" smtClean="0">
              <a:solidFill>
                <a:schemeClr val="bg1"/>
              </a:solidFill>
            </a:endParaRPr>
          </a:p>
          <a:p>
            <a:endParaRPr lang="en-US" b="1" dirty="0">
              <a:solidFill>
                <a:schemeClr val="bg1"/>
              </a:solidFill>
            </a:endParaRPr>
          </a:p>
        </p:txBody>
      </p:sp>
      <p:pic>
        <p:nvPicPr>
          <p:cNvPr id="7" name="Kép 14"/>
          <p:cNvPicPr>
            <a:picLocks noChangeAspect="1"/>
          </p:cNvPicPr>
          <p:nvPr/>
        </p:nvPicPr>
        <p:blipFill>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06539" y="1124744"/>
            <a:ext cx="1648137" cy="410551"/>
          </a:xfrm>
          <a:prstGeom prst="rect">
            <a:avLst/>
          </a:prstGeom>
        </p:spPr>
      </p:pic>
    </p:spTree>
    <p:extLst>
      <p:ext uri="{BB962C8B-B14F-4D97-AF65-F5344CB8AC3E}">
        <p14:creationId xmlns:p14="http://schemas.microsoft.com/office/powerpoint/2010/main" val="2946171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144000" cy="758201"/>
          </a:xfrm>
        </p:spPr>
        <p:txBody>
          <a:bodyPr>
            <a:noAutofit/>
          </a:bodyPr>
          <a:lstStyle/>
          <a:p>
            <a:pPr algn="l"/>
            <a:r>
              <a:rPr lang="en-US" sz="2400" dirty="0" smtClean="0">
                <a:solidFill>
                  <a:srgbClr val="FAFBF9"/>
                </a:solidFill>
              </a:rPr>
              <a:t>The </a:t>
            </a:r>
            <a:r>
              <a:rPr lang="en-US" sz="2400" dirty="0">
                <a:solidFill>
                  <a:srgbClr val="FAFBF9"/>
                </a:solidFill>
              </a:rPr>
              <a:t>Need of Common Features in Service Components</a:t>
            </a:r>
            <a:endParaRPr lang="en-US" sz="2400" dirty="0">
              <a:solidFill>
                <a:schemeClr val="bg1">
                  <a:lumMod val="95000"/>
                </a:schemeClr>
              </a:solidFill>
            </a:endParaRPr>
          </a:p>
        </p:txBody>
      </p:sp>
      <p:sp>
        <p:nvSpPr>
          <p:cNvPr id="17" name="Alcím 2"/>
          <p:cNvSpPr txBox="1">
            <a:spLocks/>
          </p:cNvSpPr>
          <p:nvPr/>
        </p:nvSpPr>
        <p:spPr>
          <a:xfrm>
            <a:off x="173736" y="941832"/>
            <a:ext cx="4897343" cy="3927476"/>
          </a:xfrm>
          <a:prstGeom prst="rect">
            <a:avLst/>
          </a:prstGeom>
        </p:spPr>
        <p:txBody>
          <a:bodyPr vert="horz" lIns="68580" tIns="34290" rIns="68580" bIns="34290" rtlCol="0">
            <a:normAutofit/>
          </a:bodyPr>
          <a:lstStyle/>
          <a:p>
            <a:pPr marL="257175" indent="-257175">
              <a:spcBef>
                <a:spcPts val="300"/>
              </a:spcBef>
              <a:buFont typeface="Wingdings" panose="05000000000000000000" pitchFamily="2" charset="2"/>
              <a:buChar char="§"/>
            </a:pPr>
            <a:r>
              <a:rPr lang="en-US" sz="2100" dirty="0" smtClean="0"/>
              <a:t>Dynamic service discovery</a:t>
            </a:r>
          </a:p>
          <a:p>
            <a:pPr marL="257175" indent="-257175">
              <a:spcBef>
                <a:spcPts val="300"/>
              </a:spcBef>
              <a:buFont typeface="Wingdings" panose="05000000000000000000" pitchFamily="2" charset="2"/>
              <a:buChar char="§"/>
            </a:pPr>
            <a:r>
              <a:rPr lang="en-US" sz="2100" dirty="0" smtClean="0"/>
              <a:t>Load balancing</a:t>
            </a:r>
          </a:p>
          <a:p>
            <a:pPr marL="257175" indent="-257175">
              <a:spcBef>
                <a:spcPts val="300"/>
              </a:spcBef>
              <a:buFont typeface="Wingdings" panose="05000000000000000000" pitchFamily="2" charset="2"/>
              <a:buChar char="§"/>
            </a:pPr>
            <a:r>
              <a:rPr lang="en-US" sz="2100" dirty="0" smtClean="0"/>
              <a:t>Health checks</a:t>
            </a:r>
            <a:endParaRPr lang="hu-HU" sz="2100" dirty="0" smtClean="0"/>
          </a:p>
          <a:p>
            <a:pPr marL="257175" indent="-257175">
              <a:spcBef>
                <a:spcPts val="300"/>
              </a:spcBef>
              <a:buFont typeface="Wingdings" panose="05000000000000000000" pitchFamily="2" charset="2"/>
              <a:buChar char="§"/>
            </a:pPr>
            <a:r>
              <a:rPr lang="en-US" sz="2100" dirty="0" smtClean="0"/>
              <a:t>Timeouts</a:t>
            </a:r>
          </a:p>
          <a:p>
            <a:pPr marL="257175" indent="-257175">
              <a:spcBef>
                <a:spcPts val="300"/>
              </a:spcBef>
              <a:buFont typeface="Wingdings" panose="05000000000000000000" pitchFamily="2" charset="2"/>
              <a:buChar char="§"/>
            </a:pPr>
            <a:r>
              <a:rPr lang="en-US" sz="2100" dirty="0" smtClean="0"/>
              <a:t>Retries</a:t>
            </a:r>
            <a:endParaRPr lang="en-US" sz="2100" dirty="0"/>
          </a:p>
        </p:txBody>
      </p:sp>
      <p:sp>
        <p:nvSpPr>
          <p:cNvPr id="11" name="Ellipszis 10"/>
          <p:cNvSpPr/>
          <p:nvPr/>
        </p:nvSpPr>
        <p:spPr>
          <a:xfrm>
            <a:off x="4085948" y="1862826"/>
            <a:ext cx="908072" cy="866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a:t>
            </a:r>
          </a:p>
        </p:txBody>
      </p:sp>
      <p:sp>
        <p:nvSpPr>
          <p:cNvPr id="12" name="Ellipszis 11"/>
          <p:cNvSpPr/>
          <p:nvPr/>
        </p:nvSpPr>
        <p:spPr>
          <a:xfrm>
            <a:off x="5162322" y="2729404"/>
            <a:ext cx="908072" cy="8665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User </a:t>
            </a:r>
            <a:r>
              <a:rPr lang="en-US" dirty="0" err="1"/>
              <a:t>Auth</a:t>
            </a:r>
            <a:endParaRPr lang="en-US" dirty="0"/>
          </a:p>
        </p:txBody>
      </p:sp>
      <p:sp>
        <p:nvSpPr>
          <p:cNvPr id="13" name="Ellipszis 12"/>
          <p:cNvSpPr/>
          <p:nvPr/>
        </p:nvSpPr>
        <p:spPr>
          <a:xfrm>
            <a:off x="6174660" y="3595983"/>
            <a:ext cx="908072" cy="8665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App</a:t>
            </a:r>
          </a:p>
        </p:txBody>
      </p:sp>
      <p:sp>
        <p:nvSpPr>
          <p:cNvPr id="14" name="Ellipszis 13"/>
          <p:cNvSpPr/>
          <p:nvPr/>
        </p:nvSpPr>
        <p:spPr>
          <a:xfrm>
            <a:off x="7291264" y="4462561"/>
            <a:ext cx="908072" cy="86657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DB</a:t>
            </a:r>
          </a:p>
        </p:txBody>
      </p:sp>
      <p:sp>
        <p:nvSpPr>
          <p:cNvPr id="4" name="Szövegdoboz 3"/>
          <p:cNvSpPr txBox="1"/>
          <p:nvPr/>
        </p:nvSpPr>
        <p:spPr>
          <a:xfrm>
            <a:off x="5058054" y="1862828"/>
            <a:ext cx="1781257" cy="646331"/>
          </a:xfrm>
          <a:prstGeom prst="rect">
            <a:avLst/>
          </a:prstGeom>
          <a:noFill/>
        </p:spPr>
        <p:txBody>
          <a:bodyPr wrap="none" rtlCol="0">
            <a:spAutoFit/>
          </a:bodyPr>
          <a:lstStyle/>
          <a:p>
            <a:r>
              <a:rPr lang="en-US" dirty="0"/>
              <a:t>timeout = 400ms</a:t>
            </a:r>
          </a:p>
          <a:p>
            <a:r>
              <a:rPr lang="en-US" dirty="0"/>
              <a:t>retries = 3</a:t>
            </a:r>
          </a:p>
        </p:txBody>
      </p:sp>
      <p:sp>
        <p:nvSpPr>
          <p:cNvPr id="16" name="Szövegdoboz 15"/>
          <p:cNvSpPr txBox="1"/>
          <p:nvPr/>
        </p:nvSpPr>
        <p:spPr>
          <a:xfrm>
            <a:off x="6174658" y="2729407"/>
            <a:ext cx="1781257" cy="646331"/>
          </a:xfrm>
          <a:prstGeom prst="rect">
            <a:avLst/>
          </a:prstGeom>
          <a:noFill/>
        </p:spPr>
        <p:txBody>
          <a:bodyPr wrap="none" rtlCol="0">
            <a:spAutoFit/>
          </a:bodyPr>
          <a:lstStyle/>
          <a:p>
            <a:r>
              <a:rPr lang="en-US" dirty="0"/>
              <a:t>timeout = 400ms</a:t>
            </a:r>
          </a:p>
          <a:p>
            <a:r>
              <a:rPr lang="en-US" dirty="0"/>
              <a:t>retries = </a:t>
            </a:r>
            <a:r>
              <a:rPr lang="hu-HU" dirty="0"/>
              <a:t>2</a:t>
            </a:r>
          </a:p>
        </p:txBody>
      </p:sp>
      <p:sp>
        <p:nvSpPr>
          <p:cNvPr id="18" name="Szövegdoboz 17"/>
          <p:cNvSpPr txBox="1"/>
          <p:nvPr/>
        </p:nvSpPr>
        <p:spPr>
          <a:xfrm>
            <a:off x="7164288" y="3535153"/>
            <a:ext cx="1781257" cy="646331"/>
          </a:xfrm>
          <a:prstGeom prst="rect">
            <a:avLst/>
          </a:prstGeom>
          <a:noFill/>
        </p:spPr>
        <p:txBody>
          <a:bodyPr wrap="none" rtlCol="0">
            <a:spAutoFit/>
          </a:bodyPr>
          <a:lstStyle/>
          <a:p>
            <a:r>
              <a:rPr lang="en-US" dirty="0"/>
              <a:t>timeout = </a:t>
            </a:r>
            <a:r>
              <a:rPr lang="hu-HU" dirty="0"/>
              <a:t>2</a:t>
            </a:r>
            <a:r>
              <a:rPr lang="en-US" dirty="0"/>
              <a:t>00ms</a:t>
            </a:r>
          </a:p>
          <a:p>
            <a:r>
              <a:rPr lang="en-US" dirty="0"/>
              <a:t>retries = 3</a:t>
            </a:r>
            <a:endParaRPr lang="hu-HU" dirty="0"/>
          </a:p>
        </p:txBody>
      </p:sp>
      <p:sp>
        <p:nvSpPr>
          <p:cNvPr id="5" name="Ív 4"/>
          <p:cNvSpPr/>
          <p:nvPr/>
        </p:nvSpPr>
        <p:spPr>
          <a:xfrm>
            <a:off x="4626006" y="2348880"/>
            <a:ext cx="739806" cy="955830"/>
          </a:xfrm>
          <a:prstGeom prst="arc">
            <a:avLst>
              <a:gd name="adj1" fmla="val 4274351"/>
              <a:gd name="adj2" fmla="val 11704883"/>
            </a:avLst>
          </a:prstGeom>
          <a:ln w="31750">
            <a:solidFill>
              <a:srgbClr val="40404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9" name="Ív 18"/>
          <p:cNvSpPr/>
          <p:nvPr/>
        </p:nvSpPr>
        <p:spPr>
          <a:xfrm>
            <a:off x="5668398" y="3239733"/>
            <a:ext cx="739806" cy="955830"/>
          </a:xfrm>
          <a:prstGeom prst="arc">
            <a:avLst>
              <a:gd name="adj1" fmla="val 4274351"/>
              <a:gd name="adj2" fmla="val 11704883"/>
            </a:avLst>
          </a:prstGeom>
          <a:ln w="31750">
            <a:solidFill>
              <a:srgbClr val="40404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Ív 19"/>
          <p:cNvSpPr/>
          <p:nvPr/>
        </p:nvSpPr>
        <p:spPr>
          <a:xfrm>
            <a:off x="6732240" y="4093350"/>
            <a:ext cx="739806" cy="955830"/>
          </a:xfrm>
          <a:prstGeom prst="arc">
            <a:avLst>
              <a:gd name="adj1" fmla="val 4274351"/>
              <a:gd name="adj2" fmla="val 11704883"/>
            </a:avLst>
          </a:prstGeom>
          <a:ln w="31750">
            <a:solidFill>
              <a:srgbClr val="404040"/>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Téglalap 5"/>
          <p:cNvSpPr/>
          <p:nvPr/>
        </p:nvSpPr>
        <p:spPr>
          <a:xfrm>
            <a:off x="7164289" y="4077074"/>
            <a:ext cx="885179" cy="369332"/>
          </a:xfrm>
          <a:prstGeom prst="rect">
            <a:avLst/>
          </a:prstGeom>
        </p:spPr>
        <p:txBody>
          <a:bodyPr wrap="none">
            <a:spAutoFit/>
          </a:bodyPr>
          <a:lstStyle/>
          <a:p>
            <a:r>
              <a:rPr lang="hu-HU" dirty="0">
                <a:solidFill>
                  <a:srgbClr val="FF0000"/>
                </a:solidFill>
              </a:rPr>
              <a:t>600ms!</a:t>
            </a:r>
            <a:endParaRPr lang="en-US" dirty="0">
              <a:solidFill>
                <a:srgbClr val="FF0000"/>
              </a:solidFill>
            </a:endParaRPr>
          </a:p>
        </p:txBody>
      </p:sp>
      <p:sp>
        <p:nvSpPr>
          <p:cNvPr id="22" name="Téglalap 21"/>
          <p:cNvSpPr/>
          <p:nvPr/>
        </p:nvSpPr>
        <p:spPr>
          <a:xfrm>
            <a:off x="6166529" y="3266984"/>
            <a:ext cx="885179" cy="369332"/>
          </a:xfrm>
          <a:prstGeom prst="rect">
            <a:avLst/>
          </a:prstGeom>
        </p:spPr>
        <p:txBody>
          <a:bodyPr wrap="none">
            <a:spAutoFit/>
          </a:bodyPr>
          <a:lstStyle/>
          <a:p>
            <a:r>
              <a:rPr lang="hu-HU" dirty="0">
                <a:solidFill>
                  <a:srgbClr val="FF0000"/>
                </a:solidFill>
              </a:rPr>
              <a:t>800ms!</a:t>
            </a:r>
            <a:endParaRPr lang="en-US" dirty="0">
              <a:solidFill>
                <a:srgbClr val="FF0000"/>
              </a:solidFill>
            </a:endParaRPr>
          </a:p>
        </p:txBody>
      </p:sp>
    </p:spTree>
    <p:extLst>
      <p:ext uri="{BB962C8B-B14F-4D97-AF65-F5344CB8AC3E}">
        <p14:creationId xmlns:p14="http://schemas.microsoft.com/office/powerpoint/2010/main" val="2517296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cím 2"/>
          <p:cNvSpPr txBox="1">
            <a:spLocks/>
          </p:cNvSpPr>
          <p:nvPr/>
        </p:nvSpPr>
        <p:spPr>
          <a:xfrm>
            <a:off x="173736" y="941832"/>
            <a:ext cx="4897343" cy="3927476"/>
          </a:xfrm>
          <a:prstGeom prst="rect">
            <a:avLst/>
          </a:prstGeom>
        </p:spPr>
        <p:txBody>
          <a:bodyPr vert="horz" lIns="68580" tIns="34290" rIns="68580" bIns="34290" rtlCol="0">
            <a:normAutofit/>
          </a:bodyPr>
          <a:lstStyle/>
          <a:p>
            <a:pPr marL="257175" indent="-257175">
              <a:spcBef>
                <a:spcPts val="300"/>
              </a:spcBef>
              <a:buFont typeface="Wingdings" panose="05000000000000000000" pitchFamily="2" charset="2"/>
              <a:buChar char="§"/>
            </a:pPr>
            <a:r>
              <a:rPr lang="en-US" sz="2100" dirty="0"/>
              <a:t>Dynamic service discovery</a:t>
            </a:r>
          </a:p>
          <a:p>
            <a:pPr marL="257175" indent="-257175">
              <a:spcBef>
                <a:spcPts val="300"/>
              </a:spcBef>
              <a:buFont typeface="Wingdings" panose="05000000000000000000" pitchFamily="2" charset="2"/>
              <a:buChar char="§"/>
            </a:pPr>
            <a:r>
              <a:rPr lang="en-US" sz="2100" dirty="0"/>
              <a:t>Load balancing</a:t>
            </a:r>
          </a:p>
          <a:p>
            <a:pPr marL="257175" indent="-257175">
              <a:spcBef>
                <a:spcPts val="300"/>
              </a:spcBef>
              <a:buFont typeface="Wingdings" panose="05000000000000000000" pitchFamily="2" charset="2"/>
              <a:buChar char="§"/>
            </a:pPr>
            <a:r>
              <a:rPr lang="en-US" sz="2100" dirty="0"/>
              <a:t>Health checks</a:t>
            </a:r>
            <a:endParaRPr lang="hu-HU" sz="2100" dirty="0"/>
          </a:p>
          <a:p>
            <a:pPr marL="257175" indent="-257175">
              <a:spcBef>
                <a:spcPts val="300"/>
              </a:spcBef>
              <a:buFont typeface="Wingdings" panose="05000000000000000000" pitchFamily="2" charset="2"/>
              <a:buChar char="§"/>
            </a:pPr>
            <a:r>
              <a:rPr lang="en-US" sz="2100" dirty="0"/>
              <a:t>Timeouts</a:t>
            </a:r>
          </a:p>
          <a:p>
            <a:pPr marL="257175" indent="-257175">
              <a:spcBef>
                <a:spcPts val="300"/>
              </a:spcBef>
              <a:buFont typeface="Wingdings" panose="05000000000000000000" pitchFamily="2" charset="2"/>
              <a:buChar char="§"/>
            </a:pPr>
            <a:r>
              <a:rPr lang="en-US" sz="2100" dirty="0"/>
              <a:t>Retries</a:t>
            </a:r>
          </a:p>
          <a:p>
            <a:pPr marL="257175" indent="-257175">
              <a:spcBef>
                <a:spcPts val="300"/>
              </a:spcBef>
              <a:buFont typeface="Wingdings" panose="05000000000000000000" pitchFamily="2" charset="2"/>
              <a:buChar char="§"/>
            </a:pPr>
            <a:r>
              <a:rPr lang="en-US" sz="2100" dirty="0" smtClean="0"/>
              <a:t>TLS </a:t>
            </a:r>
            <a:r>
              <a:rPr lang="en-US" sz="2100" dirty="0"/>
              <a:t>termination</a:t>
            </a:r>
          </a:p>
          <a:p>
            <a:pPr marL="257175" indent="-257175">
              <a:spcBef>
                <a:spcPts val="300"/>
              </a:spcBef>
              <a:buFont typeface="Wingdings" panose="05000000000000000000" pitchFamily="2" charset="2"/>
              <a:buChar char="§"/>
            </a:pPr>
            <a:r>
              <a:rPr lang="en-US" sz="2100" dirty="0"/>
              <a:t>Monitoring and tracing via rich metrics</a:t>
            </a:r>
          </a:p>
          <a:p>
            <a:pPr marL="257175" indent="-257175">
              <a:spcBef>
                <a:spcPts val="300"/>
              </a:spcBef>
              <a:buFont typeface="Wingdings" panose="05000000000000000000" pitchFamily="2" charset="2"/>
              <a:buChar char="§"/>
            </a:pPr>
            <a:r>
              <a:rPr lang="en-US" sz="2100" dirty="0"/>
              <a:t>Fault </a:t>
            </a:r>
            <a:r>
              <a:rPr lang="en-US" sz="2100" dirty="0" smtClean="0"/>
              <a:t>injection</a:t>
            </a:r>
          </a:p>
          <a:p>
            <a:pPr marL="257175" indent="-257175">
              <a:spcBef>
                <a:spcPts val="300"/>
              </a:spcBef>
              <a:buFont typeface="Wingdings" panose="05000000000000000000" pitchFamily="2" charset="2"/>
              <a:buChar char="§"/>
            </a:pPr>
            <a:r>
              <a:rPr lang="en-US" sz="2100" dirty="0"/>
              <a:t>Circuit breakers</a:t>
            </a:r>
          </a:p>
          <a:p>
            <a:pPr marL="257175" indent="-257175">
              <a:spcBef>
                <a:spcPts val="300"/>
              </a:spcBef>
              <a:buFont typeface="Wingdings" panose="05000000000000000000" pitchFamily="2" charset="2"/>
              <a:buChar char="§"/>
            </a:pPr>
            <a:endParaRPr lang="en-US" sz="2100" dirty="0"/>
          </a:p>
        </p:txBody>
      </p:sp>
      <p:sp>
        <p:nvSpPr>
          <p:cNvPr id="36" name="Cím 1"/>
          <p:cNvSpPr txBox="1">
            <a:spLocks/>
          </p:cNvSpPr>
          <p:nvPr/>
        </p:nvSpPr>
        <p:spPr>
          <a:xfrm>
            <a:off x="0" y="0"/>
            <a:ext cx="9144000" cy="758201"/>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2400" dirty="0" smtClean="0">
                <a:solidFill>
                  <a:srgbClr val="FAFBF9"/>
                </a:solidFill>
              </a:rPr>
              <a:t>The Need of Common Features in Service Components</a:t>
            </a:r>
            <a:endParaRPr lang="en-US" sz="2400" dirty="0">
              <a:solidFill>
                <a:schemeClr val="bg1">
                  <a:lumMod val="95000"/>
                </a:schemeClr>
              </a:solidFill>
            </a:endParaRPr>
          </a:p>
        </p:txBody>
      </p:sp>
      <p:sp>
        <p:nvSpPr>
          <p:cNvPr id="39" name="Téglalap 20"/>
          <p:cNvSpPr/>
          <p:nvPr/>
        </p:nvSpPr>
        <p:spPr>
          <a:xfrm>
            <a:off x="4644008" y="2510898"/>
            <a:ext cx="486054"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églalap 22"/>
          <p:cNvSpPr/>
          <p:nvPr/>
        </p:nvSpPr>
        <p:spPr>
          <a:xfrm>
            <a:off x="7182290" y="2510898"/>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2</a:t>
            </a:r>
          </a:p>
        </p:txBody>
      </p:sp>
      <p:sp>
        <p:nvSpPr>
          <p:cNvPr id="41" name="Téglalap 23"/>
          <p:cNvSpPr/>
          <p:nvPr/>
        </p:nvSpPr>
        <p:spPr>
          <a:xfrm>
            <a:off x="7182290" y="3537012"/>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3</a:t>
            </a:r>
          </a:p>
        </p:txBody>
      </p:sp>
      <p:sp>
        <p:nvSpPr>
          <p:cNvPr id="42" name="Téglalap 24"/>
          <p:cNvSpPr/>
          <p:nvPr/>
        </p:nvSpPr>
        <p:spPr>
          <a:xfrm>
            <a:off x="7174146" y="1484784"/>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1</a:t>
            </a:r>
          </a:p>
        </p:txBody>
      </p:sp>
      <p:sp>
        <p:nvSpPr>
          <p:cNvPr id="43" name="Ellipszis 25"/>
          <p:cNvSpPr/>
          <p:nvPr/>
        </p:nvSpPr>
        <p:spPr>
          <a:xfrm>
            <a:off x="6264188" y="2688342"/>
            <a:ext cx="108012" cy="10801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44" name="Egyenes összekötő nyíllal 26"/>
          <p:cNvCxnSpPr>
            <a:stCxn id="39" idx="3"/>
            <a:endCxn id="43" idx="2"/>
          </p:cNvCxnSpPr>
          <p:nvPr/>
        </p:nvCxnSpPr>
        <p:spPr>
          <a:xfrm flipV="1">
            <a:off x="5130062" y="2742348"/>
            <a:ext cx="1134126" cy="1157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Egyenes összekötő nyíllal 27"/>
          <p:cNvCxnSpPr>
            <a:stCxn id="43" idx="6"/>
            <a:endCxn id="40" idx="1"/>
          </p:cNvCxnSpPr>
          <p:nvPr/>
        </p:nvCxnSpPr>
        <p:spPr>
          <a:xfrm>
            <a:off x="6372200" y="2742348"/>
            <a:ext cx="810090" cy="1157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gyenes összekötő nyíllal 28"/>
          <p:cNvCxnSpPr>
            <a:stCxn id="43" idx="6"/>
            <a:endCxn id="42" idx="1"/>
          </p:cNvCxnSpPr>
          <p:nvPr/>
        </p:nvCxnSpPr>
        <p:spPr>
          <a:xfrm flipV="1">
            <a:off x="6372202" y="1727811"/>
            <a:ext cx="801946" cy="101453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Egyenes összekötő nyíllal 29"/>
          <p:cNvCxnSpPr>
            <a:stCxn id="43" idx="6"/>
            <a:endCxn id="41" idx="1"/>
          </p:cNvCxnSpPr>
          <p:nvPr/>
        </p:nvCxnSpPr>
        <p:spPr>
          <a:xfrm>
            <a:off x="6372200" y="2742348"/>
            <a:ext cx="810090" cy="1037691"/>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48" name="Szabadkézi sokszög 30"/>
          <p:cNvSpPr/>
          <p:nvPr/>
        </p:nvSpPr>
        <p:spPr>
          <a:xfrm>
            <a:off x="5150176" y="2642106"/>
            <a:ext cx="1982038" cy="963401"/>
          </a:xfrm>
          <a:custGeom>
            <a:avLst/>
            <a:gdLst>
              <a:gd name="connsiteX0" fmla="*/ 0 w 2642717"/>
              <a:gd name="connsiteY0" fmla="*/ 98830 h 1284535"/>
              <a:gd name="connsiteX1" fmla="*/ 1527350 w 2642717"/>
              <a:gd name="connsiteY1" fmla="*/ 118927 h 1284535"/>
              <a:gd name="connsiteX2" fmla="*/ 2642717 w 2642717"/>
              <a:gd name="connsiteY2" fmla="*/ 1284535 h 1284535"/>
            </a:gdLst>
            <a:ahLst/>
            <a:cxnLst>
              <a:cxn ang="0">
                <a:pos x="connsiteX0" y="connsiteY0"/>
              </a:cxn>
              <a:cxn ang="0">
                <a:pos x="connsiteX1" y="connsiteY1"/>
              </a:cxn>
              <a:cxn ang="0">
                <a:pos x="connsiteX2" y="connsiteY2"/>
              </a:cxn>
            </a:cxnLst>
            <a:rect l="l" t="t" r="r" b="b"/>
            <a:pathLst>
              <a:path w="2642717" h="1284535">
                <a:moveTo>
                  <a:pt x="0" y="98830"/>
                </a:moveTo>
                <a:cubicBezTo>
                  <a:pt x="543448" y="10069"/>
                  <a:pt x="1086897" y="-78691"/>
                  <a:pt x="1527350" y="118927"/>
                </a:cubicBezTo>
                <a:cubicBezTo>
                  <a:pt x="1967803" y="316545"/>
                  <a:pt x="2305260" y="800540"/>
                  <a:pt x="2642717" y="1284535"/>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49" name="Téglalap 31"/>
          <p:cNvSpPr/>
          <p:nvPr/>
        </p:nvSpPr>
        <p:spPr>
          <a:xfrm>
            <a:off x="4758308" y="1484784"/>
            <a:ext cx="486054" cy="4860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50" name="Téglalap 32"/>
          <p:cNvSpPr/>
          <p:nvPr/>
        </p:nvSpPr>
        <p:spPr>
          <a:xfrm>
            <a:off x="4872608" y="1599084"/>
            <a:ext cx="486054" cy="4860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51" name="Téglalap 33"/>
          <p:cNvSpPr/>
          <p:nvPr/>
        </p:nvSpPr>
        <p:spPr>
          <a:xfrm>
            <a:off x="4968044" y="1713384"/>
            <a:ext cx="486054" cy="4860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52" name="Téglalap 34"/>
          <p:cNvSpPr/>
          <p:nvPr/>
        </p:nvSpPr>
        <p:spPr>
          <a:xfrm>
            <a:off x="5082344" y="1827684"/>
            <a:ext cx="486054" cy="4860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53" name="Szabadkézi sokszög 2"/>
          <p:cNvSpPr/>
          <p:nvPr/>
        </p:nvSpPr>
        <p:spPr>
          <a:xfrm>
            <a:off x="5593577" y="2181977"/>
            <a:ext cx="1559491" cy="1343417"/>
          </a:xfrm>
          <a:custGeom>
            <a:avLst/>
            <a:gdLst>
              <a:gd name="connsiteX0" fmla="*/ 0 w 2079321"/>
              <a:gd name="connsiteY0" fmla="*/ 0 h 1791222"/>
              <a:gd name="connsiteX1" fmla="*/ 964504 w 2079321"/>
              <a:gd name="connsiteY1" fmla="*/ 613775 h 1791222"/>
              <a:gd name="connsiteX2" fmla="*/ 2079321 w 2079321"/>
              <a:gd name="connsiteY2" fmla="*/ 1791222 h 1791222"/>
            </a:gdLst>
            <a:ahLst/>
            <a:cxnLst>
              <a:cxn ang="0">
                <a:pos x="connsiteX0" y="connsiteY0"/>
              </a:cxn>
              <a:cxn ang="0">
                <a:pos x="connsiteX1" y="connsiteY1"/>
              </a:cxn>
              <a:cxn ang="0">
                <a:pos x="connsiteX2" y="connsiteY2"/>
              </a:cxn>
            </a:cxnLst>
            <a:rect l="l" t="t" r="r" b="b"/>
            <a:pathLst>
              <a:path w="2079321" h="1791222">
                <a:moveTo>
                  <a:pt x="0" y="0"/>
                </a:moveTo>
                <a:cubicBezTo>
                  <a:pt x="308975" y="157619"/>
                  <a:pt x="617951" y="315238"/>
                  <a:pt x="964504" y="613775"/>
                </a:cubicBezTo>
                <a:cubicBezTo>
                  <a:pt x="1311057" y="912312"/>
                  <a:pt x="1695189" y="1351767"/>
                  <a:pt x="2079321" y="1791222"/>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54" name="Szövegdoboz 6"/>
          <p:cNvSpPr txBox="1"/>
          <p:nvPr/>
        </p:nvSpPr>
        <p:spPr>
          <a:xfrm>
            <a:off x="5562110" y="2428040"/>
            <a:ext cx="270030" cy="461665"/>
          </a:xfrm>
          <a:prstGeom prst="rect">
            <a:avLst/>
          </a:prstGeom>
          <a:noFill/>
        </p:spPr>
        <p:txBody>
          <a:bodyPr wrap="square" rtlCol="0">
            <a:spAutoFit/>
          </a:bodyPr>
          <a:lstStyle/>
          <a:p>
            <a:r>
              <a:rPr lang="en-US" sz="2400" b="1" dirty="0">
                <a:solidFill>
                  <a:srgbClr val="FF0000"/>
                </a:solidFill>
              </a:rPr>
              <a:t>X</a:t>
            </a:r>
          </a:p>
        </p:txBody>
      </p:sp>
      <p:sp>
        <p:nvSpPr>
          <p:cNvPr id="55" name="Szabadkézi sokszög 7"/>
          <p:cNvSpPr/>
          <p:nvPr/>
        </p:nvSpPr>
        <p:spPr>
          <a:xfrm>
            <a:off x="5180216" y="1975300"/>
            <a:ext cx="1972850" cy="912658"/>
          </a:xfrm>
          <a:custGeom>
            <a:avLst/>
            <a:gdLst>
              <a:gd name="connsiteX0" fmla="*/ 0 w 2630466"/>
              <a:gd name="connsiteY0" fmla="*/ 1127342 h 1216877"/>
              <a:gd name="connsiteX1" fmla="*/ 1490597 w 2630466"/>
              <a:gd name="connsiteY1" fmla="*/ 1102290 h 1216877"/>
              <a:gd name="connsiteX2" fmla="*/ 2630466 w 2630466"/>
              <a:gd name="connsiteY2" fmla="*/ 0 h 1216877"/>
            </a:gdLst>
            <a:ahLst/>
            <a:cxnLst>
              <a:cxn ang="0">
                <a:pos x="connsiteX0" y="connsiteY0"/>
              </a:cxn>
              <a:cxn ang="0">
                <a:pos x="connsiteX1" y="connsiteY1"/>
              </a:cxn>
              <a:cxn ang="0">
                <a:pos x="connsiteX2" y="connsiteY2"/>
              </a:cxn>
            </a:cxnLst>
            <a:rect l="l" t="t" r="r" b="b"/>
            <a:pathLst>
              <a:path w="2630466" h="1216877">
                <a:moveTo>
                  <a:pt x="0" y="1127342"/>
                </a:moveTo>
                <a:cubicBezTo>
                  <a:pt x="526093" y="1208761"/>
                  <a:pt x="1052186" y="1290180"/>
                  <a:pt x="1490597" y="1102290"/>
                </a:cubicBezTo>
                <a:cubicBezTo>
                  <a:pt x="1929008" y="914400"/>
                  <a:pt x="2444663" y="171189"/>
                  <a:pt x="2630466" y="0"/>
                </a:cubicBezTo>
              </a:path>
            </a:pathLst>
          </a:custGeom>
          <a:noFill/>
          <a:ln w="38100">
            <a:solidFill>
              <a:srgbClr val="00B05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56" name="TextBox 55"/>
          <p:cNvSpPr txBox="1"/>
          <p:nvPr/>
        </p:nvSpPr>
        <p:spPr>
          <a:xfrm>
            <a:off x="4407507" y="2242765"/>
            <a:ext cx="1080120" cy="338554"/>
          </a:xfrm>
          <a:prstGeom prst="rect">
            <a:avLst/>
          </a:prstGeom>
          <a:noFill/>
        </p:spPr>
        <p:txBody>
          <a:bodyPr wrap="square" rtlCol="0">
            <a:spAutoFit/>
          </a:bodyPr>
          <a:lstStyle/>
          <a:p>
            <a:r>
              <a:rPr lang="en-US" sz="1600" dirty="0" smtClean="0"/>
              <a:t>Service A</a:t>
            </a:r>
            <a:endParaRPr lang="en-US" sz="1600" dirty="0"/>
          </a:p>
        </p:txBody>
      </p:sp>
      <p:sp>
        <p:nvSpPr>
          <p:cNvPr id="57" name="TextBox 56"/>
          <p:cNvSpPr txBox="1"/>
          <p:nvPr/>
        </p:nvSpPr>
        <p:spPr>
          <a:xfrm>
            <a:off x="6948264" y="1209770"/>
            <a:ext cx="1080120" cy="338554"/>
          </a:xfrm>
          <a:prstGeom prst="rect">
            <a:avLst/>
          </a:prstGeom>
          <a:noFill/>
        </p:spPr>
        <p:txBody>
          <a:bodyPr wrap="square" rtlCol="0">
            <a:spAutoFit/>
          </a:bodyPr>
          <a:lstStyle/>
          <a:p>
            <a:r>
              <a:rPr lang="en-US" sz="1600" dirty="0" smtClean="0"/>
              <a:t>Service B</a:t>
            </a:r>
            <a:endParaRPr lang="en-US" sz="1600" dirty="0"/>
          </a:p>
        </p:txBody>
      </p:sp>
      <p:pic>
        <p:nvPicPr>
          <p:cNvPr id="58" name="Kép 8"/>
          <p:cNvPicPr>
            <a:picLocks noChangeAspect="1"/>
          </p:cNvPicPr>
          <p:nvPr/>
        </p:nvPicPr>
        <p:blipFill>
          <a:blip r:embed="rId3"/>
          <a:stretch>
            <a:fillRect/>
          </a:stretch>
        </p:blipFill>
        <p:spPr>
          <a:xfrm>
            <a:off x="4788024" y="4156419"/>
            <a:ext cx="4096038" cy="2008885"/>
          </a:xfrm>
          <a:prstGeom prst="rect">
            <a:avLst/>
          </a:prstGeom>
        </p:spPr>
      </p:pic>
    </p:spTree>
    <p:extLst>
      <p:ext uri="{BB962C8B-B14F-4D97-AF65-F5344CB8AC3E}">
        <p14:creationId xmlns:p14="http://schemas.microsoft.com/office/powerpoint/2010/main" val="25892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6" end="6"/>
                                            </p:txEl>
                                          </p:spTgt>
                                        </p:tgtEl>
                                        <p:attrNameLst>
                                          <p:attrName>style.visibility</p:attrName>
                                        </p:attrNameLst>
                                      </p:cBhvr>
                                      <p:to>
                                        <p:strVal val="visible"/>
                                      </p:to>
                                    </p:set>
                                    <p:animEffect transition="in" filter="fade">
                                      <p:cBhvr>
                                        <p:cTn id="7" dur="500"/>
                                        <p:tgtEl>
                                          <p:spTgt spid="17">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7" end="7"/>
                                            </p:txEl>
                                          </p:spTgt>
                                        </p:tgtEl>
                                        <p:attrNameLst>
                                          <p:attrName>style.visibility</p:attrName>
                                        </p:attrNameLst>
                                      </p:cBhvr>
                                      <p:to>
                                        <p:strVal val="visible"/>
                                      </p:to>
                                    </p:set>
                                    <p:animEffect transition="in" filter="fade">
                                      <p:cBhvr>
                                        <p:cTn id="12" dur="500"/>
                                        <p:tgtEl>
                                          <p:spTgt spid="17">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8" end="8"/>
                                            </p:txEl>
                                          </p:spTgt>
                                        </p:tgtEl>
                                        <p:attrNameLst>
                                          <p:attrName>style.visibility</p:attrName>
                                        </p:attrNameLst>
                                      </p:cBhvr>
                                      <p:to>
                                        <p:strVal val="visible"/>
                                      </p:to>
                                    </p:set>
                                    <p:animEffect transition="in" filter="fade">
                                      <p:cBhvr>
                                        <p:cTn id="17" dur="500"/>
                                        <p:tgtEl>
                                          <p:spTgt spid="1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500"/>
                                        <p:tgtEl>
                                          <p:spTgt spid="5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8" grpId="0" animBg="1"/>
      <p:bldP spid="49" grpId="0" animBg="1"/>
      <p:bldP spid="50" grpId="0" animBg="1"/>
      <p:bldP spid="51" grpId="0" animBg="1"/>
      <p:bldP spid="52" grpId="0" animBg="1"/>
      <p:bldP spid="53" grpId="0" animBg="1"/>
      <p:bldP spid="54" grpId="0"/>
      <p:bldP spid="55" grpId="0" animBg="1"/>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hu-HU" sz="2400" dirty="0" err="1">
                <a:solidFill>
                  <a:srgbClr val="FAFBF9"/>
                </a:solidFill>
              </a:rPr>
              <a:t>What</a:t>
            </a:r>
            <a:r>
              <a:rPr lang="hu-HU" sz="2400" dirty="0">
                <a:solidFill>
                  <a:srgbClr val="FAFBF9"/>
                </a:solidFill>
              </a:rPr>
              <a:t> is a Service </a:t>
            </a:r>
            <a:r>
              <a:rPr lang="hu-HU" sz="2400" dirty="0" err="1">
                <a:solidFill>
                  <a:srgbClr val="FAFBF9"/>
                </a:solidFill>
              </a:rPr>
              <a:t>Mesh</a:t>
            </a:r>
            <a:r>
              <a:rPr lang="hu-HU" sz="2400" dirty="0">
                <a:solidFill>
                  <a:srgbClr val="FAFBF9"/>
                </a:solidFill>
              </a:rPr>
              <a:t>?</a:t>
            </a:r>
            <a:endParaRPr lang="hu-HU" sz="2400" dirty="0">
              <a:solidFill>
                <a:schemeClr val="bg1">
                  <a:lumMod val="95000"/>
                </a:schemeClr>
              </a:solidFill>
            </a:endParaRPr>
          </a:p>
        </p:txBody>
      </p:sp>
      <p:sp>
        <p:nvSpPr>
          <p:cNvPr id="17" name="Alcím 2"/>
          <p:cNvSpPr txBox="1">
            <a:spLocks/>
          </p:cNvSpPr>
          <p:nvPr/>
        </p:nvSpPr>
        <p:spPr>
          <a:xfrm>
            <a:off x="845586" y="2456892"/>
            <a:ext cx="7452828" cy="3225398"/>
          </a:xfrm>
          <a:prstGeom prst="rect">
            <a:avLst/>
          </a:prstGeom>
        </p:spPr>
        <p:txBody>
          <a:bodyPr vert="horz" lIns="68580" tIns="34290" rIns="68580" bIns="34290" rtlCol="0">
            <a:normAutofit/>
          </a:bodyPr>
          <a:lstStyle/>
          <a:p>
            <a:pPr algn="ctr">
              <a:spcBef>
                <a:spcPts val="450"/>
              </a:spcBef>
            </a:pPr>
            <a:r>
              <a:rPr lang="en-US" sz="3000" dirty="0"/>
              <a:t>Service Mesh is </a:t>
            </a:r>
            <a:r>
              <a:rPr lang="en-US" sz="3000" b="1" dirty="0"/>
              <a:t>dedicated infrastructure layer</a:t>
            </a:r>
            <a:r>
              <a:rPr lang="hu-HU" sz="3000" b="1" dirty="0"/>
              <a:t/>
            </a:r>
            <a:br>
              <a:rPr lang="hu-HU" sz="3000" b="1" dirty="0"/>
            </a:br>
            <a:r>
              <a:rPr lang="hu-HU" sz="3000" dirty="0" err="1"/>
              <a:t>in</a:t>
            </a:r>
            <a:r>
              <a:rPr lang="hu-HU" sz="3000" dirty="0"/>
              <a:t> a </a:t>
            </a:r>
            <a:r>
              <a:rPr lang="hu-HU" sz="3000" b="1" dirty="0" err="1"/>
              <a:t>microservice</a:t>
            </a:r>
            <a:r>
              <a:rPr lang="hu-HU" sz="3000" b="1" dirty="0"/>
              <a:t> </a:t>
            </a:r>
            <a:r>
              <a:rPr lang="hu-HU" sz="3000" b="1" dirty="0" err="1"/>
              <a:t>environment</a:t>
            </a:r>
            <a:r>
              <a:rPr lang="hu-HU" sz="3000" dirty="0"/>
              <a:t/>
            </a:r>
            <a:br>
              <a:rPr lang="hu-HU" sz="3000" dirty="0"/>
            </a:br>
            <a:r>
              <a:rPr lang="en-US" sz="3000" b="1" dirty="0"/>
              <a:t> </a:t>
            </a:r>
            <a:r>
              <a:rPr lang="en-US" sz="3000" dirty="0"/>
              <a:t>to consistently </a:t>
            </a:r>
            <a:r>
              <a:rPr lang="en-US" sz="3000" b="1" dirty="0"/>
              <a:t>manage</a:t>
            </a:r>
            <a:r>
              <a:rPr lang="hu-HU" sz="3000" b="1" dirty="0"/>
              <a:t>, </a:t>
            </a:r>
            <a:r>
              <a:rPr lang="en-US" sz="3000" b="1" dirty="0"/>
              <a:t>monitor </a:t>
            </a:r>
            <a:r>
              <a:rPr lang="en-US" sz="3000" dirty="0"/>
              <a:t>and</a:t>
            </a:r>
            <a:r>
              <a:rPr lang="en-US" sz="3000" b="1" dirty="0"/>
              <a:t> control</a:t>
            </a:r>
            <a:r>
              <a:rPr lang="en-US" sz="3000" dirty="0"/>
              <a:t> the </a:t>
            </a:r>
            <a:r>
              <a:rPr lang="en-US" sz="3000" b="1" dirty="0"/>
              <a:t>communication</a:t>
            </a:r>
            <a:r>
              <a:rPr lang="en-US" sz="3000" dirty="0"/>
              <a:t> between services across the entire application</a:t>
            </a:r>
            <a:endParaRPr lang="en-US" sz="3000" i="1" dirty="0"/>
          </a:p>
        </p:txBody>
      </p:sp>
    </p:spTree>
    <p:extLst>
      <p:ext uri="{BB962C8B-B14F-4D97-AF65-F5344CB8AC3E}">
        <p14:creationId xmlns:p14="http://schemas.microsoft.com/office/powerpoint/2010/main" val="4060077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églalap 39"/>
          <p:cNvSpPr/>
          <p:nvPr/>
        </p:nvSpPr>
        <p:spPr>
          <a:xfrm>
            <a:off x="6381201" y="1970838"/>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1" name="Téglalap 40"/>
          <p:cNvSpPr/>
          <p:nvPr/>
        </p:nvSpPr>
        <p:spPr>
          <a:xfrm>
            <a:off x="6381201" y="2672916"/>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Téglalap 41"/>
          <p:cNvSpPr/>
          <p:nvPr/>
        </p:nvSpPr>
        <p:spPr>
          <a:xfrm>
            <a:off x="6381201" y="3374994"/>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 name="Téglalap 42"/>
          <p:cNvSpPr/>
          <p:nvPr/>
        </p:nvSpPr>
        <p:spPr>
          <a:xfrm>
            <a:off x="6381201" y="1268760"/>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1" name="Téglalap 50"/>
          <p:cNvSpPr/>
          <p:nvPr/>
        </p:nvSpPr>
        <p:spPr>
          <a:xfrm>
            <a:off x="6381201" y="1646802"/>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églalap 53"/>
          <p:cNvSpPr/>
          <p:nvPr/>
        </p:nvSpPr>
        <p:spPr>
          <a:xfrm>
            <a:off x="6381201" y="2348880"/>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églalap 56"/>
          <p:cNvSpPr/>
          <p:nvPr/>
        </p:nvSpPr>
        <p:spPr>
          <a:xfrm>
            <a:off x="6381201" y="3050958"/>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églalap 59"/>
          <p:cNvSpPr/>
          <p:nvPr/>
        </p:nvSpPr>
        <p:spPr>
          <a:xfrm>
            <a:off x="6381201" y="3753036"/>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églalap 31"/>
          <p:cNvSpPr/>
          <p:nvPr/>
        </p:nvSpPr>
        <p:spPr>
          <a:xfrm>
            <a:off x="6570222" y="2078850"/>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4" name="Téglalap 33"/>
          <p:cNvSpPr/>
          <p:nvPr/>
        </p:nvSpPr>
        <p:spPr>
          <a:xfrm>
            <a:off x="6570222" y="3483006"/>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3" name="Téglalap 32"/>
          <p:cNvSpPr/>
          <p:nvPr/>
        </p:nvSpPr>
        <p:spPr>
          <a:xfrm>
            <a:off x="6570222" y="2780928"/>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5" name="Téglalap 34"/>
          <p:cNvSpPr/>
          <p:nvPr/>
        </p:nvSpPr>
        <p:spPr>
          <a:xfrm>
            <a:off x="6570222" y="1376772"/>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4" name="Téglalap 43"/>
          <p:cNvSpPr/>
          <p:nvPr/>
        </p:nvSpPr>
        <p:spPr>
          <a:xfrm>
            <a:off x="6381201" y="4077072"/>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2" name="Cím 1"/>
          <p:cNvSpPr>
            <a:spLocks noGrp="1"/>
          </p:cNvSpPr>
          <p:nvPr>
            <p:ph type="ctrTitle"/>
          </p:nvPr>
        </p:nvSpPr>
        <p:spPr>
          <a:xfrm>
            <a:off x="0" y="1"/>
            <a:ext cx="9144000" cy="764704"/>
          </a:xfrm>
        </p:spPr>
        <p:txBody>
          <a:bodyPr>
            <a:noAutofit/>
          </a:bodyPr>
          <a:lstStyle/>
          <a:p>
            <a:pPr algn="l"/>
            <a:r>
              <a:rPr lang="en-US" sz="2400" dirty="0">
                <a:solidFill>
                  <a:srgbClr val="FAFBF9"/>
                </a:solidFill>
              </a:rPr>
              <a:t>Evolution: </a:t>
            </a:r>
            <a:r>
              <a:rPr lang="en-US" sz="2400" dirty="0" smtClean="0">
                <a:solidFill>
                  <a:srgbClr val="FAFBF9"/>
                </a:solidFill>
              </a:rPr>
              <a:t>1G - Shared Libraries</a:t>
            </a:r>
            <a:endParaRPr lang="en-US" sz="2400" dirty="0">
              <a:solidFill>
                <a:schemeClr val="bg1">
                  <a:lumMod val="95000"/>
                </a:schemeClr>
              </a:solidFill>
            </a:endParaRPr>
          </a:p>
        </p:txBody>
      </p:sp>
      <p:sp>
        <p:nvSpPr>
          <p:cNvPr id="29" name="Téglalap 28"/>
          <p:cNvSpPr/>
          <p:nvPr/>
        </p:nvSpPr>
        <p:spPr>
          <a:xfrm>
            <a:off x="5112060" y="2078850"/>
            <a:ext cx="918102"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Nginx</a:t>
            </a:r>
            <a:endParaRPr lang="en-US" dirty="0"/>
          </a:p>
        </p:txBody>
      </p:sp>
      <p:sp>
        <p:nvSpPr>
          <p:cNvPr id="30" name="Téglalap 29"/>
          <p:cNvSpPr/>
          <p:nvPr/>
        </p:nvSpPr>
        <p:spPr>
          <a:xfrm>
            <a:off x="5112060" y="2780928"/>
            <a:ext cx="918102"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Nginx</a:t>
            </a:r>
            <a:endParaRPr lang="en-US" dirty="0"/>
          </a:p>
        </p:txBody>
      </p:sp>
      <p:sp>
        <p:nvSpPr>
          <p:cNvPr id="31" name="Téglalap 30"/>
          <p:cNvSpPr/>
          <p:nvPr/>
        </p:nvSpPr>
        <p:spPr>
          <a:xfrm>
            <a:off x="5112060" y="3483006"/>
            <a:ext cx="918102"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Nginx</a:t>
            </a:r>
            <a:endParaRPr lang="en-US" dirty="0"/>
          </a:p>
        </p:txBody>
      </p:sp>
      <p:sp>
        <p:nvSpPr>
          <p:cNvPr id="37" name="Téglalap 36"/>
          <p:cNvSpPr/>
          <p:nvPr/>
        </p:nvSpPr>
        <p:spPr>
          <a:xfrm>
            <a:off x="8028384" y="2078850"/>
            <a:ext cx="918102" cy="54006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DB</a:t>
            </a:r>
            <a:endParaRPr lang="en-US" dirty="0"/>
          </a:p>
        </p:txBody>
      </p:sp>
      <p:sp>
        <p:nvSpPr>
          <p:cNvPr id="38" name="Téglalap 37"/>
          <p:cNvSpPr/>
          <p:nvPr/>
        </p:nvSpPr>
        <p:spPr>
          <a:xfrm>
            <a:off x="8028384" y="2780928"/>
            <a:ext cx="918102" cy="54006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DB</a:t>
            </a:r>
            <a:endParaRPr lang="en-US" dirty="0"/>
          </a:p>
        </p:txBody>
      </p:sp>
      <p:sp>
        <p:nvSpPr>
          <p:cNvPr id="39" name="Téglalap 38"/>
          <p:cNvSpPr/>
          <p:nvPr/>
        </p:nvSpPr>
        <p:spPr>
          <a:xfrm>
            <a:off x="8028384" y="3483006"/>
            <a:ext cx="918102" cy="540060"/>
          </a:xfrm>
          <a:prstGeom prst="rect">
            <a:avLst/>
          </a:prstGeom>
          <a:solidFill>
            <a:schemeClr val="accent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DB</a:t>
            </a:r>
            <a:endParaRPr lang="en-US" dirty="0"/>
          </a:p>
        </p:txBody>
      </p:sp>
      <p:sp>
        <p:nvSpPr>
          <p:cNvPr id="50" name="Téglalap 49"/>
          <p:cNvSpPr/>
          <p:nvPr/>
        </p:nvSpPr>
        <p:spPr>
          <a:xfrm>
            <a:off x="6570222" y="1754814"/>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églalap 52"/>
          <p:cNvSpPr/>
          <p:nvPr/>
        </p:nvSpPr>
        <p:spPr>
          <a:xfrm>
            <a:off x="6570222" y="2456892"/>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églalap 55"/>
          <p:cNvSpPr/>
          <p:nvPr/>
        </p:nvSpPr>
        <p:spPr>
          <a:xfrm>
            <a:off x="6570222" y="3158970"/>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Téglalap 58"/>
          <p:cNvSpPr/>
          <p:nvPr/>
        </p:nvSpPr>
        <p:spPr>
          <a:xfrm>
            <a:off x="6570222" y="3861048"/>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églalap 62"/>
          <p:cNvSpPr/>
          <p:nvPr/>
        </p:nvSpPr>
        <p:spPr>
          <a:xfrm>
            <a:off x="6381201" y="4457291"/>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églalap 35"/>
          <p:cNvSpPr/>
          <p:nvPr/>
        </p:nvSpPr>
        <p:spPr>
          <a:xfrm>
            <a:off x="6570222" y="4185084"/>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5" name="Téglalap 44"/>
          <p:cNvSpPr/>
          <p:nvPr/>
        </p:nvSpPr>
        <p:spPr>
          <a:xfrm>
            <a:off x="6773400" y="2240868"/>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a:t>SVC</a:t>
            </a:r>
            <a:endParaRPr lang="en-US" dirty="0"/>
          </a:p>
        </p:txBody>
      </p:sp>
      <p:sp>
        <p:nvSpPr>
          <p:cNvPr id="46" name="Téglalap 45"/>
          <p:cNvSpPr/>
          <p:nvPr/>
        </p:nvSpPr>
        <p:spPr>
          <a:xfrm>
            <a:off x="6773400" y="2942946"/>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a:t>SVC</a:t>
            </a:r>
            <a:endParaRPr lang="en-US" dirty="0"/>
          </a:p>
        </p:txBody>
      </p:sp>
      <p:sp>
        <p:nvSpPr>
          <p:cNvPr id="47" name="Téglalap 46"/>
          <p:cNvSpPr/>
          <p:nvPr/>
        </p:nvSpPr>
        <p:spPr>
          <a:xfrm>
            <a:off x="6773400" y="3645024"/>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a:t>SVC</a:t>
            </a:r>
            <a:endParaRPr lang="en-US" dirty="0"/>
          </a:p>
        </p:txBody>
      </p:sp>
      <p:sp>
        <p:nvSpPr>
          <p:cNvPr id="48" name="Téglalap 47"/>
          <p:cNvSpPr/>
          <p:nvPr/>
        </p:nvSpPr>
        <p:spPr>
          <a:xfrm>
            <a:off x="6773400" y="1538790"/>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dirty="0"/>
              <a:t>SVC</a:t>
            </a:r>
            <a:endParaRPr lang="en-US" dirty="0"/>
          </a:p>
        </p:txBody>
      </p:sp>
      <p:sp>
        <p:nvSpPr>
          <p:cNvPr id="4" name="Téglalap 3"/>
          <p:cNvSpPr/>
          <p:nvPr/>
        </p:nvSpPr>
        <p:spPr>
          <a:xfrm>
            <a:off x="6773400" y="1916832"/>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églalap 51"/>
          <p:cNvSpPr/>
          <p:nvPr/>
        </p:nvSpPr>
        <p:spPr>
          <a:xfrm>
            <a:off x="6773400" y="2618910"/>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Téglalap 54"/>
          <p:cNvSpPr/>
          <p:nvPr/>
        </p:nvSpPr>
        <p:spPr>
          <a:xfrm>
            <a:off x="6773400" y="3320988"/>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églalap 57"/>
          <p:cNvSpPr/>
          <p:nvPr/>
        </p:nvSpPr>
        <p:spPr>
          <a:xfrm>
            <a:off x="6773400" y="4023066"/>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églalap 61"/>
          <p:cNvSpPr/>
          <p:nvPr/>
        </p:nvSpPr>
        <p:spPr>
          <a:xfrm>
            <a:off x="6570222" y="4565303"/>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églalap 48"/>
          <p:cNvSpPr/>
          <p:nvPr/>
        </p:nvSpPr>
        <p:spPr>
          <a:xfrm>
            <a:off x="6773400" y="4347102"/>
            <a:ext cx="918102" cy="5400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a:t>SVC</a:t>
            </a:r>
            <a:endParaRPr lang="en-US" dirty="0"/>
          </a:p>
        </p:txBody>
      </p:sp>
      <p:sp>
        <p:nvSpPr>
          <p:cNvPr id="61" name="Téglalap 60"/>
          <p:cNvSpPr/>
          <p:nvPr/>
        </p:nvSpPr>
        <p:spPr>
          <a:xfrm>
            <a:off x="6773400" y="4727321"/>
            <a:ext cx="918102" cy="162018"/>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églalap 63"/>
          <p:cNvSpPr/>
          <p:nvPr/>
        </p:nvSpPr>
        <p:spPr>
          <a:xfrm>
            <a:off x="4031940" y="4509123"/>
            <a:ext cx="1080120" cy="540059"/>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Library</a:t>
            </a:r>
            <a:endParaRPr lang="en-US" dirty="0"/>
          </a:p>
        </p:txBody>
      </p:sp>
      <p:sp>
        <p:nvSpPr>
          <p:cNvPr id="65" name="Alcím 2"/>
          <p:cNvSpPr txBox="1">
            <a:spLocks/>
          </p:cNvSpPr>
          <p:nvPr/>
        </p:nvSpPr>
        <p:spPr>
          <a:xfrm>
            <a:off x="160711" y="980728"/>
            <a:ext cx="7813667" cy="5400600"/>
          </a:xfrm>
          <a:prstGeom prst="rect">
            <a:avLst/>
          </a:prstGeom>
        </p:spPr>
        <p:txBody>
          <a:bodyPr vert="horz" lIns="68580" tIns="34290" rIns="68580" bIns="34290" rtlCol="0">
            <a:normAutofit lnSpcReduction="10000"/>
          </a:bodyPr>
          <a:lstStyle/>
          <a:p>
            <a:pPr>
              <a:spcBef>
                <a:spcPts val="450"/>
              </a:spcBef>
            </a:pPr>
            <a:r>
              <a:rPr lang="en-US" sz="2000" dirty="0" smtClean="0"/>
              <a:t>Examples for such</a:t>
            </a:r>
            <a:r>
              <a:rPr lang="hu-HU" sz="2000" dirty="0" smtClean="0"/>
              <a:t> fat</a:t>
            </a:r>
            <a:r>
              <a:rPr lang="en-US" sz="2000" dirty="0" smtClean="0"/>
              <a:t> libraries:</a:t>
            </a:r>
            <a:endParaRPr lang="en-US" sz="2000" i="1" dirty="0" smtClean="0"/>
          </a:p>
          <a:p>
            <a:pPr marL="342900" indent="-154781">
              <a:spcBef>
                <a:spcPts val="450"/>
              </a:spcBef>
              <a:buSzPct val="100000"/>
              <a:buFont typeface="Wingdings" pitchFamily="2" charset="2"/>
              <a:buChar char="§"/>
            </a:pPr>
            <a:r>
              <a:rPr lang="en-US" sz="1600" dirty="0" err="1" smtClean="0"/>
              <a:t>Hystrix</a:t>
            </a:r>
            <a:r>
              <a:rPr lang="en-US" sz="1600" dirty="0" smtClean="0"/>
              <a:t> @ Netflix</a:t>
            </a:r>
          </a:p>
          <a:p>
            <a:pPr marL="342900" indent="-154781">
              <a:spcBef>
                <a:spcPts val="450"/>
              </a:spcBef>
              <a:buSzPct val="100000"/>
              <a:buFont typeface="Wingdings" pitchFamily="2" charset="2"/>
              <a:buChar char="§"/>
            </a:pPr>
            <a:r>
              <a:rPr lang="en-US" sz="1600" dirty="0" smtClean="0"/>
              <a:t>Stubby </a:t>
            </a:r>
            <a:r>
              <a:rPr lang="en-US" sz="1600" dirty="0"/>
              <a:t>@ Google</a:t>
            </a:r>
          </a:p>
          <a:p>
            <a:pPr marL="342900" indent="-154781">
              <a:spcBef>
                <a:spcPts val="450"/>
              </a:spcBef>
              <a:buSzPct val="100000"/>
              <a:buFont typeface="Wingdings" pitchFamily="2" charset="2"/>
              <a:buChar char="§"/>
            </a:pPr>
            <a:r>
              <a:rPr lang="en-US" sz="1600" dirty="0"/>
              <a:t>Finagle @ Twitter</a:t>
            </a:r>
          </a:p>
          <a:p>
            <a:pPr marL="342900" indent="-154781">
              <a:spcBef>
                <a:spcPts val="450"/>
              </a:spcBef>
              <a:buSzPct val="100000"/>
              <a:buFont typeface="Wingdings" pitchFamily="2" charset="2"/>
              <a:buChar char="§"/>
            </a:pPr>
            <a:endParaRPr lang="en-US" sz="1200" i="1" dirty="0" smtClean="0"/>
          </a:p>
          <a:p>
            <a:pPr marL="342900" indent="-154781">
              <a:spcBef>
                <a:spcPts val="450"/>
              </a:spcBef>
              <a:buSzPct val="100000"/>
              <a:buFont typeface="Wingdings" pitchFamily="2" charset="2"/>
              <a:buChar char="§"/>
            </a:pPr>
            <a:endParaRPr lang="en-US" sz="1200" i="1" dirty="0" smtClean="0"/>
          </a:p>
          <a:p>
            <a:pPr marL="342900" indent="-154781">
              <a:spcBef>
                <a:spcPts val="450"/>
              </a:spcBef>
              <a:buSzPct val="100000"/>
              <a:buFont typeface="Wingdings" pitchFamily="2" charset="2"/>
              <a:buChar char="§"/>
            </a:pPr>
            <a:endParaRPr lang="en-US" sz="1200" i="1" dirty="0"/>
          </a:p>
          <a:p>
            <a:pPr marL="188119">
              <a:spcBef>
                <a:spcPts val="450"/>
              </a:spcBef>
              <a:buSzPct val="100000"/>
            </a:pPr>
            <a:endParaRPr lang="en-US" sz="1200" i="1" dirty="0"/>
          </a:p>
          <a:p>
            <a:pPr>
              <a:spcBef>
                <a:spcPts val="450"/>
              </a:spcBef>
            </a:pPr>
            <a:r>
              <a:rPr lang="en-US" sz="2000" dirty="0"/>
              <a:t>Advantages:</a:t>
            </a:r>
          </a:p>
          <a:p>
            <a:pPr marL="342900" indent="-154781">
              <a:spcBef>
                <a:spcPts val="450"/>
              </a:spcBef>
              <a:buSzPct val="100000"/>
              <a:buFont typeface="Wingdings" pitchFamily="2" charset="2"/>
              <a:buChar char="§"/>
            </a:pPr>
            <a:r>
              <a:rPr lang="en-US" sz="1600" dirty="0"/>
              <a:t>Simple</a:t>
            </a:r>
          </a:p>
          <a:p>
            <a:pPr marL="342900" indent="-154781">
              <a:spcBef>
                <a:spcPts val="450"/>
              </a:spcBef>
              <a:buSzPct val="100000"/>
              <a:buFont typeface="Wingdings" pitchFamily="2" charset="2"/>
              <a:buChar char="§"/>
            </a:pPr>
            <a:r>
              <a:rPr lang="en-US" sz="1600" dirty="0"/>
              <a:t>Customizable</a:t>
            </a:r>
          </a:p>
          <a:p>
            <a:pPr marL="342900" indent="-154781">
              <a:spcBef>
                <a:spcPts val="450"/>
              </a:spcBef>
              <a:buSzPct val="100000"/>
              <a:buFont typeface="Wingdings" pitchFamily="2" charset="2"/>
              <a:buChar char="§"/>
            </a:pPr>
            <a:endParaRPr lang="en-US" dirty="0" smtClean="0"/>
          </a:p>
          <a:p>
            <a:pPr marL="342900" indent="-154781">
              <a:spcBef>
                <a:spcPts val="450"/>
              </a:spcBef>
              <a:buSzPct val="100000"/>
              <a:buFont typeface="Wingdings" pitchFamily="2" charset="2"/>
              <a:buChar char="§"/>
            </a:pPr>
            <a:endParaRPr lang="en-US" dirty="0" smtClean="0"/>
          </a:p>
          <a:p>
            <a:pPr marL="342900" indent="-154781">
              <a:spcBef>
                <a:spcPts val="450"/>
              </a:spcBef>
              <a:buSzPct val="100000"/>
              <a:buFont typeface="Wingdings" pitchFamily="2" charset="2"/>
              <a:buChar char="§"/>
            </a:pPr>
            <a:endParaRPr lang="en-US" sz="2000" dirty="0"/>
          </a:p>
          <a:p>
            <a:pPr>
              <a:spcBef>
                <a:spcPts val="450"/>
              </a:spcBef>
            </a:pPr>
            <a:r>
              <a:rPr lang="en-US" sz="2000" dirty="0"/>
              <a:t>Disadvantages of shared libraries:</a:t>
            </a:r>
          </a:p>
          <a:p>
            <a:pPr marL="342900" indent="-154781">
              <a:spcBef>
                <a:spcPts val="450"/>
              </a:spcBef>
              <a:buSzPct val="100000"/>
              <a:buFont typeface="Wingdings" pitchFamily="2" charset="2"/>
              <a:buChar char="§"/>
            </a:pPr>
            <a:r>
              <a:rPr lang="en-US" sz="1600" dirty="0"/>
              <a:t>Have to be implemented in multiple languages</a:t>
            </a:r>
          </a:p>
          <a:p>
            <a:pPr marL="342900" indent="-154781">
              <a:spcBef>
                <a:spcPts val="450"/>
              </a:spcBef>
              <a:buSzPct val="100000"/>
              <a:buFont typeface="Wingdings" pitchFamily="2" charset="2"/>
              <a:buChar char="§"/>
            </a:pPr>
            <a:r>
              <a:rPr lang="en-US" sz="1600" dirty="0"/>
              <a:t>If the library changes the entire service has to be redeployed</a:t>
            </a:r>
          </a:p>
          <a:p>
            <a:pPr marL="342900" indent="-154781">
              <a:spcBef>
                <a:spcPts val="450"/>
              </a:spcBef>
              <a:buSzPct val="100000"/>
              <a:buFont typeface="Wingdings" pitchFamily="2" charset="2"/>
              <a:buChar char="§"/>
            </a:pPr>
            <a:r>
              <a:rPr lang="en-US" sz="1600" dirty="0"/>
              <a:t>Too tight involvement of dev teams</a:t>
            </a:r>
          </a:p>
          <a:p>
            <a:pPr marL="342900" indent="-154781">
              <a:spcBef>
                <a:spcPts val="450"/>
              </a:spcBef>
              <a:buSzPct val="100000"/>
              <a:buFont typeface="Wingdings" pitchFamily="2" charset="2"/>
              <a:buChar char="§"/>
            </a:pPr>
            <a:endParaRPr lang="en-US" sz="1200" i="1" dirty="0"/>
          </a:p>
        </p:txBody>
      </p:sp>
    </p:spTree>
    <p:extLst>
      <p:ext uri="{BB962C8B-B14F-4D97-AF65-F5344CB8AC3E}">
        <p14:creationId xmlns:p14="http://schemas.microsoft.com/office/powerpoint/2010/main" val="31724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5">
                                            <p:txEl>
                                              <p:pRg st="8" end="8"/>
                                            </p:txEl>
                                          </p:spTgt>
                                        </p:tgtEl>
                                        <p:attrNameLst>
                                          <p:attrName>style.visibility</p:attrName>
                                        </p:attrNameLst>
                                      </p:cBhvr>
                                      <p:to>
                                        <p:strVal val="visible"/>
                                      </p:to>
                                    </p:set>
                                    <p:animEffect transition="in" filter="fade">
                                      <p:cBhvr>
                                        <p:cTn id="57" dur="500"/>
                                        <p:tgtEl>
                                          <p:spTgt spid="65">
                                            <p:txEl>
                                              <p:pRg st="8" end="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5">
                                            <p:txEl>
                                              <p:pRg st="9" end="9"/>
                                            </p:txEl>
                                          </p:spTgt>
                                        </p:tgtEl>
                                        <p:attrNameLst>
                                          <p:attrName>style.visibility</p:attrName>
                                        </p:attrNameLst>
                                      </p:cBhvr>
                                      <p:to>
                                        <p:strVal val="visible"/>
                                      </p:to>
                                    </p:set>
                                    <p:animEffect transition="in" filter="fade">
                                      <p:cBhvr>
                                        <p:cTn id="60" dur="500"/>
                                        <p:tgtEl>
                                          <p:spTgt spid="65">
                                            <p:txEl>
                                              <p:pRg st="9" end="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5">
                                            <p:txEl>
                                              <p:pRg st="10" end="10"/>
                                            </p:txEl>
                                          </p:spTgt>
                                        </p:tgtEl>
                                        <p:attrNameLst>
                                          <p:attrName>style.visibility</p:attrName>
                                        </p:attrNameLst>
                                      </p:cBhvr>
                                      <p:to>
                                        <p:strVal val="visible"/>
                                      </p:to>
                                    </p:set>
                                    <p:animEffect transition="in" filter="fade">
                                      <p:cBhvr>
                                        <p:cTn id="63" dur="500"/>
                                        <p:tgtEl>
                                          <p:spTgt spid="65">
                                            <p:txEl>
                                              <p:pRg st="10" end="1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5">
                                            <p:txEl>
                                              <p:pRg st="14" end="14"/>
                                            </p:txEl>
                                          </p:spTgt>
                                        </p:tgtEl>
                                        <p:attrNameLst>
                                          <p:attrName>style.visibility</p:attrName>
                                        </p:attrNameLst>
                                      </p:cBhvr>
                                      <p:to>
                                        <p:strVal val="visible"/>
                                      </p:to>
                                    </p:set>
                                    <p:animEffect transition="in" filter="fade">
                                      <p:cBhvr>
                                        <p:cTn id="66" dur="500"/>
                                        <p:tgtEl>
                                          <p:spTgt spid="65">
                                            <p:txEl>
                                              <p:pRg st="14" end="1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5">
                                            <p:txEl>
                                              <p:pRg st="15" end="15"/>
                                            </p:txEl>
                                          </p:spTgt>
                                        </p:tgtEl>
                                        <p:attrNameLst>
                                          <p:attrName>style.visibility</p:attrName>
                                        </p:attrNameLst>
                                      </p:cBhvr>
                                      <p:to>
                                        <p:strVal val="visible"/>
                                      </p:to>
                                    </p:set>
                                    <p:animEffect transition="in" filter="fade">
                                      <p:cBhvr>
                                        <p:cTn id="69" dur="500"/>
                                        <p:tgtEl>
                                          <p:spTgt spid="65">
                                            <p:txEl>
                                              <p:pRg st="15" end="1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65">
                                            <p:txEl>
                                              <p:pRg st="16" end="16"/>
                                            </p:txEl>
                                          </p:spTgt>
                                        </p:tgtEl>
                                        <p:attrNameLst>
                                          <p:attrName>style.visibility</p:attrName>
                                        </p:attrNameLst>
                                      </p:cBhvr>
                                      <p:to>
                                        <p:strVal val="visible"/>
                                      </p:to>
                                    </p:set>
                                    <p:animEffect transition="in" filter="fade">
                                      <p:cBhvr>
                                        <p:cTn id="72" dur="500"/>
                                        <p:tgtEl>
                                          <p:spTgt spid="65">
                                            <p:txEl>
                                              <p:pRg st="16" end="1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65">
                                            <p:txEl>
                                              <p:pRg st="17" end="17"/>
                                            </p:txEl>
                                          </p:spTgt>
                                        </p:tgtEl>
                                        <p:attrNameLst>
                                          <p:attrName>style.visibility</p:attrName>
                                        </p:attrNameLst>
                                      </p:cBhvr>
                                      <p:to>
                                        <p:strVal val="visible"/>
                                      </p:to>
                                    </p:set>
                                    <p:animEffect transition="in" filter="fade">
                                      <p:cBhvr>
                                        <p:cTn id="75" dur="500"/>
                                        <p:tgtEl>
                                          <p:spTgt spid="6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7" grpId="0" animBg="1"/>
      <p:bldP spid="60" grpId="0" animBg="1"/>
      <p:bldP spid="50" grpId="0" animBg="1"/>
      <p:bldP spid="53" grpId="0" animBg="1"/>
      <p:bldP spid="56" grpId="0" animBg="1"/>
      <p:bldP spid="59" grpId="0" animBg="1"/>
      <p:bldP spid="63" grpId="0" animBg="1"/>
      <p:bldP spid="4" grpId="0" animBg="1"/>
      <p:bldP spid="52" grpId="0" animBg="1"/>
      <p:bldP spid="55" grpId="0" animBg="1"/>
      <p:bldP spid="58" grpId="0" animBg="1"/>
      <p:bldP spid="62" grpId="0" animBg="1"/>
      <p:bldP spid="61" grpId="0" animBg="1"/>
      <p:bldP spid="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smtClean="0">
                <a:solidFill>
                  <a:srgbClr val="FAFBF9"/>
                </a:solidFill>
              </a:rPr>
              <a:t>Evolution: 2G - </a:t>
            </a:r>
            <a:r>
              <a:rPr lang="hu-HU" sz="2400" dirty="0">
                <a:solidFill>
                  <a:srgbClr val="FAFBF9"/>
                </a:solidFill>
              </a:rPr>
              <a:t>Linkerd</a:t>
            </a:r>
            <a:endParaRPr lang="en-US" sz="2400" dirty="0">
              <a:solidFill>
                <a:schemeClr val="bg1">
                  <a:lumMod val="95000"/>
                </a:schemeClr>
              </a:solidFill>
            </a:endParaRPr>
          </a:p>
        </p:txBody>
      </p:sp>
      <p:sp>
        <p:nvSpPr>
          <p:cNvPr id="65" name="Alcím 2"/>
          <p:cNvSpPr txBox="1">
            <a:spLocks/>
          </p:cNvSpPr>
          <p:nvPr/>
        </p:nvSpPr>
        <p:spPr>
          <a:xfrm>
            <a:off x="160711" y="980728"/>
            <a:ext cx="8983289" cy="3927476"/>
          </a:xfrm>
          <a:prstGeom prst="rect">
            <a:avLst/>
          </a:prstGeom>
        </p:spPr>
        <p:txBody>
          <a:bodyPr vert="horz" lIns="68580" tIns="34290" rIns="68580" bIns="34290" rtlCol="0">
            <a:normAutofit/>
          </a:bodyPr>
          <a:lstStyle/>
          <a:p>
            <a:pPr>
              <a:spcBef>
                <a:spcPts val="450"/>
              </a:spcBef>
            </a:pPr>
            <a:r>
              <a:rPr lang="hu-HU" sz="2000" dirty="0"/>
              <a:t>A</a:t>
            </a:r>
            <a:r>
              <a:rPr lang="en-US" sz="2000" dirty="0"/>
              <a:t> service mesh that adds reliability, security, and visibility to cloud native applications</a:t>
            </a:r>
            <a:endParaRPr lang="en-US" sz="2000" i="1" dirty="0"/>
          </a:p>
          <a:p>
            <a:pPr marL="342900" indent="-154781">
              <a:spcBef>
                <a:spcPts val="450"/>
              </a:spcBef>
              <a:buSzPct val="100000"/>
              <a:buFont typeface="Wingdings" pitchFamily="2" charset="2"/>
              <a:buChar char="§"/>
            </a:pPr>
            <a:r>
              <a:rPr lang="hu-HU" dirty="0" err="1"/>
              <a:t>Official</a:t>
            </a:r>
            <a:r>
              <a:rPr lang="hu-HU" dirty="0"/>
              <a:t> CNCF Project</a:t>
            </a:r>
            <a:endParaRPr lang="en-US" dirty="0"/>
          </a:p>
          <a:p>
            <a:pPr marL="342900" indent="-154781">
              <a:spcBef>
                <a:spcPts val="450"/>
              </a:spcBef>
              <a:buSzPct val="100000"/>
              <a:buFont typeface="Wingdings" pitchFamily="2" charset="2"/>
              <a:buChar char="§"/>
            </a:pPr>
            <a:r>
              <a:rPr lang="hu-HU" dirty="0"/>
              <a:t>O</a:t>
            </a:r>
            <a:r>
              <a:rPr lang="en-US" dirty="0" err="1"/>
              <a:t>riginally</a:t>
            </a:r>
            <a:r>
              <a:rPr lang="en-US" dirty="0"/>
              <a:t> created by Buoyant Inc.</a:t>
            </a:r>
            <a:r>
              <a:rPr lang="hu-HU" dirty="0"/>
              <a:t> </a:t>
            </a:r>
            <a:r>
              <a:rPr lang="hu-HU" dirty="0" err="1"/>
              <a:t>based</a:t>
            </a:r>
            <a:r>
              <a:rPr lang="hu-HU" dirty="0"/>
              <a:t> </a:t>
            </a:r>
            <a:r>
              <a:rPr lang="hu-HU" dirty="0" err="1"/>
              <a:t>on</a:t>
            </a:r>
            <a:r>
              <a:rPr lang="hu-HU" dirty="0"/>
              <a:t> </a:t>
            </a:r>
            <a:r>
              <a:rPr lang="hu-HU" dirty="0" err="1"/>
              <a:t>Finagle</a:t>
            </a:r>
            <a:endParaRPr lang="hu-HU" dirty="0"/>
          </a:p>
          <a:p>
            <a:pPr marL="342900" indent="-154781">
              <a:spcBef>
                <a:spcPts val="450"/>
              </a:spcBef>
              <a:buSzPct val="100000"/>
              <a:buFont typeface="Wingdings" pitchFamily="2" charset="2"/>
              <a:buChar char="§"/>
            </a:pPr>
            <a:r>
              <a:rPr lang="hu-HU" dirty="0" err="1"/>
              <a:t>Written</a:t>
            </a:r>
            <a:r>
              <a:rPr lang="hu-HU" dirty="0"/>
              <a:t> </a:t>
            </a:r>
            <a:r>
              <a:rPr lang="hu-HU" dirty="0" err="1"/>
              <a:t>in</a:t>
            </a:r>
            <a:r>
              <a:rPr lang="hu-HU" dirty="0"/>
              <a:t> JAVA</a:t>
            </a:r>
            <a:endParaRPr lang="en-US" dirty="0"/>
          </a:p>
          <a:p>
            <a:pPr marL="342900" indent="-154781">
              <a:spcBef>
                <a:spcPts val="450"/>
              </a:spcBef>
              <a:buSzPct val="100000"/>
              <a:buFont typeface="Wingdings" pitchFamily="2" charset="2"/>
              <a:buChar char="§"/>
            </a:pPr>
            <a:endParaRPr lang="en-US" sz="1200" i="1" dirty="0"/>
          </a:p>
          <a:p>
            <a:pPr marL="342900" indent="-154781">
              <a:spcBef>
                <a:spcPts val="450"/>
              </a:spcBef>
              <a:buSzPct val="100000"/>
              <a:buFont typeface="Wingdings" pitchFamily="2" charset="2"/>
              <a:buChar char="§"/>
            </a:pPr>
            <a:endParaRPr lang="en-US" sz="1200" i="1" dirty="0"/>
          </a:p>
        </p:txBody>
      </p:sp>
      <p:pic>
        <p:nvPicPr>
          <p:cNvPr id="3" name="Kép 2"/>
          <p:cNvPicPr>
            <a:picLocks noChangeAspect="1"/>
          </p:cNvPicPr>
          <p:nvPr/>
        </p:nvPicPr>
        <p:blipFill>
          <a:blip r:embed="rId3">
            <a:clrChange>
              <a:clrFrom>
                <a:srgbClr val="F8F8F8"/>
              </a:clrFrom>
              <a:clrTo>
                <a:srgbClr val="F8F8F8">
                  <a:alpha val="0"/>
                </a:srgbClr>
              </a:clrTo>
            </a:clrChange>
          </a:blip>
          <a:stretch>
            <a:fillRect/>
          </a:stretch>
        </p:blipFill>
        <p:spPr>
          <a:xfrm>
            <a:off x="953598" y="2565548"/>
            <a:ext cx="6756398" cy="2484276"/>
          </a:xfrm>
          <a:prstGeom prst="rect">
            <a:avLst/>
          </a:prstGeom>
        </p:spPr>
      </p:pic>
      <p:pic>
        <p:nvPicPr>
          <p:cNvPr id="5" name="Kép 4"/>
          <p:cNvPicPr>
            <a:picLocks noChangeAspect="1"/>
          </p:cNvPicPr>
          <p:nvPr/>
        </p:nvPicPr>
        <p:blipFill>
          <a:blip r:embed="rId4">
            <a:duotone>
              <a:prstClr val="black"/>
              <a:srgbClr val="9ADED1">
                <a:tint val="45000"/>
                <a:satMod val="400000"/>
              </a:srgbClr>
            </a:duotone>
          </a:blip>
          <a:stretch>
            <a:fillRect/>
          </a:stretch>
        </p:blipFill>
        <p:spPr>
          <a:xfrm>
            <a:off x="6084170" y="4707573"/>
            <a:ext cx="1426295" cy="365563"/>
          </a:xfrm>
          <a:prstGeom prst="rect">
            <a:avLst/>
          </a:prstGeom>
        </p:spPr>
      </p:pic>
      <p:sp>
        <p:nvSpPr>
          <p:cNvPr id="4" name="Lekerekített téglalap 3"/>
          <p:cNvSpPr/>
          <p:nvPr/>
        </p:nvSpPr>
        <p:spPr>
          <a:xfrm>
            <a:off x="1007604" y="4113934"/>
            <a:ext cx="5083812" cy="540060"/>
          </a:xfrm>
          <a:prstGeom prst="roundRect">
            <a:avLst/>
          </a:prstGeom>
          <a:noFill/>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hu-HU" sz="1350"/>
          </a:p>
        </p:txBody>
      </p:sp>
      <p:cxnSp>
        <p:nvCxnSpPr>
          <p:cNvPr id="7" name="Egyenes összekötő nyíllal 6"/>
          <p:cNvCxnSpPr/>
          <p:nvPr/>
        </p:nvCxnSpPr>
        <p:spPr>
          <a:xfrm flipH="1">
            <a:off x="413538" y="4396772"/>
            <a:ext cx="594066" cy="67636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2" name="Szövegdoboz 11"/>
          <p:cNvSpPr txBox="1"/>
          <p:nvPr/>
        </p:nvSpPr>
        <p:spPr>
          <a:xfrm>
            <a:off x="-640" y="5049824"/>
            <a:ext cx="4048994" cy="338554"/>
          </a:xfrm>
          <a:prstGeom prst="rect">
            <a:avLst/>
          </a:prstGeom>
          <a:noFill/>
        </p:spPr>
        <p:txBody>
          <a:bodyPr wrap="none" rtlCol="0">
            <a:spAutoFit/>
          </a:bodyPr>
          <a:lstStyle/>
          <a:p>
            <a:r>
              <a:rPr lang="en-US" sz="1600" dirty="0"/>
              <a:t>These are the </a:t>
            </a:r>
            <a:r>
              <a:rPr lang="en-US" sz="1600" dirty="0" err="1"/>
              <a:t>dataplane</a:t>
            </a:r>
            <a:r>
              <a:rPr lang="en-US" sz="1600" dirty="0"/>
              <a:t> components (proxies)</a:t>
            </a:r>
            <a:endParaRPr lang="hu-HU" sz="1600" dirty="0"/>
          </a:p>
        </p:txBody>
      </p:sp>
      <p:cxnSp>
        <p:nvCxnSpPr>
          <p:cNvPr id="15" name="Egyenes összekötő nyíllal 14"/>
          <p:cNvCxnSpPr>
            <a:stCxn id="5" idx="0"/>
            <a:endCxn id="19" idx="1"/>
          </p:cNvCxnSpPr>
          <p:nvPr/>
        </p:nvCxnSpPr>
        <p:spPr>
          <a:xfrm flipV="1">
            <a:off x="6797318" y="4554349"/>
            <a:ext cx="748277" cy="153224"/>
          </a:xfrm>
          <a:prstGeom prst="straightConnector1">
            <a:avLst/>
          </a:prstGeom>
          <a:ln w="38100">
            <a:solidFill>
              <a:srgbClr val="45C1A8"/>
            </a:solidFill>
            <a:tailEnd type="triangle"/>
          </a:ln>
        </p:spPr>
        <p:style>
          <a:lnRef idx="1">
            <a:schemeClr val="accent2"/>
          </a:lnRef>
          <a:fillRef idx="0">
            <a:schemeClr val="accent2"/>
          </a:fillRef>
          <a:effectRef idx="0">
            <a:schemeClr val="accent2"/>
          </a:effectRef>
          <a:fontRef idx="minor">
            <a:schemeClr val="tx1"/>
          </a:fontRef>
        </p:style>
      </p:cxnSp>
      <p:sp>
        <p:nvSpPr>
          <p:cNvPr id="19" name="Szövegdoboz 18"/>
          <p:cNvSpPr txBox="1"/>
          <p:nvPr/>
        </p:nvSpPr>
        <p:spPr>
          <a:xfrm>
            <a:off x="7545595" y="3892629"/>
            <a:ext cx="1706925" cy="1323439"/>
          </a:xfrm>
          <a:prstGeom prst="rect">
            <a:avLst/>
          </a:prstGeom>
          <a:noFill/>
        </p:spPr>
        <p:txBody>
          <a:bodyPr wrap="square" rtlCol="0">
            <a:spAutoFit/>
          </a:bodyPr>
          <a:lstStyle/>
          <a:p>
            <a:r>
              <a:rPr lang="en-US" sz="1600" dirty="0"/>
              <a:t>This is the control plane that programs the individual </a:t>
            </a:r>
            <a:r>
              <a:rPr lang="en-US" sz="1600" dirty="0" err="1"/>
              <a:t>dataplane</a:t>
            </a:r>
            <a:r>
              <a:rPr lang="en-US" sz="1600" dirty="0"/>
              <a:t> proxies </a:t>
            </a:r>
            <a:endParaRPr lang="hu-HU" sz="1600" dirty="0"/>
          </a:p>
        </p:txBody>
      </p:sp>
      <p:sp>
        <p:nvSpPr>
          <p:cNvPr id="6" name="Szövegdoboz 5"/>
          <p:cNvSpPr txBox="1"/>
          <p:nvPr/>
        </p:nvSpPr>
        <p:spPr>
          <a:xfrm>
            <a:off x="6091418" y="5073134"/>
            <a:ext cx="1419047" cy="300082"/>
          </a:xfrm>
          <a:prstGeom prst="rect">
            <a:avLst/>
          </a:prstGeom>
          <a:noFill/>
        </p:spPr>
        <p:txBody>
          <a:bodyPr wrap="square" rtlCol="0">
            <a:spAutoFit/>
          </a:bodyPr>
          <a:lstStyle/>
          <a:p>
            <a:pPr algn="ctr"/>
            <a:r>
              <a:rPr lang="en-US" sz="1350" dirty="0" err="1"/>
              <a:t>namerd</a:t>
            </a:r>
            <a:endParaRPr lang="en-US" sz="1350" dirty="0"/>
          </a:p>
        </p:txBody>
      </p:sp>
    </p:spTree>
    <p:extLst>
      <p:ext uri="{BB962C8B-B14F-4D97-AF65-F5344CB8AC3E}">
        <p14:creationId xmlns:p14="http://schemas.microsoft.com/office/powerpoint/2010/main" val="117803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144000" cy="809107"/>
          </a:xfrm>
        </p:spPr>
        <p:txBody>
          <a:bodyPr>
            <a:noAutofit/>
          </a:bodyPr>
          <a:lstStyle/>
          <a:p>
            <a:pPr algn="l"/>
            <a:r>
              <a:rPr lang="en-US" sz="2400" dirty="0" smtClean="0">
                <a:solidFill>
                  <a:srgbClr val="FAFBF9"/>
                </a:solidFill>
              </a:rPr>
              <a:t>Per-node vs. Sidecar Model</a:t>
            </a:r>
            <a:endParaRPr lang="en-US" sz="2400" dirty="0">
              <a:solidFill>
                <a:schemeClr val="bg1">
                  <a:lumMod val="95000"/>
                </a:schemeClr>
              </a:solidFill>
            </a:endParaRPr>
          </a:p>
        </p:txBody>
      </p:sp>
      <p:sp>
        <p:nvSpPr>
          <p:cNvPr id="65" name="Alcím 2"/>
          <p:cNvSpPr txBox="1">
            <a:spLocks/>
          </p:cNvSpPr>
          <p:nvPr/>
        </p:nvSpPr>
        <p:spPr>
          <a:xfrm>
            <a:off x="160711" y="1020257"/>
            <a:ext cx="8983289" cy="4670468"/>
          </a:xfrm>
          <a:prstGeom prst="rect">
            <a:avLst/>
          </a:prstGeom>
        </p:spPr>
        <p:txBody>
          <a:bodyPr vert="horz" lIns="68580" tIns="34290" rIns="68580" bIns="34290" rtlCol="0">
            <a:normAutofit/>
          </a:bodyPr>
          <a:lstStyle/>
          <a:p>
            <a:pPr>
              <a:spcBef>
                <a:spcPts val="450"/>
              </a:spcBef>
            </a:pPr>
            <a:r>
              <a:rPr lang="en-US" sz="2000" dirty="0"/>
              <a:t>The per-node model and its disadvantages:</a:t>
            </a:r>
            <a:endParaRPr lang="en-US" sz="2000" i="1" dirty="0"/>
          </a:p>
          <a:p>
            <a:pPr marL="342900" indent="-154781">
              <a:spcBef>
                <a:spcPts val="450"/>
              </a:spcBef>
              <a:buSzPct val="100000"/>
              <a:buFont typeface="Wingdings" pitchFamily="2" charset="2"/>
              <a:buChar char="§"/>
            </a:pPr>
            <a:r>
              <a:rPr lang="en-US" dirty="0"/>
              <a:t>Raises security concerns in multi-tenant environments (shared TLS secrets, </a:t>
            </a:r>
            <a:r>
              <a:rPr lang="en-US" dirty="0" smtClean="0"/>
              <a:t>etc.)</a:t>
            </a:r>
          </a:p>
          <a:p>
            <a:pPr marL="342900" indent="-154781">
              <a:spcBef>
                <a:spcPts val="450"/>
              </a:spcBef>
              <a:buSzPct val="100000"/>
              <a:buFont typeface="Wingdings" pitchFamily="2" charset="2"/>
              <a:buChar char="§"/>
            </a:pPr>
            <a:r>
              <a:rPr lang="en-US" dirty="0" smtClean="0"/>
              <a:t>Can </a:t>
            </a:r>
            <a:r>
              <a:rPr lang="en-US" dirty="0"/>
              <a:t>only be scaled vertically, not horizontally </a:t>
            </a:r>
            <a:r>
              <a:rPr lang="en-US" dirty="0" smtClean="0"/>
              <a:t>(more </a:t>
            </a:r>
            <a:r>
              <a:rPr lang="en-US" dirty="0"/>
              <a:t>memory and </a:t>
            </a:r>
            <a:r>
              <a:rPr lang="en-US" dirty="0" smtClean="0"/>
              <a:t>CPU </a:t>
            </a:r>
            <a:r>
              <a:rPr lang="en-US" dirty="0"/>
              <a:t>handle </a:t>
            </a:r>
            <a:r>
              <a:rPr lang="en-US" dirty="0" smtClean="0"/>
              <a:t>more conns.) </a:t>
            </a:r>
            <a:endParaRPr lang="hu-HU" dirty="0"/>
          </a:p>
          <a:p>
            <a:pPr marL="342900" indent="-154781">
              <a:spcBef>
                <a:spcPts val="450"/>
              </a:spcBef>
              <a:buSzPct val="100000"/>
              <a:buFont typeface="Wingdings" pitchFamily="2" charset="2"/>
              <a:buChar char="§"/>
            </a:pPr>
            <a:r>
              <a:rPr lang="en-US" dirty="0"/>
              <a:t>Not optimized for container workloads</a:t>
            </a:r>
          </a:p>
          <a:p>
            <a:pPr marL="342900" indent="-154781">
              <a:spcBef>
                <a:spcPts val="450"/>
              </a:spcBef>
              <a:buSzPct val="100000"/>
              <a:buFont typeface="Wingdings" pitchFamily="2" charset="2"/>
              <a:buChar char="§"/>
            </a:pPr>
            <a:endParaRPr lang="en-US" sz="1200" i="1" dirty="0"/>
          </a:p>
          <a:p>
            <a:pPr>
              <a:spcBef>
                <a:spcPts val="450"/>
              </a:spcBef>
            </a:pPr>
            <a:r>
              <a:rPr lang="en-US" sz="2000" dirty="0"/>
              <a:t>The sidecar model:</a:t>
            </a:r>
            <a:endParaRPr lang="en-US" sz="2000" i="1" dirty="0"/>
          </a:p>
          <a:p>
            <a:pPr marL="342900" indent="-154781">
              <a:spcBef>
                <a:spcPts val="450"/>
              </a:spcBef>
              <a:buSzPct val="100000"/>
              <a:buFont typeface="Wingdings" pitchFamily="2" charset="2"/>
              <a:buChar char="§"/>
            </a:pPr>
            <a:r>
              <a:rPr lang="en-US" dirty="0"/>
              <a:t>Put a proxy next to every container </a:t>
            </a:r>
          </a:p>
          <a:p>
            <a:pPr marL="342900" indent="-154781">
              <a:spcBef>
                <a:spcPts val="450"/>
              </a:spcBef>
              <a:buSzPct val="100000"/>
              <a:buFont typeface="Wingdings" pitchFamily="2" charset="2"/>
              <a:buChar char="§"/>
            </a:pPr>
            <a:r>
              <a:rPr lang="en-US" dirty="0">
                <a:solidFill>
                  <a:srgbClr val="00B050"/>
                </a:solidFill>
              </a:rPr>
              <a:t>This is supported by the POD abstraction in </a:t>
            </a:r>
            <a:r>
              <a:rPr lang="en-US" dirty="0" err="1">
                <a:solidFill>
                  <a:srgbClr val="00B050"/>
                </a:solidFill>
              </a:rPr>
              <a:t>Kubernetes</a:t>
            </a:r>
            <a:endParaRPr lang="hu-HU" dirty="0">
              <a:solidFill>
                <a:srgbClr val="00B050"/>
              </a:solidFill>
            </a:endParaRPr>
          </a:p>
          <a:p>
            <a:pPr marL="342900" indent="-154781">
              <a:spcBef>
                <a:spcPts val="450"/>
              </a:spcBef>
              <a:buSzPct val="100000"/>
              <a:buFont typeface="Wingdings" pitchFamily="2" charset="2"/>
              <a:buChar char="§"/>
            </a:pPr>
            <a:r>
              <a:rPr lang="en-US" dirty="0">
                <a:solidFill>
                  <a:srgbClr val="FF0000"/>
                </a:solidFill>
              </a:rPr>
              <a:t>Linkerd is considered to be too heavy for such environment!</a:t>
            </a:r>
          </a:p>
          <a:p>
            <a:pPr marL="188119">
              <a:spcBef>
                <a:spcPts val="450"/>
              </a:spcBef>
              <a:buSzPct val="100000"/>
            </a:pPr>
            <a:endParaRPr lang="en-US" sz="1200" i="1" dirty="0"/>
          </a:p>
          <a:p>
            <a:pPr marL="342900" indent="-154781">
              <a:spcBef>
                <a:spcPts val="450"/>
              </a:spcBef>
              <a:buSzPct val="100000"/>
              <a:buFont typeface="Wingdings" pitchFamily="2" charset="2"/>
              <a:buChar char="§"/>
            </a:pPr>
            <a:endParaRPr lang="en-US" sz="1200" i="1" dirty="0"/>
          </a:p>
        </p:txBody>
      </p:sp>
      <p:sp>
        <p:nvSpPr>
          <p:cNvPr id="3" name="Lekerekített téglalap 2"/>
          <p:cNvSpPr/>
          <p:nvPr/>
        </p:nvSpPr>
        <p:spPr>
          <a:xfrm>
            <a:off x="2249742" y="4293096"/>
            <a:ext cx="1962218" cy="1836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en-US" sz="1350" dirty="0">
              <a:solidFill>
                <a:srgbClr val="404040"/>
              </a:solidFill>
            </a:endParaRPr>
          </a:p>
        </p:txBody>
      </p:sp>
      <p:sp>
        <p:nvSpPr>
          <p:cNvPr id="5" name="Lekerekített téglalap 4"/>
          <p:cNvSpPr/>
          <p:nvPr/>
        </p:nvSpPr>
        <p:spPr>
          <a:xfrm>
            <a:off x="4265966" y="4293096"/>
            <a:ext cx="1962218" cy="1836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Lekerekített téglalap 5"/>
          <p:cNvSpPr/>
          <p:nvPr/>
        </p:nvSpPr>
        <p:spPr>
          <a:xfrm>
            <a:off x="6282190" y="4293096"/>
            <a:ext cx="1962218" cy="18362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zövegdoboz 3"/>
          <p:cNvSpPr txBox="1"/>
          <p:nvPr/>
        </p:nvSpPr>
        <p:spPr>
          <a:xfrm>
            <a:off x="2740428" y="5822691"/>
            <a:ext cx="812012" cy="300082"/>
          </a:xfrm>
          <a:prstGeom prst="rect">
            <a:avLst/>
          </a:prstGeom>
          <a:noFill/>
        </p:spPr>
        <p:txBody>
          <a:bodyPr wrap="square" rtlCol="0">
            <a:spAutoFit/>
          </a:bodyPr>
          <a:lstStyle/>
          <a:p>
            <a:pPr algn="ctr"/>
            <a:r>
              <a:rPr lang="hu-HU" sz="1350" dirty="0" err="1">
                <a:solidFill>
                  <a:srgbClr val="404040"/>
                </a:solidFill>
              </a:rPr>
              <a:t>Node</a:t>
            </a:r>
            <a:r>
              <a:rPr lang="hu-HU" sz="1350" dirty="0">
                <a:solidFill>
                  <a:srgbClr val="404040"/>
                </a:solidFill>
              </a:rPr>
              <a:t> 1</a:t>
            </a:r>
            <a:endParaRPr lang="en-US" sz="1350" dirty="0">
              <a:solidFill>
                <a:srgbClr val="404040"/>
              </a:solidFill>
            </a:endParaRPr>
          </a:p>
        </p:txBody>
      </p:sp>
      <p:sp>
        <p:nvSpPr>
          <p:cNvPr id="8" name="Szövegdoboz 7"/>
          <p:cNvSpPr txBox="1"/>
          <p:nvPr/>
        </p:nvSpPr>
        <p:spPr>
          <a:xfrm>
            <a:off x="4756652" y="5835299"/>
            <a:ext cx="812012" cy="300082"/>
          </a:xfrm>
          <a:prstGeom prst="rect">
            <a:avLst/>
          </a:prstGeom>
          <a:noFill/>
        </p:spPr>
        <p:txBody>
          <a:bodyPr wrap="square" rtlCol="0">
            <a:spAutoFit/>
          </a:bodyPr>
          <a:lstStyle/>
          <a:p>
            <a:pPr algn="ctr"/>
            <a:r>
              <a:rPr lang="hu-HU" sz="1350" dirty="0" err="1">
                <a:solidFill>
                  <a:srgbClr val="404040"/>
                </a:solidFill>
              </a:rPr>
              <a:t>Node</a:t>
            </a:r>
            <a:r>
              <a:rPr lang="hu-HU" sz="1350" dirty="0">
                <a:solidFill>
                  <a:srgbClr val="404040"/>
                </a:solidFill>
              </a:rPr>
              <a:t> 2</a:t>
            </a:r>
            <a:endParaRPr lang="en-US" sz="1350" dirty="0">
              <a:solidFill>
                <a:srgbClr val="404040"/>
              </a:solidFill>
            </a:endParaRPr>
          </a:p>
        </p:txBody>
      </p:sp>
      <p:sp>
        <p:nvSpPr>
          <p:cNvPr id="9" name="Szövegdoboz 8"/>
          <p:cNvSpPr txBox="1"/>
          <p:nvPr/>
        </p:nvSpPr>
        <p:spPr>
          <a:xfrm>
            <a:off x="6772876" y="5835299"/>
            <a:ext cx="812012" cy="300082"/>
          </a:xfrm>
          <a:prstGeom prst="rect">
            <a:avLst/>
          </a:prstGeom>
          <a:noFill/>
        </p:spPr>
        <p:txBody>
          <a:bodyPr wrap="square" rtlCol="0">
            <a:spAutoFit/>
          </a:bodyPr>
          <a:lstStyle/>
          <a:p>
            <a:pPr algn="ctr"/>
            <a:r>
              <a:rPr lang="hu-HU" sz="1350" dirty="0" err="1">
                <a:solidFill>
                  <a:srgbClr val="404040"/>
                </a:solidFill>
              </a:rPr>
              <a:t>Node</a:t>
            </a:r>
            <a:r>
              <a:rPr lang="hu-HU" sz="1350" dirty="0">
                <a:solidFill>
                  <a:srgbClr val="404040"/>
                </a:solidFill>
              </a:rPr>
              <a:t> 3</a:t>
            </a:r>
            <a:endParaRPr lang="en-US" sz="1350" dirty="0">
              <a:solidFill>
                <a:srgbClr val="404040"/>
              </a:solidFill>
            </a:endParaRPr>
          </a:p>
        </p:txBody>
      </p:sp>
      <p:sp>
        <p:nvSpPr>
          <p:cNvPr id="7" name="Lekerekített téglalap 6"/>
          <p:cNvSpPr/>
          <p:nvPr/>
        </p:nvSpPr>
        <p:spPr>
          <a:xfrm>
            <a:off x="2384757"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1" name="Lekerekített téglalap 10"/>
          <p:cNvSpPr/>
          <p:nvPr/>
        </p:nvSpPr>
        <p:spPr>
          <a:xfrm>
            <a:off x="3194847"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2" name="Lekerekített téglalap 11"/>
          <p:cNvSpPr/>
          <p:nvPr/>
        </p:nvSpPr>
        <p:spPr>
          <a:xfrm>
            <a:off x="2384757"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3" name="Lekerekített téglalap 12"/>
          <p:cNvSpPr/>
          <p:nvPr/>
        </p:nvSpPr>
        <p:spPr>
          <a:xfrm>
            <a:off x="3194847"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4" name="Lekerekített téglalap 13"/>
          <p:cNvSpPr/>
          <p:nvPr/>
        </p:nvSpPr>
        <p:spPr>
          <a:xfrm>
            <a:off x="4401491"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5" name="Lekerekített téglalap 14"/>
          <p:cNvSpPr/>
          <p:nvPr/>
        </p:nvSpPr>
        <p:spPr>
          <a:xfrm>
            <a:off x="5211581"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6" name="Lekerekített téglalap 15"/>
          <p:cNvSpPr/>
          <p:nvPr/>
        </p:nvSpPr>
        <p:spPr>
          <a:xfrm>
            <a:off x="4401491"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7" name="Lekerekített téglalap 16"/>
          <p:cNvSpPr/>
          <p:nvPr/>
        </p:nvSpPr>
        <p:spPr>
          <a:xfrm>
            <a:off x="5211581"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8" name="Lekerekített téglalap 17"/>
          <p:cNvSpPr/>
          <p:nvPr/>
        </p:nvSpPr>
        <p:spPr>
          <a:xfrm>
            <a:off x="6414553"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19" name="Lekerekített téglalap 18"/>
          <p:cNvSpPr/>
          <p:nvPr/>
        </p:nvSpPr>
        <p:spPr>
          <a:xfrm>
            <a:off x="7224643" y="4459809"/>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20" name="Lekerekített téglalap 19"/>
          <p:cNvSpPr/>
          <p:nvPr/>
        </p:nvSpPr>
        <p:spPr>
          <a:xfrm>
            <a:off x="6414553"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sp>
        <p:nvSpPr>
          <p:cNvPr id="21" name="Lekerekített téglalap 20"/>
          <p:cNvSpPr/>
          <p:nvPr/>
        </p:nvSpPr>
        <p:spPr>
          <a:xfrm>
            <a:off x="7224643" y="5170693"/>
            <a:ext cx="727921" cy="688577"/>
          </a:xfrm>
          <a:prstGeom prst="roundRect">
            <a:avLst/>
          </a:prstGeom>
          <a:ln>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350"/>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649" y="4469642"/>
            <a:ext cx="426798" cy="3767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199" y="5174361"/>
            <a:ext cx="426798" cy="3767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2645" y="5190279"/>
            <a:ext cx="426798" cy="3767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yth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293" y="4501270"/>
            <a:ext cx="359354" cy="3593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Image result for pytho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19681" y="5153841"/>
            <a:ext cx="59009" cy="590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java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7901" y="5217110"/>
            <a:ext cx="351921" cy="35192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Image result for python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91985" y="4431251"/>
            <a:ext cx="59009" cy="590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Image result for java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2213" y="4494520"/>
            <a:ext cx="351921" cy="35192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descr="Image result for pyth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784" y="5216791"/>
            <a:ext cx="359354" cy="3593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2211" y="5196726"/>
            <a:ext cx="400688" cy="4006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4151" y="4445752"/>
            <a:ext cx="400688" cy="4006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descr="Image result for c++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3787" y="4453594"/>
            <a:ext cx="400688" cy="400688"/>
          </a:xfrm>
          <a:prstGeom prst="rect">
            <a:avLst/>
          </a:prstGeom>
          <a:noFill/>
          <a:extLst>
            <a:ext uri="{909E8E84-426E-40DD-AFC4-6F175D3DCCD1}">
              <a14:hiddenFill xmlns:a14="http://schemas.microsoft.com/office/drawing/2010/main">
                <a:solidFill>
                  <a:srgbClr val="FFFFFF"/>
                </a:solidFill>
              </a14:hiddenFill>
            </a:ext>
          </a:extLst>
        </p:spPr>
      </p:pic>
      <p:pic>
        <p:nvPicPr>
          <p:cNvPr id="25" name="Kép 24"/>
          <p:cNvPicPr>
            <a:picLocks noChangeAspect="1"/>
          </p:cNvPicPr>
          <p:nvPr/>
        </p:nvPicPr>
        <p:blipFill>
          <a:blip r:embed="rId8"/>
          <a:stretch>
            <a:fillRect/>
          </a:stretch>
        </p:blipFill>
        <p:spPr>
          <a:xfrm>
            <a:off x="3266277" y="5205183"/>
            <a:ext cx="580906" cy="343085"/>
          </a:xfrm>
          <a:prstGeom prst="rect">
            <a:avLst/>
          </a:prstGeom>
        </p:spPr>
      </p:pic>
      <p:pic>
        <p:nvPicPr>
          <p:cNvPr id="37" name="Kép 36"/>
          <p:cNvPicPr>
            <a:picLocks noChangeAspect="1"/>
          </p:cNvPicPr>
          <p:nvPr/>
        </p:nvPicPr>
        <p:blipFill>
          <a:blip r:embed="rId8"/>
          <a:stretch>
            <a:fillRect/>
          </a:stretch>
        </p:blipFill>
        <p:spPr>
          <a:xfrm>
            <a:off x="4466369" y="4485019"/>
            <a:ext cx="580906" cy="343085"/>
          </a:xfrm>
          <a:prstGeom prst="rect">
            <a:avLst/>
          </a:prstGeom>
        </p:spPr>
      </p:pic>
      <p:sp>
        <p:nvSpPr>
          <p:cNvPr id="38" name="Téglalap 37"/>
          <p:cNvSpPr/>
          <p:nvPr/>
        </p:nvSpPr>
        <p:spPr>
          <a:xfrm>
            <a:off x="2457195"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39" name="Téglalap 38"/>
          <p:cNvSpPr/>
          <p:nvPr/>
        </p:nvSpPr>
        <p:spPr>
          <a:xfrm>
            <a:off x="2457195"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0" name="Téglalap 39"/>
          <p:cNvSpPr/>
          <p:nvPr/>
        </p:nvSpPr>
        <p:spPr>
          <a:xfrm>
            <a:off x="3256068"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1" name="Téglalap 40"/>
          <p:cNvSpPr/>
          <p:nvPr/>
        </p:nvSpPr>
        <p:spPr>
          <a:xfrm>
            <a:off x="3256068"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2" name="Téglalap 41"/>
          <p:cNvSpPr/>
          <p:nvPr/>
        </p:nvSpPr>
        <p:spPr>
          <a:xfrm>
            <a:off x="4474387"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3" name="Téglalap 42"/>
          <p:cNvSpPr/>
          <p:nvPr/>
        </p:nvSpPr>
        <p:spPr>
          <a:xfrm>
            <a:off x="4474387"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4" name="Téglalap 43"/>
          <p:cNvSpPr/>
          <p:nvPr/>
        </p:nvSpPr>
        <p:spPr>
          <a:xfrm>
            <a:off x="5273260"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5" name="Téglalap 44"/>
          <p:cNvSpPr/>
          <p:nvPr/>
        </p:nvSpPr>
        <p:spPr>
          <a:xfrm>
            <a:off x="5273260"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6" name="Téglalap 45"/>
          <p:cNvSpPr/>
          <p:nvPr/>
        </p:nvSpPr>
        <p:spPr>
          <a:xfrm>
            <a:off x="6480622"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7" name="Téglalap 46"/>
          <p:cNvSpPr/>
          <p:nvPr/>
        </p:nvSpPr>
        <p:spPr>
          <a:xfrm>
            <a:off x="6480622"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8" name="Téglalap 47"/>
          <p:cNvSpPr/>
          <p:nvPr/>
        </p:nvSpPr>
        <p:spPr>
          <a:xfrm>
            <a:off x="7279495" y="5599404"/>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sp>
        <p:nvSpPr>
          <p:cNvPr id="49" name="Téglalap 48"/>
          <p:cNvSpPr/>
          <p:nvPr/>
        </p:nvSpPr>
        <p:spPr>
          <a:xfrm>
            <a:off x="7279495" y="4891259"/>
            <a:ext cx="576373" cy="216745"/>
          </a:xfrm>
          <a:prstGeom prst="rect">
            <a:avLst/>
          </a:prstGeom>
          <a:solidFill>
            <a:srgbClr val="00B0F0"/>
          </a:solidFill>
          <a:ln w="158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a:t>Proxy</a:t>
            </a:r>
            <a:endParaRPr lang="en-US" sz="1200" dirty="0"/>
          </a:p>
        </p:txBody>
      </p:sp>
      <p:pic>
        <p:nvPicPr>
          <p:cNvPr id="10" name="Kép 9"/>
          <p:cNvPicPr>
            <a:picLocks noChangeAspect="1"/>
          </p:cNvPicPr>
          <p:nvPr/>
        </p:nvPicPr>
        <p:blipFill>
          <a:blip r:embed="rId9">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a:off x="439287" y="4642168"/>
            <a:ext cx="1292468" cy="1246072"/>
          </a:xfrm>
          <a:prstGeom prst="rect">
            <a:avLst/>
          </a:prstGeom>
        </p:spPr>
      </p:pic>
    </p:spTree>
    <p:extLst>
      <p:ext uri="{BB962C8B-B14F-4D97-AF65-F5344CB8AC3E}">
        <p14:creationId xmlns:p14="http://schemas.microsoft.com/office/powerpoint/2010/main" val="289013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5">
                                            <p:txEl>
                                              <p:pRg st="5" end="5"/>
                                            </p:txEl>
                                          </p:spTgt>
                                        </p:tgtEl>
                                        <p:attrNameLst>
                                          <p:attrName>style.visibility</p:attrName>
                                        </p:attrNameLst>
                                      </p:cBhvr>
                                      <p:to>
                                        <p:strVal val="visible"/>
                                      </p:to>
                                    </p:set>
                                    <p:animEffect transition="in" filter="fade">
                                      <p:cBhvr>
                                        <p:cTn id="10" dur="500"/>
                                        <p:tgtEl>
                                          <p:spTgt spid="65">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26"/>
                                        </p:tgtEl>
                                        <p:attrNameLst>
                                          <p:attrName>style.visibility</p:attrName>
                                        </p:attrNameLst>
                                      </p:cBhvr>
                                      <p:to>
                                        <p:strVal val="visible"/>
                                      </p:to>
                                    </p:set>
                                    <p:animEffect transition="in" filter="fade">
                                      <p:cBhvr>
                                        <p:cTn id="71" dur="500"/>
                                        <p:tgtEl>
                                          <p:spTgt spid="1026"/>
                                        </p:tgtEl>
                                      </p:cBhvr>
                                    </p:animEffect>
                                  </p:childTnLst>
                                </p:cTn>
                              </p:par>
                              <p:par>
                                <p:cTn id="72" presetID="10" presetClass="entr" presetSubtype="0" fill="hold" nodeType="withEffect">
                                  <p:stCondLst>
                                    <p:cond delay="0"/>
                                  </p:stCondLst>
                                  <p:childTnLst>
                                    <p:set>
                                      <p:cBhvr>
                                        <p:cTn id="73" dur="1" fill="hold">
                                          <p:stCondLst>
                                            <p:cond delay="0"/>
                                          </p:stCondLst>
                                        </p:cTn>
                                        <p:tgtEl>
                                          <p:spTgt spid="1034"/>
                                        </p:tgtEl>
                                        <p:attrNameLst>
                                          <p:attrName>style.visibility</p:attrName>
                                        </p:attrNameLst>
                                      </p:cBhvr>
                                      <p:to>
                                        <p:strVal val="visible"/>
                                      </p:to>
                                    </p:set>
                                    <p:animEffect transition="in" filter="fade">
                                      <p:cBhvr>
                                        <p:cTn id="74" dur="500"/>
                                        <p:tgtEl>
                                          <p:spTgt spid="1034"/>
                                        </p:tgtEl>
                                      </p:cBhvr>
                                    </p:animEffect>
                                  </p:childTnLst>
                                </p:cTn>
                              </p:par>
                              <p:par>
                                <p:cTn id="75" presetID="10" presetClass="entr" presetSubtype="0" fill="hold" nodeType="withEffect">
                                  <p:stCondLst>
                                    <p:cond delay="0"/>
                                  </p:stCondLst>
                                  <p:childTnLst>
                                    <p:set>
                                      <p:cBhvr>
                                        <p:cTn id="76" dur="1" fill="hold">
                                          <p:stCondLst>
                                            <p:cond delay="0"/>
                                          </p:stCondLst>
                                        </p:cTn>
                                        <p:tgtEl>
                                          <p:spTgt spid="1032"/>
                                        </p:tgtEl>
                                        <p:attrNameLst>
                                          <p:attrName>style.visibility</p:attrName>
                                        </p:attrNameLst>
                                      </p:cBhvr>
                                      <p:to>
                                        <p:strVal val="visible"/>
                                      </p:to>
                                    </p:set>
                                    <p:animEffect transition="in" filter="fade">
                                      <p:cBhvr>
                                        <p:cTn id="77" dur="500"/>
                                        <p:tgtEl>
                                          <p:spTgt spid="1032"/>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par>
                                <p:cTn id="87" presetID="10" presetClass="entr" presetSubtype="0" fill="hold" nodeType="with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500"/>
                                        <p:tgtEl>
                                          <p:spTgt spid="31"/>
                                        </p:tgtEl>
                                      </p:cBhvr>
                                    </p:animEffect>
                                  </p:childTnLst>
                                </p:cTn>
                              </p:par>
                              <p:par>
                                <p:cTn id="90" presetID="10" presetClass="entr" presetSubtype="0" fill="hold" nodeType="withEffect">
                                  <p:stCondLst>
                                    <p:cond delay="0"/>
                                  </p:stCondLst>
                                  <p:childTnLst>
                                    <p:set>
                                      <p:cBhvr>
                                        <p:cTn id="91" dur="1" fill="hold">
                                          <p:stCondLst>
                                            <p:cond delay="0"/>
                                          </p:stCondLst>
                                        </p:cTn>
                                        <p:tgtEl>
                                          <p:spTgt spid="1036"/>
                                        </p:tgtEl>
                                        <p:attrNameLst>
                                          <p:attrName>style.visibility</p:attrName>
                                        </p:attrNameLst>
                                      </p:cBhvr>
                                      <p:to>
                                        <p:strVal val="visible"/>
                                      </p:to>
                                    </p:set>
                                    <p:animEffect transition="in" filter="fade">
                                      <p:cBhvr>
                                        <p:cTn id="92" dur="500"/>
                                        <p:tgtEl>
                                          <p:spTgt spid="1036"/>
                                        </p:tgtEl>
                                      </p:cBhvr>
                                    </p:animEffec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animEffect transition="in" filter="fade">
                                      <p:cBhvr>
                                        <p:cTn id="118" dur="500"/>
                                        <p:tgtEl>
                                          <p:spTgt spid="4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fade">
                                      <p:cBhvr>
                                        <p:cTn id="121" dur="500"/>
                                        <p:tgtEl>
                                          <p:spTgt spid="4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500"/>
                                        <p:tgtEl>
                                          <p:spTgt spid="4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500"/>
                                        <p:tgtEl>
                                          <p:spTgt spid="4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49"/>
                                        </p:tgtEl>
                                        <p:attrNameLst>
                                          <p:attrName>style.visibility</p:attrName>
                                        </p:attrNameLst>
                                      </p:cBhvr>
                                      <p:to>
                                        <p:strVal val="visible"/>
                                      </p:to>
                                    </p:set>
                                    <p:animEffect transition="in" filter="fade">
                                      <p:cBhvr>
                                        <p:cTn id="139" dur="500"/>
                                        <p:tgtEl>
                                          <p:spTgt spid="4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48"/>
                                        </p:tgtEl>
                                        <p:attrNameLst>
                                          <p:attrName>style.visibility</p:attrName>
                                        </p:attrNameLst>
                                      </p:cBhvr>
                                      <p:to>
                                        <p:strVal val="visible"/>
                                      </p:to>
                                    </p:set>
                                    <p:animEffect transition="in" filter="fade">
                                      <p:cBhvr>
                                        <p:cTn id="142" dur="500"/>
                                        <p:tgtEl>
                                          <p:spTgt spid="48"/>
                                        </p:tgtEl>
                                      </p:cBhvr>
                                    </p:animEffect>
                                  </p:childTnLst>
                                </p:cTn>
                              </p:par>
                              <p:par>
                                <p:cTn id="143" presetID="10" presetClass="entr" presetSubtype="0" fill="hold" nodeType="withEffect">
                                  <p:stCondLst>
                                    <p:cond delay="0"/>
                                  </p:stCondLst>
                                  <p:childTnLst>
                                    <p:set>
                                      <p:cBhvr>
                                        <p:cTn id="144" dur="1" fill="hold">
                                          <p:stCondLst>
                                            <p:cond delay="0"/>
                                          </p:stCondLst>
                                        </p:cTn>
                                        <p:tgtEl>
                                          <p:spTgt spid="65">
                                            <p:txEl>
                                              <p:pRg st="6" end="6"/>
                                            </p:txEl>
                                          </p:spTgt>
                                        </p:tgtEl>
                                        <p:attrNameLst>
                                          <p:attrName>style.visibility</p:attrName>
                                        </p:attrNameLst>
                                      </p:cBhvr>
                                      <p:to>
                                        <p:strVal val="visible"/>
                                      </p:to>
                                    </p:set>
                                    <p:animEffect transition="in" filter="fade">
                                      <p:cBhvr>
                                        <p:cTn id="145" dur="500"/>
                                        <p:tgtEl>
                                          <p:spTgt spid="65">
                                            <p:txEl>
                                              <p:pRg st="6" end="6"/>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65">
                                            <p:txEl>
                                              <p:pRg st="7" end="7"/>
                                            </p:txEl>
                                          </p:spTgt>
                                        </p:tgtEl>
                                        <p:attrNameLst>
                                          <p:attrName>style.visibility</p:attrName>
                                        </p:attrNameLst>
                                      </p:cBhvr>
                                      <p:to>
                                        <p:strVal val="visible"/>
                                      </p:to>
                                    </p:set>
                                    <p:animEffect transition="in" filter="fade">
                                      <p:cBhvr>
                                        <p:cTn id="150" dur="500"/>
                                        <p:tgtEl>
                                          <p:spTgt spid="65">
                                            <p:txEl>
                                              <p:pRg st="7" end="7"/>
                                            </p:txEl>
                                          </p:spTgt>
                                        </p:tgtEl>
                                      </p:cBhvr>
                                    </p:animEffect>
                                  </p:childTnLst>
                                </p:cTn>
                              </p:par>
                              <p:par>
                                <p:cTn id="151" presetID="10" presetClass="entr" presetSubtype="0" fill="hold" nodeType="withEffect">
                                  <p:stCondLst>
                                    <p:cond delay="0"/>
                                  </p:stCondLst>
                                  <p:childTnLst>
                                    <p:set>
                                      <p:cBhvr>
                                        <p:cTn id="152" dur="1" fill="hold">
                                          <p:stCondLst>
                                            <p:cond delay="0"/>
                                          </p:stCondLst>
                                        </p:cTn>
                                        <p:tgtEl>
                                          <p:spTgt spid="65">
                                            <p:txEl>
                                              <p:pRg st="8" end="8"/>
                                            </p:txEl>
                                          </p:spTgt>
                                        </p:tgtEl>
                                        <p:attrNameLst>
                                          <p:attrName>style.visibility</p:attrName>
                                        </p:attrNameLst>
                                      </p:cBhvr>
                                      <p:to>
                                        <p:strVal val="visible"/>
                                      </p:to>
                                    </p:set>
                                    <p:animEffect transition="in" filter="fade">
                                      <p:cBhvr>
                                        <p:cTn id="153" dur="500"/>
                                        <p:tgtEl>
                                          <p:spTgt spid="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4" grpId="0"/>
      <p:bldP spid="8"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144000" cy="777279"/>
          </a:xfrm>
        </p:spPr>
        <p:txBody>
          <a:bodyPr>
            <a:noAutofit/>
          </a:bodyPr>
          <a:lstStyle/>
          <a:p>
            <a:pPr algn="l"/>
            <a:r>
              <a:rPr lang="en-US" sz="2400" dirty="0" smtClean="0">
                <a:solidFill>
                  <a:srgbClr val="FAFBF9"/>
                </a:solidFill>
              </a:rPr>
              <a:t>Evolution: 3G - Service </a:t>
            </a:r>
            <a:r>
              <a:rPr lang="en-US" sz="2400" dirty="0">
                <a:solidFill>
                  <a:srgbClr val="FAFBF9"/>
                </a:solidFill>
              </a:rPr>
              <a:t>Meshes</a:t>
            </a:r>
            <a:endParaRPr lang="en-US" sz="2400" dirty="0">
              <a:solidFill>
                <a:schemeClr val="bg1">
                  <a:lumMod val="95000"/>
                </a:schemeClr>
              </a:solidFill>
            </a:endParaRPr>
          </a:p>
        </p:txBody>
      </p:sp>
      <p:sp>
        <p:nvSpPr>
          <p:cNvPr id="65" name="Alcím 2"/>
          <p:cNvSpPr txBox="1">
            <a:spLocks/>
          </p:cNvSpPr>
          <p:nvPr/>
        </p:nvSpPr>
        <p:spPr>
          <a:xfrm>
            <a:off x="160711" y="980728"/>
            <a:ext cx="8875785" cy="5328592"/>
          </a:xfrm>
          <a:prstGeom prst="rect">
            <a:avLst/>
          </a:prstGeom>
        </p:spPr>
        <p:txBody>
          <a:bodyPr vert="horz" lIns="68580" tIns="34290" rIns="68580" bIns="34290" rtlCol="0">
            <a:normAutofit/>
          </a:bodyPr>
          <a:lstStyle/>
          <a:p>
            <a:pPr marL="257175" indent="-257175">
              <a:spcBef>
                <a:spcPts val="450"/>
              </a:spcBef>
              <a:buSzPct val="80000"/>
              <a:buFont typeface="Wingdings" panose="05000000000000000000" pitchFamily="2" charset="2"/>
              <a:buChar char="§"/>
            </a:pPr>
            <a:r>
              <a:rPr lang="en-US" sz="2400" dirty="0"/>
              <a:t> </a:t>
            </a:r>
            <a:r>
              <a:rPr lang="en-US" dirty="0"/>
              <a:t>Linkerd2 (Conduit):</a:t>
            </a:r>
          </a:p>
          <a:p>
            <a:pPr marL="600075" lvl="1" indent="-257175">
              <a:spcBef>
                <a:spcPts val="450"/>
              </a:spcBef>
              <a:buFont typeface="Wingdings" panose="05000000000000000000" pitchFamily="2" charset="2"/>
              <a:buChar char="§"/>
            </a:pPr>
            <a:r>
              <a:rPr lang="en-US" sz="1600" dirty="0"/>
              <a:t>Specifically designed for Kubernetes: control plane is written in Go</a:t>
            </a:r>
          </a:p>
          <a:p>
            <a:pPr marL="600075" lvl="1" indent="-257175">
              <a:spcBef>
                <a:spcPts val="450"/>
              </a:spcBef>
              <a:buFont typeface="Wingdings" panose="05000000000000000000" pitchFamily="2" charset="2"/>
              <a:buChar char="§"/>
            </a:pPr>
            <a:r>
              <a:rPr lang="en-US" sz="1600" dirty="0"/>
              <a:t>Data plane is written in </a:t>
            </a:r>
            <a:r>
              <a:rPr lang="en-US" sz="1600" dirty="0" smtClean="0"/>
              <a:t>Rust: fast </a:t>
            </a:r>
            <a:r>
              <a:rPr lang="en-US" sz="1600" dirty="0"/>
              <a:t>and lightweight to sidecar operations (~</a:t>
            </a:r>
            <a:r>
              <a:rPr lang="hu-HU" sz="1600" dirty="0"/>
              <a:t>5</a:t>
            </a:r>
            <a:r>
              <a:rPr lang="en-US" sz="1600" dirty="0"/>
              <a:t>MB container size)</a:t>
            </a:r>
          </a:p>
          <a:p>
            <a:pPr marL="600075" lvl="1" indent="-257175">
              <a:spcBef>
                <a:spcPts val="450"/>
              </a:spcBef>
              <a:buFont typeface="Wingdings" panose="05000000000000000000" pitchFamily="2" charset="2"/>
              <a:buChar char="§"/>
            </a:pPr>
            <a:r>
              <a:rPr lang="en-US" sz="1600" dirty="0"/>
              <a:t>Can be deployed service-by-service (it’s not an all-or-nothing choice…)</a:t>
            </a:r>
          </a:p>
          <a:p>
            <a:pPr marL="600075" lvl="1" indent="-257175">
              <a:spcBef>
                <a:spcPts val="450"/>
              </a:spcBef>
              <a:buFont typeface="Wingdings" panose="05000000000000000000" pitchFamily="2" charset="2"/>
              <a:buChar char="§"/>
            </a:pPr>
            <a:endParaRPr lang="en-US" sz="1600" dirty="0"/>
          </a:p>
          <a:p>
            <a:pPr marL="257175" indent="-257175">
              <a:spcBef>
                <a:spcPts val="450"/>
              </a:spcBef>
              <a:buFont typeface="Wingdings" panose="05000000000000000000" pitchFamily="2" charset="2"/>
              <a:buChar char="§"/>
            </a:pPr>
            <a:r>
              <a:rPr lang="en-US" dirty="0"/>
              <a:t>Envoy</a:t>
            </a:r>
          </a:p>
          <a:p>
            <a:pPr marL="600075" lvl="1" indent="-257175">
              <a:spcBef>
                <a:spcPts val="450"/>
              </a:spcBef>
              <a:buFont typeface="Wingdings" panose="05000000000000000000" pitchFamily="2" charset="2"/>
              <a:buChar char="§"/>
            </a:pPr>
            <a:r>
              <a:rPr lang="en-US" sz="1600" dirty="0"/>
              <a:t>Open source edge and service proxy, designed for cloud-native applications</a:t>
            </a:r>
          </a:p>
          <a:p>
            <a:pPr marL="600075" lvl="1" indent="-257175">
              <a:spcBef>
                <a:spcPts val="450"/>
              </a:spcBef>
              <a:buFont typeface="Wingdings" panose="05000000000000000000" pitchFamily="2" charset="2"/>
              <a:buChar char="§"/>
            </a:pPr>
            <a:r>
              <a:rPr lang="en-US" sz="1600" dirty="0"/>
              <a:t>Official CNCF Project, originally created by Lyft</a:t>
            </a:r>
          </a:p>
          <a:p>
            <a:pPr marL="600075" lvl="1" indent="-257175">
              <a:spcBef>
                <a:spcPts val="450"/>
              </a:spcBef>
              <a:buFont typeface="Wingdings" panose="05000000000000000000" pitchFamily="2" charset="2"/>
              <a:buChar char="§"/>
            </a:pPr>
            <a:r>
              <a:rPr lang="en-US" sz="1600" dirty="0"/>
              <a:t>Written in C++, built on the learnings of solutions as NGINX, </a:t>
            </a:r>
            <a:r>
              <a:rPr lang="en-US" sz="1600" dirty="0" err="1"/>
              <a:t>HAProxy</a:t>
            </a:r>
            <a:r>
              <a:rPr lang="en-US" sz="1600" dirty="0"/>
              <a:t>, hardware LBs and cloud LBs</a:t>
            </a:r>
          </a:p>
          <a:p>
            <a:pPr marL="600075" lvl="1" indent="-257175">
              <a:spcBef>
                <a:spcPts val="450"/>
              </a:spcBef>
              <a:buFont typeface="Wingdings" panose="05000000000000000000" pitchFamily="2" charset="2"/>
              <a:buChar char="§"/>
            </a:pPr>
            <a:endParaRPr lang="hu-HU" sz="1600" dirty="0"/>
          </a:p>
          <a:p>
            <a:pPr marL="257175" indent="-257175">
              <a:spcBef>
                <a:spcPts val="450"/>
              </a:spcBef>
              <a:buFont typeface="Wingdings" panose="05000000000000000000" pitchFamily="2" charset="2"/>
              <a:buChar char="§"/>
            </a:pPr>
            <a:r>
              <a:rPr lang="en-US" dirty="0" err="1"/>
              <a:t>Istio</a:t>
            </a:r>
            <a:endParaRPr lang="en-US" dirty="0"/>
          </a:p>
          <a:p>
            <a:pPr marL="600075" lvl="1" indent="-257175">
              <a:spcBef>
                <a:spcPts val="450"/>
              </a:spcBef>
              <a:buFont typeface="Wingdings" panose="05000000000000000000" pitchFamily="2" charset="2"/>
              <a:buChar char="§"/>
            </a:pPr>
            <a:r>
              <a:rPr lang="en-US" sz="1600" dirty="0"/>
              <a:t>Service mesh control plane which uses Envoy as data plane</a:t>
            </a:r>
          </a:p>
          <a:p>
            <a:pPr marL="600075" lvl="1" indent="-257175">
              <a:spcBef>
                <a:spcPts val="450"/>
              </a:spcBef>
              <a:buFont typeface="Wingdings" panose="05000000000000000000" pitchFamily="2" charset="2"/>
              <a:buChar char="§"/>
            </a:pPr>
            <a:r>
              <a:rPr lang="en-US" sz="1600" dirty="0"/>
              <a:t>Originally created by Google and IBM</a:t>
            </a:r>
          </a:p>
          <a:p>
            <a:pPr marL="600075" lvl="1" indent="-257175">
              <a:spcBef>
                <a:spcPts val="450"/>
              </a:spcBef>
              <a:buFont typeface="Wingdings" panose="05000000000000000000" pitchFamily="2" charset="2"/>
              <a:buChar char="§"/>
            </a:pPr>
            <a:r>
              <a:rPr lang="en-US" sz="1600" dirty="0"/>
              <a:t>Written in GO</a:t>
            </a:r>
          </a:p>
          <a:p>
            <a:pPr marL="600075" lvl="1" indent="-257175">
              <a:spcBef>
                <a:spcPts val="450"/>
              </a:spcBef>
              <a:buFont typeface="Wingdings" panose="05000000000000000000" pitchFamily="2" charset="2"/>
              <a:buChar char="§"/>
            </a:pPr>
            <a:endParaRPr lang="en-US" sz="1600" dirty="0"/>
          </a:p>
          <a:p>
            <a:pPr marL="600075" lvl="1" indent="-257175">
              <a:spcBef>
                <a:spcPts val="450"/>
              </a:spcBef>
              <a:buFont typeface="Wingdings" panose="05000000000000000000" pitchFamily="2" charset="2"/>
              <a:buChar char="§"/>
            </a:pPr>
            <a:endParaRPr lang="en-US" sz="1600" dirty="0"/>
          </a:p>
          <a:p>
            <a:pPr marL="342900" indent="-154781">
              <a:spcBef>
                <a:spcPts val="450"/>
              </a:spcBef>
              <a:buSzPct val="100000"/>
              <a:buFont typeface="Wingdings" pitchFamily="2" charset="2"/>
              <a:buChar char="§"/>
            </a:pPr>
            <a:endParaRPr lang="en-US" sz="1600" i="1" dirty="0"/>
          </a:p>
          <a:p>
            <a:pPr marL="342900" indent="-154781">
              <a:spcBef>
                <a:spcPts val="450"/>
              </a:spcBef>
              <a:buSzPct val="100000"/>
              <a:buFont typeface="Wingdings" pitchFamily="2" charset="2"/>
              <a:buChar char="§"/>
            </a:pPr>
            <a:endParaRPr lang="en-US" sz="1600" i="1" dirty="0"/>
          </a:p>
        </p:txBody>
      </p:sp>
      <p:pic>
        <p:nvPicPr>
          <p:cNvPr id="2052" name="Picture 4" descr="Envo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529" y="3047974"/>
            <a:ext cx="1360205" cy="4552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255529" y="4556835"/>
            <a:ext cx="1367519" cy="715668"/>
          </a:xfrm>
          <a:prstGeom prst="rect">
            <a:avLst/>
          </a:prstGeom>
        </p:spPr>
      </p:pic>
      <p:pic>
        <p:nvPicPr>
          <p:cNvPr id="1026" name="Picture 2" descr="KÃ©ptalÃ¡lat a kÃ¶vetkezÅre: âlinkerd2 logo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5529" y="1218793"/>
            <a:ext cx="1636952" cy="530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5">
                                            <p:txEl>
                                              <p:pRg st="1" end="1"/>
                                            </p:txEl>
                                          </p:spTgt>
                                        </p:tgtEl>
                                        <p:attrNameLst>
                                          <p:attrName>style.visibility</p:attrName>
                                        </p:attrNameLst>
                                      </p:cBhvr>
                                      <p:to>
                                        <p:strVal val="visible"/>
                                      </p:to>
                                    </p:set>
                                    <p:animEffect transition="in" filter="fade">
                                      <p:cBhvr>
                                        <p:cTn id="10" dur="500"/>
                                        <p:tgtEl>
                                          <p:spTgt spid="6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xEl>
                                              <p:pRg st="2" end="2"/>
                                            </p:txEl>
                                          </p:spTgt>
                                        </p:tgtEl>
                                        <p:attrNameLst>
                                          <p:attrName>style.visibility</p:attrName>
                                        </p:attrNameLst>
                                      </p:cBhvr>
                                      <p:to>
                                        <p:strVal val="visible"/>
                                      </p:to>
                                    </p:set>
                                    <p:animEffect transition="in" filter="fade">
                                      <p:cBhvr>
                                        <p:cTn id="16" dur="500"/>
                                        <p:tgtEl>
                                          <p:spTgt spid="6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xEl>
                                              <p:pRg st="3" end="3"/>
                                            </p:txEl>
                                          </p:spTgt>
                                        </p:tgtEl>
                                        <p:attrNameLst>
                                          <p:attrName>style.visibility</p:attrName>
                                        </p:attrNameLst>
                                      </p:cBhvr>
                                      <p:to>
                                        <p:strVal val="visible"/>
                                      </p:to>
                                    </p:set>
                                    <p:animEffect transition="in" filter="fade">
                                      <p:cBhvr>
                                        <p:cTn id="19" dur="500"/>
                                        <p:tgtEl>
                                          <p:spTgt spid="6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5">
                                            <p:txEl>
                                              <p:pRg st="5" end="5"/>
                                            </p:txEl>
                                          </p:spTgt>
                                        </p:tgtEl>
                                        <p:attrNameLst>
                                          <p:attrName>style.visibility</p:attrName>
                                        </p:attrNameLst>
                                      </p:cBhvr>
                                      <p:to>
                                        <p:strVal val="visible"/>
                                      </p:to>
                                    </p:set>
                                    <p:animEffect transition="in" filter="fade">
                                      <p:cBhvr>
                                        <p:cTn id="24" dur="500"/>
                                        <p:tgtEl>
                                          <p:spTgt spid="6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par>
                                <p:cTn id="28" presetID="10" presetClass="entr" presetSubtype="0" fill="hold" nodeType="withEffect">
                                  <p:stCondLst>
                                    <p:cond delay="0"/>
                                  </p:stCondLst>
                                  <p:childTnLst>
                                    <p:set>
                                      <p:cBhvr>
                                        <p:cTn id="29" dur="1" fill="hold">
                                          <p:stCondLst>
                                            <p:cond delay="0"/>
                                          </p:stCondLst>
                                        </p:cTn>
                                        <p:tgtEl>
                                          <p:spTgt spid="65">
                                            <p:txEl>
                                              <p:pRg st="6" end="6"/>
                                            </p:txEl>
                                          </p:spTgt>
                                        </p:tgtEl>
                                        <p:attrNameLst>
                                          <p:attrName>style.visibility</p:attrName>
                                        </p:attrNameLst>
                                      </p:cBhvr>
                                      <p:to>
                                        <p:strVal val="visible"/>
                                      </p:to>
                                    </p:set>
                                    <p:animEffect transition="in" filter="fade">
                                      <p:cBhvr>
                                        <p:cTn id="30" dur="500"/>
                                        <p:tgtEl>
                                          <p:spTgt spid="65">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5">
                                            <p:txEl>
                                              <p:pRg st="7" end="7"/>
                                            </p:txEl>
                                          </p:spTgt>
                                        </p:tgtEl>
                                        <p:attrNameLst>
                                          <p:attrName>style.visibility</p:attrName>
                                        </p:attrNameLst>
                                      </p:cBhvr>
                                      <p:to>
                                        <p:strVal val="visible"/>
                                      </p:to>
                                    </p:set>
                                    <p:animEffect transition="in" filter="fade">
                                      <p:cBhvr>
                                        <p:cTn id="33" dur="500"/>
                                        <p:tgtEl>
                                          <p:spTgt spid="65">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5">
                                            <p:txEl>
                                              <p:pRg st="8" end="8"/>
                                            </p:txEl>
                                          </p:spTgt>
                                        </p:tgtEl>
                                        <p:attrNameLst>
                                          <p:attrName>style.visibility</p:attrName>
                                        </p:attrNameLst>
                                      </p:cBhvr>
                                      <p:to>
                                        <p:strVal val="visible"/>
                                      </p:to>
                                    </p:set>
                                    <p:animEffect transition="in" filter="fade">
                                      <p:cBhvr>
                                        <p:cTn id="36" dur="500"/>
                                        <p:tgtEl>
                                          <p:spTgt spid="6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5">
                                            <p:txEl>
                                              <p:pRg st="10" end="10"/>
                                            </p:txEl>
                                          </p:spTgt>
                                        </p:tgtEl>
                                        <p:attrNameLst>
                                          <p:attrName>style.visibility</p:attrName>
                                        </p:attrNameLst>
                                      </p:cBhvr>
                                      <p:to>
                                        <p:strVal val="visible"/>
                                      </p:to>
                                    </p:set>
                                    <p:animEffect transition="in" filter="fade">
                                      <p:cBhvr>
                                        <p:cTn id="41" dur="500"/>
                                        <p:tgtEl>
                                          <p:spTgt spid="65">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5">
                                            <p:txEl>
                                              <p:pRg st="11" end="11"/>
                                            </p:txEl>
                                          </p:spTgt>
                                        </p:tgtEl>
                                        <p:attrNameLst>
                                          <p:attrName>style.visibility</p:attrName>
                                        </p:attrNameLst>
                                      </p:cBhvr>
                                      <p:to>
                                        <p:strVal val="visible"/>
                                      </p:to>
                                    </p:set>
                                    <p:animEffect transition="in" filter="fade">
                                      <p:cBhvr>
                                        <p:cTn id="44" dur="500"/>
                                        <p:tgtEl>
                                          <p:spTgt spid="65">
                                            <p:txEl>
                                              <p:pRg st="11" end="1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5">
                                            <p:txEl>
                                              <p:pRg st="12" end="12"/>
                                            </p:txEl>
                                          </p:spTgt>
                                        </p:tgtEl>
                                        <p:attrNameLst>
                                          <p:attrName>style.visibility</p:attrName>
                                        </p:attrNameLst>
                                      </p:cBhvr>
                                      <p:to>
                                        <p:strVal val="visible"/>
                                      </p:to>
                                    </p:set>
                                    <p:animEffect transition="in" filter="fade">
                                      <p:cBhvr>
                                        <p:cTn id="47" dur="500"/>
                                        <p:tgtEl>
                                          <p:spTgt spid="65">
                                            <p:txEl>
                                              <p:pRg st="12" end="1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5">
                                            <p:txEl>
                                              <p:pRg st="13" end="13"/>
                                            </p:txEl>
                                          </p:spTgt>
                                        </p:tgtEl>
                                        <p:attrNameLst>
                                          <p:attrName>style.visibility</p:attrName>
                                        </p:attrNameLst>
                                      </p:cBhvr>
                                      <p:to>
                                        <p:strVal val="visible"/>
                                      </p:to>
                                    </p:set>
                                    <p:animEffect transition="in" filter="fade">
                                      <p:cBhvr>
                                        <p:cTn id="50" dur="500"/>
                                        <p:tgtEl>
                                          <p:spTgt spid="65">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smtClean="0">
                <a:solidFill>
                  <a:srgbClr val="FAFBF9"/>
                </a:solidFill>
              </a:rPr>
              <a:t>Examples: routing</a:t>
            </a:r>
            <a:endParaRPr lang="en-US" sz="2400" dirty="0">
              <a:solidFill>
                <a:schemeClr val="bg1">
                  <a:lumMod val="95000"/>
                </a:schemeClr>
              </a:solidFill>
            </a:endParaRPr>
          </a:p>
        </p:txBody>
      </p:sp>
      <p:grpSp>
        <p:nvGrpSpPr>
          <p:cNvPr id="3" name="Group 2"/>
          <p:cNvGrpSpPr/>
          <p:nvPr/>
        </p:nvGrpSpPr>
        <p:grpSpPr>
          <a:xfrm>
            <a:off x="339791" y="1078512"/>
            <a:ext cx="3089578" cy="2502278"/>
            <a:chOff x="2717492" y="1925136"/>
            <a:chExt cx="3555697" cy="3286062"/>
          </a:xfrm>
        </p:grpSpPr>
        <p:sp>
          <p:nvSpPr>
            <p:cNvPr id="5" name="Téglalap 2"/>
            <p:cNvSpPr/>
            <p:nvPr/>
          </p:nvSpPr>
          <p:spPr>
            <a:xfrm>
              <a:off x="2951820" y="3374994"/>
              <a:ext cx="486054"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églalap 22"/>
            <p:cNvSpPr/>
            <p:nvPr/>
          </p:nvSpPr>
          <p:spPr>
            <a:xfrm>
              <a:off x="5490102" y="2942946"/>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2</a:t>
              </a:r>
            </a:p>
          </p:txBody>
        </p:sp>
        <p:sp>
          <p:nvSpPr>
            <p:cNvPr id="7" name="Téglalap 23"/>
            <p:cNvSpPr/>
            <p:nvPr/>
          </p:nvSpPr>
          <p:spPr>
            <a:xfrm>
              <a:off x="5490102" y="3537012"/>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3</a:t>
              </a:r>
            </a:p>
          </p:txBody>
        </p:sp>
        <p:sp>
          <p:nvSpPr>
            <p:cNvPr id="8" name="Téglalap 24"/>
            <p:cNvSpPr/>
            <p:nvPr/>
          </p:nvSpPr>
          <p:spPr>
            <a:xfrm>
              <a:off x="5490102" y="2348880"/>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1</a:t>
              </a:r>
            </a:p>
          </p:txBody>
        </p:sp>
        <p:cxnSp>
          <p:nvCxnSpPr>
            <p:cNvPr id="9" name="Egyenes összekötő nyíllal 25"/>
            <p:cNvCxnSpPr>
              <a:stCxn id="5" idx="3"/>
              <a:endCxn id="6" idx="1"/>
            </p:cNvCxnSpPr>
            <p:nvPr/>
          </p:nvCxnSpPr>
          <p:spPr>
            <a:xfrm flipV="1">
              <a:off x="3437874" y="3185973"/>
              <a:ext cx="2052228" cy="432048"/>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Egyenes összekötő nyíllal 26"/>
            <p:cNvCxnSpPr>
              <a:stCxn id="5" idx="3"/>
              <a:endCxn id="8" idx="1"/>
            </p:cNvCxnSpPr>
            <p:nvPr/>
          </p:nvCxnSpPr>
          <p:spPr>
            <a:xfrm flipV="1">
              <a:off x="3437874" y="2591907"/>
              <a:ext cx="2052228" cy="1026114"/>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Egyenes összekötő nyíllal 29"/>
            <p:cNvCxnSpPr>
              <a:stCxn id="5" idx="3"/>
              <a:endCxn id="7" idx="1"/>
            </p:cNvCxnSpPr>
            <p:nvPr/>
          </p:nvCxnSpPr>
          <p:spPr>
            <a:xfrm>
              <a:off x="3437874" y="3618021"/>
              <a:ext cx="2052228" cy="162018"/>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églalap 23"/>
            <p:cNvSpPr/>
            <p:nvPr/>
          </p:nvSpPr>
          <p:spPr>
            <a:xfrm>
              <a:off x="5490102" y="4725144"/>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4</a:t>
              </a:r>
            </a:p>
          </p:txBody>
        </p:sp>
        <p:cxnSp>
          <p:nvCxnSpPr>
            <p:cNvPr id="13" name="Egyenes összekötő nyíllal 29"/>
            <p:cNvCxnSpPr>
              <a:stCxn id="5" idx="3"/>
              <a:endCxn id="12" idx="1"/>
            </p:cNvCxnSpPr>
            <p:nvPr/>
          </p:nvCxnSpPr>
          <p:spPr>
            <a:xfrm>
              <a:off x="3437874" y="3618021"/>
              <a:ext cx="2052228" cy="1350150"/>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076242">
              <a:off x="3330219" y="2711181"/>
              <a:ext cx="2125604" cy="404181"/>
            </a:xfrm>
            <a:prstGeom prst="rect">
              <a:avLst/>
            </a:prstGeom>
            <a:noFill/>
          </p:spPr>
          <p:txBody>
            <a:bodyPr wrap="square" rtlCol="0">
              <a:spAutoFit/>
            </a:bodyPr>
            <a:lstStyle/>
            <a:p>
              <a:r>
                <a:rPr lang="en-US" sz="1400" dirty="0"/>
                <a:t>User-agent: Android</a:t>
              </a:r>
            </a:p>
          </p:txBody>
        </p:sp>
        <p:sp>
          <p:nvSpPr>
            <p:cNvPr id="16" name="TextBox 15"/>
            <p:cNvSpPr txBox="1"/>
            <p:nvPr/>
          </p:nvSpPr>
          <p:spPr>
            <a:xfrm rot="1849044">
              <a:off x="3278084" y="4293530"/>
              <a:ext cx="2371806" cy="404181"/>
            </a:xfrm>
            <a:prstGeom prst="rect">
              <a:avLst/>
            </a:prstGeom>
            <a:noFill/>
          </p:spPr>
          <p:txBody>
            <a:bodyPr wrap="square" rtlCol="0">
              <a:spAutoFit/>
            </a:bodyPr>
            <a:lstStyle/>
            <a:p>
              <a:r>
                <a:rPr lang="en-US" sz="1400" dirty="0"/>
                <a:t>User-agent: iPhone</a:t>
              </a:r>
            </a:p>
          </p:txBody>
        </p:sp>
        <p:sp>
          <p:nvSpPr>
            <p:cNvPr id="17" name="TextBox 16"/>
            <p:cNvSpPr txBox="1"/>
            <p:nvPr/>
          </p:nvSpPr>
          <p:spPr>
            <a:xfrm>
              <a:off x="2717492" y="2924652"/>
              <a:ext cx="1080120" cy="404181"/>
            </a:xfrm>
            <a:prstGeom prst="rect">
              <a:avLst/>
            </a:prstGeom>
            <a:noFill/>
          </p:spPr>
          <p:txBody>
            <a:bodyPr wrap="square" rtlCol="0">
              <a:spAutoFit/>
            </a:bodyPr>
            <a:lstStyle/>
            <a:p>
              <a:r>
                <a:rPr lang="en-US" sz="1400" dirty="0" smtClean="0"/>
                <a:t>Service A</a:t>
              </a:r>
              <a:endParaRPr lang="en-US" sz="1400" dirty="0"/>
            </a:p>
          </p:txBody>
        </p:sp>
        <p:sp>
          <p:nvSpPr>
            <p:cNvPr id="20" name="TextBox 19"/>
            <p:cNvSpPr txBox="1"/>
            <p:nvPr/>
          </p:nvSpPr>
          <p:spPr>
            <a:xfrm>
              <a:off x="5193069" y="1925136"/>
              <a:ext cx="1080120" cy="404181"/>
            </a:xfrm>
            <a:prstGeom prst="rect">
              <a:avLst/>
            </a:prstGeom>
            <a:noFill/>
          </p:spPr>
          <p:txBody>
            <a:bodyPr wrap="square" rtlCol="0">
              <a:spAutoFit/>
            </a:bodyPr>
            <a:lstStyle/>
            <a:p>
              <a:r>
                <a:rPr lang="en-US" sz="1400" dirty="0" smtClean="0"/>
                <a:t>Service B</a:t>
              </a:r>
              <a:endParaRPr lang="en-US" sz="1400" dirty="0"/>
            </a:p>
          </p:txBody>
        </p:sp>
        <p:sp>
          <p:nvSpPr>
            <p:cNvPr id="21" name="TextBox 20"/>
            <p:cNvSpPr txBox="1"/>
            <p:nvPr/>
          </p:nvSpPr>
          <p:spPr>
            <a:xfrm>
              <a:off x="5172750" y="4352440"/>
              <a:ext cx="1080120" cy="404181"/>
            </a:xfrm>
            <a:prstGeom prst="rect">
              <a:avLst/>
            </a:prstGeom>
            <a:noFill/>
          </p:spPr>
          <p:txBody>
            <a:bodyPr wrap="square" rtlCol="0">
              <a:spAutoFit/>
            </a:bodyPr>
            <a:lstStyle/>
            <a:p>
              <a:r>
                <a:rPr lang="en-US" sz="1400" dirty="0" smtClean="0"/>
                <a:t>Service C</a:t>
              </a:r>
              <a:endParaRPr lang="en-US" sz="1400" dirty="0"/>
            </a:p>
          </p:txBody>
        </p:sp>
      </p:grpSp>
      <p:grpSp>
        <p:nvGrpSpPr>
          <p:cNvPr id="18" name="Group 17"/>
          <p:cNvGrpSpPr/>
          <p:nvPr/>
        </p:nvGrpSpPr>
        <p:grpSpPr>
          <a:xfrm>
            <a:off x="4291318" y="950206"/>
            <a:ext cx="4869587" cy="2711442"/>
            <a:chOff x="2006715" y="1935749"/>
            <a:chExt cx="5995084" cy="3284223"/>
          </a:xfrm>
        </p:grpSpPr>
        <p:sp>
          <p:nvSpPr>
            <p:cNvPr id="19" name="Téglalap 2"/>
            <p:cNvSpPr/>
            <p:nvPr/>
          </p:nvSpPr>
          <p:spPr>
            <a:xfrm>
              <a:off x="2303748" y="3374994"/>
              <a:ext cx="486054"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Téglalap 22"/>
            <p:cNvSpPr/>
            <p:nvPr/>
          </p:nvSpPr>
          <p:spPr>
            <a:xfrm>
              <a:off x="4842030" y="2942946"/>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2</a:t>
              </a:r>
            </a:p>
          </p:txBody>
        </p:sp>
        <p:sp>
          <p:nvSpPr>
            <p:cNvPr id="23" name="Téglalap 23"/>
            <p:cNvSpPr/>
            <p:nvPr/>
          </p:nvSpPr>
          <p:spPr>
            <a:xfrm>
              <a:off x="4842030" y="3537012"/>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3</a:t>
              </a:r>
            </a:p>
          </p:txBody>
        </p:sp>
        <p:sp>
          <p:nvSpPr>
            <p:cNvPr id="24" name="Téglalap 24"/>
            <p:cNvSpPr/>
            <p:nvPr/>
          </p:nvSpPr>
          <p:spPr>
            <a:xfrm>
              <a:off x="4842030" y="2348880"/>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1</a:t>
              </a:r>
            </a:p>
          </p:txBody>
        </p:sp>
        <p:cxnSp>
          <p:nvCxnSpPr>
            <p:cNvPr id="25" name="Egyenes összekötő nyíllal 25"/>
            <p:cNvCxnSpPr>
              <a:stCxn id="19" idx="3"/>
              <a:endCxn id="22" idx="1"/>
            </p:cNvCxnSpPr>
            <p:nvPr/>
          </p:nvCxnSpPr>
          <p:spPr>
            <a:xfrm flipV="1">
              <a:off x="2789802" y="3185973"/>
              <a:ext cx="2052228" cy="432048"/>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Egyenes összekötő nyíllal 26"/>
            <p:cNvCxnSpPr>
              <a:stCxn id="19" idx="3"/>
              <a:endCxn id="24" idx="1"/>
            </p:cNvCxnSpPr>
            <p:nvPr/>
          </p:nvCxnSpPr>
          <p:spPr>
            <a:xfrm flipV="1">
              <a:off x="2789802" y="2591907"/>
              <a:ext cx="2052228" cy="1026114"/>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gyenes összekötő nyíllal 29"/>
            <p:cNvCxnSpPr>
              <a:stCxn id="19" idx="3"/>
              <a:endCxn id="23" idx="1"/>
            </p:cNvCxnSpPr>
            <p:nvPr/>
          </p:nvCxnSpPr>
          <p:spPr>
            <a:xfrm>
              <a:off x="2789802" y="3618021"/>
              <a:ext cx="2052228" cy="162018"/>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églalap 23"/>
            <p:cNvSpPr/>
            <p:nvPr/>
          </p:nvSpPr>
          <p:spPr>
            <a:xfrm>
              <a:off x="4842030" y="4725144"/>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4</a:t>
              </a:r>
            </a:p>
          </p:txBody>
        </p:sp>
        <p:cxnSp>
          <p:nvCxnSpPr>
            <p:cNvPr id="29" name="Egyenes összekötő nyíllal 29"/>
            <p:cNvCxnSpPr>
              <a:stCxn id="19" idx="3"/>
              <a:endCxn id="28" idx="1"/>
            </p:cNvCxnSpPr>
            <p:nvPr/>
          </p:nvCxnSpPr>
          <p:spPr>
            <a:xfrm>
              <a:off x="2789802" y="3618021"/>
              <a:ext cx="2052228" cy="1350150"/>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64877" y="3113302"/>
              <a:ext cx="658986" cy="916580"/>
            </a:xfrm>
            <a:prstGeom prst="rect">
              <a:avLst/>
            </a:prstGeom>
            <a:solidFill>
              <a:schemeClr val="bg1"/>
            </a:solidFill>
          </p:spPr>
          <p:txBody>
            <a:bodyPr wrap="square" rtlCol="0">
              <a:spAutoFit/>
            </a:bodyPr>
            <a:lstStyle/>
            <a:p>
              <a:endParaRPr lang="en-US" sz="1200" dirty="0"/>
            </a:p>
            <a:p>
              <a:r>
                <a:rPr lang="en-US" sz="1200" dirty="0"/>
                <a:t>95%</a:t>
              </a:r>
            </a:p>
            <a:p>
              <a:endParaRPr lang="en-US" sz="1200" dirty="0"/>
            </a:p>
          </p:txBody>
        </p:sp>
        <p:sp>
          <p:nvSpPr>
            <p:cNvPr id="31" name="TextBox 30"/>
            <p:cNvSpPr txBox="1"/>
            <p:nvPr/>
          </p:nvSpPr>
          <p:spPr>
            <a:xfrm>
              <a:off x="3464877" y="4073587"/>
              <a:ext cx="658985" cy="436467"/>
            </a:xfrm>
            <a:prstGeom prst="rect">
              <a:avLst/>
            </a:prstGeom>
            <a:solidFill>
              <a:schemeClr val="bg1"/>
            </a:solidFill>
          </p:spPr>
          <p:txBody>
            <a:bodyPr wrap="square" rtlCol="0">
              <a:spAutoFit/>
            </a:bodyPr>
            <a:lstStyle/>
            <a:p>
              <a:r>
                <a:rPr lang="en-US" sz="1400" dirty="0"/>
                <a:t>5%</a:t>
              </a:r>
            </a:p>
          </p:txBody>
        </p:sp>
        <p:sp>
          <p:nvSpPr>
            <p:cNvPr id="32" name="TextBox 31"/>
            <p:cNvSpPr txBox="1"/>
            <p:nvPr/>
          </p:nvSpPr>
          <p:spPr>
            <a:xfrm>
              <a:off x="5918641" y="4783505"/>
              <a:ext cx="1723120" cy="436467"/>
            </a:xfrm>
            <a:prstGeom prst="rect">
              <a:avLst/>
            </a:prstGeom>
            <a:noFill/>
          </p:spPr>
          <p:txBody>
            <a:bodyPr wrap="square" rtlCol="0">
              <a:spAutoFit/>
            </a:bodyPr>
            <a:lstStyle/>
            <a:p>
              <a:r>
                <a:rPr lang="en-US" sz="1400" dirty="0"/>
                <a:t>Canary version</a:t>
              </a:r>
            </a:p>
          </p:txBody>
        </p:sp>
        <p:sp>
          <p:nvSpPr>
            <p:cNvPr id="33" name="TextBox 32"/>
            <p:cNvSpPr txBox="1"/>
            <p:nvPr/>
          </p:nvSpPr>
          <p:spPr>
            <a:xfrm>
              <a:off x="5918641" y="3020253"/>
              <a:ext cx="2083158" cy="436467"/>
            </a:xfrm>
            <a:prstGeom prst="rect">
              <a:avLst/>
            </a:prstGeom>
            <a:noFill/>
          </p:spPr>
          <p:txBody>
            <a:bodyPr wrap="square" rtlCol="0">
              <a:spAutoFit/>
            </a:bodyPr>
            <a:lstStyle/>
            <a:p>
              <a:r>
                <a:rPr lang="en-US" sz="1400" dirty="0"/>
                <a:t>Current version</a:t>
              </a:r>
            </a:p>
          </p:txBody>
        </p:sp>
        <p:sp>
          <p:nvSpPr>
            <p:cNvPr id="34" name="Right Brace 33"/>
            <p:cNvSpPr/>
            <p:nvPr/>
          </p:nvSpPr>
          <p:spPr>
            <a:xfrm>
              <a:off x="5560197" y="2348880"/>
              <a:ext cx="270030" cy="1674186"/>
            </a:xfrm>
            <a:prstGeom prst="rightBrace">
              <a:avLst>
                <a:gd name="adj1" fmla="val 8513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5" name="TextBox 34"/>
            <p:cNvSpPr txBox="1"/>
            <p:nvPr/>
          </p:nvSpPr>
          <p:spPr>
            <a:xfrm>
              <a:off x="2006715" y="2992096"/>
              <a:ext cx="1193186" cy="436467"/>
            </a:xfrm>
            <a:prstGeom prst="rect">
              <a:avLst/>
            </a:prstGeom>
            <a:noFill/>
          </p:spPr>
          <p:txBody>
            <a:bodyPr wrap="square" rtlCol="0">
              <a:spAutoFit/>
            </a:bodyPr>
            <a:lstStyle/>
            <a:p>
              <a:r>
                <a:rPr lang="en-US" sz="1400" dirty="0" smtClean="0"/>
                <a:t>Service A</a:t>
              </a:r>
              <a:endParaRPr lang="en-US" sz="1400" dirty="0"/>
            </a:p>
          </p:txBody>
        </p:sp>
        <p:sp>
          <p:nvSpPr>
            <p:cNvPr id="36" name="TextBox 35"/>
            <p:cNvSpPr txBox="1"/>
            <p:nvPr/>
          </p:nvSpPr>
          <p:spPr>
            <a:xfrm>
              <a:off x="4389158" y="1935749"/>
              <a:ext cx="1706046" cy="436467"/>
            </a:xfrm>
            <a:prstGeom prst="rect">
              <a:avLst/>
            </a:prstGeom>
            <a:noFill/>
          </p:spPr>
          <p:txBody>
            <a:bodyPr wrap="square" rtlCol="0">
              <a:spAutoFit/>
            </a:bodyPr>
            <a:lstStyle/>
            <a:p>
              <a:r>
                <a:rPr lang="en-US" sz="1400" dirty="0" smtClean="0"/>
                <a:t>Service B1.1</a:t>
              </a:r>
              <a:endParaRPr lang="en-US" sz="1400" dirty="0"/>
            </a:p>
          </p:txBody>
        </p:sp>
        <p:sp>
          <p:nvSpPr>
            <p:cNvPr id="37" name="TextBox 36"/>
            <p:cNvSpPr txBox="1"/>
            <p:nvPr/>
          </p:nvSpPr>
          <p:spPr>
            <a:xfrm>
              <a:off x="4385764" y="4355812"/>
              <a:ext cx="1532875" cy="436467"/>
            </a:xfrm>
            <a:prstGeom prst="rect">
              <a:avLst/>
            </a:prstGeom>
            <a:noFill/>
          </p:spPr>
          <p:txBody>
            <a:bodyPr wrap="square" rtlCol="0">
              <a:spAutoFit/>
            </a:bodyPr>
            <a:lstStyle/>
            <a:p>
              <a:r>
                <a:rPr lang="en-US" sz="1400" dirty="0" smtClean="0"/>
                <a:t>Service B1.2</a:t>
              </a:r>
              <a:endParaRPr lang="en-US" sz="1400" dirty="0"/>
            </a:p>
          </p:txBody>
        </p:sp>
      </p:grpSp>
      <p:grpSp>
        <p:nvGrpSpPr>
          <p:cNvPr id="38" name="Group 37"/>
          <p:cNvGrpSpPr/>
          <p:nvPr/>
        </p:nvGrpSpPr>
        <p:grpSpPr>
          <a:xfrm>
            <a:off x="1760819" y="4194026"/>
            <a:ext cx="5472607" cy="2643057"/>
            <a:chOff x="1763689" y="2565502"/>
            <a:chExt cx="5688632" cy="3171040"/>
          </a:xfrm>
        </p:grpSpPr>
        <p:sp>
          <p:nvSpPr>
            <p:cNvPr id="39" name="Téglalap 2"/>
            <p:cNvSpPr/>
            <p:nvPr/>
          </p:nvSpPr>
          <p:spPr>
            <a:xfrm>
              <a:off x="2051720" y="2936139"/>
              <a:ext cx="486054"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 name="Téglalap 22"/>
            <p:cNvSpPr/>
            <p:nvPr/>
          </p:nvSpPr>
          <p:spPr>
            <a:xfrm>
              <a:off x="6748084" y="2942946"/>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600" dirty="0"/>
            </a:p>
          </p:txBody>
        </p:sp>
        <p:cxnSp>
          <p:nvCxnSpPr>
            <p:cNvPr id="41" name="Egyenes összekötő nyíllal 25"/>
            <p:cNvCxnSpPr>
              <a:stCxn id="39" idx="3"/>
              <a:endCxn id="40" idx="1"/>
            </p:cNvCxnSpPr>
            <p:nvPr/>
          </p:nvCxnSpPr>
          <p:spPr>
            <a:xfrm>
              <a:off x="2537774" y="3179166"/>
              <a:ext cx="4210310" cy="680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63689" y="2565502"/>
              <a:ext cx="1080120" cy="406184"/>
            </a:xfrm>
            <a:prstGeom prst="rect">
              <a:avLst/>
            </a:prstGeom>
            <a:noFill/>
          </p:spPr>
          <p:txBody>
            <a:bodyPr wrap="square" rtlCol="0">
              <a:spAutoFit/>
            </a:bodyPr>
            <a:lstStyle/>
            <a:p>
              <a:r>
                <a:rPr lang="en-US" sz="1600" dirty="0" smtClean="0"/>
                <a:t>Service A</a:t>
              </a:r>
              <a:endParaRPr lang="en-US" sz="1600" dirty="0"/>
            </a:p>
          </p:txBody>
        </p:sp>
        <p:sp>
          <p:nvSpPr>
            <p:cNvPr id="43" name="TextBox 42"/>
            <p:cNvSpPr txBox="1"/>
            <p:nvPr/>
          </p:nvSpPr>
          <p:spPr>
            <a:xfrm>
              <a:off x="2753798" y="3557915"/>
              <a:ext cx="3186354" cy="2178627"/>
            </a:xfrm>
            <a:prstGeom prst="rect">
              <a:avLst/>
            </a:prstGeom>
            <a:noFill/>
          </p:spPr>
          <p:txBody>
            <a:bodyPr wrap="square" rtlCol="0">
              <a:spAutoFit/>
            </a:bodyPr>
            <a:lstStyle/>
            <a:p>
              <a:pPr>
                <a:lnSpc>
                  <a:spcPct val="150000"/>
                </a:lnSpc>
              </a:pPr>
              <a:r>
                <a:rPr lang="en-US" sz="1600" dirty="0"/>
                <a:t>TCP 8080</a:t>
              </a:r>
            </a:p>
            <a:p>
              <a:pPr>
                <a:lnSpc>
                  <a:spcPct val="150000"/>
                </a:lnSpc>
              </a:pPr>
              <a:r>
                <a:rPr lang="en-US" sz="1600" dirty="0"/>
                <a:t>/</a:t>
              </a:r>
              <a:r>
                <a:rPr lang="en-US" sz="1600" dirty="0" err="1"/>
                <a:t>api</a:t>
              </a:r>
              <a:r>
                <a:rPr lang="en-US" sz="1600" dirty="0"/>
                <a:t>/v1/t-shirts	GET</a:t>
              </a:r>
            </a:p>
            <a:p>
              <a:pPr>
                <a:lnSpc>
                  <a:spcPct val="150000"/>
                </a:lnSpc>
              </a:pPr>
              <a:r>
                <a:rPr lang="en-US" sz="1600" dirty="0"/>
                <a:t>/</a:t>
              </a:r>
              <a:r>
                <a:rPr lang="en-US" sz="1600" dirty="0" err="1"/>
                <a:t>api</a:t>
              </a:r>
              <a:r>
                <a:rPr lang="en-US" sz="1600" dirty="0"/>
                <a:t>/v1/t-shirts	PUT</a:t>
              </a:r>
            </a:p>
            <a:p>
              <a:pPr>
                <a:lnSpc>
                  <a:spcPct val="150000"/>
                </a:lnSpc>
              </a:pPr>
              <a:r>
                <a:rPr lang="en-US" sz="1600" dirty="0"/>
                <a:t>/</a:t>
              </a:r>
              <a:r>
                <a:rPr lang="en-US" sz="1600" dirty="0" err="1"/>
                <a:t>api</a:t>
              </a:r>
              <a:r>
                <a:rPr lang="en-US" sz="1600" dirty="0"/>
                <a:t>/v1/jeans	*</a:t>
              </a:r>
            </a:p>
            <a:p>
              <a:endParaRPr lang="en-US" sz="1600" dirty="0"/>
            </a:p>
          </p:txBody>
        </p:sp>
        <p:sp>
          <p:nvSpPr>
            <p:cNvPr id="44" name="Rectangle 43"/>
            <p:cNvSpPr/>
            <p:nvPr/>
          </p:nvSpPr>
          <p:spPr>
            <a:xfrm>
              <a:off x="5874470" y="4049182"/>
              <a:ext cx="1012831" cy="406184"/>
            </a:xfrm>
            <a:prstGeom prst="rect">
              <a:avLst/>
            </a:prstGeom>
          </p:spPr>
          <p:txBody>
            <a:bodyPr wrap="none">
              <a:spAutoFit/>
            </a:bodyPr>
            <a:lstStyle/>
            <a:p>
              <a:r>
                <a:rPr lang="en-US" sz="1600" dirty="0"/>
                <a:t>1000/day</a:t>
              </a:r>
            </a:p>
          </p:txBody>
        </p:sp>
        <p:pic>
          <p:nvPicPr>
            <p:cNvPr id="45" name="Picture 44"/>
            <p:cNvPicPr>
              <a:picLocks noChangeAspect="1"/>
            </p:cNvPicPr>
            <p:nvPr/>
          </p:nvPicPr>
          <p:blipFill>
            <a:blip r:embed="rId3"/>
            <a:stretch>
              <a:fillRect/>
            </a:stretch>
          </p:blipFill>
          <p:spPr>
            <a:xfrm>
              <a:off x="5508104" y="3752937"/>
              <a:ext cx="200602" cy="217938"/>
            </a:xfrm>
            <a:prstGeom prst="rect">
              <a:avLst/>
            </a:prstGeom>
          </p:spPr>
        </p:pic>
        <p:pic>
          <p:nvPicPr>
            <p:cNvPr id="46" name="Picture 45"/>
            <p:cNvPicPr>
              <a:picLocks noChangeAspect="1"/>
            </p:cNvPicPr>
            <p:nvPr/>
          </p:nvPicPr>
          <p:blipFill>
            <a:blip r:embed="rId3"/>
            <a:stretch>
              <a:fillRect/>
            </a:stretch>
          </p:blipFill>
          <p:spPr>
            <a:xfrm>
              <a:off x="5508104" y="4124879"/>
              <a:ext cx="200602" cy="217938"/>
            </a:xfrm>
            <a:prstGeom prst="rect">
              <a:avLst/>
            </a:prstGeom>
          </p:spPr>
        </p:pic>
        <p:pic>
          <p:nvPicPr>
            <p:cNvPr id="47" name="Picture 46"/>
            <p:cNvPicPr>
              <a:picLocks noChangeAspect="1"/>
            </p:cNvPicPr>
            <p:nvPr/>
          </p:nvPicPr>
          <p:blipFill>
            <a:blip r:embed="rId4"/>
            <a:stretch>
              <a:fillRect/>
            </a:stretch>
          </p:blipFill>
          <p:spPr>
            <a:xfrm>
              <a:off x="5513461" y="4565374"/>
              <a:ext cx="189887" cy="200635"/>
            </a:xfrm>
            <a:prstGeom prst="rect">
              <a:avLst/>
            </a:prstGeom>
          </p:spPr>
        </p:pic>
        <p:pic>
          <p:nvPicPr>
            <p:cNvPr id="48" name="Picture 47"/>
            <p:cNvPicPr>
              <a:picLocks noChangeAspect="1"/>
            </p:cNvPicPr>
            <p:nvPr/>
          </p:nvPicPr>
          <p:blipFill>
            <a:blip r:embed="rId4"/>
            <a:stretch>
              <a:fillRect/>
            </a:stretch>
          </p:blipFill>
          <p:spPr>
            <a:xfrm>
              <a:off x="5508104" y="4937316"/>
              <a:ext cx="189887" cy="200635"/>
            </a:xfrm>
            <a:prstGeom prst="rect">
              <a:avLst/>
            </a:prstGeom>
          </p:spPr>
        </p:pic>
        <p:sp>
          <p:nvSpPr>
            <p:cNvPr id="49" name="TextBox 48"/>
            <p:cNvSpPr txBox="1"/>
            <p:nvPr/>
          </p:nvSpPr>
          <p:spPr>
            <a:xfrm>
              <a:off x="6415661" y="2573614"/>
              <a:ext cx="1036660" cy="406184"/>
            </a:xfrm>
            <a:prstGeom prst="rect">
              <a:avLst/>
            </a:prstGeom>
            <a:noFill/>
          </p:spPr>
          <p:txBody>
            <a:bodyPr wrap="square" rtlCol="0">
              <a:spAutoFit/>
            </a:bodyPr>
            <a:lstStyle/>
            <a:p>
              <a:r>
                <a:rPr lang="en-US" sz="1600" dirty="0" smtClean="0"/>
                <a:t>Service B</a:t>
              </a:r>
              <a:endParaRPr lang="en-US" sz="1600" dirty="0"/>
            </a:p>
          </p:txBody>
        </p:sp>
      </p:grpSp>
    </p:spTree>
    <p:extLst>
      <p:ext uri="{BB962C8B-B14F-4D97-AF65-F5344CB8AC3E}">
        <p14:creationId xmlns:p14="http://schemas.microsoft.com/office/powerpoint/2010/main" val="33289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smtClean="0">
                <a:solidFill>
                  <a:srgbClr val="FAFBF9"/>
                </a:solidFill>
              </a:rPr>
              <a:t>Examples: visibility</a:t>
            </a:r>
            <a:endParaRPr lang="en-US" sz="2400" dirty="0">
              <a:solidFill>
                <a:schemeClr val="bg1">
                  <a:lumMod val="95000"/>
                </a:schemeClr>
              </a:solidFill>
            </a:endParaRPr>
          </a:p>
        </p:txBody>
      </p:sp>
      <p:pic>
        <p:nvPicPr>
          <p:cNvPr id="4" name="Picture 3"/>
          <p:cNvPicPr>
            <a:picLocks noChangeAspect="1"/>
          </p:cNvPicPr>
          <p:nvPr/>
        </p:nvPicPr>
        <p:blipFill>
          <a:blip r:embed="rId3"/>
          <a:stretch>
            <a:fillRect/>
          </a:stretch>
        </p:blipFill>
        <p:spPr>
          <a:xfrm>
            <a:off x="1763688" y="979315"/>
            <a:ext cx="5828349" cy="3457797"/>
          </a:xfrm>
          <a:prstGeom prst="rect">
            <a:avLst/>
          </a:prstGeom>
        </p:spPr>
      </p:pic>
      <p:pic>
        <p:nvPicPr>
          <p:cNvPr id="3" name="Picture 2"/>
          <p:cNvPicPr>
            <a:picLocks noChangeAspect="1"/>
          </p:cNvPicPr>
          <p:nvPr/>
        </p:nvPicPr>
        <p:blipFill>
          <a:blip r:embed="rId4"/>
          <a:stretch>
            <a:fillRect/>
          </a:stretch>
        </p:blipFill>
        <p:spPr>
          <a:xfrm>
            <a:off x="35496" y="4653136"/>
            <a:ext cx="9180512" cy="1770614"/>
          </a:xfrm>
          <a:prstGeom prst="rect">
            <a:avLst/>
          </a:prstGeom>
        </p:spPr>
      </p:pic>
    </p:spTree>
    <p:extLst>
      <p:ext uri="{BB962C8B-B14F-4D97-AF65-F5344CB8AC3E}">
        <p14:creationId xmlns:p14="http://schemas.microsoft.com/office/powerpoint/2010/main" val="33775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smtClean="0">
                <a:solidFill>
                  <a:srgbClr val="FAFBF9"/>
                </a:solidFill>
              </a:rPr>
              <a:t>Examples: visibility</a:t>
            </a:r>
            <a:endParaRPr lang="en-US" sz="2400" dirty="0">
              <a:solidFill>
                <a:schemeClr val="bg1">
                  <a:lumMod val="95000"/>
                </a:schemeClr>
              </a:solidFill>
            </a:endParaRPr>
          </a:p>
        </p:txBody>
      </p:sp>
      <p:pic>
        <p:nvPicPr>
          <p:cNvPr id="50" name="Picture 49"/>
          <p:cNvPicPr>
            <a:picLocks noChangeAspect="1"/>
          </p:cNvPicPr>
          <p:nvPr/>
        </p:nvPicPr>
        <p:blipFill>
          <a:blip r:embed="rId3"/>
          <a:stretch>
            <a:fillRect/>
          </a:stretch>
        </p:blipFill>
        <p:spPr>
          <a:xfrm>
            <a:off x="376255" y="1542776"/>
            <a:ext cx="8372209" cy="4083468"/>
          </a:xfrm>
          <a:prstGeom prst="rect">
            <a:avLst/>
          </a:prstGeom>
        </p:spPr>
      </p:pic>
    </p:spTree>
    <p:extLst>
      <p:ext uri="{BB962C8B-B14F-4D97-AF65-F5344CB8AC3E}">
        <p14:creationId xmlns:p14="http://schemas.microsoft.com/office/powerpoint/2010/main" val="308746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4675" y="1322764"/>
            <a:ext cx="9109325" cy="4770532"/>
            <a:chOff x="34675" y="1592796"/>
            <a:chExt cx="8803801" cy="4158464"/>
          </a:xfrm>
        </p:grpSpPr>
        <p:sp>
          <p:nvSpPr>
            <p:cNvPr id="20" name="Szövegdoboz 19"/>
            <p:cNvSpPr txBox="1"/>
            <p:nvPr/>
          </p:nvSpPr>
          <p:spPr>
            <a:xfrm>
              <a:off x="333770" y="4293096"/>
              <a:ext cx="2106234" cy="295117"/>
            </a:xfrm>
            <a:prstGeom prst="rect">
              <a:avLst/>
            </a:prstGeom>
            <a:noFill/>
          </p:spPr>
          <p:txBody>
            <a:bodyPr wrap="square" rtlCol="0">
              <a:spAutoFit/>
            </a:bodyPr>
            <a:lstStyle/>
            <a:p>
              <a:pPr algn="ctr"/>
              <a:r>
                <a:rPr lang="en-US" sz="1600" b="1" dirty="0" err="1"/>
                <a:t>DevOps</a:t>
              </a:r>
              <a:endParaRPr lang="en-US" sz="1600" b="1" dirty="0"/>
            </a:p>
          </p:txBody>
        </p:sp>
        <p:sp>
          <p:nvSpPr>
            <p:cNvPr id="60" name="Lekerekített téglalap 59"/>
            <p:cNvSpPr/>
            <p:nvPr/>
          </p:nvSpPr>
          <p:spPr>
            <a:xfrm>
              <a:off x="2508356" y="4271926"/>
              <a:ext cx="6264697" cy="1479334"/>
            </a:xfrm>
            <a:prstGeom prst="roundRect">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endParaRPr lang="en-US" sz="1500" b="1" dirty="0">
                <a:solidFill>
                  <a:schemeClr val="tx1"/>
                </a:solidFill>
              </a:endParaRPr>
            </a:p>
            <a:p>
              <a:pPr algn="ctr"/>
              <a:r>
                <a:rPr lang="en-US" sz="2100" b="1" dirty="0">
                  <a:solidFill>
                    <a:schemeClr val="tx1"/>
                  </a:solidFill>
                </a:rPr>
                <a:t>Cloud Native</a:t>
              </a:r>
            </a:p>
          </p:txBody>
        </p:sp>
        <p:sp>
          <p:nvSpPr>
            <p:cNvPr id="3" name="Lefelé nyíl 2"/>
            <p:cNvSpPr/>
            <p:nvPr/>
          </p:nvSpPr>
          <p:spPr>
            <a:xfrm>
              <a:off x="34675" y="1670321"/>
              <a:ext cx="378863" cy="3672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zövegdoboz 4"/>
            <p:cNvSpPr txBox="1"/>
            <p:nvPr/>
          </p:nvSpPr>
          <p:spPr>
            <a:xfrm>
              <a:off x="359532" y="1592796"/>
              <a:ext cx="2106234" cy="323165"/>
            </a:xfrm>
            <a:prstGeom prst="rect">
              <a:avLst/>
            </a:prstGeom>
            <a:noFill/>
          </p:spPr>
          <p:txBody>
            <a:bodyPr wrap="square" rtlCol="0">
              <a:spAutoFit/>
            </a:bodyPr>
            <a:lstStyle/>
            <a:p>
              <a:pPr algn="ctr"/>
              <a:r>
                <a:rPr lang="en-US" sz="1500" dirty="0"/>
                <a:t>Development Process</a:t>
              </a:r>
            </a:p>
          </p:txBody>
        </p:sp>
        <p:cxnSp>
          <p:nvCxnSpPr>
            <p:cNvPr id="7" name="Egyenes összekötő 6"/>
            <p:cNvCxnSpPr/>
            <p:nvPr/>
          </p:nvCxnSpPr>
          <p:spPr>
            <a:xfrm>
              <a:off x="4572000" y="1670320"/>
              <a:ext cx="0" cy="359488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a:off x="2465766" y="1670320"/>
              <a:ext cx="0" cy="3594884"/>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Egyenes összekötő 9"/>
            <p:cNvCxnSpPr/>
            <p:nvPr/>
          </p:nvCxnSpPr>
          <p:spPr>
            <a:xfrm>
              <a:off x="6678234" y="1670320"/>
              <a:ext cx="0" cy="3594884"/>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2491081" y="1592796"/>
              <a:ext cx="2106234" cy="323165"/>
            </a:xfrm>
            <a:prstGeom prst="rect">
              <a:avLst/>
            </a:prstGeom>
            <a:noFill/>
          </p:spPr>
          <p:txBody>
            <a:bodyPr wrap="square" rtlCol="0">
              <a:spAutoFit/>
            </a:bodyPr>
            <a:lstStyle/>
            <a:p>
              <a:pPr algn="ctr"/>
              <a:r>
                <a:rPr lang="en-US" sz="1500" dirty="0"/>
                <a:t>Application Architecture</a:t>
              </a:r>
            </a:p>
          </p:txBody>
        </p:sp>
        <p:sp>
          <p:nvSpPr>
            <p:cNvPr id="12" name="Szövegdoboz 11"/>
            <p:cNvSpPr txBox="1"/>
            <p:nvPr/>
          </p:nvSpPr>
          <p:spPr>
            <a:xfrm>
              <a:off x="4584658" y="1592796"/>
              <a:ext cx="2077400" cy="553998"/>
            </a:xfrm>
            <a:prstGeom prst="rect">
              <a:avLst/>
            </a:prstGeom>
            <a:noFill/>
          </p:spPr>
          <p:txBody>
            <a:bodyPr wrap="square" rtlCol="0">
              <a:spAutoFit/>
            </a:bodyPr>
            <a:lstStyle/>
            <a:p>
              <a:pPr algn="ctr"/>
              <a:r>
                <a:rPr lang="en-US" sz="1500" dirty="0"/>
                <a:t>Deployment &amp; Packaging</a:t>
              </a:r>
            </a:p>
          </p:txBody>
        </p:sp>
        <p:sp>
          <p:nvSpPr>
            <p:cNvPr id="13" name="Szövegdoboz 12"/>
            <p:cNvSpPr txBox="1"/>
            <p:nvPr/>
          </p:nvSpPr>
          <p:spPr>
            <a:xfrm>
              <a:off x="6706927" y="1592796"/>
              <a:ext cx="2131549" cy="553998"/>
            </a:xfrm>
            <a:prstGeom prst="rect">
              <a:avLst/>
            </a:prstGeom>
            <a:noFill/>
          </p:spPr>
          <p:txBody>
            <a:bodyPr wrap="square" rtlCol="0">
              <a:spAutoFit/>
            </a:bodyPr>
            <a:lstStyle/>
            <a:p>
              <a:pPr algn="ctr"/>
              <a:r>
                <a:rPr lang="en-US" sz="1500" dirty="0"/>
                <a:t>Application Infrastructure</a:t>
              </a:r>
            </a:p>
          </p:txBody>
        </p:sp>
        <p:sp>
          <p:nvSpPr>
            <p:cNvPr id="14" name="Szövegdoboz 13"/>
            <p:cNvSpPr txBox="1"/>
            <p:nvPr/>
          </p:nvSpPr>
          <p:spPr>
            <a:xfrm>
              <a:off x="345187" y="1986953"/>
              <a:ext cx="2106234" cy="295117"/>
            </a:xfrm>
            <a:prstGeom prst="rect">
              <a:avLst/>
            </a:prstGeom>
            <a:noFill/>
          </p:spPr>
          <p:txBody>
            <a:bodyPr wrap="square" rtlCol="0">
              <a:spAutoFit/>
            </a:bodyPr>
            <a:lstStyle/>
            <a:p>
              <a:pPr algn="ctr"/>
              <a:r>
                <a:rPr lang="en-US" sz="1600" dirty="0"/>
                <a:t>Waterfall</a:t>
              </a:r>
            </a:p>
          </p:txBody>
        </p:sp>
        <p:sp>
          <p:nvSpPr>
            <p:cNvPr id="15" name="Szövegdoboz 14"/>
            <p:cNvSpPr txBox="1"/>
            <p:nvPr/>
          </p:nvSpPr>
          <p:spPr>
            <a:xfrm>
              <a:off x="340620" y="3121079"/>
              <a:ext cx="2106234" cy="295117"/>
            </a:xfrm>
            <a:prstGeom prst="rect">
              <a:avLst/>
            </a:prstGeom>
            <a:noFill/>
          </p:spPr>
          <p:txBody>
            <a:bodyPr wrap="square" rtlCol="0">
              <a:spAutoFit/>
            </a:bodyPr>
            <a:lstStyle/>
            <a:p>
              <a:pPr algn="ctr"/>
              <a:r>
                <a:rPr lang="en-US" sz="1600" dirty="0"/>
                <a:t>Agile</a:t>
              </a:r>
            </a:p>
          </p:txBody>
        </p:sp>
        <p:sp>
          <p:nvSpPr>
            <p:cNvPr id="21" name="Szövegdoboz 20"/>
            <p:cNvSpPr txBox="1"/>
            <p:nvPr/>
          </p:nvSpPr>
          <p:spPr>
            <a:xfrm>
              <a:off x="2465766" y="1993726"/>
              <a:ext cx="2106234" cy="295117"/>
            </a:xfrm>
            <a:prstGeom prst="rect">
              <a:avLst/>
            </a:prstGeom>
            <a:noFill/>
          </p:spPr>
          <p:txBody>
            <a:bodyPr wrap="square" rtlCol="0">
              <a:spAutoFit/>
            </a:bodyPr>
            <a:lstStyle/>
            <a:p>
              <a:pPr algn="ctr"/>
              <a:r>
                <a:rPr lang="en-US" sz="1600" dirty="0"/>
                <a:t>Monolithic</a:t>
              </a:r>
            </a:p>
          </p:txBody>
        </p:sp>
        <p:sp>
          <p:nvSpPr>
            <p:cNvPr id="22" name="Szövegdoboz 21"/>
            <p:cNvSpPr txBox="1"/>
            <p:nvPr/>
          </p:nvSpPr>
          <p:spPr>
            <a:xfrm>
              <a:off x="2461199" y="3127852"/>
              <a:ext cx="2106234" cy="295117"/>
            </a:xfrm>
            <a:prstGeom prst="rect">
              <a:avLst/>
            </a:prstGeom>
            <a:noFill/>
          </p:spPr>
          <p:txBody>
            <a:bodyPr wrap="square" rtlCol="0">
              <a:spAutoFit/>
            </a:bodyPr>
            <a:lstStyle/>
            <a:p>
              <a:pPr algn="ctr"/>
              <a:r>
                <a:rPr lang="en-US" sz="1600" dirty="0"/>
                <a:t>SOA</a:t>
              </a:r>
            </a:p>
          </p:txBody>
        </p:sp>
        <p:sp>
          <p:nvSpPr>
            <p:cNvPr id="23" name="Szövegdoboz 22"/>
            <p:cNvSpPr txBox="1"/>
            <p:nvPr/>
          </p:nvSpPr>
          <p:spPr>
            <a:xfrm>
              <a:off x="2454349" y="4299869"/>
              <a:ext cx="2106234" cy="295117"/>
            </a:xfrm>
            <a:prstGeom prst="rect">
              <a:avLst/>
            </a:prstGeom>
            <a:noFill/>
          </p:spPr>
          <p:txBody>
            <a:bodyPr wrap="square" rtlCol="0">
              <a:spAutoFit/>
            </a:bodyPr>
            <a:lstStyle/>
            <a:p>
              <a:pPr algn="ctr"/>
              <a:r>
                <a:rPr lang="en-US" sz="1600" b="1" dirty="0" err="1"/>
                <a:t>Microservices</a:t>
              </a:r>
              <a:endParaRPr lang="en-US" sz="1600" b="1" dirty="0"/>
            </a:p>
          </p:txBody>
        </p:sp>
        <p:sp>
          <p:nvSpPr>
            <p:cNvPr id="24" name="Szövegdoboz 23"/>
            <p:cNvSpPr txBox="1"/>
            <p:nvPr/>
          </p:nvSpPr>
          <p:spPr>
            <a:xfrm>
              <a:off x="4572000" y="1993726"/>
              <a:ext cx="2106234" cy="295117"/>
            </a:xfrm>
            <a:prstGeom prst="rect">
              <a:avLst/>
            </a:prstGeom>
            <a:noFill/>
          </p:spPr>
          <p:txBody>
            <a:bodyPr wrap="square" rtlCol="0">
              <a:spAutoFit/>
            </a:bodyPr>
            <a:lstStyle/>
            <a:p>
              <a:pPr algn="ctr"/>
              <a:r>
                <a:rPr lang="en-US" sz="1600" dirty="0"/>
                <a:t>Psychical Servers</a:t>
              </a:r>
            </a:p>
          </p:txBody>
        </p:sp>
        <p:sp>
          <p:nvSpPr>
            <p:cNvPr id="25" name="Szövegdoboz 24"/>
            <p:cNvSpPr txBox="1"/>
            <p:nvPr/>
          </p:nvSpPr>
          <p:spPr>
            <a:xfrm>
              <a:off x="4567433" y="3127852"/>
              <a:ext cx="2106234" cy="295117"/>
            </a:xfrm>
            <a:prstGeom prst="rect">
              <a:avLst/>
            </a:prstGeom>
            <a:noFill/>
          </p:spPr>
          <p:txBody>
            <a:bodyPr wrap="square" rtlCol="0">
              <a:spAutoFit/>
            </a:bodyPr>
            <a:lstStyle/>
            <a:p>
              <a:pPr algn="ctr"/>
              <a:r>
                <a:rPr lang="en-US" sz="1600" dirty="0"/>
                <a:t>Virtual Machines</a:t>
              </a:r>
            </a:p>
          </p:txBody>
        </p:sp>
        <p:sp>
          <p:nvSpPr>
            <p:cNvPr id="26" name="Szövegdoboz 25"/>
            <p:cNvSpPr txBox="1"/>
            <p:nvPr/>
          </p:nvSpPr>
          <p:spPr>
            <a:xfrm>
              <a:off x="4560583" y="4299869"/>
              <a:ext cx="2106234" cy="295117"/>
            </a:xfrm>
            <a:prstGeom prst="rect">
              <a:avLst/>
            </a:prstGeom>
            <a:noFill/>
          </p:spPr>
          <p:txBody>
            <a:bodyPr wrap="square" rtlCol="0">
              <a:spAutoFit/>
            </a:bodyPr>
            <a:lstStyle/>
            <a:p>
              <a:pPr algn="ctr"/>
              <a:r>
                <a:rPr lang="en-US" sz="1600" b="1" dirty="0"/>
                <a:t>Containers</a:t>
              </a:r>
            </a:p>
          </p:txBody>
        </p:sp>
        <p:sp>
          <p:nvSpPr>
            <p:cNvPr id="27" name="Szövegdoboz 26"/>
            <p:cNvSpPr txBox="1"/>
            <p:nvPr/>
          </p:nvSpPr>
          <p:spPr>
            <a:xfrm>
              <a:off x="6678234" y="1993726"/>
              <a:ext cx="2106234" cy="295117"/>
            </a:xfrm>
            <a:prstGeom prst="rect">
              <a:avLst/>
            </a:prstGeom>
            <a:noFill/>
          </p:spPr>
          <p:txBody>
            <a:bodyPr wrap="square" rtlCol="0">
              <a:spAutoFit/>
            </a:bodyPr>
            <a:lstStyle/>
            <a:p>
              <a:pPr algn="ctr"/>
              <a:r>
                <a:rPr lang="en-US" sz="1600" dirty="0"/>
                <a:t>Server Room</a:t>
              </a:r>
            </a:p>
          </p:txBody>
        </p:sp>
        <p:sp>
          <p:nvSpPr>
            <p:cNvPr id="28" name="Szövegdoboz 27"/>
            <p:cNvSpPr txBox="1"/>
            <p:nvPr/>
          </p:nvSpPr>
          <p:spPr>
            <a:xfrm>
              <a:off x="6673667" y="3127852"/>
              <a:ext cx="2106234" cy="295117"/>
            </a:xfrm>
            <a:prstGeom prst="rect">
              <a:avLst/>
            </a:prstGeom>
            <a:noFill/>
          </p:spPr>
          <p:txBody>
            <a:bodyPr wrap="square" rtlCol="0">
              <a:spAutoFit/>
            </a:bodyPr>
            <a:lstStyle/>
            <a:p>
              <a:pPr algn="ctr"/>
              <a:r>
                <a:rPr lang="en-US" sz="1600" dirty="0"/>
                <a:t>Data Center (</a:t>
              </a:r>
              <a:r>
                <a:rPr lang="en-US" sz="1600" dirty="0" err="1"/>
                <a:t>IaaS</a:t>
              </a:r>
              <a:r>
                <a:rPr lang="en-US" sz="1600" dirty="0"/>
                <a:t>)</a:t>
              </a:r>
            </a:p>
          </p:txBody>
        </p:sp>
        <p:sp>
          <p:nvSpPr>
            <p:cNvPr id="29" name="Szövegdoboz 28"/>
            <p:cNvSpPr txBox="1"/>
            <p:nvPr/>
          </p:nvSpPr>
          <p:spPr>
            <a:xfrm>
              <a:off x="6666817" y="4299869"/>
              <a:ext cx="2106234" cy="295117"/>
            </a:xfrm>
            <a:prstGeom prst="rect">
              <a:avLst/>
            </a:prstGeom>
            <a:noFill/>
          </p:spPr>
          <p:txBody>
            <a:bodyPr wrap="square" rtlCol="0">
              <a:spAutoFit/>
            </a:bodyPr>
            <a:lstStyle/>
            <a:p>
              <a:pPr algn="ctr"/>
              <a:r>
                <a:rPr lang="en-US" sz="1600" b="1" dirty="0"/>
                <a:t>Cloud Platform</a:t>
              </a:r>
            </a:p>
          </p:txBody>
        </p:sp>
        <p:sp>
          <p:nvSpPr>
            <p:cNvPr id="8" name="Jobb oldali kapcsos zárójel 7"/>
            <p:cNvSpPr/>
            <p:nvPr/>
          </p:nvSpPr>
          <p:spPr>
            <a:xfrm rot="5400000">
              <a:off x="1311934" y="2247382"/>
              <a:ext cx="166361" cy="1458162"/>
            </a:xfrm>
            <a:prstGeom prst="rightBrace">
              <a:avLst>
                <a:gd name="adj1" fmla="val 32538"/>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3" name="Jobb oldali kapcsos zárójel 32"/>
            <p:cNvSpPr/>
            <p:nvPr/>
          </p:nvSpPr>
          <p:spPr>
            <a:xfrm rot="5400000">
              <a:off x="1318262" y="3423742"/>
              <a:ext cx="166361" cy="1458162"/>
            </a:xfrm>
            <a:prstGeom prst="rightBrace">
              <a:avLst>
                <a:gd name="adj1" fmla="val 32538"/>
                <a:gd name="adj2" fmla="val 50000"/>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6" name="Jobb oldali kapcsos zárójel 35"/>
            <p:cNvSpPr/>
            <p:nvPr/>
          </p:nvSpPr>
          <p:spPr>
            <a:xfrm rot="5400000">
              <a:off x="3420850" y="2249813"/>
              <a:ext cx="166361" cy="1458162"/>
            </a:xfrm>
            <a:prstGeom prst="rightBrace">
              <a:avLst>
                <a:gd name="adj1" fmla="val 32538"/>
                <a:gd name="adj2" fmla="val 50000"/>
              </a:avLst>
            </a:prstGeom>
            <a:ln w="25400">
              <a:solidFill>
                <a:srgbClr val="4A7E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7" name="Jobb oldali kapcsos zárójel 36"/>
            <p:cNvSpPr/>
            <p:nvPr/>
          </p:nvSpPr>
          <p:spPr>
            <a:xfrm rot="5400000">
              <a:off x="3427178" y="3426173"/>
              <a:ext cx="166361" cy="1458162"/>
            </a:xfrm>
            <a:prstGeom prst="rightBrace">
              <a:avLst>
                <a:gd name="adj1" fmla="val 32538"/>
                <a:gd name="adj2" fmla="val 50000"/>
              </a:avLst>
            </a:prstGeom>
            <a:ln w="25400">
              <a:solidFill>
                <a:srgbClr val="4A7E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0" name="Jobb oldali kapcsos zárójel 39"/>
            <p:cNvSpPr/>
            <p:nvPr/>
          </p:nvSpPr>
          <p:spPr>
            <a:xfrm rot="5400000">
              <a:off x="5555461" y="2249813"/>
              <a:ext cx="166361" cy="1458162"/>
            </a:xfrm>
            <a:prstGeom prst="rightBrace">
              <a:avLst>
                <a:gd name="adj1" fmla="val 32538"/>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Jobb oldali kapcsos zárójel 40"/>
            <p:cNvSpPr/>
            <p:nvPr/>
          </p:nvSpPr>
          <p:spPr>
            <a:xfrm rot="5400000">
              <a:off x="5561790" y="3426173"/>
              <a:ext cx="166361" cy="1458162"/>
            </a:xfrm>
            <a:prstGeom prst="rightBrace">
              <a:avLst>
                <a:gd name="adj1" fmla="val 32538"/>
                <a:gd name="adj2" fmla="val 50000"/>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2" name="Jobb oldali kapcsos zárójel 41"/>
            <p:cNvSpPr/>
            <p:nvPr/>
          </p:nvSpPr>
          <p:spPr>
            <a:xfrm rot="5400000">
              <a:off x="7651166" y="2243039"/>
              <a:ext cx="166361" cy="1458162"/>
            </a:xfrm>
            <a:prstGeom prst="rightBrace">
              <a:avLst>
                <a:gd name="adj1" fmla="val 32538"/>
                <a:gd name="adj2" fmla="val 5000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3" name="Jobb oldali kapcsos zárójel 42"/>
            <p:cNvSpPr/>
            <p:nvPr/>
          </p:nvSpPr>
          <p:spPr>
            <a:xfrm rot="5400000">
              <a:off x="7657495" y="3419399"/>
              <a:ext cx="166361" cy="1458162"/>
            </a:xfrm>
            <a:prstGeom prst="rightBrace">
              <a:avLst>
                <a:gd name="adj1" fmla="val 32538"/>
                <a:gd name="adj2" fmla="val 50000"/>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4" name="Szövegdoboz 43"/>
            <p:cNvSpPr txBox="1"/>
            <p:nvPr/>
          </p:nvSpPr>
          <p:spPr>
            <a:xfrm rot="16200000">
              <a:off x="-57284" y="3408740"/>
              <a:ext cx="566200" cy="356945"/>
            </a:xfrm>
            <a:prstGeom prst="rect">
              <a:avLst/>
            </a:prstGeom>
            <a:noFill/>
          </p:spPr>
          <p:txBody>
            <a:bodyPr wrap="none" rtlCol="0">
              <a:spAutoFit/>
            </a:bodyPr>
            <a:lstStyle/>
            <a:p>
              <a:r>
                <a:rPr lang="en-US" dirty="0">
                  <a:solidFill>
                    <a:schemeClr val="bg1"/>
                  </a:solidFill>
                </a:rPr>
                <a:t>Time</a:t>
              </a:r>
              <a:endParaRPr lang="en-US" sz="1350" dirty="0">
                <a:solidFill>
                  <a:schemeClr val="bg1"/>
                </a:solidFill>
              </a:endParaRPr>
            </a:p>
          </p:txBody>
        </p:sp>
        <p:pic>
          <p:nvPicPr>
            <p:cNvPr id="45" name="Kép 44"/>
            <p:cNvPicPr>
              <a:picLocks noChangeAspect="1"/>
            </p:cNvPicPr>
            <p:nvPr/>
          </p:nvPicPr>
          <p:blipFill>
            <a:blip r:embed="rId3"/>
            <a:stretch>
              <a:fillRect/>
            </a:stretch>
          </p:blipFill>
          <p:spPr>
            <a:xfrm>
              <a:off x="919240" y="2228409"/>
              <a:ext cx="964406" cy="578644"/>
            </a:xfrm>
            <a:prstGeom prst="rect">
              <a:avLst/>
            </a:prstGeom>
          </p:spPr>
        </p:pic>
        <p:pic>
          <p:nvPicPr>
            <p:cNvPr id="46" name="Kép 45"/>
            <p:cNvPicPr>
              <a:picLocks noChangeAspect="1"/>
            </p:cNvPicPr>
            <p:nvPr/>
          </p:nvPicPr>
          <p:blipFill>
            <a:blip r:embed="rId4"/>
            <a:stretch>
              <a:fillRect/>
            </a:stretch>
          </p:blipFill>
          <p:spPr>
            <a:xfrm>
              <a:off x="701087" y="3409458"/>
              <a:ext cx="1371600" cy="521494"/>
            </a:xfrm>
            <a:prstGeom prst="rect">
              <a:avLst/>
            </a:prstGeom>
          </p:spPr>
        </p:pic>
        <p:pic>
          <p:nvPicPr>
            <p:cNvPr id="47" name="Kép 46"/>
            <p:cNvPicPr>
              <a:picLocks noChangeAspect="1"/>
            </p:cNvPicPr>
            <p:nvPr/>
          </p:nvPicPr>
          <p:blipFill>
            <a:blip r:embed="rId5"/>
            <a:stretch>
              <a:fillRect/>
            </a:stretch>
          </p:blipFill>
          <p:spPr>
            <a:xfrm>
              <a:off x="557918" y="4570095"/>
              <a:ext cx="1671638" cy="628650"/>
            </a:xfrm>
            <a:prstGeom prst="rect">
              <a:avLst/>
            </a:prstGeom>
          </p:spPr>
        </p:pic>
        <p:pic>
          <p:nvPicPr>
            <p:cNvPr id="48" name="Kép 47"/>
            <p:cNvPicPr>
              <a:picLocks noChangeAspect="1"/>
            </p:cNvPicPr>
            <p:nvPr/>
          </p:nvPicPr>
          <p:blipFill>
            <a:blip r:embed="rId6"/>
            <a:stretch>
              <a:fillRect/>
            </a:stretch>
          </p:blipFill>
          <p:spPr>
            <a:xfrm>
              <a:off x="3003135" y="2301601"/>
              <a:ext cx="1050131" cy="471488"/>
            </a:xfrm>
            <a:prstGeom prst="rect">
              <a:avLst/>
            </a:prstGeom>
          </p:spPr>
        </p:pic>
        <p:pic>
          <p:nvPicPr>
            <p:cNvPr id="49" name="Kép 48"/>
            <p:cNvPicPr>
              <a:picLocks noChangeAspect="1"/>
            </p:cNvPicPr>
            <p:nvPr/>
          </p:nvPicPr>
          <p:blipFill>
            <a:blip r:embed="rId7"/>
            <a:stretch>
              <a:fillRect/>
            </a:stretch>
          </p:blipFill>
          <p:spPr>
            <a:xfrm>
              <a:off x="2813444" y="3343636"/>
              <a:ext cx="1321594" cy="642938"/>
            </a:xfrm>
            <a:prstGeom prst="rect">
              <a:avLst/>
            </a:prstGeom>
          </p:spPr>
        </p:pic>
        <p:pic>
          <p:nvPicPr>
            <p:cNvPr id="50" name="Kép 49"/>
            <p:cNvPicPr>
              <a:picLocks noChangeAspect="1"/>
            </p:cNvPicPr>
            <p:nvPr/>
          </p:nvPicPr>
          <p:blipFill>
            <a:blip r:embed="rId8"/>
            <a:stretch>
              <a:fillRect/>
            </a:stretch>
          </p:blipFill>
          <p:spPr>
            <a:xfrm>
              <a:off x="3021165" y="4576870"/>
              <a:ext cx="888236" cy="863900"/>
            </a:xfrm>
            <a:prstGeom prst="rect">
              <a:avLst/>
            </a:prstGeom>
          </p:spPr>
        </p:pic>
        <p:pic>
          <p:nvPicPr>
            <p:cNvPr id="51" name="Kép 50"/>
            <p:cNvPicPr>
              <a:picLocks noChangeAspect="1"/>
            </p:cNvPicPr>
            <p:nvPr/>
          </p:nvPicPr>
          <p:blipFill>
            <a:blip r:embed="rId9"/>
            <a:stretch>
              <a:fillRect/>
            </a:stretch>
          </p:blipFill>
          <p:spPr>
            <a:xfrm>
              <a:off x="5302885" y="2348491"/>
              <a:ext cx="671513" cy="364331"/>
            </a:xfrm>
            <a:prstGeom prst="rect">
              <a:avLst/>
            </a:prstGeom>
          </p:spPr>
        </p:pic>
        <p:pic>
          <p:nvPicPr>
            <p:cNvPr id="52" name="Kép 51"/>
            <p:cNvPicPr>
              <a:picLocks noChangeAspect="1"/>
            </p:cNvPicPr>
            <p:nvPr/>
          </p:nvPicPr>
          <p:blipFill>
            <a:blip r:embed="rId10"/>
            <a:stretch>
              <a:fillRect/>
            </a:stretch>
          </p:blipFill>
          <p:spPr>
            <a:xfrm>
              <a:off x="5253471" y="3506526"/>
              <a:ext cx="750094" cy="378619"/>
            </a:xfrm>
            <a:prstGeom prst="rect">
              <a:avLst/>
            </a:prstGeom>
          </p:spPr>
        </p:pic>
        <p:pic>
          <p:nvPicPr>
            <p:cNvPr id="53" name="Kép 52"/>
            <p:cNvPicPr>
              <a:picLocks noChangeAspect="1"/>
            </p:cNvPicPr>
            <p:nvPr/>
          </p:nvPicPr>
          <p:blipFill>
            <a:blip r:embed="rId11"/>
            <a:stretch>
              <a:fillRect/>
            </a:stretch>
          </p:blipFill>
          <p:spPr>
            <a:xfrm>
              <a:off x="5321510" y="4596467"/>
              <a:ext cx="607219" cy="621506"/>
            </a:xfrm>
            <a:prstGeom prst="rect">
              <a:avLst/>
            </a:prstGeom>
          </p:spPr>
        </p:pic>
        <p:pic>
          <p:nvPicPr>
            <p:cNvPr id="54" name="Kép 53"/>
            <p:cNvPicPr>
              <a:picLocks noChangeAspect="1"/>
            </p:cNvPicPr>
            <p:nvPr/>
          </p:nvPicPr>
          <p:blipFill>
            <a:blip r:embed="rId12"/>
            <a:stretch>
              <a:fillRect/>
            </a:stretch>
          </p:blipFill>
          <p:spPr>
            <a:xfrm>
              <a:off x="7366026" y="2280170"/>
              <a:ext cx="721519" cy="514350"/>
            </a:xfrm>
            <a:prstGeom prst="rect">
              <a:avLst/>
            </a:prstGeom>
          </p:spPr>
        </p:pic>
        <p:grpSp>
          <p:nvGrpSpPr>
            <p:cNvPr id="58" name="Csoportba foglalás 57"/>
            <p:cNvGrpSpPr/>
            <p:nvPr/>
          </p:nvGrpSpPr>
          <p:grpSpPr>
            <a:xfrm>
              <a:off x="7160576" y="3440189"/>
              <a:ext cx="1160201" cy="469605"/>
              <a:chOff x="9696400" y="3443571"/>
              <a:chExt cx="1546935" cy="626140"/>
            </a:xfrm>
          </p:grpSpPr>
          <p:pic>
            <p:nvPicPr>
              <p:cNvPr id="55" name="Kép 54"/>
              <p:cNvPicPr>
                <a:picLocks noChangeAspect="1"/>
              </p:cNvPicPr>
              <p:nvPr/>
            </p:nvPicPr>
            <p:blipFill>
              <a:blip r:embed="rId13"/>
              <a:stretch>
                <a:fillRect/>
              </a:stretch>
            </p:blipFill>
            <p:spPr>
              <a:xfrm>
                <a:off x="9696400" y="3443571"/>
                <a:ext cx="515645" cy="626140"/>
              </a:xfrm>
              <a:prstGeom prst="rect">
                <a:avLst/>
              </a:prstGeom>
            </p:spPr>
          </p:pic>
          <p:pic>
            <p:nvPicPr>
              <p:cNvPr id="56" name="Kép 55"/>
              <p:cNvPicPr>
                <a:picLocks noChangeAspect="1"/>
              </p:cNvPicPr>
              <p:nvPr/>
            </p:nvPicPr>
            <p:blipFill>
              <a:blip r:embed="rId13"/>
              <a:stretch>
                <a:fillRect/>
              </a:stretch>
            </p:blipFill>
            <p:spPr>
              <a:xfrm>
                <a:off x="10212045" y="3443571"/>
                <a:ext cx="515645" cy="626140"/>
              </a:xfrm>
              <a:prstGeom prst="rect">
                <a:avLst/>
              </a:prstGeom>
            </p:spPr>
          </p:pic>
          <p:pic>
            <p:nvPicPr>
              <p:cNvPr id="57" name="Kép 56"/>
              <p:cNvPicPr>
                <a:picLocks noChangeAspect="1"/>
              </p:cNvPicPr>
              <p:nvPr/>
            </p:nvPicPr>
            <p:blipFill>
              <a:blip r:embed="rId13"/>
              <a:stretch>
                <a:fillRect/>
              </a:stretch>
            </p:blipFill>
            <p:spPr>
              <a:xfrm>
                <a:off x="10727690" y="3443571"/>
                <a:ext cx="515645" cy="626140"/>
              </a:xfrm>
              <a:prstGeom prst="rect">
                <a:avLst/>
              </a:prstGeom>
            </p:spPr>
          </p:pic>
        </p:grpSp>
        <p:pic>
          <p:nvPicPr>
            <p:cNvPr id="59" name="Kép 58"/>
            <p:cNvPicPr>
              <a:picLocks noChangeAspect="1"/>
            </p:cNvPicPr>
            <p:nvPr/>
          </p:nvPicPr>
          <p:blipFill>
            <a:blip r:embed="rId14"/>
            <a:stretch>
              <a:fillRect/>
            </a:stretch>
          </p:blipFill>
          <p:spPr>
            <a:xfrm>
              <a:off x="7134272" y="4687969"/>
              <a:ext cx="1200150" cy="392906"/>
            </a:xfrm>
            <a:prstGeom prst="rect">
              <a:avLst/>
            </a:prstGeom>
          </p:spPr>
        </p:pic>
      </p:grpSp>
      <p:sp>
        <p:nvSpPr>
          <p:cNvPr id="2" name="Cím 1"/>
          <p:cNvSpPr>
            <a:spLocks noGrp="1"/>
          </p:cNvSpPr>
          <p:nvPr>
            <p:ph type="ctrTitle"/>
          </p:nvPr>
        </p:nvSpPr>
        <p:spPr>
          <a:xfrm>
            <a:off x="0" y="0"/>
            <a:ext cx="9144000" cy="775302"/>
          </a:xfrm>
        </p:spPr>
        <p:txBody>
          <a:bodyPr>
            <a:noAutofit/>
          </a:bodyPr>
          <a:lstStyle/>
          <a:p>
            <a:pPr algn="l"/>
            <a:r>
              <a:rPr lang="en-US" sz="2100" dirty="0">
                <a:solidFill>
                  <a:srgbClr val="FAFBF9"/>
                </a:solidFill>
              </a:rPr>
              <a:t>The Way Applications Are Developed and Deployed Has Fundamentally Changed</a:t>
            </a:r>
            <a:endParaRPr lang="hu-HU" sz="2100" dirty="0">
              <a:solidFill>
                <a:schemeClr val="bg1">
                  <a:lumMod val="95000"/>
                </a:schemeClr>
              </a:solidFill>
            </a:endParaRPr>
          </a:p>
        </p:txBody>
      </p:sp>
    </p:spTree>
    <p:extLst>
      <p:ext uri="{BB962C8B-B14F-4D97-AF65-F5344CB8AC3E}">
        <p14:creationId xmlns:p14="http://schemas.microsoft.com/office/powerpoint/2010/main" val="3532471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zövegdoboz 43"/>
          <p:cNvSpPr txBox="1"/>
          <p:nvPr/>
        </p:nvSpPr>
        <p:spPr>
          <a:xfrm>
            <a:off x="3452540" y="4053413"/>
            <a:ext cx="1952714" cy="400110"/>
          </a:xfrm>
          <a:prstGeom prst="rect">
            <a:avLst/>
          </a:prstGeom>
          <a:noFill/>
        </p:spPr>
        <p:txBody>
          <a:bodyPr wrap="none" rtlCol="0">
            <a:spAutoFit/>
          </a:bodyPr>
          <a:lstStyle/>
          <a:p>
            <a:pPr algn="ctr"/>
            <a:r>
              <a:rPr lang="en-US" sz="2000" dirty="0"/>
              <a:t>wall of confusion</a:t>
            </a:r>
          </a:p>
        </p:txBody>
      </p:sp>
      <p:sp>
        <p:nvSpPr>
          <p:cNvPr id="2" name="Cím 1"/>
          <p:cNvSpPr>
            <a:spLocks noGrp="1"/>
          </p:cNvSpPr>
          <p:nvPr>
            <p:ph type="ctrTitle"/>
          </p:nvPr>
        </p:nvSpPr>
        <p:spPr>
          <a:xfrm>
            <a:off x="0" y="0"/>
            <a:ext cx="9143999" cy="764704"/>
          </a:xfrm>
        </p:spPr>
        <p:txBody>
          <a:bodyPr>
            <a:noAutofit/>
          </a:bodyPr>
          <a:lstStyle/>
          <a:p>
            <a:pPr algn="l"/>
            <a:r>
              <a:rPr lang="en-US" sz="2400" dirty="0">
                <a:solidFill>
                  <a:srgbClr val="FAFBF9"/>
                </a:solidFill>
              </a:rPr>
              <a:t>Introduction – DevOps Drivers</a:t>
            </a:r>
            <a:endParaRPr lang="en-US" sz="2400" dirty="0">
              <a:solidFill>
                <a:schemeClr val="bg1">
                  <a:lumMod val="95000"/>
                </a:schemeClr>
              </a:solidFill>
            </a:endParaRPr>
          </a:p>
        </p:txBody>
      </p:sp>
      <p:pic>
        <p:nvPicPr>
          <p:cNvPr id="1026" name="Picture 2" descr="Image result for us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911" y="3000791"/>
            <a:ext cx="944929" cy="94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dea 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9468" y="2581318"/>
            <a:ext cx="1189249" cy="891937"/>
          </a:xfrm>
          <a:prstGeom prst="rect">
            <a:avLst/>
          </a:prstGeom>
          <a:noFill/>
          <a:extLst>
            <a:ext uri="{909E8E84-426E-40DD-AFC4-6F175D3DCCD1}">
              <a14:hiddenFill xmlns:a14="http://schemas.microsoft.com/office/drawing/2010/main">
                <a:solidFill>
                  <a:srgbClr val="FFFFFF"/>
                </a:solidFill>
              </a14:hiddenFill>
            </a:ext>
          </a:extLst>
        </p:spPr>
      </p:pic>
      <p:sp>
        <p:nvSpPr>
          <p:cNvPr id="4" name="Jobbra nyíl 3"/>
          <p:cNvSpPr/>
          <p:nvPr/>
        </p:nvSpPr>
        <p:spPr>
          <a:xfrm>
            <a:off x="3005826" y="2944813"/>
            <a:ext cx="3078342" cy="1188373"/>
          </a:xfrm>
          <a:prstGeom prst="rightArrow">
            <a:avLst>
              <a:gd name="adj1" fmla="val 50000"/>
              <a:gd name="adj2" fmla="val 33246"/>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zis 5"/>
          <p:cNvSpPr/>
          <p:nvPr/>
        </p:nvSpPr>
        <p:spPr>
          <a:xfrm>
            <a:off x="3111607" y="3295970"/>
            <a:ext cx="812323" cy="486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a:t>
            </a:r>
          </a:p>
        </p:txBody>
      </p:sp>
      <p:sp>
        <p:nvSpPr>
          <p:cNvPr id="9" name="Ellipszis 8"/>
          <p:cNvSpPr/>
          <p:nvPr/>
        </p:nvSpPr>
        <p:spPr>
          <a:xfrm>
            <a:off x="4839799" y="3291311"/>
            <a:ext cx="812323" cy="4860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OPS</a:t>
            </a:r>
          </a:p>
        </p:txBody>
      </p:sp>
      <p:sp>
        <p:nvSpPr>
          <p:cNvPr id="12" name="Szövegdoboz 11"/>
          <p:cNvSpPr txBox="1"/>
          <p:nvPr/>
        </p:nvSpPr>
        <p:spPr>
          <a:xfrm>
            <a:off x="3999126" y="1646802"/>
            <a:ext cx="1148071" cy="369332"/>
          </a:xfrm>
          <a:prstGeom prst="rect">
            <a:avLst/>
          </a:prstGeom>
          <a:noFill/>
        </p:spPr>
        <p:txBody>
          <a:bodyPr wrap="none" rtlCol="0">
            <a:spAutoFit/>
          </a:bodyPr>
          <a:lstStyle/>
          <a:p>
            <a:pPr algn="ctr"/>
            <a:r>
              <a:rPr lang="en-US" dirty="0"/>
              <a:t>Lead Time</a:t>
            </a:r>
          </a:p>
        </p:txBody>
      </p:sp>
      <p:pic>
        <p:nvPicPr>
          <p:cNvPr id="3" name="Picture 2" descr="Image result for value icon"/>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8204" y="3023893"/>
            <a:ext cx="1188132" cy="921827"/>
          </a:xfrm>
          <a:prstGeom prst="rect">
            <a:avLst/>
          </a:prstGeom>
          <a:noFill/>
          <a:extLst>
            <a:ext uri="{909E8E84-426E-40DD-AFC4-6F175D3DCCD1}">
              <a14:hiddenFill xmlns:a14="http://schemas.microsoft.com/office/drawing/2010/main">
                <a:solidFill>
                  <a:srgbClr val="FFFFFF"/>
                </a:solidFill>
              </a14:hiddenFill>
            </a:ext>
          </a:extLst>
        </p:spPr>
      </p:pic>
      <p:sp>
        <p:nvSpPr>
          <p:cNvPr id="51" name="Ív 6"/>
          <p:cNvSpPr/>
          <p:nvPr/>
        </p:nvSpPr>
        <p:spPr>
          <a:xfrm rot="10800000">
            <a:off x="2055432" y="1976296"/>
            <a:ext cx="5035452" cy="1560718"/>
          </a:xfrm>
          <a:prstGeom prst="arc">
            <a:avLst>
              <a:gd name="adj1" fmla="val 25335"/>
              <a:gd name="adj2" fmla="val 10807325"/>
            </a:avLst>
          </a:prstGeom>
          <a:ln w="38100">
            <a:solidFill>
              <a:schemeClr val="accent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2" name="Picture 6" descr="Image result for brick w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4041025" y="2837799"/>
            <a:ext cx="1017029" cy="102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84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Ív 6"/>
          <p:cNvSpPr/>
          <p:nvPr/>
        </p:nvSpPr>
        <p:spPr>
          <a:xfrm rot="10800000">
            <a:off x="2055432" y="1976296"/>
            <a:ext cx="5035452" cy="1560718"/>
          </a:xfrm>
          <a:prstGeom prst="arc">
            <a:avLst>
              <a:gd name="adj1" fmla="val 25335"/>
              <a:gd name="adj2" fmla="val 10807325"/>
            </a:avLst>
          </a:prstGeom>
          <a:ln w="38100">
            <a:solidFill>
              <a:schemeClr val="accent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2" name="TextBox 51"/>
          <p:cNvSpPr txBox="1"/>
          <p:nvPr/>
        </p:nvSpPr>
        <p:spPr>
          <a:xfrm rot="20487627">
            <a:off x="5458865" y="2111702"/>
            <a:ext cx="1446143" cy="338554"/>
          </a:xfrm>
          <a:prstGeom prst="rect">
            <a:avLst/>
          </a:prstGeom>
          <a:solidFill>
            <a:schemeClr val="bg1"/>
          </a:solidFill>
        </p:spPr>
        <p:txBody>
          <a:bodyPr wrap="square" rtlCol="0">
            <a:spAutoFit/>
          </a:bodyPr>
          <a:lstStyle/>
          <a:p>
            <a:r>
              <a:rPr lang="en-US" sz="1600" dirty="0">
                <a:solidFill>
                  <a:srgbClr val="C00000"/>
                </a:solidFill>
                <a:latin typeface="+mj-lt"/>
              </a:rPr>
              <a:t>Service Mesh</a:t>
            </a:r>
          </a:p>
        </p:txBody>
      </p:sp>
      <p:sp>
        <p:nvSpPr>
          <p:cNvPr id="44" name="Szövegdoboz 43"/>
          <p:cNvSpPr txBox="1"/>
          <p:nvPr/>
        </p:nvSpPr>
        <p:spPr>
          <a:xfrm>
            <a:off x="3672984" y="4053413"/>
            <a:ext cx="1511825" cy="323165"/>
          </a:xfrm>
          <a:prstGeom prst="rect">
            <a:avLst/>
          </a:prstGeom>
          <a:noFill/>
        </p:spPr>
        <p:txBody>
          <a:bodyPr wrap="none" rtlCol="0">
            <a:spAutoFit/>
          </a:bodyPr>
          <a:lstStyle/>
          <a:p>
            <a:pPr algn="ctr"/>
            <a:r>
              <a:rPr lang="en-US" sz="1500" dirty="0"/>
              <a:t>wall of confusion</a:t>
            </a:r>
          </a:p>
        </p:txBody>
      </p:sp>
      <p:sp>
        <p:nvSpPr>
          <p:cNvPr id="2" name="Cím 1"/>
          <p:cNvSpPr>
            <a:spLocks noGrp="1"/>
          </p:cNvSpPr>
          <p:nvPr>
            <p:ph type="ctrTitle"/>
          </p:nvPr>
        </p:nvSpPr>
        <p:spPr>
          <a:xfrm>
            <a:off x="0" y="0"/>
            <a:ext cx="9144000" cy="759364"/>
          </a:xfrm>
        </p:spPr>
        <p:txBody>
          <a:bodyPr>
            <a:noAutofit/>
          </a:bodyPr>
          <a:lstStyle/>
          <a:p>
            <a:pPr algn="l"/>
            <a:r>
              <a:rPr lang="en-US" sz="2400" dirty="0">
                <a:solidFill>
                  <a:srgbClr val="FAFBF9"/>
                </a:solidFill>
              </a:rPr>
              <a:t>Introduction – DevOps Drivers</a:t>
            </a:r>
            <a:endParaRPr lang="en-US" sz="2400" dirty="0">
              <a:solidFill>
                <a:schemeClr val="bg1">
                  <a:lumMod val="95000"/>
                </a:schemeClr>
              </a:solidFill>
            </a:endParaRPr>
          </a:p>
        </p:txBody>
      </p:sp>
      <p:pic>
        <p:nvPicPr>
          <p:cNvPr id="1026" name="Picture 2" descr="Image result for us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7911" y="3000791"/>
            <a:ext cx="944929" cy="944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dea 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9468" y="2581318"/>
            <a:ext cx="1189249" cy="891937"/>
          </a:xfrm>
          <a:prstGeom prst="rect">
            <a:avLst/>
          </a:prstGeom>
          <a:noFill/>
          <a:extLst>
            <a:ext uri="{909E8E84-426E-40DD-AFC4-6F175D3DCCD1}">
              <a14:hiddenFill xmlns:a14="http://schemas.microsoft.com/office/drawing/2010/main">
                <a:solidFill>
                  <a:srgbClr val="FFFFFF"/>
                </a:solidFill>
              </a14:hiddenFill>
            </a:ext>
          </a:extLst>
        </p:spPr>
      </p:pic>
      <p:sp>
        <p:nvSpPr>
          <p:cNvPr id="4" name="Jobbra nyíl 3"/>
          <p:cNvSpPr/>
          <p:nvPr/>
        </p:nvSpPr>
        <p:spPr>
          <a:xfrm>
            <a:off x="3005826" y="2944813"/>
            <a:ext cx="3078342" cy="1188373"/>
          </a:xfrm>
          <a:prstGeom prst="rightArrow">
            <a:avLst>
              <a:gd name="adj1" fmla="val 50000"/>
              <a:gd name="adj2" fmla="val 33246"/>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Ellipszis 5"/>
          <p:cNvSpPr/>
          <p:nvPr/>
        </p:nvSpPr>
        <p:spPr>
          <a:xfrm>
            <a:off x="3111607" y="3295970"/>
            <a:ext cx="812323" cy="486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a:t>
            </a:r>
          </a:p>
        </p:txBody>
      </p:sp>
      <p:sp>
        <p:nvSpPr>
          <p:cNvPr id="9" name="Ellipszis 8"/>
          <p:cNvSpPr/>
          <p:nvPr/>
        </p:nvSpPr>
        <p:spPr>
          <a:xfrm>
            <a:off x="4839799" y="3291311"/>
            <a:ext cx="812323" cy="48605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OPS</a:t>
            </a:r>
          </a:p>
        </p:txBody>
      </p:sp>
      <p:sp>
        <p:nvSpPr>
          <p:cNvPr id="12" name="Szövegdoboz 11"/>
          <p:cNvSpPr txBox="1"/>
          <p:nvPr/>
        </p:nvSpPr>
        <p:spPr>
          <a:xfrm>
            <a:off x="3999126" y="1646802"/>
            <a:ext cx="1148071" cy="369332"/>
          </a:xfrm>
          <a:prstGeom prst="rect">
            <a:avLst/>
          </a:prstGeom>
          <a:noFill/>
        </p:spPr>
        <p:txBody>
          <a:bodyPr wrap="none" rtlCol="0">
            <a:spAutoFit/>
          </a:bodyPr>
          <a:lstStyle/>
          <a:p>
            <a:pPr algn="ctr"/>
            <a:r>
              <a:rPr lang="en-US" dirty="0"/>
              <a:t>Lead Time</a:t>
            </a:r>
          </a:p>
        </p:txBody>
      </p:sp>
      <p:pic>
        <p:nvPicPr>
          <p:cNvPr id="3" name="Picture 2" descr="Image result for value icon"/>
          <p:cNvPicPr>
            <a:picLocks noChangeAspect="1" noChangeArrowheads="1"/>
          </p:cNvPicPr>
          <p:nvPr/>
        </p:nvPicPr>
        <p:blipFill>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8204" y="3023893"/>
            <a:ext cx="1188132" cy="921827"/>
          </a:xfrm>
          <a:prstGeom prst="rect">
            <a:avLst/>
          </a:prstGeom>
          <a:noFill/>
          <a:extLst>
            <a:ext uri="{909E8E84-426E-40DD-AFC4-6F175D3DCCD1}">
              <a14:hiddenFill xmlns:a14="http://schemas.microsoft.com/office/drawing/2010/main">
                <a:solidFill>
                  <a:srgbClr val="FFFFFF"/>
                </a:solidFill>
              </a14:hiddenFill>
            </a:ext>
          </a:extLst>
        </p:spPr>
      </p:pic>
      <p:pic>
        <p:nvPicPr>
          <p:cNvPr id="8" name="Kép 7"/>
          <p:cNvPicPr>
            <a:picLocks noChangeAspect="1"/>
          </p:cNvPicPr>
          <p:nvPr/>
        </p:nvPicPr>
        <p:blipFill>
          <a:blip r:embed="rId6">
            <a:clrChange>
              <a:clrFrom>
                <a:srgbClr val="FFFFFF"/>
              </a:clrFrom>
              <a:clrTo>
                <a:srgbClr val="FFFFFF">
                  <a:alpha val="0"/>
                </a:srgbClr>
              </a:clrTo>
            </a:clrChange>
          </a:blip>
          <a:stretch>
            <a:fillRect/>
          </a:stretch>
        </p:blipFill>
        <p:spPr>
          <a:xfrm>
            <a:off x="4263389" y="4044096"/>
            <a:ext cx="242383" cy="142268"/>
          </a:xfrm>
          <a:prstGeom prst="rect">
            <a:avLst/>
          </a:prstGeom>
        </p:spPr>
      </p:pic>
      <p:pic>
        <p:nvPicPr>
          <p:cNvPr id="15" name="Kép 14"/>
          <p:cNvPicPr>
            <a:picLocks noChangeAspect="1"/>
          </p:cNvPicPr>
          <p:nvPr/>
        </p:nvPicPr>
        <p:blipFill>
          <a:blip r:embed="rId6">
            <a:clrChange>
              <a:clrFrom>
                <a:srgbClr val="FFFFFF"/>
              </a:clrFrom>
              <a:clrTo>
                <a:srgbClr val="FFFFFF">
                  <a:alpha val="0"/>
                </a:srgbClr>
              </a:clrTo>
            </a:clrChange>
          </a:blip>
          <a:stretch>
            <a:fillRect/>
          </a:stretch>
        </p:blipFill>
        <p:spPr>
          <a:xfrm rot="21164907">
            <a:off x="4381228" y="4163635"/>
            <a:ext cx="242383" cy="142268"/>
          </a:xfrm>
          <a:prstGeom prst="rect">
            <a:avLst/>
          </a:prstGeom>
        </p:spPr>
      </p:pic>
      <p:pic>
        <p:nvPicPr>
          <p:cNvPr id="16" name="Kép 15"/>
          <p:cNvPicPr>
            <a:picLocks noChangeAspect="1"/>
          </p:cNvPicPr>
          <p:nvPr/>
        </p:nvPicPr>
        <p:blipFill>
          <a:blip r:embed="rId6">
            <a:clrChange>
              <a:clrFrom>
                <a:srgbClr val="FFFFFF"/>
              </a:clrFrom>
              <a:clrTo>
                <a:srgbClr val="FFFFFF">
                  <a:alpha val="0"/>
                </a:srgbClr>
              </a:clrTo>
            </a:clrChange>
          </a:blip>
          <a:stretch>
            <a:fillRect/>
          </a:stretch>
        </p:blipFill>
        <p:spPr>
          <a:xfrm rot="21180375">
            <a:off x="4012237" y="4208069"/>
            <a:ext cx="242383" cy="142268"/>
          </a:xfrm>
          <a:prstGeom prst="rect">
            <a:avLst/>
          </a:prstGeom>
        </p:spPr>
      </p:pic>
      <p:pic>
        <p:nvPicPr>
          <p:cNvPr id="17" name="Kép 16"/>
          <p:cNvPicPr>
            <a:picLocks noChangeAspect="1"/>
          </p:cNvPicPr>
          <p:nvPr/>
        </p:nvPicPr>
        <p:blipFill>
          <a:blip r:embed="rId6">
            <a:clrChange>
              <a:clrFrom>
                <a:srgbClr val="FFFFFF"/>
              </a:clrFrom>
              <a:clrTo>
                <a:srgbClr val="FFFFFF">
                  <a:alpha val="0"/>
                </a:srgbClr>
              </a:clrTo>
            </a:clrChange>
          </a:blip>
          <a:stretch>
            <a:fillRect/>
          </a:stretch>
        </p:blipFill>
        <p:spPr>
          <a:xfrm rot="21164907">
            <a:off x="4272259" y="4362451"/>
            <a:ext cx="242383" cy="142268"/>
          </a:xfrm>
          <a:prstGeom prst="rect">
            <a:avLst/>
          </a:prstGeom>
        </p:spPr>
      </p:pic>
      <p:pic>
        <p:nvPicPr>
          <p:cNvPr id="18" name="Kép 17"/>
          <p:cNvPicPr>
            <a:picLocks noChangeAspect="1"/>
          </p:cNvPicPr>
          <p:nvPr/>
        </p:nvPicPr>
        <p:blipFill>
          <a:blip r:embed="rId6">
            <a:clrChange>
              <a:clrFrom>
                <a:srgbClr val="FFFFFF"/>
              </a:clrFrom>
              <a:clrTo>
                <a:srgbClr val="FFFFFF">
                  <a:alpha val="0"/>
                </a:srgbClr>
              </a:clrTo>
            </a:clrChange>
          </a:blip>
          <a:stretch>
            <a:fillRect/>
          </a:stretch>
        </p:blipFill>
        <p:spPr>
          <a:xfrm rot="567854">
            <a:off x="4523989" y="4267323"/>
            <a:ext cx="242383" cy="142268"/>
          </a:xfrm>
          <a:prstGeom prst="rect">
            <a:avLst/>
          </a:prstGeom>
        </p:spPr>
      </p:pic>
      <p:pic>
        <p:nvPicPr>
          <p:cNvPr id="19" name="Kép 18"/>
          <p:cNvPicPr>
            <a:picLocks noChangeAspect="1"/>
          </p:cNvPicPr>
          <p:nvPr/>
        </p:nvPicPr>
        <p:blipFill>
          <a:blip r:embed="rId6">
            <a:clrChange>
              <a:clrFrom>
                <a:srgbClr val="FFFFFF"/>
              </a:clrFrom>
              <a:clrTo>
                <a:srgbClr val="FFFFFF">
                  <a:alpha val="0"/>
                </a:srgbClr>
              </a:clrTo>
            </a:clrChange>
          </a:blip>
          <a:stretch>
            <a:fillRect/>
          </a:stretch>
        </p:blipFill>
        <p:spPr>
          <a:xfrm rot="21218279">
            <a:off x="4487814" y="4492180"/>
            <a:ext cx="242383" cy="142268"/>
          </a:xfrm>
          <a:prstGeom prst="rect">
            <a:avLst/>
          </a:prstGeom>
        </p:spPr>
      </p:pic>
      <p:pic>
        <p:nvPicPr>
          <p:cNvPr id="20" name="Kép 19"/>
          <p:cNvPicPr>
            <a:picLocks noChangeAspect="1"/>
          </p:cNvPicPr>
          <p:nvPr/>
        </p:nvPicPr>
        <p:blipFill>
          <a:blip r:embed="rId6">
            <a:clrChange>
              <a:clrFrom>
                <a:srgbClr val="FFFFFF"/>
              </a:clrFrom>
              <a:clrTo>
                <a:srgbClr val="FFFFFF">
                  <a:alpha val="0"/>
                </a:srgbClr>
              </a:clrTo>
            </a:clrChange>
          </a:blip>
          <a:stretch>
            <a:fillRect/>
          </a:stretch>
        </p:blipFill>
        <p:spPr>
          <a:xfrm rot="20624478">
            <a:off x="4060764" y="4019587"/>
            <a:ext cx="242383" cy="142268"/>
          </a:xfrm>
          <a:prstGeom prst="rect">
            <a:avLst/>
          </a:prstGeom>
        </p:spPr>
      </p:pic>
      <p:pic>
        <p:nvPicPr>
          <p:cNvPr id="21" name="Kép 20"/>
          <p:cNvPicPr>
            <a:picLocks noChangeAspect="1"/>
          </p:cNvPicPr>
          <p:nvPr/>
        </p:nvPicPr>
        <p:blipFill>
          <a:blip r:embed="rId6">
            <a:clrChange>
              <a:clrFrom>
                <a:srgbClr val="FFFFFF"/>
              </a:clrFrom>
              <a:clrTo>
                <a:srgbClr val="FFFFFF">
                  <a:alpha val="0"/>
                </a:srgbClr>
              </a:clrTo>
            </a:clrChange>
          </a:blip>
          <a:stretch>
            <a:fillRect/>
          </a:stretch>
        </p:blipFill>
        <p:spPr>
          <a:xfrm rot="20189385">
            <a:off x="4142682" y="4069258"/>
            <a:ext cx="242383" cy="142268"/>
          </a:xfrm>
          <a:prstGeom prst="rect">
            <a:avLst/>
          </a:prstGeom>
        </p:spPr>
      </p:pic>
      <p:pic>
        <p:nvPicPr>
          <p:cNvPr id="22" name="Kép 21"/>
          <p:cNvPicPr>
            <a:picLocks noChangeAspect="1"/>
          </p:cNvPicPr>
          <p:nvPr/>
        </p:nvPicPr>
        <p:blipFill>
          <a:blip r:embed="rId6">
            <a:clrChange>
              <a:clrFrom>
                <a:srgbClr val="FFFFFF"/>
              </a:clrFrom>
              <a:clrTo>
                <a:srgbClr val="FFFFFF">
                  <a:alpha val="0"/>
                </a:srgbClr>
              </a:clrTo>
            </a:clrChange>
          </a:blip>
          <a:stretch>
            <a:fillRect/>
          </a:stretch>
        </p:blipFill>
        <p:spPr>
          <a:xfrm rot="20204853">
            <a:off x="3850441" y="4113643"/>
            <a:ext cx="242383" cy="142268"/>
          </a:xfrm>
          <a:prstGeom prst="rect">
            <a:avLst/>
          </a:prstGeom>
        </p:spPr>
      </p:pic>
      <p:pic>
        <p:nvPicPr>
          <p:cNvPr id="23" name="Kép 22"/>
          <p:cNvPicPr>
            <a:picLocks noChangeAspect="1"/>
          </p:cNvPicPr>
          <p:nvPr/>
        </p:nvPicPr>
        <p:blipFill>
          <a:blip r:embed="rId6">
            <a:clrChange>
              <a:clrFrom>
                <a:srgbClr val="FFFFFF"/>
              </a:clrFrom>
              <a:clrTo>
                <a:srgbClr val="FFFFFF">
                  <a:alpha val="0"/>
                </a:srgbClr>
              </a:clrTo>
            </a:clrChange>
          </a:blip>
          <a:stretch>
            <a:fillRect/>
          </a:stretch>
        </p:blipFill>
        <p:spPr>
          <a:xfrm rot="20189385">
            <a:off x="4033713" y="4268074"/>
            <a:ext cx="242383" cy="142268"/>
          </a:xfrm>
          <a:prstGeom prst="rect">
            <a:avLst/>
          </a:prstGeom>
        </p:spPr>
      </p:pic>
      <p:pic>
        <p:nvPicPr>
          <p:cNvPr id="24" name="Kép 23"/>
          <p:cNvPicPr>
            <a:picLocks noChangeAspect="1"/>
          </p:cNvPicPr>
          <p:nvPr/>
        </p:nvPicPr>
        <p:blipFill>
          <a:blip r:embed="rId6">
            <a:clrChange>
              <a:clrFrom>
                <a:srgbClr val="FFFFFF"/>
              </a:clrFrom>
              <a:clrTo>
                <a:srgbClr val="FFFFFF">
                  <a:alpha val="0"/>
                </a:srgbClr>
              </a:clrTo>
            </a:clrChange>
          </a:blip>
          <a:stretch>
            <a:fillRect/>
          </a:stretch>
        </p:blipFill>
        <p:spPr>
          <a:xfrm rot="21192332">
            <a:off x="4302371" y="4221856"/>
            <a:ext cx="242383" cy="142268"/>
          </a:xfrm>
          <a:prstGeom prst="rect">
            <a:avLst/>
          </a:prstGeom>
        </p:spPr>
      </p:pic>
      <p:pic>
        <p:nvPicPr>
          <p:cNvPr id="25" name="Kép 24"/>
          <p:cNvPicPr>
            <a:picLocks noChangeAspect="1"/>
          </p:cNvPicPr>
          <p:nvPr/>
        </p:nvPicPr>
        <p:blipFill>
          <a:blip r:embed="rId6">
            <a:clrChange>
              <a:clrFrom>
                <a:srgbClr val="FFFFFF"/>
              </a:clrFrom>
              <a:clrTo>
                <a:srgbClr val="FFFFFF">
                  <a:alpha val="0"/>
                </a:srgbClr>
              </a:clrTo>
            </a:clrChange>
          </a:blip>
          <a:stretch>
            <a:fillRect/>
          </a:stretch>
        </p:blipFill>
        <p:spPr>
          <a:xfrm rot="20242757">
            <a:off x="4249837" y="4397651"/>
            <a:ext cx="242383" cy="142268"/>
          </a:xfrm>
          <a:prstGeom prst="rect">
            <a:avLst/>
          </a:prstGeom>
        </p:spPr>
      </p:pic>
      <p:pic>
        <p:nvPicPr>
          <p:cNvPr id="26" name="Kép 25"/>
          <p:cNvPicPr>
            <a:picLocks noChangeAspect="1"/>
          </p:cNvPicPr>
          <p:nvPr/>
        </p:nvPicPr>
        <p:blipFill>
          <a:blip r:embed="rId6">
            <a:clrChange>
              <a:clrFrom>
                <a:srgbClr val="FFFFFF"/>
              </a:clrFrom>
              <a:clrTo>
                <a:srgbClr val="FFFFFF">
                  <a:alpha val="0"/>
                </a:srgbClr>
              </a:clrTo>
            </a:clrChange>
          </a:blip>
          <a:stretch>
            <a:fillRect/>
          </a:stretch>
        </p:blipFill>
        <p:spPr>
          <a:xfrm rot="1234672">
            <a:off x="4425922" y="4010801"/>
            <a:ext cx="242383" cy="142268"/>
          </a:xfrm>
          <a:prstGeom prst="rect">
            <a:avLst/>
          </a:prstGeom>
        </p:spPr>
      </p:pic>
      <p:pic>
        <p:nvPicPr>
          <p:cNvPr id="27" name="Kép 26"/>
          <p:cNvPicPr>
            <a:picLocks noChangeAspect="1"/>
          </p:cNvPicPr>
          <p:nvPr/>
        </p:nvPicPr>
        <p:blipFill>
          <a:blip r:embed="rId6">
            <a:clrChange>
              <a:clrFrom>
                <a:srgbClr val="FFFFFF"/>
              </a:clrFrom>
              <a:clrTo>
                <a:srgbClr val="FFFFFF">
                  <a:alpha val="0"/>
                </a:srgbClr>
              </a:clrTo>
            </a:clrChange>
          </a:blip>
          <a:stretch>
            <a:fillRect/>
          </a:stretch>
        </p:blipFill>
        <p:spPr>
          <a:xfrm rot="799579">
            <a:off x="4531241" y="4134779"/>
            <a:ext cx="242383" cy="142268"/>
          </a:xfrm>
          <a:prstGeom prst="rect">
            <a:avLst/>
          </a:prstGeom>
        </p:spPr>
      </p:pic>
      <p:pic>
        <p:nvPicPr>
          <p:cNvPr id="28" name="Kép 27"/>
          <p:cNvPicPr>
            <a:picLocks noChangeAspect="1"/>
          </p:cNvPicPr>
          <p:nvPr/>
        </p:nvPicPr>
        <p:blipFill>
          <a:blip r:embed="rId6">
            <a:clrChange>
              <a:clrFrom>
                <a:srgbClr val="FFFFFF"/>
              </a:clrFrom>
              <a:clrTo>
                <a:srgbClr val="FFFFFF">
                  <a:alpha val="0"/>
                </a:srgbClr>
              </a:clrTo>
            </a:clrChange>
          </a:blip>
          <a:stretch>
            <a:fillRect/>
          </a:stretch>
        </p:blipFill>
        <p:spPr>
          <a:xfrm rot="815047">
            <a:off x="4193360" y="4158219"/>
            <a:ext cx="242383" cy="142268"/>
          </a:xfrm>
          <a:prstGeom prst="rect">
            <a:avLst/>
          </a:prstGeom>
        </p:spPr>
      </p:pic>
      <p:pic>
        <p:nvPicPr>
          <p:cNvPr id="29" name="Kép 28"/>
          <p:cNvPicPr>
            <a:picLocks noChangeAspect="1"/>
          </p:cNvPicPr>
          <p:nvPr/>
        </p:nvPicPr>
        <p:blipFill>
          <a:blip r:embed="rId6">
            <a:clrChange>
              <a:clrFrom>
                <a:srgbClr val="FFFFFF"/>
              </a:clrFrom>
              <a:clrTo>
                <a:srgbClr val="FFFFFF">
                  <a:alpha val="0"/>
                </a:srgbClr>
              </a:clrTo>
            </a:clrChange>
          </a:blip>
          <a:stretch>
            <a:fillRect/>
          </a:stretch>
        </p:blipFill>
        <p:spPr>
          <a:xfrm rot="799579">
            <a:off x="4453310" y="4312637"/>
            <a:ext cx="242383" cy="142268"/>
          </a:xfrm>
          <a:prstGeom prst="rect">
            <a:avLst/>
          </a:prstGeom>
        </p:spPr>
      </p:pic>
      <p:pic>
        <p:nvPicPr>
          <p:cNvPr id="30" name="Kép 29"/>
          <p:cNvPicPr>
            <a:picLocks noChangeAspect="1"/>
          </p:cNvPicPr>
          <p:nvPr/>
        </p:nvPicPr>
        <p:blipFill>
          <a:blip r:embed="rId6">
            <a:clrChange>
              <a:clrFrom>
                <a:srgbClr val="FFFFFF"/>
              </a:clrFrom>
              <a:clrTo>
                <a:srgbClr val="FFFFFF">
                  <a:alpha val="0"/>
                </a:srgbClr>
              </a:clrTo>
            </a:clrChange>
          </a:blip>
          <a:stretch>
            <a:fillRect/>
          </a:stretch>
        </p:blipFill>
        <p:spPr>
          <a:xfrm rot="1802526">
            <a:off x="4684544" y="4230178"/>
            <a:ext cx="242383" cy="142268"/>
          </a:xfrm>
          <a:prstGeom prst="rect">
            <a:avLst/>
          </a:prstGeom>
        </p:spPr>
      </p:pic>
      <p:pic>
        <p:nvPicPr>
          <p:cNvPr id="31" name="Kép 30"/>
          <p:cNvPicPr>
            <a:picLocks noChangeAspect="1"/>
          </p:cNvPicPr>
          <p:nvPr/>
        </p:nvPicPr>
        <p:blipFill>
          <a:blip r:embed="rId6">
            <a:clrChange>
              <a:clrFrom>
                <a:srgbClr val="FFFFFF"/>
              </a:clrFrom>
              <a:clrTo>
                <a:srgbClr val="FFFFFF">
                  <a:alpha val="0"/>
                </a:srgbClr>
              </a:clrTo>
            </a:clrChange>
          </a:blip>
          <a:stretch>
            <a:fillRect/>
          </a:stretch>
        </p:blipFill>
        <p:spPr>
          <a:xfrm rot="852951">
            <a:off x="4635984" y="4404670"/>
            <a:ext cx="242383" cy="142268"/>
          </a:xfrm>
          <a:prstGeom prst="rect">
            <a:avLst/>
          </a:prstGeom>
        </p:spPr>
      </p:pic>
      <p:pic>
        <p:nvPicPr>
          <p:cNvPr id="32" name="Kép 31"/>
          <p:cNvPicPr>
            <a:picLocks noChangeAspect="1"/>
          </p:cNvPicPr>
          <p:nvPr/>
        </p:nvPicPr>
        <p:blipFill>
          <a:blip r:embed="rId6">
            <a:clrChange>
              <a:clrFrom>
                <a:srgbClr val="FFFFFF"/>
              </a:clrFrom>
              <a:clrTo>
                <a:srgbClr val="FFFFFF">
                  <a:alpha val="0"/>
                </a:srgbClr>
              </a:clrTo>
            </a:clrChange>
          </a:blip>
          <a:stretch>
            <a:fillRect/>
          </a:stretch>
        </p:blipFill>
        <p:spPr>
          <a:xfrm rot="1234672">
            <a:off x="3895843" y="4186107"/>
            <a:ext cx="242383" cy="142268"/>
          </a:xfrm>
          <a:prstGeom prst="rect">
            <a:avLst/>
          </a:prstGeom>
        </p:spPr>
      </p:pic>
      <p:pic>
        <p:nvPicPr>
          <p:cNvPr id="33" name="Kép 32"/>
          <p:cNvPicPr>
            <a:picLocks noChangeAspect="1"/>
          </p:cNvPicPr>
          <p:nvPr/>
        </p:nvPicPr>
        <p:blipFill>
          <a:blip r:embed="rId6">
            <a:clrChange>
              <a:clrFrom>
                <a:srgbClr val="FFFFFF"/>
              </a:clrFrom>
              <a:clrTo>
                <a:srgbClr val="FFFFFF">
                  <a:alpha val="0"/>
                </a:srgbClr>
              </a:clrTo>
            </a:clrChange>
          </a:blip>
          <a:stretch>
            <a:fillRect/>
          </a:stretch>
        </p:blipFill>
        <p:spPr>
          <a:xfrm rot="799579">
            <a:off x="4011615" y="4306556"/>
            <a:ext cx="242383" cy="142268"/>
          </a:xfrm>
          <a:prstGeom prst="rect">
            <a:avLst/>
          </a:prstGeom>
        </p:spPr>
      </p:pic>
      <p:pic>
        <p:nvPicPr>
          <p:cNvPr id="34" name="Kép 33"/>
          <p:cNvPicPr>
            <a:picLocks noChangeAspect="1"/>
          </p:cNvPicPr>
          <p:nvPr/>
        </p:nvPicPr>
        <p:blipFill>
          <a:blip r:embed="rId6">
            <a:clrChange>
              <a:clrFrom>
                <a:srgbClr val="FFFFFF"/>
              </a:clrFrom>
              <a:clrTo>
                <a:srgbClr val="FFFFFF">
                  <a:alpha val="0"/>
                </a:srgbClr>
              </a:clrTo>
            </a:clrChange>
          </a:blip>
          <a:stretch>
            <a:fillRect/>
          </a:stretch>
        </p:blipFill>
        <p:spPr>
          <a:xfrm rot="815047">
            <a:off x="3850712" y="4301005"/>
            <a:ext cx="242383" cy="142268"/>
          </a:xfrm>
          <a:prstGeom prst="rect">
            <a:avLst/>
          </a:prstGeom>
        </p:spPr>
      </p:pic>
      <p:pic>
        <p:nvPicPr>
          <p:cNvPr id="35" name="Kép 34"/>
          <p:cNvPicPr>
            <a:picLocks noChangeAspect="1"/>
          </p:cNvPicPr>
          <p:nvPr/>
        </p:nvPicPr>
        <p:blipFill>
          <a:blip r:embed="rId6">
            <a:clrChange>
              <a:clrFrom>
                <a:srgbClr val="FFFFFF"/>
              </a:clrFrom>
              <a:clrTo>
                <a:srgbClr val="FFFFFF">
                  <a:alpha val="0"/>
                </a:srgbClr>
              </a:clrTo>
            </a:clrChange>
          </a:blip>
          <a:stretch>
            <a:fillRect/>
          </a:stretch>
        </p:blipFill>
        <p:spPr>
          <a:xfrm rot="799579">
            <a:off x="3989195" y="4408644"/>
            <a:ext cx="242383" cy="142268"/>
          </a:xfrm>
          <a:prstGeom prst="rect">
            <a:avLst/>
          </a:prstGeom>
        </p:spPr>
      </p:pic>
      <p:pic>
        <p:nvPicPr>
          <p:cNvPr id="36" name="Kép 35"/>
          <p:cNvPicPr>
            <a:picLocks noChangeAspect="1"/>
          </p:cNvPicPr>
          <p:nvPr/>
        </p:nvPicPr>
        <p:blipFill>
          <a:blip r:embed="rId6">
            <a:clrChange>
              <a:clrFrom>
                <a:srgbClr val="FFFFFF"/>
              </a:clrFrom>
              <a:clrTo>
                <a:srgbClr val="FFFFFF">
                  <a:alpha val="0"/>
                </a:srgbClr>
              </a:clrTo>
            </a:clrChange>
          </a:blip>
          <a:stretch>
            <a:fillRect/>
          </a:stretch>
        </p:blipFill>
        <p:spPr>
          <a:xfrm rot="1802526">
            <a:off x="4159284" y="4408552"/>
            <a:ext cx="242383" cy="142268"/>
          </a:xfrm>
          <a:prstGeom prst="rect">
            <a:avLst/>
          </a:prstGeom>
        </p:spPr>
      </p:pic>
      <p:pic>
        <p:nvPicPr>
          <p:cNvPr id="37" name="Kép 36"/>
          <p:cNvPicPr>
            <a:picLocks noChangeAspect="1"/>
          </p:cNvPicPr>
          <p:nvPr/>
        </p:nvPicPr>
        <p:blipFill>
          <a:blip r:embed="rId6">
            <a:clrChange>
              <a:clrFrom>
                <a:srgbClr val="FFFFFF"/>
              </a:clrFrom>
              <a:clrTo>
                <a:srgbClr val="FFFFFF">
                  <a:alpha val="0"/>
                </a:srgbClr>
              </a:clrTo>
            </a:clrChange>
          </a:blip>
          <a:stretch>
            <a:fillRect/>
          </a:stretch>
        </p:blipFill>
        <p:spPr>
          <a:xfrm rot="852951">
            <a:off x="4199823" y="4540399"/>
            <a:ext cx="242383" cy="142268"/>
          </a:xfrm>
          <a:prstGeom prst="rect">
            <a:avLst/>
          </a:prstGeom>
        </p:spPr>
      </p:pic>
      <p:pic>
        <p:nvPicPr>
          <p:cNvPr id="38" name="Kép 37"/>
          <p:cNvPicPr>
            <a:picLocks noChangeAspect="1"/>
          </p:cNvPicPr>
          <p:nvPr/>
        </p:nvPicPr>
        <p:blipFill>
          <a:blip r:embed="rId6">
            <a:clrChange>
              <a:clrFrom>
                <a:srgbClr val="FFFFFF"/>
              </a:clrFrom>
              <a:clrTo>
                <a:srgbClr val="FFFFFF">
                  <a:alpha val="0"/>
                </a:srgbClr>
              </a:clrTo>
            </a:clrChange>
          </a:blip>
          <a:stretch>
            <a:fillRect/>
          </a:stretch>
        </p:blipFill>
        <p:spPr>
          <a:xfrm rot="509724">
            <a:off x="4255602" y="4068004"/>
            <a:ext cx="242383" cy="142268"/>
          </a:xfrm>
          <a:prstGeom prst="rect">
            <a:avLst/>
          </a:prstGeom>
        </p:spPr>
      </p:pic>
      <p:pic>
        <p:nvPicPr>
          <p:cNvPr id="39" name="Kép 38"/>
          <p:cNvPicPr>
            <a:picLocks noChangeAspect="1"/>
          </p:cNvPicPr>
          <p:nvPr/>
        </p:nvPicPr>
        <p:blipFill>
          <a:blip r:embed="rId6">
            <a:clrChange>
              <a:clrFrom>
                <a:srgbClr val="FFFFFF"/>
              </a:clrFrom>
              <a:clrTo>
                <a:srgbClr val="FFFFFF">
                  <a:alpha val="0"/>
                </a:srgbClr>
              </a:clrTo>
            </a:clrChange>
          </a:blip>
          <a:stretch>
            <a:fillRect/>
          </a:stretch>
        </p:blipFill>
        <p:spPr>
          <a:xfrm rot="74631">
            <a:off x="4372629" y="4188009"/>
            <a:ext cx="242383" cy="142268"/>
          </a:xfrm>
          <a:prstGeom prst="rect">
            <a:avLst/>
          </a:prstGeom>
        </p:spPr>
      </p:pic>
      <p:pic>
        <p:nvPicPr>
          <p:cNvPr id="40" name="Kép 39"/>
          <p:cNvPicPr>
            <a:picLocks noChangeAspect="1"/>
          </p:cNvPicPr>
          <p:nvPr/>
        </p:nvPicPr>
        <p:blipFill>
          <a:blip r:embed="rId6">
            <a:clrChange>
              <a:clrFrom>
                <a:srgbClr val="FFFFFF"/>
              </a:clrFrom>
              <a:clrTo>
                <a:srgbClr val="FFFFFF">
                  <a:alpha val="0"/>
                </a:srgbClr>
              </a:clrTo>
            </a:clrChange>
          </a:blip>
          <a:stretch>
            <a:fillRect/>
          </a:stretch>
        </p:blipFill>
        <p:spPr>
          <a:xfrm rot="90099">
            <a:off x="4003666" y="4232425"/>
            <a:ext cx="242383" cy="142268"/>
          </a:xfrm>
          <a:prstGeom prst="rect">
            <a:avLst/>
          </a:prstGeom>
        </p:spPr>
      </p:pic>
      <p:pic>
        <p:nvPicPr>
          <p:cNvPr id="41" name="Kép 40"/>
          <p:cNvPicPr>
            <a:picLocks noChangeAspect="1"/>
          </p:cNvPicPr>
          <p:nvPr/>
        </p:nvPicPr>
        <p:blipFill>
          <a:blip r:embed="rId6">
            <a:clrChange>
              <a:clrFrom>
                <a:srgbClr val="FFFFFF"/>
              </a:clrFrom>
              <a:clrTo>
                <a:srgbClr val="FFFFFF">
                  <a:alpha val="0"/>
                </a:srgbClr>
              </a:clrTo>
            </a:clrChange>
          </a:blip>
          <a:stretch>
            <a:fillRect/>
          </a:stretch>
        </p:blipFill>
        <p:spPr>
          <a:xfrm rot="74631">
            <a:off x="4263660" y="4386825"/>
            <a:ext cx="242383" cy="142268"/>
          </a:xfrm>
          <a:prstGeom prst="rect">
            <a:avLst/>
          </a:prstGeom>
        </p:spPr>
      </p:pic>
      <p:pic>
        <p:nvPicPr>
          <p:cNvPr id="42" name="Kép 41"/>
          <p:cNvPicPr>
            <a:picLocks noChangeAspect="1"/>
          </p:cNvPicPr>
          <p:nvPr/>
        </p:nvPicPr>
        <p:blipFill>
          <a:blip r:embed="rId6">
            <a:clrChange>
              <a:clrFrom>
                <a:srgbClr val="FFFFFF"/>
              </a:clrFrom>
              <a:clrTo>
                <a:srgbClr val="FFFFFF">
                  <a:alpha val="0"/>
                </a:srgbClr>
              </a:clrTo>
            </a:clrChange>
          </a:blip>
          <a:stretch>
            <a:fillRect/>
          </a:stretch>
        </p:blipFill>
        <p:spPr>
          <a:xfrm rot="1077578">
            <a:off x="4517340" y="4290784"/>
            <a:ext cx="242383" cy="142268"/>
          </a:xfrm>
          <a:prstGeom prst="rect">
            <a:avLst/>
          </a:prstGeom>
        </p:spPr>
      </p:pic>
      <p:pic>
        <p:nvPicPr>
          <p:cNvPr id="43" name="Kép 42"/>
          <p:cNvPicPr>
            <a:picLocks noChangeAspect="1"/>
          </p:cNvPicPr>
          <p:nvPr/>
        </p:nvPicPr>
        <p:blipFill>
          <a:blip r:embed="rId6">
            <a:clrChange>
              <a:clrFrom>
                <a:srgbClr val="FFFFFF"/>
              </a:clrFrom>
              <a:clrTo>
                <a:srgbClr val="FFFFFF">
                  <a:alpha val="0"/>
                </a:srgbClr>
              </a:clrTo>
            </a:clrChange>
          </a:blip>
          <a:stretch>
            <a:fillRect/>
          </a:stretch>
        </p:blipFill>
        <p:spPr>
          <a:xfrm rot="128003">
            <a:off x="4396014" y="4528117"/>
            <a:ext cx="242383" cy="142268"/>
          </a:xfrm>
          <a:prstGeom prst="rect">
            <a:avLst/>
          </a:prstGeom>
        </p:spPr>
      </p:pic>
      <p:sp>
        <p:nvSpPr>
          <p:cNvPr id="7" name="Ív 6"/>
          <p:cNvSpPr/>
          <p:nvPr/>
        </p:nvSpPr>
        <p:spPr>
          <a:xfrm>
            <a:off x="2087724" y="3567678"/>
            <a:ext cx="5035452" cy="1560718"/>
          </a:xfrm>
          <a:prstGeom prst="arc">
            <a:avLst>
              <a:gd name="adj1" fmla="val 25335"/>
              <a:gd name="adj2" fmla="val 10807325"/>
            </a:avLst>
          </a:prstGeom>
          <a:ln w="38100">
            <a:solidFill>
              <a:srgbClr val="00B050"/>
            </a:solidFill>
            <a:prstDash val="sysDash"/>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8" name="Szövegdoboz 47"/>
          <p:cNvSpPr txBox="1"/>
          <p:nvPr/>
        </p:nvSpPr>
        <p:spPr>
          <a:xfrm>
            <a:off x="3725298" y="5281033"/>
            <a:ext cx="1583813" cy="646331"/>
          </a:xfrm>
          <a:prstGeom prst="rect">
            <a:avLst/>
          </a:prstGeom>
          <a:noFill/>
        </p:spPr>
        <p:txBody>
          <a:bodyPr wrap="square" rtlCol="0">
            <a:spAutoFit/>
          </a:bodyPr>
          <a:lstStyle/>
          <a:p>
            <a:pPr algn="ctr"/>
            <a:r>
              <a:rPr lang="en-US" b="1" dirty="0">
                <a:solidFill>
                  <a:srgbClr val="00B050"/>
                </a:solidFill>
              </a:rPr>
              <a:t>Amplify Feedback</a:t>
            </a:r>
          </a:p>
        </p:txBody>
      </p:sp>
      <p:pic>
        <p:nvPicPr>
          <p:cNvPr id="14" name="Picture 13"/>
          <p:cNvPicPr>
            <a:picLocks noChangeAspect="1"/>
          </p:cNvPicPr>
          <p:nvPr/>
        </p:nvPicPr>
        <p:blipFill>
          <a:blip r:embed="rId7">
            <a:clrChange>
              <a:clrFrom>
                <a:srgbClr val="FFFFFF"/>
              </a:clrFrom>
              <a:clrTo>
                <a:srgbClr val="FFFFFF">
                  <a:alpha val="0"/>
                </a:srgbClr>
              </a:clrTo>
            </a:clrChange>
          </a:blip>
          <a:stretch>
            <a:fillRect/>
          </a:stretch>
        </p:blipFill>
        <p:spPr>
          <a:xfrm>
            <a:off x="2681792" y="2070672"/>
            <a:ext cx="1727672" cy="926282"/>
          </a:xfrm>
          <a:prstGeom prst="rect">
            <a:avLst/>
          </a:prstGeom>
        </p:spPr>
      </p:pic>
      <p:sp>
        <p:nvSpPr>
          <p:cNvPr id="5" name="TextBox 4"/>
          <p:cNvSpPr txBox="1"/>
          <p:nvPr/>
        </p:nvSpPr>
        <p:spPr>
          <a:xfrm rot="20426787">
            <a:off x="2993170" y="2306091"/>
            <a:ext cx="1488622" cy="338554"/>
          </a:xfrm>
          <a:prstGeom prst="rect">
            <a:avLst/>
          </a:prstGeom>
          <a:noFill/>
        </p:spPr>
        <p:txBody>
          <a:bodyPr wrap="square" rtlCol="0">
            <a:spAutoFit/>
          </a:bodyPr>
          <a:lstStyle/>
          <a:p>
            <a:r>
              <a:rPr lang="en-US" sz="1600" dirty="0" err="1">
                <a:solidFill>
                  <a:srgbClr val="C00000"/>
                </a:solidFill>
                <a:latin typeface="+mj-lt"/>
              </a:rPr>
              <a:t>Microservices</a:t>
            </a:r>
            <a:endParaRPr lang="en-US" sz="1600" dirty="0">
              <a:solidFill>
                <a:srgbClr val="C00000"/>
              </a:solidFill>
              <a:latin typeface="+mj-lt"/>
            </a:endParaRPr>
          </a:p>
        </p:txBody>
      </p:sp>
      <p:pic>
        <p:nvPicPr>
          <p:cNvPr id="47" name="Picture 46"/>
          <p:cNvPicPr>
            <a:picLocks noChangeAspect="1"/>
          </p:cNvPicPr>
          <p:nvPr/>
        </p:nvPicPr>
        <p:blipFill>
          <a:blip r:embed="rId7">
            <a:clrChange>
              <a:clrFrom>
                <a:srgbClr val="FFFFFF"/>
              </a:clrFrom>
              <a:clrTo>
                <a:srgbClr val="FFFFFF">
                  <a:alpha val="0"/>
                </a:srgbClr>
              </a:clrTo>
            </a:clrChange>
          </a:blip>
          <a:stretch>
            <a:fillRect/>
          </a:stretch>
        </p:blipFill>
        <p:spPr>
          <a:xfrm>
            <a:off x="5274600" y="4833158"/>
            <a:ext cx="1727672" cy="926282"/>
          </a:xfrm>
          <a:prstGeom prst="rect">
            <a:avLst/>
          </a:prstGeom>
        </p:spPr>
      </p:pic>
      <p:sp>
        <p:nvSpPr>
          <p:cNvPr id="49" name="TextBox 48"/>
          <p:cNvSpPr txBox="1"/>
          <p:nvPr/>
        </p:nvSpPr>
        <p:spPr>
          <a:xfrm rot="20487627">
            <a:off x="5584880" y="5061863"/>
            <a:ext cx="1530857" cy="338554"/>
          </a:xfrm>
          <a:prstGeom prst="rect">
            <a:avLst/>
          </a:prstGeom>
          <a:noFill/>
        </p:spPr>
        <p:txBody>
          <a:bodyPr wrap="square" rtlCol="0">
            <a:spAutoFit/>
          </a:bodyPr>
          <a:lstStyle/>
          <a:p>
            <a:r>
              <a:rPr lang="en-US" sz="1600" dirty="0">
                <a:solidFill>
                  <a:srgbClr val="C00000"/>
                </a:solidFill>
                <a:latin typeface="+mj-lt"/>
              </a:rPr>
              <a:t>Service Mesh</a:t>
            </a:r>
          </a:p>
        </p:txBody>
      </p:sp>
      <p:pic>
        <p:nvPicPr>
          <p:cNvPr id="50" name="Picture 49"/>
          <p:cNvPicPr>
            <a:picLocks noChangeAspect="1"/>
          </p:cNvPicPr>
          <p:nvPr/>
        </p:nvPicPr>
        <p:blipFill>
          <a:blip r:embed="rId7">
            <a:clrChange>
              <a:clrFrom>
                <a:srgbClr val="FFFFFF"/>
              </a:clrFrom>
              <a:clrTo>
                <a:srgbClr val="FFFFFF">
                  <a:alpha val="0"/>
                </a:srgbClr>
              </a:clrTo>
            </a:clrChange>
          </a:blip>
          <a:stretch>
            <a:fillRect/>
          </a:stretch>
        </p:blipFill>
        <p:spPr>
          <a:xfrm>
            <a:off x="5146385" y="1869529"/>
            <a:ext cx="1727672" cy="926282"/>
          </a:xfrm>
          <a:prstGeom prst="rect">
            <a:avLst/>
          </a:prstGeom>
        </p:spPr>
      </p:pic>
    </p:spTree>
    <p:extLst>
      <p:ext uri="{BB962C8B-B14F-4D97-AF65-F5344CB8AC3E}">
        <p14:creationId xmlns:p14="http://schemas.microsoft.com/office/powerpoint/2010/main" val="128613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7" grpId="0" animBg="1"/>
      <p:bldP spid="48" grpId="0"/>
      <p:bldP spid="5"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zövegdoboz 12"/>
          <p:cNvSpPr txBox="1"/>
          <p:nvPr/>
        </p:nvSpPr>
        <p:spPr>
          <a:xfrm>
            <a:off x="2195736" y="2834935"/>
            <a:ext cx="4644516" cy="954107"/>
          </a:xfrm>
          <a:prstGeom prst="rect">
            <a:avLst/>
          </a:prstGeom>
          <a:noFill/>
        </p:spPr>
        <p:txBody>
          <a:bodyPr wrap="square" rtlCol="0">
            <a:spAutoFit/>
          </a:bodyPr>
          <a:lstStyle/>
          <a:p>
            <a:pPr algn="ctr"/>
            <a:r>
              <a:rPr lang="en-US" sz="2800" b="1" dirty="0" smtClean="0"/>
              <a:t>How does </a:t>
            </a:r>
            <a:r>
              <a:rPr lang="en-US" sz="2800" b="1" dirty="0" err="1"/>
              <a:t>microservices</a:t>
            </a:r>
            <a:r>
              <a:rPr lang="en-US" sz="2800" b="1" dirty="0"/>
              <a:t> typically looks like?</a:t>
            </a:r>
          </a:p>
        </p:txBody>
      </p:sp>
    </p:spTree>
    <p:extLst>
      <p:ext uri="{BB962C8B-B14F-4D97-AF65-F5344CB8AC3E}">
        <p14:creationId xmlns:p14="http://schemas.microsoft.com/office/powerpoint/2010/main" val="20948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a:solidFill>
                  <a:srgbClr val="FAFBF9"/>
                </a:solidFill>
              </a:rPr>
              <a:t>This is not a </a:t>
            </a:r>
            <a:r>
              <a:rPr lang="en-US" sz="2400" dirty="0" err="1">
                <a:solidFill>
                  <a:srgbClr val="FAFBF9"/>
                </a:solidFill>
              </a:rPr>
              <a:t>Microservice</a:t>
            </a:r>
            <a:r>
              <a:rPr lang="en-US" sz="2400" dirty="0">
                <a:solidFill>
                  <a:srgbClr val="FAFBF9"/>
                </a:solidFill>
              </a:rPr>
              <a:t> Architecture!</a:t>
            </a:r>
            <a:endParaRPr lang="en-US" sz="2400" dirty="0">
              <a:solidFill>
                <a:schemeClr val="bg1">
                  <a:lumMod val="95000"/>
                </a:schemeClr>
              </a:solidFill>
            </a:endParaRPr>
          </a:p>
        </p:txBody>
      </p:sp>
      <p:sp>
        <p:nvSpPr>
          <p:cNvPr id="3" name="Ellipszis 2"/>
          <p:cNvSpPr/>
          <p:nvPr/>
        </p:nvSpPr>
        <p:spPr>
          <a:xfrm>
            <a:off x="359532" y="2402886"/>
            <a:ext cx="2106234" cy="2052228"/>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100" dirty="0">
                <a:solidFill>
                  <a:srgbClr val="404040"/>
                </a:solidFill>
              </a:rPr>
              <a:t>Web Server</a:t>
            </a:r>
            <a:endParaRPr lang="en-US" sz="2100" dirty="0">
              <a:solidFill>
                <a:srgbClr val="404040"/>
              </a:solidFill>
            </a:endParaRPr>
          </a:p>
        </p:txBody>
      </p:sp>
      <p:sp>
        <p:nvSpPr>
          <p:cNvPr id="5" name="Ellipszis 4"/>
          <p:cNvSpPr/>
          <p:nvPr/>
        </p:nvSpPr>
        <p:spPr>
          <a:xfrm>
            <a:off x="3532508" y="2402886"/>
            <a:ext cx="2106234" cy="2052228"/>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100" dirty="0" err="1">
                <a:solidFill>
                  <a:srgbClr val="404040"/>
                </a:solidFill>
              </a:rPr>
              <a:t>App</a:t>
            </a:r>
            <a:r>
              <a:rPr lang="hu-HU" sz="2100" dirty="0">
                <a:solidFill>
                  <a:srgbClr val="404040"/>
                </a:solidFill>
              </a:rPr>
              <a:t> Server</a:t>
            </a:r>
            <a:endParaRPr lang="en-US" sz="2100" dirty="0">
              <a:solidFill>
                <a:srgbClr val="404040"/>
              </a:solidFill>
            </a:endParaRPr>
          </a:p>
        </p:txBody>
      </p:sp>
      <p:sp>
        <p:nvSpPr>
          <p:cNvPr id="6" name="Ellipszis 5"/>
          <p:cNvSpPr/>
          <p:nvPr/>
        </p:nvSpPr>
        <p:spPr>
          <a:xfrm>
            <a:off x="6705485" y="2402886"/>
            <a:ext cx="2106234" cy="2052228"/>
          </a:xfrm>
          <a:prstGeom prst="ellipse">
            <a:avLst/>
          </a:prstGeom>
          <a:noFill/>
          <a:ln w="444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100" dirty="0">
                <a:solidFill>
                  <a:srgbClr val="404040"/>
                </a:solidFill>
              </a:rPr>
              <a:t>DB Server</a:t>
            </a:r>
            <a:endParaRPr lang="en-US" sz="2100" dirty="0">
              <a:solidFill>
                <a:srgbClr val="404040"/>
              </a:solidFill>
            </a:endParaRPr>
          </a:p>
        </p:txBody>
      </p:sp>
      <p:cxnSp>
        <p:nvCxnSpPr>
          <p:cNvPr id="7" name="Egyenes összekötő nyíllal 6"/>
          <p:cNvCxnSpPr/>
          <p:nvPr/>
        </p:nvCxnSpPr>
        <p:spPr>
          <a:xfrm>
            <a:off x="2303748" y="2888940"/>
            <a:ext cx="1350150" cy="0"/>
          </a:xfrm>
          <a:prstGeom prst="straightConnector1">
            <a:avLst/>
          </a:prstGeom>
          <a:ln w="41275">
            <a:solidFill>
              <a:schemeClr val="tx1">
                <a:lumMod val="85000"/>
                <a:lumOff val="1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a:off x="5531003" y="2888940"/>
            <a:ext cx="1350150" cy="0"/>
          </a:xfrm>
          <a:prstGeom prst="straightConnector1">
            <a:avLst/>
          </a:prstGeom>
          <a:ln w="41275">
            <a:solidFill>
              <a:schemeClr val="tx1">
                <a:lumMod val="85000"/>
                <a:lumOff val="1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p:nvPr/>
        </p:nvCxnSpPr>
        <p:spPr>
          <a:xfrm>
            <a:off x="2303748" y="3969060"/>
            <a:ext cx="1350150" cy="0"/>
          </a:xfrm>
          <a:prstGeom prst="straightConnector1">
            <a:avLst/>
          </a:prstGeom>
          <a:ln w="41275">
            <a:solidFill>
              <a:schemeClr val="tx1">
                <a:lumMod val="85000"/>
                <a:lumOff val="15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a:off x="5531003" y="3969060"/>
            <a:ext cx="1350150" cy="0"/>
          </a:xfrm>
          <a:prstGeom prst="straightConnector1">
            <a:avLst/>
          </a:prstGeom>
          <a:ln w="41275">
            <a:solidFill>
              <a:schemeClr val="tx1">
                <a:lumMod val="85000"/>
                <a:lumOff val="15000"/>
              </a:schemeClr>
            </a:solidFill>
            <a:prstDash val="sysDash"/>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18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a:solidFill>
                  <a:srgbClr val="FAFBF9"/>
                </a:solidFill>
              </a:rPr>
              <a:t>This is Getting There….</a:t>
            </a:r>
            <a:endParaRPr lang="en-US" sz="2400" dirty="0">
              <a:solidFill>
                <a:schemeClr val="bg1">
                  <a:lumMod val="95000"/>
                </a:schemeClr>
              </a:solidFill>
            </a:endParaRPr>
          </a:p>
        </p:txBody>
      </p:sp>
      <p:pic>
        <p:nvPicPr>
          <p:cNvPr id="4" name="Kép 3"/>
          <p:cNvPicPr>
            <a:picLocks noChangeAspect="1"/>
          </p:cNvPicPr>
          <p:nvPr/>
        </p:nvPicPr>
        <p:blipFill>
          <a:blip r:embed="rId2"/>
          <a:stretch>
            <a:fillRect/>
          </a:stretch>
        </p:blipFill>
        <p:spPr>
          <a:xfrm>
            <a:off x="183864" y="1592796"/>
            <a:ext cx="8842493" cy="4109285"/>
          </a:xfrm>
          <a:prstGeom prst="rect">
            <a:avLst/>
          </a:prstGeom>
        </p:spPr>
      </p:pic>
    </p:spTree>
    <p:extLst>
      <p:ext uri="{BB962C8B-B14F-4D97-AF65-F5344CB8AC3E}">
        <p14:creationId xmlns:p14="http://schemas.microsoft.com/office/powerpoint/2010/main" val="1951644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9144000" cy="764704"/>
          </a:xfrm>
        </p:spPr>
        <p:txBody>
          <a:bodyPr>
            <a:noAutofit/>
          </a:bodyPr>
          <a:lstStyle/>
          <a:p>
            <a:pPr algn="l"/>
            <a:r>
              <a:rPr lang="en-US" sz="2400" dirty="0">
                <a:solidFill>
                  <a:srgbClr val="FAFBF9"/>
                </a:solidFill>
              </a:rPr>
              <a:t>But </a:t>
            </a:r>
            <a:r>
              <a:rPr lang="en-US" sz="2400" dirty="0" err="1">
                <a:solidFill>
                  <a:srgbClr val="FAFBF9"/>
                </a:solidFill>
              </a:rPr>
              <a:t>Th</a:t>
            </a:r>
            <a:r>
              <a:rPr lang="hu-HU" sz="2400" dirty="0" err="1">
                <a:solidFill>
                  <a:srgbClr val="FAFBF9"/>
                </a:solidFill>
              </a:rPr>
              <a:t>ese</a:t>
            </a:r>
            <a:r>
              <a:rPr lang="en-US" sz="2400" dirty="0">
                <a:solidFill>
                  <a:srgbClr val="FAFBF9"/>
                </a:solidFill>
              </a:rPr>
              <a:t> </a:t>
            </a:r>
            <a:r>
              <a:rPr lang="hu-HU" sz="2400" dirty="0" err="1">
                <a:solidFill>
                  <a:srgbClr val="FAFBF9"/>
                </a:solidFill>
              </a:rPr>
              <a:t>are</a:t>
            </a:r>
            <a:r>
              <a:rPr lang="en-US" sz="2400" dirty="0">
                <a:solidFill>
                  <a:srgbClr val="FAFBF9"/>
                </a:solidFill>
              </a:rPr>
              <a:t> True </a:t>
            </a:r>
            <a:r>
              <a:rPr lang="en-US" sz="2400" dirty="0" err="1">
                <a:solidFill>
                  <a:srgbClr val="FAFBF9"/>
                </a:solidFill>
              </a:rPr>
              <a:t>Microservice</a:t>
            </a:r>
            <a:r>
              <a:rPr lang="en-US" sz="2400" dirty="0">
                <a:solidFill>
                  <a:srgbClr val="FAFBF9"/>
                </a:solidFill>
              </a:rPr>
              <a:t> Architecture</a:t>
            </a:r>
            <a:r>
              <a:rPr lang="hu-HU" sz="2400" dirty="0">
                <a:solidFill>
                  <a:srgbClr val="FAFBF9"/>
                </a:solidFill>
              </a:rPr>
              <a:t>s</a:t>
            </a:r>
            <a:r>
              <a:rPr lang="en-US" sz="2400" dirty="0">
                <a:solidFill>
                  <a:srgbClr val="FAFBF9"/>
                </a:solidFill>
              </a:rPr>
              <a:t>!</a:t>
            </a:r>
            <a:endParaRPr lang="en-US" sz="2400" dirty="0">
              <a:solidFill>
                <a:schemeClr val="bg1">
                  <a:lumMod val="95000"/>
                </a:schemeClr>
              </a:solidFill>
            </a:endParaRPr>
          </a:p>
        </p:txBody>
      </p:sp>
      <p:pic>
        <p:nvPicPr>
          <p:cNvPr id="4" name="Kép 3"/>
          <p:cNvPicPr>
            <a:picLocks noChangeAspect="1"/>
          </p:cNvPicPr>
          <p:nvPr/>
        </p:nvPicPr>
        <p:blipFill>
          <a:blip r:embed="rId3">
            <a:clrChange>
              <a:clrFrom>
                <a:srgbClr val="FFFFFF"/>
              </a:clrFrom>
              <a:clrTo>
                <a:srgbClr val="FFFFFF">
                  <a:alpha val="0"/>
                </a:srgbClr>
              </a:clrTo>
            </a:clrChange>
          </a:blip>
          <a:stretch>
            <a:fillRect/>
          </a:stretch>
        </p:blipFill>
        <p:spPr>
          <a:xfrm>
            <a:off x="359532" y="2024844"/>
            <a:ext cx="3790434" cy="3734279"/>
          </a:xfrm>
          <a:prstGeom prst="rect">
            <a:avLst/>
          </a:prstGeom>
        </p:spPr>
      </p:pic>
      <p:sp>
        <p:nvSpPr>
          <p:cNvPr id="8" name="Szövegdoboz 7"/>
          <p:cNvSpPr txBox="1"/>
          <p:nvPr/>
        </p:nvSpPr>
        <p:spPr>
          <a:xfrm>
            <a:off x="1719089" y="1632429"/>
            <a:ext cx="1071320" cy="461665"/>
          </a:xfrm>
          <a:prstGeom prst="rect">
            <a:avLst/>
          </a:prstGeom>
          <a:noFill/>
        </p:spPr>
        <p:txBody>
          <a:bodyPr wrap="none" rtlCol="0">
            <a:spAutoFit/>
          </a:bodyPr>
          <a:lstStyle/>
          <a:p>
            <a:pPr algn="ctr"/>
            <a:r>
              <a:rPr lang="hu-HU" sz="2400" dirty="0" err="1"/>
              <a:t>Twitter</a:t>
            </a:r>
            <a:endParaRPr lang="en-US" sz="2400" dirty="0"/>
          </a:p>
        </p:txBody>
      </p:sp>
      <p:pic>
        <p:nvPicPr>
          <p:cNvPr id="12" name="Kép 11"/>
          <p:cNvPicPr>
            <a:picLocks noChangeAspect="1"/>
          </p:cNvPicPr>
          <p:nvPr/>
        </p:nvPicPr>
        <p:blipFill>
          <a:blip r:embed="rId4"/>
          <a:stretch>
            <a:fillRect/>
          </a:stretch>
        </p:blipFill>
        <p:spPr>
          <a:xfrm>
            <a:off x="5004048" y="1970840"/>
            <a:ext cx="3981218" cy="3789608"/>
          </a:xfrm>
          <a:prstGeom prst="rect">
            <a:avLst/>
          </a:prstGeom>
        </p:spPr>
      </p:pic>
      <p:sp>
        <p:nvSpPr>
          <p:cNvPr id="13" name="Szövegdoboz 12"/>
          <p:cNvSpPr txBox="1"/>
          <p:nvPr/>
        </p:nvSpPr>
        <p:spPr>
          <a:xfrm>
            <a:off x="5563498" y="1632429"/>
            <a:ext cx="2862318" cy="461665"/>
          </a:xfrm>
          <a:prstGeom prst="rect">
            <a:avLst/>
          </a:prstGeom>
          <a:noFill/>
        </p:spPr>
        <p:txBody>
          <a:bodyPr wrap="square" rtlCol="0">
            <a:spAutoFit/>
          </a:bodyPr>
          <a:lstStyle/>
          <a:p>
            <a:pPr algn="ctr"/>
            <a:r>
              <a:rPr lang="hu-HU" sz="2400" dirty="0"/>
              <a:t>Amazon Web Service</a:t>
            </a:r>
            <a:endParaRPr lang="en-US" sz="2400" dirty="0"/>
          </a:p>
        </p:txBody>
      </p:sp>
      <p:sp>
        <p:nvSpPr>
          <p:cNvPr id="7" name="TextBox 6"/>
          <p:cNvSpPr txBox="1"/>
          <p:nvPr/>
        </p:nvSpPr>
        <p:spPr>
          <a:xfrm>
            <a:off x="0" y="5966872"/>
            <a:ext cx="9144000" cy="400110"/>
          </a:xfrm>
          <a:prstGeom prst="rect">
            <a:avLst/>
          </a:prstGeom>
          <a:noFill/>
        </p:spPr>
        <p:txBody>
          <a:bodyPr wrap="square" rtlCol="0">
            <a:spAutoFit/>
          </a:bodyPr>
          <a:lstStyle/>
          <a:p>
            <a:pPr algn="ctr"/>
            <a:r>
              <a:rPr lang="en-US" sz="2000" dirty="0" smtClean="0">
                <a:solidFill>
                  <a:schemeClr val="accent1"/>
                </a:solidFill>
              </a:rPr>
              <a:t>Complexity moved from application into the network!</a:t>
            </a:r>
          </a:p>
        </p:txBody>
      </p:sp>
    </p:spTree>
    <p:extLst>
      <p:ext uri="{BB962C8B-B14F-4D97-AF65-F5344CB8AC3E}">
        <p14:creationId xmlns:p14="http://schemas.microsoft.com/office/powerpoint/2010/main" val="201207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144000" cy="770665"/>
          </a:xfrm>
        </p:spPr>
        <p:txBody>
          <a:bodyPr>
            <a:noAutofit/>
          </a:bodyPr>
          <a:lstStyle/>
          <a:p>
            <a:pPr algn="l"/>
            <a:r>
              <a:rPr lang="en-US" sz="2400" dirty="0" smtClean="0">
                <a:solidFill>
                  <a:srgbClr val="FAFBF9"/>
                </a:solidFill>
              </a:rPr>
              <a:t>The </a:t>
            </a:r>
            <a:r>
              <a:rPr lang="en-US" sz="2400" dirty="0">
                <a:solidFill>
                  <a:srgbClr val="FAFBF9"/>
                </a:solidFill>
              </a:rPr>
              <a:t>Need of Common Features in Service Components</a:t>
            </a:r>
            <a:endParaRPr lang="en-US" sz="2400" dirty="0">
              <a:solidFill>
                <a:schemeClr val="bg1">
                  <a:lumMod val="95000"/>
                </a:schemeClr>
              </a:solidFill>
            </a:endParaRPr>
          </a:p>
        </p:txBody>
      </p:sp>
      <p:sp>
        <p:nvSpPr>
          <p:cNvPr id="17" name="Alcím 2"/>
          <p:cNvSpPr txBox="1">
            <a:spLocks/>
          </p:cNvSpPr>
          <p:nvPr/>
        </p:nvSpPr>
        <p:spPr>
          <a:xfrm>
            <a:off x="178713" y="941684"/>
            <a:ext cx="4897343" cy="3927476"/>
          </a:xfrm>
          <a:prstGeom prst="rect">
            <a:avLst/>
          </a:prstGeom>
        </p:spPr>
        <p:txBody>
          <a:bodyPr vert="horz" lIns="68580" tIns="34290" rIns="68580" bIns="34290" rtlCol="0">
            <a:normAutofit/>
          </a:bodyPr>
          <a:lstStyle/>
          <a:p>
            <a:pPr marL="257175" indent="-257175">
              <a:spcBef>
                <a:spcPts val="300"/>
              </a:spcBef>
              <a:buFont typeface="Wingdings" panose="05000000000000000000" pitchFamily="2" charset="2"/>
              <a:buChar char="§"/>
            </a:pPr>
            <a:r>
              <a:rPr lang="en-US" sz="2100" dirty="0"/>
              <a:t>Dynamic service discovery</a:t>
            </a:r>
          </a:p>
          <a:p>
            <a:pPr marL="257175" indent="-257175">
              <a:spcBef>
                <a:spcPts val="300"/>
              </a:spcBef>
              <a:buFont typeface="Wingdings" panose="05000000000000000000" pitchFamily="2" charset="2"/>
              <a:buChar char="§"/>
            </a:pPr>
            <a:r>
              <a:rPr lang="en-US" sz="2100" dirty="0"/>
              <a:t>Load balancing</a:t>
            </a:r>
            <a:endParaRPr lang="hu-HU" sz="2100" dirty="0"/>
          </a:p>
          <a:p>
            <a:pPr marL="257175" indent="-257175">
              <a:spcBef>
                <a:spcPts val="300"/>
              </a:spcBef>
              <a:buFont typeface="Wingdings" panose="05000000000000000000" pitchFamily="2" charset="2"/>
              <a:buChar char="§"/>
            </a:pPr>
            <a:r>
              <a:rPr lang="en-US" sz="2100" dirty="0"/>
              <a:t>Health checks</a:t>
            </a:r>
          </a:p>
        </p:txBody>
      </p:sp>
      <p:sp>
        <p:nvSpPr>
          <p:cNvPr id="3" name="Téglalap 2"/>
          <p:cNvSpPr/>
          <p:nvPr/>
        </p:nvSpPr>
        <p:spPr>
          <a:xfrm>
            <a:off x="4572000" y="3031029"/>
            <a:ext cx="486054" cy="48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églalap 22"/>
          <p:cNvSpPr/>
          <p:nvPr/>
        </p:nvSpPr>
        <p:spPr>
          <a:xfrm>
            <a:off x="7110282" y="3031029"/>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2</a:t>
            </a:r>
          </a:p>
        </p:txBody>
      </p:sp>
      <p:sp>
        <p:nvSpPr>
          <p:cNvPr id="24" name="Téglalap 23"/>
          <p:cNvSpPr/>
          <p:nvPr/>
        </p:nvSpPr>
        <p:spPr>
          <a:xfrm>
            <a:off x="7110282" y="4057143"/>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3</a:t>
            </a:r>
          </a:p>
        </p:txBody>
      </p:sp>
      <p:sp>
        <p:nvSpPr>
          <p:cNvPr id="25" name="Téglalap 24"/>
          <p:cNvSpPr/>
          <p:nvPr/>
        </p:nvSpPr>
        <p:spPr>
          <a:xfrm>
            <a:off x="7102138" y="2004915"/>
            <a:ext cx="486054" cy="4860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1</a:t>
            </a:r>
          </a:p>
        </p:txBody>
      </p:sp>
      <p:sp>
        <p:nvSpPr>
          <p:cNvPr id="7" name="Ellipszis 6"/>
          <p:cNvSpPr/>
          <p:nvPr/>
        </p:nvSpPr>
        <p:spPr>
          <a:xfrm>
            <a:off x="6192180" y="3208473"/>
            <a:ext cx="108012" cy="108012"/>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Egyenes összekötő nyíllal 8"/>
          <p:cNvCxnSpPr>
            <a:stCxn id="3" idx="3"/>
            <a:endCxn id="7" idx="2"/>
          </p:cNvCxnSpPr>
          <p:nvPr/>
        </p:nvCxnSpPr>
        <p:spPr>
          <a:xfrm flipV="1">
            <a:off x="5058054" y="3262479"/>
            <a:ext cx="1134126" cy="1157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a:stCxn id="7" idx="6"/>
            <a:endCxn id="23" idx="1"/>
          </p:cNvCxnSpPr>
          <p:nvPr/>
        </p:nvCxnSpPr>
        <p:spPr>
          <a:xfrm>
            <a:off x="6300192" y="3262479"/>
            <a:ext cx="810090" cy="1157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a:stCxn id="7" idx="6"/>
            <a:endCxn id="25" idx="1"/>
          </p:cNvCxnSpPr>
          <p:nvPr/>
        </p:nvCxnSpPr>
        <p:spPr>
          <a:xfrm flipV="1">
            <a:off x="6300194" y="2247942"/>
            <a:ext cx="801946" cy="1014537"/>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a:stCxn id="7" idx="6"/>
            <a:endCxn id="24" idx="1"/>
          </p:cNvCxnSpPr>
          <p:nvPr/>
        </p:nvCxnSpPr>
        <p:spPr>
          <a:xfrm>
            <a:off x="6300192" y="3262479"/>
            <a:ext cx="810090" cy="1037691"/>
          </a:xfrm>
          <a:prstGeom prst="straightConnector1">
            <a:avLst/>
          </a:prstGeom>
          <a:ln w="38100">
            <a:solidFill>
              <a:srgbClr val="404040"/>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a:off x="3383868" y="1034734"/>
            <a:ext cx="324036" cy="972108"/>
          </a:xfrm>
          <a:prstGeom prst="rightBrace">
            <a:avLst>
              <a:gd name="adj1" fmla="val 49486"/>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pic>
        <p:nvPicPr>
          <p:cNvPr id="16" name="Picture 6" descr="Image result for kuberne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458" y="1034736"/>
            <a:ext cx="1225719" cy="10506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274969" y="2659985"/>
            <a:ext cx="1080120" cy="369332"/>
          </a:xfrm>
          <a:prstGeom prst="rect">
            <a:avLst/>
          </a:prstGeom>
          <a:noFill/>
        </p:spPr>
        <p:txBody>
          <a:bodyPr wrap="square" rtlCol="0">
            <a:spAutoFit/>
          </a:bodyPr>
          <a:lstStyle/>
          <a:p>
            <a:r>
              <a:rPr lang="en-US" dirty="0" smtClean="0"/>
              <a:t>Service A</a:t>
            </a:r>
            <a:endParaRPr lang="en-US" dirty="0"/>
          </a:p>
        </p:txBody>
      </p:sp>
      <p:sp>
        <p:nvSpPr>
          <p:cNvPr id="18" name="TextBox 17"/>
          <p:cNvSpPr txBox="1"/>
          <p:nvPr/>
        </p:nvSpPr>
        <p:spPr>
          <a:xfrm>
            <a:off x="6805105" y="1600536"/>
            <a:ext cx="1080120" cy="369332"/>
          </a:xfrm>
          <a:prstGeom prst="rect">
            <a:avLst/>
          </a:prstGeom>
          <a:noFill/>
        </p:spPr>
        <p:txBody>
          <a:bodyPr wrap="square" rtlCol="0">
            <a:spAutoFit/>
          </a:bodyPr>
          <a:lstStyle/>
          <a:p>
            <a:r>
              <a:rPr lang="en-US" dirty="0" smtClean="0"/>
              <a:t>Service B</a:t>
            </a:r>
            <a:endParaRPr lang="en-US" dirty="0"/>
          </a:p>
        </p:txBody>
      </p:sp>
    </p:spTree>
    <p:extLst>
      <p:ext uri="{BB962C8B-B14F-4D97-AF65-F5344CB8AC3E}">
        <p14:creationId xmlns:p14="http://schemas.microsoft.com/office/powerpoint/2010/main" val="213299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5879</TotalTime>
  <Words>938</Words>
  <Application>Microsoft Office PowerPoint</Application>
  <PresentationFormat>On-screen Show (4:3)</PresentationFormat>
  <Paragraphs>274</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Office-téma</vt:lpstr>
      <vt:lpstr>PowerPoint Presentation</vt:lpstr>
      <vt:lpstr>The Way Applications Are Developed and Deployed Has Fundamentally Changed</vt:lpstr>
      <vt:lpstr>Introduction – DevOps Drivers</vt:lpstr>
      <vt:lpstr>Introduction – DevOps Drivers</vt:lpstr>
      <vt:lpstr>PowerPoint Presentation</vt:lpstr>
      <vt:lpstr>This is not a Microservice Architecture!</vt:lpstr>
      <vt:lpstr>This is Getting There….</vt:lpstr>
      <vt:lpstr>But These are True Microservice Architectures!</vt:lpstr>
      <vt:lpstr>The Need of Common Features in Service Components</vt:lpstr>
      <vt:lpstr>The Need of Common Features in Service Components</vt:lpstr>
      <vt:lpstr>PowerPoint Presentation</vt:lpstr>
      <vt:lpstr>What is a Service Mesh?</vt:lpstr>
      <vt:lpstr>Evolution: 1G - Shared Libraries</vt:lpstr>
      <vt:lpstr>Evolution: 2G - Linkerd</vt:lpstr>
      <vt:lpstr>Per-node vs. Sidecar Model</vt:lpstr>
      <vt:lpstr>Evolution: 3G - Service Meshes</vt:lpstr>
      <vt:lpstr>Examples: routing</vt:lpstr>
      <vt:lpstr>Examples: visibility</vt:lpstr>
      <vt:lpstr>Examples: visibility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David</dc:creator>
  <cp:lastModifiedBy>Windows User</cp:lastModifiedBy>
  <cp:revision>909</cp:revision>
  <dcterms:created xsi:type="dcterms:W3CDTF">2016-11-11T16:11:17Z</dcterms:created>
  <dcterms:modified xsi:type="dcterms:W3CDTF">2019-04-01T17:00:56Z</dcterms:modified>
</cp:coreProperties>
</file>