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hape 3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8472457" y="4725595"/>
            <a:ext cx="294435" cy="268842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rgbClr val="44546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idx="1"/>
          </p:nvPr>
        </p:nvSpPr>
        <p:spPr>
          <a:xfrm>
            <a:off x="628650" y="1369219"/>
            <a:ext cx="7886700" cy="3263401"/>
          </a:xfrm>
          <a:prstGeom prst="rect">
            <a:avLst/>
          </a:prstGeom>
        </p:spPr>
        <p:txBody>
          <a:bodyPr lIns="68574" tIns="68574" rIns="68574" bIns="68574"/>
          <a:lstStyle>
            <a:lvl1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1139" indent="-453389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75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47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68574" tIns="68574" rIns="68574" bIns="68574" anchor="b"/>
          <a:lstStyle>
            <a:lvl1pPr algn="ctr">
              <a:lnSpc>
                <a:spcPct val="90000"/>
              </a:lnSpc>
              <a:defRPr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1143000" y="2701527"/>
            <a:ext cx="6858000" cy="1241701"/>
          </a:xfrm>
          <a:prstGeom prst="rect">
            <a:avLst/>
          </a:prstGeom>
        </p:spPr>
        <p:txBody>
          <a:bodyPr lIns="68574" tIns="68574" rIns="68574" bIns="68574"/>
          <a:lstStyle>
            <a:lvl1pPr marL="0" indent="0" algn="ctr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 algn="ctr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 algn="ctr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 algn="ctr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 algn="ctr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623887" y="1282303"/>
            <a:ext cx="7886701" cy="2139602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623887" y="3442096"/>
            <a:ext cx="7886701" cy="1125301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sz="half" idx="1"/>
          </p:nvPr>
        </p:nvSpPr>
        <p:spPr>
          <a:xfrm>
            <a:off x="628650" y="1369219"/>
            <a:ext cx="3886200" cy="3263401"/>
          </a:xfrm>
          <a:prstGeom prst="rect">
            <a:avLst/>
          </a:prstGeom>
        </p:spPr>
        <p:txBody>
          <a:bodyPr lIns="68574" tIns="68574" rIns="68574" bIns="68574"/>
          <a:lstStyle>
            <a:lvl1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1139" indent="-453389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75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47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Google Shape;79;p18"/>
          <p:cNvSpPr txBox="1"/>
          <p:nvPr>
            <p:ph type="body" sz="half" idx="13"/>
          </p:nvPr>
        </p:nvSpPr>
        <p:spPr>
          <a:xfrm>
            <a:off x="4629150" y="1369219"/>
            <a:ext cx="3886200" cy="3263401"/>
          </a:xfrm>
          <a:prstGeom prst="rect">
            <a:avLst/>
          </a:prstGeom>
        </p:spPr>
        <p:txBody>
          <a:bodyPr lIns="68574" tIns="68574" rIns="68574" bIns="68574"/>
          <a:lstStyle/>
          <a:p>
            <a: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/>
          <p:nvPr>
            <p:ph type="title"/>
          </p:nvPr>
        </p:nvSpPr>
        <p:spPr>
          <a:xfrm>
            <a:off x="629839" y="273843"/>
            <a:ext cx="7886701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2" name="Body Level One…"/>
          <p:cNvSpPr txBox="1"/>
          <p:nvPr>
            <p:ph type="body" sz="quarter" idx="1"/>
          </p:nvPr>
        </p:nvSpPr>
        <p:spPr>
          <a:xfrm>
            <a:off x="629839" y="1260871"/>
            <a:ext cx="3868501" cy="618001"/>
          </a:xfrm>
          <a:prstGeom prst="rect">
            <a:avLst/>
          </a:prstGeom>
        </p:spPr>
        <p:txBody>
          <a:bodyPr lIns="68574" tIns="68574" rIns="68574" bIns="68574" anchor="b"/>
          <a:lstStyle>
            <a:lvl1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Google Shape;86;p19"/>
          <p:cNvSpPr txBox="1"/>
          <p:nvPr>
            <p:ph type="body" sz="half" idx="13"/>
          </p:nvPr>
        </p:nvSpPr>
        <p:spPr>
          <a:xfrm>
            <a:off x="629840" y="1878806"/>
            <a:ext cx="3868500" cy="2763301"/>
          </a:xfrm>
          <a:prstGeom prst="rect">
            <a:avLst/>
          </a:prstGeom>
        </p:spPr>
        <p:txBody>
          <a:bodyPr lIns="68574" tIns="68574" rIns="68574" bIns="68574"/>
          <a:lstStyle/>
          <a:p>
            <a: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87;p19"/>
          <p:cNvSpPr txBox="1"/>
          <p:nvPr>
            <p:ph type="body" sz="quarter" idx="14"/>
          </p:nvPr>
        </p:nvSpPr>
        <p:spPr>
          <a:xfrm>
            <a:off x="4629150" y="1260871"/>
            <a:ext cx="3887400" cy="618001"/>
          </a:xfrm>
          <a:prstGeom prst="rect">
            <a:avLst/>
          </a:prstGeom>
        </p:spPr>
        <p:txBody>
          <a:bodyPr lIns="68574" tIns="68574" rIns="68574" bIns="68574" anchor="b"/>
          <a:lstStyle/>
          <a:p>
            <a: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88;p19"/>
          <p:cNvSpPr txBox="1"/>
          <p:nvPr>
            <p:ph type="body" sz="half" idx="15"/>
          </p:nvPr>
        </p:nvSpPr>
        <p:spPr>
          <a:xfrm>
            <a:off x="4629150" y="1878806"/>
            <a:ext cx="3887400" cy="2763301"/>
          </a:xfrm>
          <a:prstGeom prst="rect">
            <a:avLst/>
          </a:prstGeom>
        </p:spPr>
        <p:txBody>
          <a:bodyPr lIns="68574" tIns="68574" rIns="68574" bIns="68574"/>
          <a:lstStyle/>
          <a:p>
            <a: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629839" y="342900"/>
            <a:ext cx="2949002" cy="1200300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sz="half" idx="1"/>
          </p:nvPr>
        </p:nvSpPr>
        <p:spPr>
          <a:xfrm>
            <a:off x="3887389" y="740568"/>
            <a:ext cx="4629301" cy="3655202"/>
          </a:xfrm>
          <a:prstGeom prst="rect">
            <a:avLst/>
          </a:prstGeom>
        </p:spPr>
        <p:txBody>
          <a:bodyPr lIns="68574" tIns="68574" rIns="68574" bIns="68574"/>
          <a:lstStyle>
            <a:lvl1pPr indent="-3810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6107" indent="-413657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900" indent="-4572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23110" indent="-51816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80310" indent="-51816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Google Shape;100;p21"/>
          <p:cNvSpPr txBox="1"/>
          <p:nvPr>
            <p:ph type="body" sz="quarter" idx="13"/>
          </p:nvPr>
        </p:nvSpPr>
        <p:spPr>
          <a:xfrm>
            <a:off x="629839" y="1543049"/>
            <a:ext cx="2949002" cy="2858702"/>
          </a:xfrm>
          <a:prstGeom prst="rect">
            <a:avLst/>
          </a:prstGeom>
        </p:spPr>
        <p:txBody>
          <a:bodyPr lIns="68574" tIns="68574" rIns="68574" bIns="68574"/>
          <a:lstStyle/>
          <a:p>
            <a: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xfrm>
            <a:off x="629839" y="342900"/>
            <a:ext cx="2949002" cy="1200300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2" name="Google Shape;106;p22"/>
          <p:cNvSpPr/>
          <p:nvPr>
            <p:ph type="pic" sz="half" idx="13"/>
          </p:nvPr>
        </p:nvSpPr>
        <p:spPr>
          <a:xfrm>
            <a:off x="3887389" y="740568"/>
            <a:ext cx="4629301" cy="3655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629839" y="1543050"/>
            <a:ext cx="2949002" cy="2858700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idx="1"/>
          </p:nvPr>
        </p:nvSpPr>
        <p:spPr>
          <a:xfrm rot="5400000">
            <a:off x="2940299" y="-942432"/>
            <a:ext cx="3263401" cy="7886701"/>
          </a:xfrm>
          <a:prstGeom prst="rect">
            <a:avLst/>
          </a:prstGeom>
        </p:spPr>
        <p:txBody>
          <a:bodyPr lIns="68574" tIns="68574" rIns="68574" bIns="68574"/>
          <a:lstStyle>
            <a:lvl1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1139" indent="-453389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75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47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xfrm rot="5400000">
            <a:off x="5350049" y="1467542"/>
            <a:ext cx="4359000" cy="19716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idx="1"/>
          </p:nvPr>
        </p:nvSpPr>
        <p:spPr>
          <a:xfrm rot="5400000">
            <a:off x="1349474" y="-447056"/>
            <a:ext cx="4359000" cy="5800801"/>
          </a:xfrm>
          <a:prstGeom prst="rect">
            <a:avLst/>
          </a:prstGeom>
        </p:spPr>
        <p:txBody>
          <a:bodyPr lIns="68574" tIns="68574" rIns="68574" bIns="68574"/>
          <a:lstStyle>
            <a:lvl1pPr indent="-3619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1139" indent="-453389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875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4750" indent="-4762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8314218" y="4806438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0" y="0"/>
            <a:ext cx="9144000" cy="762900"/>
          </a:xfrm>
          <a:prstGeom prst="rect">
            <a:avLst/>
          </a:prstGeom>
          <a:solidFill>
            <a:srgbClr val="E14504"/>
          </a:solidFill>
        </p:spPr>
        <p:txBody>
          <a:bodyPr lIns="68574" tIns="68574" rIns="68574" bIns="68574" anchor="ctr"/>
          <a:lstStyle>
            <a:lvl1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Google Shape;126;p25"/>
          <p:cNvSpPr/>
          <p:nvPr>
            <p:ph type="pic" idx="13"/>
          </p:nvPr>
        </p:nvSpPr>
        <p:spPr>
          <a:xfrm>
            <a:off x="0" y="762899"/>
            <a:ext cx="9144000" cy="4380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8472457" y="4725595"/>
            <a:ext cx="294435" cy="268842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rgbClr val="44546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32;p27" descr="Google Shape;132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138" y="-18637"/>
            <a:ext cx="9210277" cy="518078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/>
          <p:nvPr>
            <p:ph type="title"/>
          </p:nvPr>
        </p:nvSpPr>
        <p:spPr>
          <a:xfrm>
            <a:off x="4298350" y="1742500"/>
            <a:ext cx="3134400" cy="1205700"/>
          </a:xfrm>
          <a:prstGeom prst="rect">
            <a:avLst/>
          </a:prstGeom>
        </p:spPr>
        <p:txBody>
          <a:bodyPr lIns="68574" tIns="68574" rIns="68574" bIns="68574"/>
          <a:lstStyle>
            <a:lvl1pPr algn="r">
              <a:lnSpc>
                <a:spcPct val="90000"/>
              </a:lnSpc>
              <a:defRPr sz="2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20" name="Google Shape;134;p27" descr="Google Shape;134;p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250" y="710774"/>
            <a:ext cx="5721499" cy="8450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9" name="Google Shape;137;p28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8" name="Body Level One…"/>
          <p:cNvSpPr txBox="1"/>
          <p:nvPr>
            <p:ph type="body" idx="1"/>
          </p:nvPr>
        </p:nvSpPr>
        <p:spPr>
          <a:xfrm>
            <a:off x="628525" y="1403275"/>
            <a:ext cx="7886701" cy="2874600"/>
          </a:xfrm>
          <a:prstGeom prst="rect">
            <a:avLst/>
          </a:prstGeom>
        </p:spPr>
        <p:txBody>
          <a:bodyPr lIns="68574" tIns="68574" rIns="68574" bIns="68574"/>
          <a:lstStyle>
            <a:lvl1pPr indent="-457200">
              <a:lnSpc>
                <a:spcPct val="90000"/>
              </a:lnSpc>
              <a:spcBef>
                <a:spcPts val="800"/>
              </a:spcBef>
              <a:buClr>
                <a:srgbClr val="DC4405"/>
              </a:buClr>
              <a:buSzPts val="2400"/>
              <a:buFontTx/>
              <a:buAutoNum type="arabicPeriod" startAt="1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028700" indent="-457200">
              <a:lnSpc>
                <a:spcPct val="90000"/>
              </a:lnSpc>
              <a:spcBef>
                <a:spcPts val="800"/>
              </a:spcBef>
              <a:buClr>
                <a:srgbClr val="DC4405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65910" indent="-518160">
              <a:lnSpc>
                <a:spcPct val="90000"/>
              </a:lnSpc>
              <a:spcBef>
                <a:spcPts val="800"/>
              </a:spcBef>
              <a:buClr>
                <a:srgbClr val="DC4405"/>
              </a:buClr>
              <a:buSzPts val="2400"/>
              <a:buFontTx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055585" indent="-544285">
              <a:lnSpc>
                <a:spcPct val="90000"/>
              </a:lnSpc>
              <a:spcBef>
                <a:spcPts val="800"/>
              </a:spcBef>
              <a:buClr>
                <a:srgbClr val="DC4405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12785" indent="-544285">
              <a:lnSpc>
                <a:spcPct val="90000"/>
              </a:lnSpc>
              <a:spcBef>
                <a:spcPts val="800"/>
              </a:spcBef>
              <a:buClr>
                <a:srgbClr val="DC4405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Google Shape;142;p29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/>
          <p:nvPr>
            <p:ph type="title"/>
          </p:nvPr>
        </p:nvSpPr>
        <p:spPr>
          <a:xfrm>
            <a:off x="628650" y="352219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8" name="Google Shape;146;p30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">
    <p:bg>
      <p:bgPr>
        <a:solidFill>
          <a:srgbClr val="DC44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Text"/>
          <p:cNvSpPr txBox="1"/>
          <p:nvPr>
            <p:ph type="title"/>
          </p:nvPr>
        </p:nvSpPr>
        <p:spPr>
          <a:xfrm>
            <a:off x="628650" y="3827319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50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5" name="Body Level One…"/>
          <p:cNvSpPr txBox="1"/>
          <p:nvPr>
            <p:ph type="body" idx="1"/>
          </p:nvPr>
        </p:nvSpPr>
        <p:spPr>
          <a:xfrm>
            <a:off x="628525" y="1403275"/>
            <a:ext cx="7886701" cy="2874600"/>
          </a:xfrm>
          <a:prstGeom prst="rect">
            <a:avLst/>
          </a:prstGeom>
        </p:spPr>
        <p:txBody>
          <a:bodyPr lIns="68574" tIns="68574" rIns="68574" bIns="68574"/>
          <a:lstStyle>
            <a:lvl1pPr indent="-457200">
              <a:lnSpc>
                <a:spcPct val="90000"/>
              </a:lnSpc>
              <a:spcBef>
                <a:spcPts val="800"/>
              </a:spcBef>
              <a:buClr>
                <a:srgbClr val="44546A"/>
              </a:buClr>
              <a:buSzPts val="2400"/>
              <a:buFontTx/>
              <a:buAutoNum type="arabicPeriod" startAt="1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028700" indent="-457200">
              <a:lnSpc>
                <a:spcPct val="90000"/>
              </a:lnSpc>
              <a:spcBef>
                <a:spcPts val="800"/>
              </a:spcBef>
              <a:buClr>
                <a:srgbClr val="44546A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65910" indent="-518160">
              <a:lnSpc>
                <a:spcPct val="90000"/>
              </a:lnSpc>
              <a:spcBef>
                <a:spcPts val="800"/>
              </a:spcBef>
              <a:buClr>
                <a:srgbClr val="44546A"/>
              </a:buClr>
              <a:buSzPts val="2400"/>
              <a:buFontTx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055585" indent="-544285">
              <a:lnSpc>
                <a:spcPct val="90000"/>
              </a:lnSpc>
              <a:spcBef>
                <a:spcPts val="800"/>
              </a:spcBef>
              <a:buClr>
                <a:srgbClr val="44546A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12785" indent="-544285">
              <a:lnSpc>
                <a:spcPct val="90000"/>
              </a:lnSpc>
              <a:spcBef>
                <a:spcPts val="800"/>
              </a:spcBef>
              <a:buClr>
                <a:srgbClr val="44546A"/>
              </a:buClr>
              <a:buSzPts val="2400"/>
              <a:buFontTx/>
              <a:buChar char="■"/>
              <a:def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Google Shape;154;p32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/>
          <p:nvPr>
            <p:ph type="title"/>
          </p:nvPr>
        </p:nvSpPr>
        <p:spPr>
          <a:xfrm>
            <a:off x="628650" y="273849"/>
            <a:ext cx="4359000" cy="37290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45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5" name="Google Shape;158;p33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161;p34"/>
          <p:cNvSpPr txBox="1"/>
          <p:nvPr/>
        </p:nvSpPr>
        <p:spPr>
          <a:xfrm>
            <a:off x="-855000" y="4809525"/>
            <a:ext cx="3691200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">
                <a:solidFill>
                  <a:srgbClr val="DC440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CONFIDENTIAL &amp; PROPRIETARY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_1">
    <p:bg>
      <p:bgPr>
        <a:solidFill>
          <a:srgbClr val="242D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Text"/>
          <p:cNvSpPr txBox="1"/>
          <p:nvPr>
            <p:ph type="title"/>
          </p:nvPr>
        </p:nvSpPr>
        <p:spPr>
          <a:xfrm>
            <a:off x="628650" y="3827319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5000">
                <a:solidFill>
                  <a:srgbClr val="ACB8C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xfrm>
            <a:off x="8840592" y="4810776"/>
            <a:ext cx="264892" cy="2717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lIns="68574" tIns="68574" rIns="68574" bIns="68574" anchor="b"/>
          <a:lstStyle>
            <a:lvl1pPr algn="ctr">
              <a:lnSpc>
                <a:spcPct val="90000"/>
              </a:lnSpc>
              <a:defRPr sz="5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0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 lIns="68574" tIns="68574" rIns="68574" bIns="68574"/>
          <a:lstStyle>
            <a:lvl1pPr marL="361950" indent="-266700" algn="ctr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61950" indent="209550" algn="ctr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61950" indent="685800" algn="ctr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61950" indent="1149350" algn="ctr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61950" indent="1606550" algn="ctr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8820026" y="4762241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/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</p:spPr>
        <p:txBody>
          <a:bodyPr lIns="68574" tIns="68574" rIns="68574" bIns="68574" anchor="ctr"/>
          <a:lstStyle>
            <a:lvl1pPr>
              <a:lnSpc>
                <a:spcPct val="90000"/>
              </a:lnSpc>
              <a:defRPr sz="330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9" name="Google Shape;174;p37"/>
          <p:cNvSpPr/>
          <p:nvPr>
            <p:ph type="pic" sz="half" idx="13"/>
          </p:nvPr>
        </p:nvSpPr>
        <p:spPr>
          <a:xfrm>
            <a:off x="628650" y="1598019"/>
            <a:ext cx="3086100" cy="3545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0" name="Body Level One…"/>
          <p:cNvSpPr txBox="1"/>
          <p:nvPr>
            <p:ph type="body" sz="half" idx="1"/>
          </p:nvPr>
        </p:nvSpPr>
        <p:spPr>
          <a:xfrm>
            <a:off x="4104083" y="1597819"/>
            <a:ext cx="4411202" cy="2843100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71550" indent="-400050">
              <a:lnSpc>
                <a:spcPct val="90000"/>
              </a:lnSpc>
              <a:spcBef>
                <a:spcPts val="800"/>
              </a:spcBef>
              <a:buClrTx/>
              <a:buSzPts val="2100"/>
              <a:buFontTx/>
              <a:buChar char="•"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01139" indent="-453389">
              <a:lnSpc>
                <a:spcPct val="90000"/>
              </a:lnSpc>
              <a:spcBef>
                <a:spcPts val="800"/>
              </a:spcBef>
              <a:buClrTx/>
              <a:buSzPts val="2100"/>
              <a:buFontTx/>
              <a:buChar char="•"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987550" indent="-476250">
              <a:lnSpc>
                <a:spcPct val="90000"/>
              </a:lnSpc>
              <a:spcBef>
                <a:spcPts val="800"/>
              </a:spcBef>
              <a:buClrTx/>
              <a:buSzPts val="2100"/>
              <a:buFontTx/>
              <a:buChar char="•"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44750" indent="-476250">
              <a:lnSpc>
                <a:spcPct val="90000"/>
              </a:lnSpc>
              <a:spcBef>
                <a:spcPts val="800"/>
              </a:spcBef>
              <a:buClrTx/>
              <a:buSzPts val="2100"/>
              <a:buFontTx/>
              <a:buChar char="•"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Google Shape;176;p37"/>
          <p:cNvSpPr txBox="1"/>
          <p:nvPr>
            <p:ph type="body" sz="quarter" idx="14"/>
          </p:nvPr>
        </p:nvSpPr>
        <p:spPr>
          <a:xfrm>
            <a:off x="628649" y="954337"/>
            <a:ext cx="1602302" cy="685801"/>
          </a:xfrm>
          <a:prstGeom prst="rect">
            <a:avLst/>
          </a:prstGeom>
        </p:spPr>
        <p:txBody>
          <a:bodyPr lIns="68574" tIns="68574" rIns="68574" bIns="68574"/>
          <a:lstStyle/>
          <a:p>
            <a: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2100">
                <a:solidFill>
                  <a:srgbClr val="E1450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312" name="Slide Number"/>
          <p:cNvSpPr txBox="1"/>
          <p:nvPr>
            <p:ph type="sldNum" sz="quarter" idx="2"/>
          </p:nvPr>
        </p:nvSpPr>
        <p:spPr>
          <a:xfrm>
            <a:off x="8306963" y="4800088"/>
            <a:ext cx="208388" cy="2082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ansition Slide 1">
    <p:bg>
      <p:bgPr>
        <a:solidFill>
          <a:srgbClr val="E145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ody Level One…"/>
          <p:cNvSpPr txBox="1"/>
          <p:nvPr>
            <p:ph type="body" sz="quarter" idx="1"/>
          </p:nvPr>
        </p:nvSpPr>
        <p:spPr>
          <a:xfrm>
            <a:off x="753666" y="4327921"/>
            <a:ext cx="4980000" cy="685801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57300" indent="-685800">
              <a:lnSpc>
                <a:spcPct val="90000"/>
              </a:lnSpc>
              <a:spcBef>
                <a:spcPts val="800"/>
              </a:spcBef>
              <a:buClrTx/>
              <a:buSzPts val="3600"/>
              <a:buFontTx/>
              <a:buChar char="•"/>
              <a:defRPr sz="36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4989" indent="-777239">
              <a:lnSpc>
                <a:spcPct val="90000"/>
              </a:lnSpc>
              <a:spcBef>
                <a:spcPts val="800"/>
              </a:spcBef>
              <a:buClrTx/>
              <a:buSzPts val="3600"/>
              <a:buFontTx/>
              <a:buChar char="•"/>
              <a:defRPr sz="36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327728" indent="-816428">
              <a:lnSpc>
                <a:spcPct val="90000"/>
              </a:lnSpc>
              <a:spcBef>
                <a:spcPts val="800"/>
              </a:spcBef>
              <a:buClrTx/>
              <a:buSzPts val="3600"/>
              <a:buFontTx/>
              <a:buChar char="•"/>
              <a:defRPr sz="36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784928" indent="-816428">
              <a:lnSpc>
                <a:spcPct val="90000"/>
              </a:lnSpc>
              <a:spcBef>
                <a:spcPts val="800"/>
              </a:spcBef>
              <a:buClrTx/>
              <a:buSzPts val="3600"/>
              <a:buFontTx/>
              <a:buChar char="•"/>
              <a:defRPr sz="3600">
                <a:solidFill>
                  <a:srgbClr val="FF8F6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xfrm>
            <a:off x="8306963" y="4800088"/>
            <a:ext cx="208388" cy="2082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181;p39"/>
          <p:cNvSpPr txBox="1"/>
          <p:nvPr/>
        </p:nvSpPr>
        <p:spPr>
          <a:xfrm>
            <a:off x="125599" y="4800675"/>
            <a:ext cx="3231302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CONFIDENTIAL &amp; PROPRIETARY | TRUEMOTION, INC.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xfrm>
            <a:off x="8904352" y="4848876"/>
            <a:ext cx="201132" cy="1955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184;p40" descr="Google Shape;184;p40"/>
          <p:cNvPicPr>
            <a:picLocks noChangeAspect="1"/>
          </p:cNvPicPr>
          <p:nvPr/>
        </p:nvPicPr>
        <p:blipFill>
          <a:blip r:embed="rId2">
            <a:extLst/>
          </a:blip>
          <a:srcRect l="12502" t="0" r="12494" b="24997"/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Google Shape;187;p40"/>
          <p:cNvSpPr txBox="1"/>
          <p:nvPr/>
        </p:nvSpPr>
        <p:spPr>
          <a:xfrm>
            <a:off x="874381" y="1775378"/>
            <a:ext cx="7395300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xfrm>
            <a:off x="8306963" y="4800088"/>
            <a:ext cx="208388" cy="2082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htsa.gov/distracted-driving/distracted-driving-kill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-fars.nhtsa.dot.gov/Main/index.aspx" TargetMode="External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edia.corporate-ir.net/media_files/IROL/81/81824/qInter/2018/18Q3/operations.html" TargetMode="External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hyperlink" Target="mailto:hello@gotruemotion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92;p41"/>
          <p:cNvSpPr txBox="1"/>
          <p:nvPr>
            <p:ph type="ctrTitle"/>
          </p:nvPr>
        </p:nvSpPr>
        <p:spPr>
          <a:xfrm>
            <a:off x="311707" y="363575"/>
            <a:ext cx="8520602" cy="2052599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DISTRACTED DRIVING KILLS</a:t>
            </a:r>
          </a:p>
        </p:txBody>
      </p:sp>
      <p:sp>
        <p:nvSpPr>
          <p:cNvPr id="347" name="Google Shape;193;p41"/>
          <p:cNvSpPr txBox="1"/>
          <p:nvPr>
            <p:ph type="subTitle" sz="half" idx="1"/>
          </p:nvPr>
        </p:nvSpPr>
        <p:spPr>
          <a:xfrm>
            <a:off x="311699" y="2529325"/>
            <a:ext cx="8520602" cy="1934401"/>
          </a:xfrm>
          <a:prstGeom prst="rect">
            <a:avLst/>
          </a:prstGeom>
        </p:spPr>
        <p:txBody>
          <a:bodyPr/>
          <a:lstStyle/>
          <a:p>
            <a:pPr marL="0" indent="0">
              <a:defRPr b="1" sz="3600">
                <a:solidFill>
                  <a:srgbClr val="E1450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9 people a day</a:t>
            </a:r>
          </a:p>
          <a:p>
            <a:pPr marL="0" indent="0">
              <a:defRPr>
                <a:latin typeface="Montserrat"/>
                <a:ea typeface="Montserrat"/>
                <a:cs typeface="Montserrat"/>
                <a:sym typeface="Montserrat"/>
              </a:defRPr>
            </a:pPr>
            <a:r>
              <a:t>3,500 people a year</a:t>
            </a:r>
          </a:p>
          <a:p>
            <a:pPr marL="0" indent="0">
              <a:defRPr>
                <a:latin typeface="Montserrat"/>
                <a:ea typeface="Montserrat"/>
                <a:cs typeface="Montserrat"/>
                <a:sym typeface="Montserrat"/>
              </a:defRPr>
            </a:pPr>
            <a:r>
              <a:t>Injures 390,000 a year</a:t>
            </a:r>
          </a:p>
          <a:p>
            <a:pPr marL="0" indent="0">
              <a:defRPr b="1" sz="1400">
                <a:latin typeface="Montserrat"/>
                <a:ea typeface="Montserrat"/>
                <a:cs typeface="Montserrat"/>
                <a:sym typeface="Montserrat"/>
              </a:defRPr>
            </a:pPr>
            <a:r>
              <a:t>In the US alone</a:t>
            </a:r>
          </a:p>
        </p:txBody>
      </p:sp>
      <p:sp>
        <p:nvSpPr>
          <p:cNvPr id="348" name="Google Shape;194;p41"/>
          <p:cNvSpPr txBox="1"/>
          <p:nvPr/>
        </p:nvSpPr>
        <p:spPr>
          <a:xfrm>
            <a:off x="5400249" y="4837050"/>
            <a:ext cx="37521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https://www.nhtsa.gov/distracted-driving/distracted-driving-kills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199;p42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350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51" name="AND IT’S GETTING WORSE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AND IT’S GETTING WORSE</a:t>
              </a:r>
            </a:p>
          </p:txBody>
        </p:sp>
      </p:grpSp>
      <p:sp>
        <p:nvSpPr>
          <p:cNvPr id="353" name="Google Shape;200;p42"/>
          <p:cNvSpPr txBox="1"/>
          <p:nvPr/>
        </p:nvSpPr>
        <p:spPr>
          <a:xfrm>
            <a:off x="5400249" y="4837050"/>
            <a:ext cx="3752101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https://www-fars.nhtsa.dot.gov/Main/index.aspx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</p:txBody>
      </p:sp>
      <p:pic>
        <p:nvPicPr>
          <p:cNvPr id="354" name="Chart&#10;&#10;Google Shape;201;p42" descr="ChartGoogle Shape;201;p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5562" y="1067700"/>
            <a:ext cx="6092868" cy="3773269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Google Shape;202;p42"/>
          <p:cNvSpPr/>
          <p:nvPr/>
        </p:nvSpPr>
        <p:spPr>
          <a:xfrm rot="20143264">
            <a:off x="6862767" y="2883087"/>
            <a:ext cx="1025831" cy="2504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4405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207;p43" descr="Google Shape;207;p43"/>
          <p:cNvPicPr>
            <a:picLocks noChangeAspect="1"/>
          </p:cNvPicPr>
          <p:nvPr/>
        </p:nvPicPr>
        <p:blipFill>
          <a:blip r:embed="rId2">
            <a:extLst/>
          </a:blip>
          <a:srcRect l="0" t="0" r="0" b="9371"/>
          <a:stretch>
            <a:fillRect/>
          </a:stretch>
        </p:blipFill>
        <p:spPr>
          <a:xfrm>
            <a:off x="0" y="539349"/>
            <a:ext cx="9144001" cy="4604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Google Shape;208;p43"/>
          <p:cNvSpPr txBox="1"/>
          <p:nvPr>
            <p:ph type="sldNum" sz="quarter" idx="4294967295"/>
          </p:nvPr>
        </p:nvSpPr>
        <p:spPr>
          <a:xfrm>
            <a:off x="8932412" y="4810776"/>
            <a:ext cx="173072" cy="271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/>
          <a:lstStyle>
            <a:lvl1pPr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9" name="Google Shape;209;p43"/>
          <p:cNvSpPr/>
          <p:nvPr/>
        </p:nvSpPr>
        <p:spPr>
          <a:xfrm>
            <a:off x="-29425" y="-19231"/>
            <a:ext cx="9144001" cy="5189700"/>
          </a:xfrm>
          <a:prstGeom prst="rect">
            <a:avLst/>
          </a:prstGeom>
          <a:solidFill>
            <a:srgbClr val="000000">
              <a:alpha val="24710"/>
            </a:srgbClr>
          </a:solidFill>
          <a:ln w="38100">
            <a:solidFill>
              <a:srgbClr val="FFFFFF">
                <a:alpha val="0"/>
              </a:srgbClr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grpSp>
        <p:nvGrpSpPr>
          <p:cNvPr id="362" name="Google Shape;210;p43"/>
          <p:cNvGrpSpPr/>
          <p:nvPr/>
        </p:nvGrpSpPr>
        <p:grpSpPr>
          <a:xfrm>
            <a:off x="682255" y="3578119"/>
            <a:ext cx="1371601" cy="639301"/>
            <a:chOff x="0" y="0"/>
            <a:chExt cx="1371600" cy="639299"/>
          </a:xfrm>
        </p:grpSpPr>
        <p:sp>
          <p:nvSpPr>
            <p:cNvPr id="360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5B9BD5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61" name="Active Use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Active Use</a:t>
              </a:r>
            </a:p>
          </p:txBody>
        </p:sp>
      </p:grpSp>
      <p:grpSp>
        <p:nvGrpSpPr>
          <p:cNvPr id="365" name="Google Shape;211;p43"/>
          <p:cNvGrpSpPr/>
          <p:nvPr/>
        </p:nvGrpSpPr>
        <p:grpSpPr>
          <a:xfrm>
            <a:off x="2855878" y="3578119"/>
            <a:ext cx="1371601" cy="639301"/>
            <a:chOff x="0" y="0"/>
            <a:chExt cx="1371600" cy="639299"/>
          </a:xfrm>
        </p:grpSpPr>
        <p:sp>
          <p:nvSpPr>
            <p:cNvPr id="363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5B9BD5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64" name="Passive Use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Passive Use</a:t>
              </a:r>
            </a:p>
          </p:txBody>
        </p:sp>
      </p:grpSp>
      <p:grpSp>
        <p:nvGrpSpPr>
          <p:cNvPr id="368" name="Google Shape;212;p43"/>
          <p:cNvGrpSpPr/>
          <p:nvPr/>
        </p:nvGrpSpPr>
        <p:grpSpPr>
          <a:xfrm>
            <a:off x="5029499" y="3578119"/>
            <a:ext cx="1371601" cy="639301"/>
            <a:chOff x="0" y="0"/>
            <a:chExt cx="1371600" cy="639299"/>
          </a:xfrm>
        </p:grpSpPr>
        <p:sp>
          <p:nvSpPr>
            <p:cNvPr id="366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70AD47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67" name="Handheld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Handheld</a:t>
              </a:r>
            </a:p>
          </p:txBody>
        </p:sp>
      </p:grpSp>
      <p:grpSp>
        <p:nvGrpSpPr>
          <p:cNvPr id="371" name="Google Shape;213;p43"/>
          <p:cNvGrpSpPr/>
          <p:nvPr/>
        </p:nvGrpSpPr>
        <p:grpSpPr>
          <a:xfrm>
            <a:off x="7203122" y="3578119"/>
            <a:ext cx="1371601" cy="639301"/>
            <a:chOff x="0" y="0"/>
            <a:chExt cx="1371600" cy="639299"/>
          </a:xfrm>
        </p:grpSpPr>
        <p:sp>
          <p:nvSpPr>
            <p:cNvPr id="369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70AD47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70" name="Handsfree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Handsfree</a:t>
              </a:r>
            </a:p>
          </p:txBody>
        </p:sp>
      </p:grpSp>
      <p:grpSp>
        <p:nvGrpSpPr>
          <p:cNvPr id="374" name="Google Shape;214;p43"/>
          <p:cNvGrpSpPr/>
          <p:nvPr/>
        </p:nvGrpSpPr>
        <p:grpSpPr>
          <a:xfrm>
            <a:off x="1825256" y="2320819"/>
            <a:ext cx="1371601" cy="639300"/>
            <a:chOff x="0" y="0"/>
            <a:chExt cx="1371600" cy="639299"/>
          </a:xfrm>
        </p:grpSpPr>
        <p:sp>
          <p:nvSpPr>
            <p:cNvPr id="372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5B9BD5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73" name="Phone Use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Phone Use</a:t>
              </a:r>
            </a:p>
          </p:txBody>
        </p:sp>
      </p:grpSp>
      <p:grpSp>
        <p:nvGrpSpPr>
          <p:cNvPr id="377" name="Google Shape;215;p43"/>
          <p:cNvGrpSpPr/>
          <p:nvPr/>
        </p:nvGrpSpPr>
        <p:grpSpPr>
          <a:xfrm>
            <a:off x="6108205" y="2320819"/>
            <a:ext cx="1371601" cy="639300"/>
            <a:chOff x="0" y="0"/>
            <a:chExt cx="1371600" cy="639299"/>
          </a:xfrm>
        </p:grpSpPr>
        <p:sp>
          <p:nvSpPr>
            <p:cNvPr id="375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70AD47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76" name="Phone Calls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Phone Calls</a:t>
              </a:r>
            </a:p>
          </p:txBody>
        </p:sp>
      </p:grpSp>
      <p:grpSp>
        <p:nvGrpSpPr>
          <p:cNvPr id="380" name="Google Shape;216;p43"/>
          <p:cNvGrpSpPr/>
          <p:nvPr/>
        </p:nvGrpSpPr>
        <p:grpSpPr>
          <a:xfrm>
            <a:off x="3939806" y="1120669"/>
            <a:ext cx="1371601" cy="639300"/>
            <a:chOff x="0" y="0"/>
            <a:chExt cx="1371600" cy="639299"/>
          </a:xfrm>
        </p:grpSpPr>
        <p:sp>
          <p:nvSpPr>
            <p:cNvPr id="378" name="Rectangle"/>
            <p:cNvSpPr/>
            <p:nvPr/>
          </p:nvSpPr>
          <p:spPr>
            <a:xfrm>
              <a:off x="0" y="0"/>
              <a:ext cx="1371600" cy="639300"/>
            </a:xfrm>
            <a:prstGeom prst="rect">
              <a:avLst/>
            </a:prstGeom>
            <a:solidFill>
              <a:srgbClr val="7F7F7F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79" name="Distraction"/>
            <p:cNvSpPr txBox="1"/>
            <p:nvPr/>
          </p:nvSpPr>
          <p:spPr>
            <a:xfrm>
              <a:off x="0" y="143124"/>
              <a:ext cx="1371600" cy="35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Distraction</a:t>
              </a:r>
            </a:p>
          </p:txBody>
        </p:sp>
      </p:grpSp>
      <p:sp>
        <p:nvSpPr>
          <p:cNvPr id="388" name="Google Shape;217;p43"/>
          <p:cNvSpPr/>
          <p:nvPr/>
        </p:nvSpPr>
        <p:spPr>
          <a:xfrm>
            <a:off x="3099422" y="1774322"/>
            <a:ext cx="937703" cy="532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89" name="Google Shape;218;p43"/>
          <p:cNvSpPr/>
          <p:nvPr/>
        </p:nvSpPr>
        <p:spPr>
          <a:xfrm>
            <a:off x="5229074" y="1774322"/>
            <a:ext cx="961583" cy="532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90" name="Google Shape;219;p43"/>
          <p:cNvSpPr/>
          <p:nvPr/>
        </p:nvSpPr>
        <p:spPr>
          <a:xfrm>
            <a:off x="1671635" y="2974472"/>
            <a:ext cx="535782" cy="58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91" name="Google Shape;220;p43"/>
          <p:cNvSpPr/>
          <p:nvPr/>
        </p:nvSpPr>
        <p:spPr>
          <a:xfrm>
            <a:off x="2784841" y="2974472"/>
            <a:ext cx="483105" cy="58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92" name="Google Shape;221;p43"/>
          <p:cNvSpPr/>
          <p:nvPr/>
        </p:nvSpPr>
        <p:spPr>
          <a:xfrm>
            <a:off x="6001803" y="2974472"/>
            <a:ext cx="505644" cy="58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93" name="Google Shape;222;p43"/>
          <p:cNvSpPr/>
          <p:nvPr/>
        </p:nvSpPr>
        <p:spPr>
          <a:xfrm>
            <a:off x="7084871" y="2974472"/>
            <a:ext cx="513243" cy="58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/>
          <a:lstStyle/>
          <a:p>
            <a:pPr/>
          </a:p>
        </p:txBody>
      </p:sp>
      <p:sp>
        <p:nvSpPr>
          <p:cNvPr id="387" name="Google Shape;223;p43"/>
          <p:cNvSpPr txBox="1"/>
          <p:nvPr>
            <p:ph type="title"/>
          </p:nvPr>
        </p:nvSpPr>
        <p:spPr>
          <a:xfrm>
            <a:off x="0" y="-19225"/>
            <a:ext cx="9144000" cy="759000"/>
          </a:xfrm>
          <a:prstGeom prst="rect">
            <a:avLst/>
          </a:prstGeom>
          <a:solidFill>
            <a:srgbClr val="E14504"/>
          </a:solidFill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ARE YOU DISTRACTED?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228;p44"/>
          <p:cNvSpPr txBox="1"/>
          <p:nvPr>
            <p:ph type="body" sz="half" idx="1"/>
          </p:nvPr>
        </p:nvSpPr>
        <p:spPr>
          <a:xfrm>
            <a:off x="4722674" y="884275"/>
            <a:ext cx="3808202" cy="3684600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lnSpc>
                <a:spcPct val="100000"/>
              </a:lnSpc>
              <a:buSzTx/>
              <a:buNone/>
              <a:defRPr b="1" sz="2910">
                <a:solidFill>
                  <a:srgbClr val="E1450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UBI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Risk profiling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Data driven pricing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Behavior modification</a:t>
            </a:r>
            <a:endParaRPr b="1"/>
          </a:p>
          <a:p>
            <a:pPr marL="0" indent="0" defTabSz="886968">
              <a:lnSpc>
                <a:spcPct val="100000"/>
              </a:lnSpc>
              <a:spcBef>
                <a:spcPts val="900"/>
              </a:spcBef>
              <a:buSzTx/>
              <a:buNone/>
              <a:defRPr b="1" sz="2910">
                <a:solidFill>
                  <a:srgbClr val="E1450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CLAIMS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Investigate crashes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Submit claims, Prefill FNOL</a:t>
            </a:r>
          </a:p>
          <a:p>
            <a:pPr marL="0" indent="0" defTabSz="886968">
              <a:lnSpc>
                <a:spcPct val="100000"/>
              </a:lnSpc>
              <a:spcBef>
                <a:spcPts val="900"/>
              </a:spcBef>
              <a:buSzTx/>
              <a:buNone/>
              <a:defRPr b="1" sz="2910">
                <a:solidFill>
                  <a:srgbClr val="E1450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ENGAGEMENT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Increase retention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Montserrat"/>
                <a:ea typeface="Montserrat"/>
                <a:cs typeface="Montserrat"/>
                <a:sym typeface="Montserrat"/>
              </a:defRPr>
            </a:pPr>
            <a:r>
              <a:t>Reduce distracted driving</a:t>
            </a:r>
          </a:p>
        </p:txBody>
      </p:sp>
      <p:grpSp>
        <p:nvGrpSpPr>
          <p:cNvPr id="398" name="Google Shape;229;p44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396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397" name="IMPACT ON BUSINESS = OPPORTUNITY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IMPACT ON BUSINESS = OPPORTUNITY</a:t>
              </a:r>
            </a:p>
          </p:txBody>
        </p:sp>
      </p:grpSp>
      <p:sp>
        <p:nvSpPr>
          <p:cNvPr id="399" name="Google Shape;230;p44"/>
          <p:cNvSpPr txBox="1"/>
          <p:nvPr/>
        </p:nvSpPr>
        <p:spPr>
          <a:xfrm>
            <a:off x="-1" y="4837200"/>
            <a:ext cx="5261102" cy="59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000" u="sng">
                <a:solidFill>
                  <a:schemeClr val="accent5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http://media.corporate-ir.net/media_files/IROL/81/81824/qInter/2018/18Q3/operations.html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 algn="r"/>
            <a:endParaRPr sz="1000">
              <a:solidFill>
                <a:schemeClr val="accent2">
                  <a:lumOff val="21764"/>
                </a:schemeClr>
              </a:solidFill>
            </a:endParaRPr>
          </a:p>
        </p:txBody>
      </p:sp>
      <p:pic>
        <p:nvPicPr>
          <p:cNvPr id="400" name="Chart&#10;&#10;Google Shape;231;p44" descr="ChartGoogle Shape;231;p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375" y="1931399"/>
            <a:ext cx="3714751" cy="229695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Google Shape;232;p44"/>
          <p:cNvSpPr txBox="1"/>
          <p:nvPr/>
        </p:nvSpPr>
        <p:spPr>
          <a:xfrm>
            <a:off x="462375" y="1371677"/>
            <a:ext cx="4260301" cy="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lnSpc>
                <a:spcPct val="115000"/>
              </a:lnSpc>
              <a:spcBef>
                <a:spcPts val="1600"/>
              </a:spcBef>
              <a:defRPr b="1" sz="18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COST EFFICIENCIES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3"/>
      <p:bldP build="p" bldLvl="1" animBg="1" rev="0" advAuto="0" spid="395" grpId="4"/>
      <p:bldP build="whole" bldLvl="1" animBg="1" rev="0" advAuto="0" spid="401" grpId="2"/>
      <p:bldP build="whole" bldLvl="1" animBg="1" rev="0" advAuto="0" spid="4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237;p45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403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04" name="CUSTOMER EXPECTATIONS = OPPORTUNITY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CUSTOMER EXPECTATIONS = OPPORTUNITY</a:t>
              </a:r>
            </a:p>
          </p:txBody>
        </p:sp>
      </p:grpSp>
      <p:grpSp>
        <p:nvGrpSpPr>
          <p:cNvPr id="409" name="Google Shape;238;p45"/>
          <p:cNvGrpSpPr/>
          <p:nvPr/>
        </p:nvGrpSpPr>
        <p:grpSpPr>
          <a:xfrm>
            <a:off x="7370999" y="1738725"/>
            <a:ext cx="1561501" cy="1530601"/>
            <a:chOff x="0" y="0"/>
            <a:chExt cx="1561500" cy="1530599"/>
          </a:xfrm>
        </p:grpSpPr>
        <p:sp>
          <p:nvSpPr>
            <p:cNvPr id="406" name="Google Shape;239;p45"/>
            <p:cNvSpPr/>
            <p:nvPr/>
          </p:nvSpPr>
          <p:spPr>
            <a:xfrm>
              <a:off x="-1" y="0"/>
              <a:ext cx="1561502" cy="1530600"/>
            </a:xfrm>
            <a:prstGeom prst="ellipse">
              <a:avLst/>
            </a:prstGeom>
            <a:solidFill>
              <a:srgbClr val="DC44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07" name="Google Shape;240;p45"/>
            <p:cNvSpPr txBox="1"/>
            <p:nvPr/>
          </p:nvSpPr>
          <p:spPr>
            <a:xfrm>
              <a:off x="158074" y="878161"/>
              <a:ext cx="1245302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Theft and damage alerts</a:t>
              </a:r>
            </a:p>
          </p:txBody>
        </p:sp>
        <p:pic>
          <p:nvPicPr>
            <p:cNvPr id="408" name="Google Shape;241;p45" descr="Google Shape;241;p4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6385" y="379424"/>
              <a:ext cx="548701" cy="548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6" name="Google Shape;242;p45"/>
          <p:cNvGrpSpPr/>
          <p:nvPr/>
        </p:nvGrpSpPr>
        <p:grpSpPr>
          <a:xfrm>
            <a:off x="285924" y="1738725"/>
            <a:ext cx="3332752" cy="1530601"/>
            <a:chOff x="0" y="0"/>
            <a:chExt cx="3332750" cy="1530599"/>
          </a:xfrm>
        </p:grpSpPr>
        <p:sp>
          <p:nvSpPr>
            <p:cNvPr id="410" name="Google Shape;243;p45"/>
            <p:cNvSpPr/>
            <p:nvPr/>
          </p:nvSpPr>
          <p:spPr>
            <a:xfrm>
              <a:off x="-1" y="0"/>
              <a:ext cx="1561502" cy="1530600"/>
            </a:xfrm>
            <a:prstGeom prst="ellipse">
              <a:avLst/>
            </a:prstGeom>
            <a:solidFill>
              <a:srgbClr val="DC44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11" name="Google Shape;244;p45"/>
            <p:cNvSpPr/>
            <p:nvPr/>
          </p:nvSpPr>
          <p:spPr>
            <a:xfrm>
              <a:off x="1771250" y="0"/>
              <a:ext cx="1561501" cy="1530600"/>
            </a:xfrm>
            <a:prstGeom prst="ellipse">
              <a:avLst/>
            </a:prstGeom>
            <a:solidFill>
              <a:srgbClr val="DC44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pic>
          <p:nvPicPr>
            <p:cNvPr id="412" name="Google Shape;245;p45" descr="Google Shape;245;p45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8200" r="0" b="0"/>
            <a:stretch>
              <a:fillRect/>
            </a:stretch>
          </p:blipFill>
          <p:spPr>
            <a:xfrm>
              <a:off x="316140" y="379424"/>
              <a:ext cx="929224" cy="76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3" name="Google Shape;246;p45"/>
            <p:cNvSpPr txBox="1"/>
            <p:nvPr/>
          </p:nvSpPr>
          <p:spPr>
            <a:xfrm>
              <a:off x="158099" y="878161"/>
              <a:ext cx="1245302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Breakdown services</a:t>
              </a:r>
            </a:p>
          </p:txBody>
        </p:sp>
        <p:sp>
          <p:nvSpPr>
            <p:cNvPr id="414" name="Google Shape;247;p45"/>
            <p:cNvSpPr txBox="1"/>
            <p:nvPr/>
          </p:nvSpPr>
          <p:spPr>
            <a:xfrm>
              <a:off x="1929350" y="878161"/>
              <a:ext cx="1245301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Repair shop discounts</a:t>
              </a:r>
            </a:p>
          </p:txBody>
        </p:sp>
        <p:pic>
          <p:nvPicPr>
            <p:cNvPr id="415" name="Google Shape;248;p45" descr="Google Shape;248;p4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43100" y="379424"/>
              <a:ext cx="617751" cy="617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3" name="Google Shape;249;p45"/>
          <p:cNvGrpSpPr/>
          <p:nvPr/>
        </p:nvGrpSpPr>
        <p:grpSpPr>
          <a:xfrm>
            <a:off x="3828450" y="1738725"/>
            <a:ext cx="3332775" cy="1530601"/>
            <a:chOff x="0" y="0"/>
            <a:chExt cx="3332774" cy="1530599"/>
          </a:xfrm>
        </p:grpSpPr>
        <p:sp>
          <p:nvSpPr>
            <p:cNvPr id="417" name="Google Shape;250;p45"/>
            <p:cNvSpPr/>
            <p:nvPr/>
          </p:nvSpPr>
          <p:spPr>
            <a:xfrm>
              <a:off x="1771274" y="0"/>
              <a:ext cx="1561501" cy="1530600"/>
            </a:xfrm>
            <a:prstGeom prst="ellipse">
              <a:avLst/>
            </a:prstGeom>
            <a:solidFill>
              <a:srgbClr val="DC44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18" name="Google Shape;251;p45"/>
            <p:cNvSpPr/>
            <p:nvPr/>
          </p:nvSpPr>
          <p:spPr>
            <a:xfrm>
              <a:off x="0" y="0"/>
              <a:ext cx="1561501" cy="1530600"/>
            </a:xfrm>
            <a:prstGeom prst="ellipse">
              <a:avLst/>
            </a:prstGeom>
            <a:solidFill>
              <a:srgbClr val="DC44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19" name="Google Shape;252;p45"/>
            <p:cNvSpPr txBox="1"/>
            <p:nvPr/>
          </p:nvSpPr>
          <p:spPr>
            <a:xfrm>
              <a:off x="1929374" y="878161"/>
              <a:ext cx="1245300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Safe driving rewards</a:t>
              </a:r>
            </a:p>
          </p:txBody>
        </p:sp>
        <p:sp>
          <p:nvSpPr>
            <p:cNvPr id="420" name="Google Shape;253;p45"/>
            <p:cNvSpPr txBox="1"/>
            <p:nvPr/>
          </p:nvSpPr>
          <p:spPr>
            <a:xfrm>
              <a:off x="158088" y="878161"/>
              <a:ext cx="1245300" cy="335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Safe driving alerts</a:t>
              </a:r>
            </a:p>
          </p:txBody>
        </p:sp>
        <p:pic>
          <p:nvPicPr>
            <p:cNvPr id="421" name="Google Shape;254;p45" descr="Google Shape;254;p4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67787" y="379424"/>
              <a:ext cx="568488" cy="568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Google Shape;255;p45" descr="Google Shape;255;p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6400" y="379424"/>
              <a:ext cx="548700" cy="54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3"/>
      <p:bldP build="whole" bldLvl="1" animBg="1" rev="0" advAuto="0" spid="416" grpId="1"/>
      <p:bldP build="whole" bldLvl="1" animBg="1" rev="0" advAuto="0" spid="4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260;p46"/>
          <p:cNvSpPr txBox="1"/>
          <p:nvPr>
            <p:ph type="body" sz="half" idx="1"/>
          </p:nvPr>
        </p:nvSpPr>
        <p:spPr>
          <a:xfrm>
            <a:off x="4572000" y="1152475"/>
            <a:ext cx="4260301" cy="3416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Machine Learning at the core</a:t>
            </a:r>
          </a:p>
          <a:p>
            <a:pPr>
              <a:spcBef>
                <a:spcPts val="1600"/>
              </a:spcBef>
              <a:buClr>
                <a:srgbClr val="434343"/>
              </a:buClr>
              <a:buFont typeface="Helvetica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Contextualizes raw sensor data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GPS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Gyro, Mag, Accelerometer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Barometer</a:t>
            </a:r>
          </a:p>
          <a:p>
            <a:pPr>
              <a:buClr>
                <a:srgbClr val="434343"/>
              </a:buClr>
              <a:buFont typeface="Helvetica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Identifies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Trips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MOT, Driver</a:t>
            </a:r>
          </a:p>
          <a:p>
            <a:pPr lvl="1" marL="914400" indent="-317500">
              <a:buClr>
                <a:srgbClr val="434343"/>
              </a:buClr>
              <a:buSzPts val="1400"/>
              <a:buFont typeface="Helvetica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Events</a:t>
            </a:r>
          </a:p>
          <a:p>
            <a:pPr>
              <a:buClr>
                <a:srgbClr val="434343"/>
              </a:buClr>
              <a:buFont typeface="Helvetica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Already processed </a:t>
            </a:r>
            <a:r>
              <a:rPr u="sng"/>
              <a:t>110TB</a:t>
            </a:r>
            <a:r>
              <a:t> data!</a:t>
            </a:r>
          </a:p>
        </p:txBody>
      </p:sp>
      <p:grpSp>
        <p:nvGrpSpPr>
          <p:cNvPr id="428" name="Google Shape;261;p46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426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27" name="DRIVING DATA ENABLES NEXT-GEN INSURANCE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DRIVING DATA ENABLES NEXT-GEN INSURANCE</a:t>
              </a:r>
            </a:p>
          </p:txBody>
        </p:sp>
      </p:grpSp>
      <p:pic>
        <p:nvPicPr>
          <p:cNvPr id="429" name="Google Shape;262;p46" descr="Google Shape;262;p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8763" y="776524"/>
            <a:ext cx="4168301" cy="41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Google Shape;263;p46" descr="Google Shape;263;p4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439" y="776524"/>
            <a:ext cx="4168301" cy="416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268;p47" descr="Google Shape;268;p47"/>
          <p:cNvPicPr>
            <a:picLocks noChangeAspect="1"/>
          </p:cNvPicPr>
          <p:nvPr/>
        </p:nvPicPr>
        <p:blipFill>
          <a:blip r:embed="rId2">
            <a:extLst/>
          </a:blip>
          <a:srcRect l="0" t="31074" r="0" b="31070"/>
          <a:stretch>
            <a:fillRect/>
          </a:stretch>
        </p:blipFill>
        <p:spPr>
          <a:xfrm>
            <a:off x="0" y="762899"/>
            <a:ext cx="9143950" cy="438060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Google Shape;269;p47"/>
          <p:cNvSpPr txBox="1"/>
          <p:nvPr/>
        </p:nvSpPr>
        <p:spPr>
          <a:xfrm>
            <a:off x="1007663" y="1822730"/>
            <a:ext cx="10335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Distraction Data</a:t>
            </a:r>
          </a:p>
        </p:txBody>
      </p:sp>
      <p:sp>
        <p:nvSpPr>
          <p:cNvPr id="434" name="Google Shape;270;p47"/>
          <p:cNvSpPr txBox="1"/>
          <p:nvPr/>
        </p:nvSpPr>
        <p:spPr>
          <a:xfrm>
            <a:off x="4501224" y="854455"/>
            <a:ext cx="12042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Ride Sharing Indicator</a:t>
            </a:r>
          </a:p>
        </p:txBody>
      </p:sp>
      <p:sp>
        <p:nvSpPr>
          <p:cNvPr id="435" name="Google Shape;271;p47"/>
          <p:cNvSpPr txBox="1"/>
          <p:nvPr/>
        </p:nvSpPr>
        <p:spPr>
          <a:xfrm>
            <a:off x="7793287" y="2382187"/>
            <a:ext cx="10335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Reward Programs</a:t>
            </a:r>
          </a:p>
        </p:txBody>
      </p:sp>
      <p:sp>
        <p:nvSpPr>
          <p:cNvPr id="436" name="Google Shape;272;p47"/>
          <p:cNvSpPr txBox="1"/>
          <p:nvPr/>
        </p:nvSpPr>
        <p:spPr>
          <a:xfrm>
            <a:off x="6807975" y="1242600"/>
            <a:ext cx="1161601" cy="30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437" name="Google Shape;273;p47"/>
          <p:cNvSpPr txBox="1"/>
          <p:nvPr/>
        </p:nvSpPr>
        <p:spPr>
          <a:xfrm>
            <a:off x="5790562" y="841612"/>
            <a:ext cx="9237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Fraud Indicators</a:t>
            </a:r>
          </a:p>
        </p:txBody>
      </p:sp>
      <p:sp>
        <p:nvSpPr>
          <p:cNvPr id="438" name="Google Shape;274;p47"/>
          <p:cNvSpPr txBox="1"/>
          <p:nvPr/>
        </p:nvSpPr>
        <p:spPr>
          <a:xfrm>
            <a:off x="5" y="2788874"/>
            <a:ext cx="923702" cy="30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UBI </a:t>
            </a:r>
          </a:p>
        </p:txBody>
      </p:sp>
      <p:sp>
        <p:nvSpPr>
          <p:cNvPr id="439" name="Google Shape;275;p47"/>
          <p:cNvSpPr txBox="1"/>
          <p:nvPr/>
        </p:nvSpPr>
        <p:spPr>
          <a:xfrm>
            <a:off x="1781231" y="1431912"/>
            <a:ext cx="9237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Garaging Data</a:t>
            </a:r>
          </a:p>
        </p:txBody>
      </p:sp>
      <p:sp>
        <p:nvSpPr>
          <p:cNvPr id="440" name="Google Shape;276;p47"/>
          <p:cNvSpPr txBox="1"/>
          <p:nvPr/>
        </p:nvSpPr>
        <p:spPr>
          <a:xfrm>
            <a:off x="405525" y="2152128"/>
            <a:ext cx="10335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Lead Generation</a:t>
            </a:r>
          </a:p>
        </p:txBody>
      </p:sp>
      <p:sp>
        <p:nvSpPr>
          <p:cNvPr id="441" name="Google Shape;277;p47"/>
          <p:cNvSpPr txBox="1"/>
          <p:nvPr/>
        </p:nvSpPr>
        <p:spPr>
          <a:xfrm>
            <a:off x="7860175" y="1684049"/>
            <a:ext cx="10335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Driver</a:t>
            </a:r>
          </a:p>
          <a:p>
            <a: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Coaching</a:t>
            </a:r>
          </a:p>
        </p:txBody>
      </p:sp>
      <p:sp>
        <p:nvSpPr>
          <p:cNvPr id="442" name="Google Shape;278;p47"/>
          <p:cNvSpPr txBox="1"/>
          <p:nvPr/>
        </p:nvSpPr>
        <p:spPr>
          <a:xfrm>
            <a:off x="2742338" y="1181437"/>
            <a:ext cx="6519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Pre-fill FNOL</a:t>
            </a:r>
          </a:p>
        </p:txBody>
      </p:sp>
      <p:sp>
        <p:nvSpPr>
          <p:cNvPr id="443" name="Google Shape;279;p47"/>
          <p:cNvSpPr txBox="1"/>
          <p:nvPr/>
        </p:nvSpPr>
        <p:spPr>
          <a:xfrm>
            <a:off x="3474794" y="949705"/>
            <a:ext cx="1067101" cy="46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4" tIns="68574" rIns="68574" bIns="68574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Crash Notification</a:t>
            </a:r>
          </a:p>
        </p:txBody>
      </p:sp>
      <p:sp>
        <p:nvSpPr>
          <p:cNvPr id="444" name="Google Shape;280;p47"/>
          <p:cNvSpPr/>
          <p:nvPr/>
        </p:nvSpPr>
        <p:spPr>
          <a:xfrm>
            <a:off x="3162775" y="1682549"/>
            <a:ext cx="163201" cy="4713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5" name="Google Shape;281;p47"/>
          <p:cNvSpPr/>
          <p:nvPr/>
        </p:nvSpPr>
        <p:spPr>
          <a:xfrm>
            <a:off x="2382487" y="1930837"/>
            <a:ext cx="387901" cy="5340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6" name="Google Shape;282;p47"/>
          <p:cNvSpPr/>
          <p:nvPr/>
        </p:nvSpPr>
        <p:spPr>
          <a:xfrm>
            <a:off x="1696687" y="2311838"/>
            <a:ext cx="427502" cy="355500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7" name="Google Shape;283;p47"/>
          <p:cNvSpPr/>
          <p:nvPr/>
        </p:nvSpPr>
        <p:spPr>
          <a:xfrm>
            <a:off x="1163288" y="2637935"/>
            <a:ext cx="533101" cy="325802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8" name="Google Shape;284;p47"/>
          <p:cNvSpPr/>
          <p:nvPr/>
        </p:nvSpPr>
        <p:spPr>
          <a:xfrm>
            <a:off x="745423" y="2990723"/>
            <a:ext cx="732301" cy="1896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9" name="Google Shape;285;p47"/>
          <p:cNvSpPr/>
          <p:nvPr/>
        </p:nvSpPr>
        <p:spPr>
          <a:xfrm>
            <a:off x="4025349" y="1395025"/>
            <a:ext cx="53401" cy="308700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50" name="Google Shape;286;p47"/>
          <p:cNvSpPr/>
          <p:nvPr/>
        </p:nvSpPr>
        <p:spPr>
          <a:xfrm>
            <a:off x="5123137" y="1371225"/>
            <a:ext cx="9601" cy="226200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51" name="Google Shape;287;p47"/>
          <p:cNvSpPr/>
          <p:nvPr/>
        </p:nvSpPr>
        <p:spPr>
          <a:xfrm flipH="1">
            <a:off x="6133762" y="1319515"/>
            <a:ext cx="43201" cy="3204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52" name="Google Shape;288;p47"/>
          <p:cNvSpPr/>
          <p:nvPr/>
        </p:nvSpPr>
        <p:spPr>
          <a:xfrm flipH="1">
            <a:off x="6955576" y="1569749"/>
            <a:ext cx="312001" cy="4503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53" name="Google Shape;289;p47"/>
          <p:cNvSpPr/>
          <p:nvPr/>
        </p:nvSpPr>
        <p:spPr>
          <a:xfrm flipH="1">
            <a:off x="7403549" y="2088450"/>
            <a:ext cx="455701" cy="294000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54" name="Google Shape;290;p47"/>
          <p:cNvSpPr/>
          <p:nvPr/>
        </p:nvSpPr>
        <p:spPr>
          <a:xfrm flipH="1">
            <a:off x="7569749" y="2640900"/>
            <a:ext cx="365701" cy="158101"/>
          </a:xfrm>
          <a:prstGeom prst="line">
            <a:avLst/>
          </a:prstGeom>
          <a:ln>
            <a:solidFill>
              <a:srgbClr val="FFFFFF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457" name="Google Shape;291;p47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455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56" name="DRIVING DATA ENABLES NEXT-GEN INSURANCE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DRIVING DATA ENABLES NEXT-GEN INSURANCE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296;p48" descr="Google Shape;296;p48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899"/>
            <a:ext cx="9144000" cy="438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Google Shape;297;p48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Makes people </a:t>
            </a:r>
            <a:r>
              <a:rPr b="1"/>
              <a:t>safer drivers</a:t>
            </a:r>
            <a:r>
              <a:t> and </a:t>
            </a:r>
            <a:r>
              <a:rPr b="1"/>
              <a:t>saves lives!</a:t>
            </a:r>
            <a:endParaRPr b="1"/>
          </a:p>
          <a:p>
            <a:pPr marL="0" indent="0">
              <a:spcBef>
                <a:spcPts val="1600"/>
              </a:spcBef>
              <a:buSzTx/>
              <a:buNone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Transforms insurance companies</a:t>
            </a:r>
            <a:r>
              <a:rPr b="0"/>
              <a:t> into profitable, big data (driven) businesses</a:t>
            </a:r>
          </a:p>
          <a:p>
            <a:pPr marL="0" indent="0">
              <a:spcBef>
                <a:spcPts val="1600"/>
              </a:spcBef>
              <a:buSzTx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Our solution in production at 11 out of TOP 20 US auto insurers</a:t>
            </a:r>
          </a:p>
        </p:txBody>
      </p:sp>
      <p:grpSp>
        <p:nvGrpSpPr>
          <p:cNvPr id="463" name="Google Shape;298;p48"/>
          <p:cNvGrpSpPr/>
          <p:nvPr/>
        </p:nvGrpSpPr>
        <p:grpSpPr>
          <a:xfrm>
            <a:off x="0" y="0"/>
            <a:ext cx="9144000" cy="762900"/>
            <a:chOff x="0" y="0"/>
            <a:chExt cx="9144000" cy="762899"/>
          </a:xfrm>
        </p:grpSpPr>
        <p:sp>
          <p:nvSpPr>
            <p:cNvPr id="461" name="Rectangle"/>
            <p:cNvSpPr/>
            <p:nvPr/>
          </p:nvSpPr>
          <p:spPr>
            <a:xfrm>
              <a:off x="0" y="0"/>
              <a:ext cx="9144000" cy="762900"/>
            </a:xfrm>
            <a:prstGeom prst="rect">
              <a:avLst/>
            </a:prstGeom>
            <a:solidFill>
              <a:srgbClr val="E145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</a:p>
          </p:txBody>
        </p:sp>
        <p:sp>
          <p:nvSpPr>
            <p:cNvPr id="462" name="TELEMETRY + ML"/>
            <p:cNvSpPr txBox="1"/>
            <p:nvPr/>
          </p:nvSpPr>
          <p:spPr>
            <a:xfrm>
              <a:off x="0" y="96974"/>
              <a:ext cx="9144000" cy="568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</a:lstStyle>
            <a:p>
              <a:pPr/>
              <a:r>
                <a:t>TELEMETRY + ML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303;p49" descr="Google Shape;303;p49"/>
          <p:cNvPicPr>
            <a:picLocks noChangeAspect="1"/>
          </p:cNvPicPr>
          <p:nvPr/>
        </p:nvPicPr>
        <p:blipFill>
          <a:blip r:embed="rId2">
            <a:extLst/>
          </a:blip>
          <a:srcRect l="0" t="12501" r="0" b="12501"/>
          <a:stretch>
            <a:fillRect/>
          </a:stretch>
        </p:blipFill>
        <p:spPr>
          <a:xfrm>
            <a:off x="0" y="0"/>
            <a:ext cx="914400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Google Shape;304;p49"/>
          <p:cNvSpPr txBox="1"/>
          <p:nvPr>
            <p:ph type="ctrTitle"/>
          </p:nvPr>
        </p:nvSpPr>
        <p:spPr>
          <a:xfrm>
            <a:off x="311707" y="744575"/>
            <a:ext cx="8520602" cy="20525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We are hiring!</a:t>
            </a:r>
          </a:p>
        </p:txBody>
      </p:sp>
      <p:sp>
        <p:nvSpPr>
          <p:cNvPr id="467" name="Google Shape;305;p49"/>
          <p:cNvSpPr txBox="1"/>
          <p:nvPr>
            <p:ph type="subTitle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0" indent="0">
              <a:def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hello@gotruemotion.com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