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Raleway Black"/>
      <p:bold r:id="rId25"/>
      <p:boldItalic r:id="rId26"/>
    </p:embeddedFont>
    <p:embeddedFont>
      <p:font typeface="Raleway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Black-boldItalic.fntdata"/><Relationship Id="rId25" Type="http://schemas.openxmlformats.org/officeDocument/2006/relationships/font" Target="fonts/RalewayBlack-bold.fntdata"/><Relationship Id="rId28" Type="http://schemas.openxmlformats.org/officeDocument/2006/relationships/font" Target="fonts/RalewayMedium-bold.fntdata"/><Relationship Id="rId27" Type="http://schemas.openxmlformats.org/officeDocument/2006/relationships/font" Target="fonts/Raleway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aleway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" name="Google Shape;34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 txBox="1"/>
          <p:nvPr>
            <p:ph type="ctrTitle"/>
          </p:nvPr>
        </p:nvSpPr>
        <p:spPr>
          <a:xfrm>
            <a:off x="3250405" y="684396"/>
            <a:ext cx="5719015" cy="1086113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57150">
              <a:srgbClr val="000000">
                <a:alpha val="27450"/>
              </a:srgbClr>
            </a:outerShdw>
          </a:effectLst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 sz="60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rPr>
              <a:t>JAVA to Kotlin</a:t>
            </a:r>
            <a:endParaRPr b="1" sz="6000">
              <a:solidFill>
                <a:schemeClr val="lt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52" name="Google Shape;52;p12"/>
          <p:cNvSpPr txBox="1"/>
          <p:nvPr>
            <p:ph idx="1" type="subTitle"/>
          </p:nvPr>
        </p:nvSpPr>
        <p:spPr>
          <a:xfrm>
            <a:off x="3250405" y="2004405"/>
            <a:ext cx="5278963" cy="159640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hu-HU"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refaktorálás a valós életben</a:t>
            </a:r>
            <a:endParaRPr b="1" sz="3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" name="Google Shape;53;p12"/>
          <p:cNvSpPr txBox="1"/>
          <p:nvPr/>
        </p:nvSpPr>
        <p:spPr>
          <a:xfrm>
            <a:off x="3250405" y="4627131"/>
            <a:ext cx="5828796" cy="4316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hu-HU" sz="1800" u="none" cap="none" strike="noStrik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R. Benedek László, Sáfián Szabolcs</a:t>
            </a:r>
            <a:endParaRPr b="1" i="0" sz="1800" u="none" cap="none" strike="noStrike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879" y="4645211"/>
            <a:ext cx="1019269" cy="395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879" y="1049514"/>
            <a:ext cx="2368610" cy="152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244740" y="569343"/>
            <a:ext cx="4034100" cy="40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 sz="3200">
                <a:solidFill>
                  <a:srgbClr val="F05C2B"/>
                </a:solidFill>
                <a:latin typeface="Raleway Black"/>
                <a:ea typeface="Raleway Black"/>
                <a:cs typeface="Raleway Black"/>
                <a:sym typeface="Raleway Black"/>
              </a:rPr>
              <a:t>UI</a:t>
            </a:r>
            <a:r>
              <a:rPr b="1" lang="hu-HU" sz="32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 RÉTEG REFAKTORÁLÁSA</a:t>
            </a:r>
            <a:endParaRPr b="1" sz="3200">
              <a:solidFill>
                <a:schemeClr val="dk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4666891" y="576972"/>
            <a:ext cx="4201200" cy="406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5715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Egy Activity sok Fragment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57200" lvl="0" marL="5715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Fragmentek refaktorálása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>
            <p:ph type="ctrTitle"/>
          </p:nvPr>
        </p:nvSpPr>
        <p:spPr>
          <a:xfrm>
            <a:off x="244740" y="569343"/>
            <a:ext cx="4034100" cy="40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 sz="3200">
                <a:solidFill>
                  <a:srgbClr val="F05C2B"/>
                </a:solidFill>
                <a:latin typeface="Raleway Black"/>
                <a:ea typeface="Raleway Black"/>
                <a:cs typeface="Raleway Black"/>
                <a:sym typeface="Raleway Black"/>
              </a:rPr>
              <a:t>UI</a:t>
            </a:r>
            <a:r>
              <a:rPr b="1" lang="hu-HU" sz="32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 RÉTEG REFAKTORÁLÁSA</a:t>
            </a:r>
            <a:endParaRPr b="1" sz="3200">
              <a:solidFill>
                <a:schemeClr val="dk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7115" y="-95789"/>
            <a:ext cx="3411762" cy="551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7971" y="1659217"/>
            <a:ext cx="1970269" cy="1855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244740" y="569343"/>
            <a:ext cx="4034100" cy="40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 sz="3200">
                <a:solidFill>
                  <a:srgbClr val="F05C2B"/>
                </a:solidFill>
                <a:latin typeface="Raleway Black"/>
                <a:ea typeface="Raleway Black"/>
                <a:cs typeface="Raleway Black"/>
                <a:sym typeface="Raleway Black"/>
              </a:rPr>
              <a:t>UI</a:t>
            </a:r>
            <a:r>
              <a:rPr b="1" lang="hu-HU" sz="32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 RÉTEG REFAKTORÁLÁSA</a:t>
            </a:r>
            <a:endParaRPr b="1" sz="3200">
              <a:solidFill>
                <a:schemeClr val="dk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666891" y="576972"/>
            <a:ext cx="4201200" cy="406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5715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Custom View-k 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57200" lvl="0" marL="5715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Extension function-k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>
            <p:ph type="ctrTitle"/>
          </p:nvPr>
        </p:nvSpPr>
        <p:spPr>
          <a:xfrm>
            <a:off x="244740" y="569343"/>
            <a:ext cx="4033961" cy="4074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 sz="32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STATISZTIKA</a:t>
            </a:r>
            <a:endParaRPr b="1" sz="3200">
              <a:solidFill>
                <a:schemeClr val="dk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010" y="449580"/>
            <a:ext cx="4380089" cy="443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6016" y="126636"/>
            <a:ext cx="7331968" cy="489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5834" y="4184520"/>
            <a:ext cx="1772332" cy="687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>
            <p:ph idx="1" type="subTitle"/>
          </p:nvPr>
        </p:nvSpPr>
        <p:spPr>
          <a:xfrm>
            <a:off x="1183136" y="862110"/>
            <a:ext cx="6777728" cy="73181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hu-HU" sz="36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rPr>
              <a:t>KÖSZÖNJÜK A FIGYELMET!</a:t>
            </a:r>
            <a:endParaRPr b="1" sz="3600">
              <a:solidFill>
                <a:schemeClr val="lt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411829" y="1885306"/>
            <a:ext cx="8292421" cy="17164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0" lang="hu-HU" sz="2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LogiNet Systems Kft.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0" lang="hu-HU" sz="2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E-mail: info@loginet.hu  |  Telefon: +36 1 208 0015 </a:t>
            </a:r>
            <a:endParaRPr b="1" i="0" sz="2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0" lang="hu-HU" sz="2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www.loginet.hu</a:t>
            </a:r>
            <a:endParaRPr b="1" i="0" sz="2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>
            <p:ph type="ctrTitle"/>
          </p:nvPr>
        </p:nvSpPr>
        <p:spPr>
          <a:xfrm>
            <a:off x="244741" y="569343"/>
            <a:ext cx="4048652" cy="4074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 sz="3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MIÉRT KELL</a:t>
            </a:r>
            <a:br>
              <a:rPr b="1" lang="hu-HU" sz="3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</a:br>
            <a:r>
              <a:rPr b="1" lang="hu-HU" sz="3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A REFAKTOR</a:t>
            </a:r>
            <a:endParaRPr b="1" sz="3600">
              <a:solidFill>
                <a:schemeClr val="dk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4666891" y="576972"/>
            <a:ext cx="4201200" cy="406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Funkciók kukázása</a:t>
            </a:r>
            <a:endParaRPr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57200" lvl="0" marL="5715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UI optimalizálása</a:t>
            </a:r>
            <a:endParaRPr/>
          </a:p>
          <a:p>
            <a:pPr indent="-457200" lvl="0" marL="5715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Régi kódbázis</a:t>
            </a:r>
            <a:endParaRPr/>
          </a:p>
          <a:p>
            <a:pPr indent="-457200" lvl="0" marL="5715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Architektúra optimalizálása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type="ctrTitle"/>
          </p:nvPr>
        </p:nvSpPr>
        <p:spPr>
          <a:xfrm>
            <a:off x="244741" y="569343"/>
            <a:ext cx="4048652" cy="4074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 sz="3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TERVEZÉS FONTOSSÁGA  </a:t>
            </a:r>
            <a:r>
              <a:rPr b="1" lang="hu-HU" sz="3600">
                <a:solidFill>
                  <a:srgbClr val="F05C2B"/>
                </a:solidFill>
                <a:latin typeface="Raleway Black"/>
                <a:ea typeface="Raleway Black"/>
                <a:cs typeface="Raleway Black"/>
                <a:sym typeface="Raleway Black"/>
              </a:rPr>
              <a:t>ÚT A MEGGYŐZÉSIG</a:t>
            </a:r>
            <a:endParaRPr b="1" sz="3600">
              <a:solidFill>
                <a:srgbClr val="F05C2B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4666891" y="576972"/>
            <a:ext cx="4201063" cy="406646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Információgyűjtés</a:t>
            </a:r>
            <a:endParaRPr/>
          </a:p>
          <a:p>
            <a:pPr indent="-457200" lvl="0" marL="5715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Alternatívák kidolgozása</a:t>
            </a:r>
            <a:endParaRPr/>
          </a:p>
          <a:p>
            <a:pPr indent="-457200" lvl="0" marL="5715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Becslés</a:t>
            </a:r>
            <a:endParaRPr/>
          </a:p>
          <a:p>
            <a:pPr indent="-457200" lvl="0" marL="5715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Kollégák meggyőzése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type="ctrTitle"/>
          </p:nvPr>
        </p:nvSpPr>
        <p:spPr>
          <a:xfrm>
            <a:off x="244741" y="569343"/>
            <a:ext cx="4048652" cy="4074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 sz="3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ANDROID ARCHITECTURE COMPONENTS </a:t>
            </a:r>
            <a:r>
              <a:rPr b="1" lang="hu-HU" sz="3600">
                <a:solidFill>
                  <a:srgbClr val="F05C2B"/>
                </a:solidFill>
                <a:latin typeface="Raleway Black"/>
                <a:ea typeface="Raleway Black"/>
                <a:cs typeface="Raleway Black"/>
                <a:sym typeface="Raleway Black"/>
              </a:rPr>
              <a:t>AAC</a:t>
            </a:r>
            <a:endParaRPr b="1" sz="3600">
              <a:solidFill>
                <a:srgbClr val="F05C2B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8257" y="491817"/>
            <a:ext cx="4278583" cy="4332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type="ctrTitle"/>
          </p:nvPr>
        </p:nvSpPr>
        <p:spPr>
          <a:xfrm>
            <a:off x="5041105" y="1505597"/>
            <a:ext cx="3577115" cy="62750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 sz="36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JAVA to Kotlin</a:t>
            </a:r>
            <a:endParaRPr b="1" sz="3600">
              <a:solidFill>
                <a:schemeClr val="dk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3" name="Google Shape;83;p16"/>
          <p:cNvSpPr txBox="1"/>
          <p:nvPr>
            <p:ph idx="1" type="subTitle"/>
          </p:nvPr>
        </p:nvSpPr>
        <p:spPr>
          <a:xfrm>
            <a:off x="5041105" y="2124744"/>
            <a:ext cx="3668555" cy="11197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hu-HU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refaktorálás a valós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hu-HU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életben</a:t>
            </a:r>
            <a:endParaRPr b="1"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5041105" y="3150652"/>
            <a:ext cx="3668555" cy="4316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hu-HU" sz="16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R. Benedek László, Sáfián Szabolcs</a:t>
            </a:r>
            <a:endParaRPr b="1" i="0" sz="16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>
            <p:ph type="ctrTitle"/>
          </p:nvPr>
        </p:nvSpPr>
        <p:spPr>
          <a:xfrm>
            <a:off x="244740" y="569343"/>
            <a:ext cx="4033961" cy="4074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 sz="32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A REFAKTORÁLÁST MEGELŐZŐ LÉPÉSEK</a:t>
            </a:r>
            <a:endParaRPr b="1" sz="3200">
              <a:solidFill>
                <a:schemeClr val="dk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1" name="Google Shape;91;p17"/>
          <p:cNvSpPr txBox="1"/>
          <p:nvPr>
            <p:ph idx="1" type="subTitle"/>
          </p:nvPr>
        </p:nvSpPr>
        <p:spPr>
          <a:xfrm>
            <a:off x="4666891" y="576972"/>
            <a:ext cx="4201063" cy="406646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Mivel kezdtük? (Gyakorló alkalmazás)</a:t>
            </a:r>
            <a:endParaRPr/>
          </a:p>
          <a:p>
            <a:pPr indent="-457200" lvl="0" marL="5715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Elvárások</a:t>
            </a:r>
            <a:endParaRPr/>
          </a:p>
          <a:p>
            <a:pPr indent="-457200" lvl="0" marL="5715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Rétegenkénti refaktorálás megtervezése</a:t>
            </a:r>
            <a:endParaRPr/>
          </a:p>
          <a:p>
            <a:pPr indent="-457200" lvl="0" marL="5715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Alulról felfelé haladás</a:t>
            </a:r>
            <a:endParaRPr/>
          </a:p>
          <a:p>
            <a:pPr indent="-457200" lvl="0" marL="5715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 tervezés haszna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>
            <p:ph type="ctrTitle"/>
          </p:nvPr>
        </p:nvSpPr>
        <p:spPr>
          <a:xfrm>
            <a:off x="244740" y="569343"/>
            <a:ext cx="4033961" cy="4074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 sz="32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A </a:t>
            </a:r>
            <a:r>
              <a:rPr b="1" lang="hu-HU" sz="3200">
                <a:solidFill>
                  <a:srgbClr val="F05C2B"/>
                </a:solidFill>
                <a:latin typeface="Raleway Black"/>
                <a:ea typeface="Raleway Black"/>
                <a:cs typeface="Raleway Black"/>
                <a:sym typeface="Raleway Black"/>
              </a:rPr>
              <a:t>REPOSITORY</a:t>
            </a:r>
            <a:r>
              <a:rPr b="1" lang="hu-HU" sz="32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 RÉTEG ÁTALAKÍTÁSA</a:t>
            </a:r>
            <a:endParaRPr b="1" sz="3200">
              <a:solidFill>
                <a:schemeClr val="dk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8" name="Google Shape;98;p18"/>
          <p:cNvSpPr txBox="1"/>
          <p:nvPr>
            <p:ph idx="1" type="subTitle"/>
          </p:nvPr>
        </p:nvSpPr>
        <p:spPr>
          <a:xfrm>
            <a:off x="4666891" y="576972"/>
            <a:ext cx="4201063" cy="406646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 Repository réteg állapota</a:t>
            </a:r>
            <a:endParaRPr/>
          </a:p>
          <a:p>
            <a:pPr indent="-457200" lvl="0" marL="57150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POJO -&gt; Data class (</a:t>
            </a:r>
            <a:r>
              <a:rPr b="1" lang="hu-HU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User objektum előtte 280 sor, most 31 sor)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ctrTitle"/>
          </p:nvPr>
        </p:nvSpPr>
        <p:spPr>
          <a:xfrm>
            <a:off x="244740" y="569343"/>
            <a:ext cx="4034100" cy="40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 sz="32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A </a:t>
            </a:r>
            <a:r>
              <a:rPr b="1" lang="hu-HU" sz="3200">
                <a:solidFill>
                  <a:srgbClr val="F05C2B"/>
                </a:solidFill>
                <a:latin typeface="Raleway Black"/>
                <a:ea typeface="Raleway Black"/>
                <a:cs typeface="Raleway Black"/>
                <a:sym typeface="Raleway Black"/>
              </a:rPr>
              <a:t>REPOSITORY</a:t>
            </a:r>
            <a:r>
              <a:rPr b="1" lang="hu-HU" sz="32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 RÉTEG ÁTALAKÍTÁSA</a:t>
            </a:r>
            <a:endParaRPr b="1" sz="3200">
              <a:solidFill>
                <a:schemeClr val="dk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5" name="Google Shape;105;p19"/>
          <p:cNvSpPr txBox="1"/>
          <p:nvPr>
            <p:ph idx="1" type="subTitle"/>
          </p:nvPr>
        </p:nvSpPr>
        <p:spPr>
          <a:xfrm>
            <a:off x="4666891" y="576972"/>
            <a:ext cx="4201200" cy="406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5715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Hálózati hívások átalakítása</a:t>
            </a:r>
            <a:endParaRPr/>
          </a:p>
          <a:p>
            <a:pPr indent="-457200" lvl="0" marL="5715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hu-HU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Cache-elés kialakítása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>
            <p:ph type="ctrTitle"/>
          </p:nvPr>
        </p:nvSpPr>
        <p:spPr>
          <a:xfrm>
            <a:off x="244740" y="569343"/>
            <a:ext cx="4033961" cy="4074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hu-HU" sz="32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A </a:t>
            </a:r>
            <a:r>
              <a:rPr b="1" lang="hu-HU" sz="3200">
                <a:solidFill>
                  <a:srgbClr val="F05C2B"/>
                </a:solidFill>
                <a:latin typeface="Raleway Black"/>
                <a:ea typeface="Raleway Black"/>
                <a:cs typeface="Raleway Black"/>
                <a:sym typeface="Raleway Black"/>
              </a:rPr>
              <a:t>VIEWMODEL</a:t>
            </a:r>
            <a:r>
              <a:rPr b="1" lang="hu-HU" sz="32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 RÉTEG KIALAKÍTÁSA</a:t>
            </a:r>
            <a:endParaRPr b="1" sz="3200">
              <a:solidFill>
                <a:schemeClr val="dk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12" name="Google Shape;112;p20"/>
          <p:cNvSpPr txBox="1"/>
          <p:nvPr>
            <p:ph idx="1" type="subTitle"/>
          </p:nvPr>
        </p:nvSpPr>
        <p:spPr>
          <a:xfrm>
            <a:off x="4666900" y="576000"/>
            <a:ext cx="4371300" cy="406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31800" lvl="0" marL="571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•"/>
            </a:pPr>
            <a:r>
              <a:rPr b="1" lang="hu-HU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ViewModel réteg megalkotása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-431800" lvl="0" marL="57150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2400"/>
              <a:buFont typeface="Raleway"/>
              <a:buChar char="•"/>
            </a:pPr>
            <a:r>
              <a:rPr b="1" lang="hu-HU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Presenter </a:t>
            </a:r>
            <a:r>
              <a:rPr b="1" lang="hu-HU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-&gt;</a:t>
            </a:r>
            <a:r>
              <a:rPr b="1" lang="hu-HU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ViewModel</a:t>
            </a:r>
            <a:endParaRPr b="1"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