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Source Sans Pro Light"/>
      <p:regular r:id="rId21"/>
      <p:bold r:id="rId22"/>
      <p:italic r:id="rId23"/>
      <p:boldItalic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ourceSansProLight-bold.fntdata"/><Relationship Id="rId21" Type="http://schemas.openxmlformats.org/officeDocument/2006/relationships/font" Target="fonts/SourceSansProLight-regular.fntdata"/><Relationship Id="rId24" Type="http://schemas.openxmlformats.org/officeDocument/2006/relationships/font" Target="fonts/SourceSansProLight-boldItalic.fntdata"/><Relationship Id="rId23" Type="http://schemas.openxmlformats.org/officeDocument/2006/relationships/font" Target="fonts/SourceSansPro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a fable: </a:t>
            </a:r>
            <a:r>
              <a:rPr lang="en">
                <a:solidFill>
                  <a:schemeClr val="dk1"/>
                </a:solidFill>
              </a:rPr>
              <a:t>https://josephnoone.com/2010/05/08/the-lion-and-the-ant-some-lessons-for-managers-and-hr/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f1a59f9a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3f1a59f9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about it: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book Reinventing organizations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from peer and like minded companies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 to conferences, for example Freiräume in Graz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f1a59f9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3f1a59f9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Embrace failure as a learning opportunity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MailPoet example 4 day workweek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5f851524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5f85152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somebody, who have done it to guide you through the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ask us anytime ;)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5fd89701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5fd89701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5fd8970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5fd8970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73431e9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73431e9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5fc77eb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5fc77eb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5fc77eba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5fc77eba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1654eece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1654eece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5f851524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5f851524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1654eece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1654eec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5fc77eba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5fc77eba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5fc77eba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5fc77eba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5fc77eba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5fc77eba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 slide.jpg"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3771100" y="441975"/>
            <a:ext cx="12234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presentation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1248625" y="1627000"/>
            <a:ext cx="43455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3E3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beteal</a:t>
            </a:r>
            <a:endParaRPr b="1" sz="3600">
              <a:solidFill>
                <a:srgbClr val="03E3C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248625" y="2306850"/>
            <a:ext cx="40908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Company Culture </a:t>
            </a:r>
            <a:endParaRPr b="1"/>
          </a:p>
        </p:txBody>
      </p:sp>
      <p:sp>
        <p:nvSpPr>
          <p:cNvPr id="14" name="Google Shape;14;p2"/>
          <p:cNvSpPr txBox="1"/>
          <p:nvPr/>
        </p:nvSpPr>
        <p:spPr>
          <a:xfrm>
            <a:off x="538850" y="4643850"/>
            <a:ext cx="3517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Nora Sarga, Eniko Balint, 30.05.2017, Vienna</a:t>
            </a:r>
            <a:endParaRPr sz="1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neral 1.jpg"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/>
        </p:nvSpPr>
        <p:spPr>
          <a:xfrm>
            <a:off x="3960313" y="441975"/>
            <a:ext cx="12234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presentation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30;p6"/>
          <p:cNvSpPr txBox="1"/>
          <p:nvPr/>
        </p:nvSpPr>
        <p:spPr>
          <a:xfrm>
            <a:off x="1402775" y="707775"/>
            <a:ext cx="62295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3E3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company culture?</a:t>
            </a:r>
            <a:endParaRPr b="1" sz="3600">
              <a:solidFill>
                <a:srgbClr val="03E3C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Google Shape;31;p6"/>
          <p:cNvSpPr txBox="1"/>
          <p:nvPr/>
        </p:nvSpPr>
        <p:spPr>
          <a:xfrm>
            <a:off x="868525" y="1807750"/>
            <a:ext cx="74070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08791"/>
              </a:buClr>
              <a:buSzPts val="1800"/>
              <a:buFont typeface="Source Sans Pro"/>
              <a:buChar char="-"/>
            </a:pPr>
            <a:r>
              <a:rPr b="1" lang="en" sz="1800">
                <a:solidFill>
                  <a:srgbClr val="8087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…..</a:t>
            </a:r>
            <a:endParaRPr sz="1800">
              <a:solidFill>
                <a:srgbClr val="8087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 slide.jpg" id="103" name="Google Shape;1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 txBox="1"/>
          <p:nvPr/>
        </p:nvSpPr>
        <p:spPr>
          <a:xfrm>
            <a:off x="676225" y="1810325"/>
            <a:ext cx="50709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3E3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Future of Work:</a:t>
            </a:r>
            <a:endParaRPr b="1" sz="3600">
              <a:solidFill>
                <a:srgbClr val="03E3C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676225" y="2436250"/>
            <a:ext cx="56211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if there wouldn’t be any bosses?</a:t>
            </a:r>
            <a:endParaRPr sz="2400"/>
          </a:p>
        </p:txBody>
      </p:sp>
      <p:sp>
        <p:nvSpPr>
          <p:cNvPr id="106" name="Google Shape;106;p25"/>
          <p:cNvSpPr txBox="1"/>
          <p:nvPr/>
        </p:nvSpPr>
        <p:spPr>
          <a:xfrm>
            <a:off x="757925" y="4533150"/>
            <a:ext cx="35172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Enik</a:t>
            </a:r>
            <a:r>
              <a:rPr lang="en" sz="10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ő</a:t>
            </a:r>
            <a:r>
              <a:rPr lang="en" sz="10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Balint, 21.11.2018, Budapest </a:t>
            </a:r>
            <a:br>
              <a:rPr lang="en" sz="10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0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HWSW Mobile 2018</a:t>
            </a:r>
            <a:endParaRPr sz="10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neral 1.jpg" id="165" name="Google Shape;1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4"/>
          <p:cNvPicPr preferRelativeResize="0"/>
          <p:nvPr/>
        </p:nvPicPr>
        <p:blipFill rotWithShape="1">
          <a:blip r:embed="rId4">
            <a:alphaModFix/>
          </a:blip>
          <a:srcRect b="0" l="0" r="0" t="3623"/>
          <a:stretch/>
        </p:blipFill>
        <p:spPr>
          <a:xfrm>
            <a:off x="-106900" y="-67144"/>
            <a:ext cx="9250895" cy="548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4"/>
          <p:cNvSpPr txBox="1"/>
          <p:nvPr/>
        </p:nvSpPr>
        <p:spPr>
          <a:xfrm>
            <a:off x="384025" y="111175"/>
            <a:ext cx="25767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3E3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</a:t>
            </a:r>
            <a:endParaRPr b="1" sz="2400">
              <a:solidFill>
                <a:srgbClr val="03E3C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neral 1.jpg" id="172" name="Google Shape;1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07125"/>
            <a:ext cx="9260525" cy="61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 txBox="1"/>
          <p:nvPr/>
        </p:nvSpPr>
        <p:spPr>
          <a:xfrm>
            <a:off x="313275" y="222325"/>
            <a:ext cx="25767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Experiment</a:t>
            </a:r>
            <a:endParaRPr b="1" sz="24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neral 1.jpg" id="179" name="Google Shape;1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" y="-60750"/>
            <a:ext cx="9144000" cy="52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6"/>
          <p:cNvSpPr txBox="1"/>
          <p:nvPr/>
        </p:nvSpPr>
        <p:spPr>
          <a:xfrm>
            <a:off x="313275" y="222325"/>
            <a:ext cx="25767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3E3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a mentor</a:t>
            </a:r>
            <a:endParaRPr b="1" sz="2400">
              <a:solidFill>
                <a:srgbClr val="03E3C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neral_no logo .jpg" id="186" name="Google Shape;1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" y="0"/>
            <a:ext cx="91439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teal logo_full color_RGB.png" id="187" name="Google Shape;18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250" y="153000"/>
            <a:ext cx="488150" cy="6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7"/>
          <p:cNvSpPr txBox="1"/>
          <p:nvPr/>
        </p:nvSpPr>
        <p:spPr>
          <a:xfrm>
            <a:off x="7874800" y="410325"/>
            <a:ext cx="1126200" cy="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www.be-teal.com</a:t>
            </a:r>
            <a:endParaRPr sz="10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" name="Google Shape;189;p37"/>
          <p:cNvSpPr txBox="1"/>
          <p:nvPr/>
        </p:nvSpPr>
        <p:spPr>
          <a:xfrm>
            <a:off x="228425" y="4291175"/>
            <a:ext cx="2291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MAIL</a:t>
            </a:r>
            <a:r>
              <a:rPr lang="en" sz="13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info@be-teal.com</a:t>
            </a:r>
            <a:endParaRPr sz="1300">
              <a:solidFill>
                <a:srgbClr val="4559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0" name="Google Shape;190;p37"/>
          <p:cNvSpPr txBox="1"/>
          <p:nvPr/>
        </p:nvSpPr>
        <p:spPr>
          <a:xfrm>
            <a:off x="3297525" y="4291175"/>
            <a:ext cx="26493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facebook.com/</a:t>
            </a:r>
            <a:r>
              <a:rPr b="1" lang="en" sz="13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betealinnovation</a:t>
            </a:r>
            <a:endParaRPr b="1" sz="13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p37"/>
          <p:cNvSpPr txBox="1"/>
          <p:nvPr/>
        </p:nvSpPr>
        <p:spPr>
          <a:xfrm>
            <a:off x="6724825" y="4291175"/>
            <a:ext cx="26493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linkedin.com/</a:t>
            </a:r>
            <a:r>
              <a:rPr b="1" lang="en" sz="13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beteal</a:t>
            </a:r>
            <a:endParaRPr b="1" sz="13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beTEAL molecule-5 arm.png" id="192" name="Google Shape;19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2275" y="1563527"/>
            <a:ext cx="2291100" cy="197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7"/>
          <p:cNvSpPr txBox="1"/>
          <p:nvPr/>
        </p:nvSpPr>
        <p:spPr>
          <a:xfrm>
            <a:off x="3796213" y="2252325"/>
            <a:ext cx="11262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Prerequisites of teal</a:t>
            </a:r>
            <a:endParaRPr b="1" sz="12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37"/>
          <p:cNvSpPr txBox="1"/>
          <p:nvPr/>
        </p:nvSpPr>
        <p:spPr>
          <a:xfrm>
            <a:off x="3434642" y="1071500"/>
            <a:ext cx="19260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solve complex problems</a:t>
            </a:r>
            <a:endParaRPr/>
          </a:p>
        </p:txBody>
      </p:sp>
      <p:sp>
        <p:nvSpPr>
          <p:cNvPr id="195" name="Google Shape;195;p37"/>
          <p:cNvSpPr txBox="1"/>
          <p:nvPr/>
        </p:nvSpPr>
        <p:spPr>
          <a:xfrm>
            <a:off x="5421100" y="1866825"/>
            <a:ext cx="31053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creative solutions</a:t>
            </a:r>
            <a:endParaRPr/>
          </a:p>
        </p:txBody>
      </p:sp>
      <p:sp>
        <p:nvSpPr>
          <p:cNvPr id="196" name="Google Shape;196;p37"/>
          <p:cNvSpPr txBox="1"/>
          <p:nvPr/>
        </p:nvSpPr>
        <p:spPr>
          <a:xfrm>
            <a:off x="5067500" y="3358475"/>
            <a:ext cx="31053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agile mindset </a:t>
            </a:r>
            <a:endParaRPr/>
          </a:p>
        </p:txBody>
      </p:sp>
      <p:sp>
        <p:nvSpPr>
          <p:cNvPr id="197" name="Google Shape;197;p37"/>
          <p:cNvSpPr txBox="1"/>
          <p:nvPr/>
        </p:nvSpPr>
        <p:spPr>
          <a:xfrm>
            <a:off x="2218169" y="3280950"/>
            <a:ext cx="12939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mature team</a:t>
            </a:r>
            <a:endParaRPr/>
          </a:p>
        </p:txBody>
      </p:sp>
      <p:sp>
        <p:nvSpPr>
          <p:cNvPr id="198" name="Google Shape;198;p37"/>
          <p:cNvSpPr txBox="1"/>
          <p:nvPr/>
        </p:nvSpPr>
        <p:spPr>
          <a:xfrm>
            <a:off x="1546875" y="1920200"/>
            <a:ext cx="14454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supportive CEO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neral_no logo .jpg" id="203" name="Google Shape;2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" y="0"/>
            <a:ext cx="91439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teal logo_full color_RGB.png" id="204" name="Google Shape;20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250" y="153000"/>
            <a:ext cx="488150" cy="6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8"/>
          <p:cNvSpPr txBox="1"/>
          <p:nvPr/>
        </p:nvSpPr>
        <p:spPr>
          <a:xfrm>
            <a:off x="7874800" y="410325"/>
            <a:ext cx="1126200" cy="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www.be-teal.com</a:t>
            </a:r>
            <a:endParaRPr sz="10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6" name="Google Shape;206;p38"/>
          <p:cNvSpPr txBox="1"/>
          <p:nvPr/>
        </p:nvSpPr>
        <p:spPr>
          <a:xfrm>
            <a:off x="228425" y="4291175"/>
            <a:ext cx="2291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MAIL</a:t>
            </a:r>
            <a:r>
              <a:rPr lang="en" sz="13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info@be-teal.com</a:t>
            </a:r>
            <a:endParaRPr sz="1300">
              <a:solidFill>
                <a:srgbClr val="4559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3297525" y="4291175"/>
            <a:ext cx="26493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facebook.com/</a:t>
            </a:r>
            <a:r>
              <a:rPr b="1" lang="en" sz="13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betealinnovation</a:t>
            </a:r>
            <a:endParaRPr b="1" sz="13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38"/>
          <p:cNvSpPr txBox="1"/>
          <p:nvPr/>
        </p:nvSpPr>
        <p:spPr>
          <a:xfrm>
            <a:off x="6724825" y="4291175"/>
            <a:ext cx="26493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linkedin.com/</a:t>
            </a:r>
            <a:r>
              <a:rPr b="1" lang="en" sz="13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beteal</a:t>
            </a:r>
            <a:endParaRPr b="1" sz="13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38"/>
          <p:cNvSpPr txBox="1"/>
          <p:nvPr/>
        </p:nvSpPr>
        <p:spPr>
          <a:xfrm>
            <a:off x="3766975" y="1872000"/>
            <a:ext cx="13641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6550" y="11430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8"/>
          <p:cNvSpPr txBox="1"/>
          <p:nvPr/>
        </p:nvSpPr>
        <p:spPr>
          <a:xfrm>
            <a:off x="29425" y="1576400"/>
            <a:ext cx="56805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Future of Work Meetup: </a:t>
            </a:r>
            <a:endParaRPr b="1" sz="24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new organizational </a:t>
            </a:r>
            <a:endParaRPr sz="24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structures change how </a:t>
            </a:r>
            <a:endParaRPr sz="24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work? </a:t>
            </a:r>
            <a:endParaRPr sz="24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neral_no logo .jpg" id="216" name="Google Shape;2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" y="0"/>
            <a:ext cx="91439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teal logo_full color_RGB.png" id="217" name="Google Shape;21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250" y="153000"/>
            <a:ext cx="488150" cy="6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9"/>
          <p:cNvSpPr txBox="1"/>
          <p:nvPr/>
        </p:nvSpPr>
        <p:spPr>
          <a:xfrm>
            <a:off x="-209100" y="740825"/>
            <a:ext cx="95622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Drop me a line, let’s talk</a:t>
            </a:r>
            <a:endParaRPr sz="24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" name="Google Shape;219;p39"/>
          <p:cNvSpPr txBox="1"/>
          <p:nvPr/>
        </p:nvSpPr>
        <p:spPr>
          <a:xfrm>
            <a:off x="7874800" y="410325"/>
            <a:ext cx="1126200" cy="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www.be-teal.com</a:t>
            </a:r>
            <a:endParaRPr sz="10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39"/>
          <p:cNvSpPr txBox="1"/>
          <p:nvPr/>
        </p:nvSpPr>
        <p:spPr>
          <a:xfrm>
            <a:off x="228425" y="4291175"/>
            <a:ext cx="2291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MAIL</a:t>
            </a:r>
            <a:r>
              <a:rPr lang="en" sz="13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info@be-teal.com</a:t>
            </a:r>
            <a:endParaRPr sz="1300">
              <a:solidFill>
                <a:srgbClr val="4559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21" name="Google Shape;221;p39"/>
          <p:cNvSpPr txBox="1"/>
          <p:nvPr/>
        </p:nvSpPr>
        <p:spPr>
          <a:xfrm>
            <a:off x="3426450" y="3565550"/>
            <a:ext cx="2291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+43.680.312.90.20.</a:t>
            </a:r>
            <a:endParaRPr sz="1300">
              <a:solidFill>
                <a:srgbClr val="4559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22" name="Google Shape;222;p39"/>
          <p:cNvSpPr txBox="1"/>
          <p:nvPr/>
        </p:nvSpPr>
        <p:spPr>
          <a:xfrm>
            <a:off x="3297525" y="4291175"/>
            <a:ext cx="26493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facebook.com/</a:t>
            </a:r>
            <a:r>
              <a:rPr b="1" lang="en" sz="13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betealinnovation</a:t>
            </a:r>
            <a:endParaRPr b="1" sz="13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3" name="Google Shape;22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2600" y="1617000"/>
            <a:ext cx="1258725" cy="12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 txBox="1"/>
          <p:nvPr/>
        </p:nvSpPr>
        <p:spPr>
          <a:xfrm>
            <a:off x="3601175" y="3286650"/>
            <a:ext cx="19416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Organisational Coach</a:t>
            </a:r>
            <a:endParaRPr/>
          </a:p>
        </p:txBody>
      </p:sp>
      <p:sp>
        <p:nvSpPr>
          <p:cNvPr id="225" name="Google Shape;225;p39"/>
          <p:cNvSpPr txBox="1"/>
          <p:nvPr/>
        </p:nvSpPr>
        <p:spPr>
          <a:xfrm>
            <a:off x="6724825" y="4291175"/>
            <a:ext cx="26493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linkedin.com/</a:t>
            </a:r>
            <a:r>
              <a:rPr b="1" lang="en" sz="13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beteal</a:t>
            </a:r>
            <a:endParaRPr b="1" sz="13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3426450" y="3837525"/>
            <a:ext cx="2291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559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eni@be-teal.com</a:t>
            </a:r>
            <a:endParaRPr sz="1300">
              <a:solidFill>
                <a:srgbClr val="4559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27" name="Google Shape;227;p39"/>
          <p:cNvSpPr txBox="1"/>
          <p:nvPr/>
        </p:nvSpPr>
        <p:spPr>
          <a:xfrm>
            <a:off x="3601163" y="3027450"/>
            <a:ext cx="1941600" cy="2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Enikö Bálint 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6825"/>
            <a:ext cx="9144000" cy="607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1" cy="610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neral 1.jpg" id="125" name="Google Shape;1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5478 (1).JPG" id="126" name="Google Shape;126;p28"/>
          <p:cNvPicPr preferRelativeResize="0"/>
          <p:nvPr/>
        </p:nvPicPr>
        <p:blipFill rotWithShape="1">
          <a:blip r:embed="rId4">
            <a:alphaModFix/>
          </a:blip>
          <a:srcRect b="0" l="0" r="0" t="24998"/>
          <a:stretch/>
        </p:blipFill>
        <p:spPr>
          <a:xfrm>
            <a:off x="25" y="0"/>
            <a:ext cx="91438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/>
        </p:nvSpPr>
        <p:spPr>
          <a:xfrm>
            <a:off x="3313700" y="2398800"/>
            <a:ext cx="33360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Creativity</a:t>
            </a:r>
            <a:endParaRPr sz="36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neral 1.jpg" id="132" name="Google Shape;1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9"/>
          <p:cNvPicPr preferRelativeResize="0"/>
          <p:nvPr/>
        </p:nvPicPr>
        <p:blipFill rotWithShape="1">
          <a:blip r:embed="rId4">
            <a:alphaModFix/>
          </a:blip>
          <a:srcRect b="0" l="0" r="0" t="26900"/>
          <a:stretch/>
        </p:blipFill>
        <p:spPr>
          <a:xfrm>
            <a:off x="1479625" y="1318550"/>
            <a:ext cx="5894174" cy="358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 txBox="1"/>
          <p:nvPr/>
        </p:nvSpPr>
        <p:spPr>
          <a:xfrm>
            <a:off x="-209100" y="455750"/>
            <a:ext cx="95622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Scaling Agile at Spotify</a:t>
            </a:r>
            <a:endParaRPr sz="36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7373800" y="4063200"/>
            <a:ext cx="27294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Henrik Kniberg &amp; </a:t>
            </a:r>
            <a:endParaRPr sz="15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Anders Ivarsson</a:t>
            </a:r>
            <a:endParaRPr sz="15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559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October 2012</a:t>
            </a:r>
            <a:endParaRPr sz="1500">
              <a:solidFill>
                <a:srgbClr val="4559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neral 1.jpg"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" y="0"/>
            <a:ext cx="9143974" cy="514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64" y="0"/>
            <a:ext cx="79764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180"/>
            <a:ext cx="9143999" cy="506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0895"/>
            <a:ext cx="9143999" cy="448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