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58" r:id="rId4"/>
    <p:sldId id="259" r:id="rId5"/>
    <p:sldId id="260" r:id="rId6"/>
    <p:sldId id="294" r:id="rId7"/>
    <p:sldId id="304" r:id="rId8"/>
    <p:sldId id="261" r:id="rId9"/>
    <p:sldId id="263" r:id="rId10"/>
    <p:sldId id="307" r:id="rId11"/>
    <p:sldId id="31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5" r:id="rId20"/>
    <p:sldId id="274" r:id="rId21"/>
    <p:sldId id="297" r:id="rId22"/>
    <p:sldId id="298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45"/>
    <a:srgbClr val="3E8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21"/>
  </p:normalViewPr>
  <p:slideViewPr>
    <p:cSldViewPr>
      <p:cViewPr varScale="1">
        <p:scale>
          <a:sx n="142" d="100"/>
          <a:sy n="142" d="100"/>
        </p:scale>
        <p:origin x="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Weekly Unique Customers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Blatt1!$A$2:$A$89</c:f>
              <c:numCache>
                <c:formatCode>m/d/yy</c:formatCode>
                <c:ptCount val="88"/>
                <c:pt idx="0">
                  <c:v>42936</c:v>
                </c:pt>
                <c:pt idx="1">
                  <c:v>42943</c:v>
                </c:pt>
                <c:pt idx="2">
                  <c:v>42950</c:v>
                </c:pt>
                <c:pt idx="3">
                  <c:v>42957</c:v>
                </c:pt>
                <c:pt idx="4">
                  <c:v>42964</c:v>
                </c:pt>
                <c:pt idx="5">
                  <c:v>42971</c:v>
                </c:pt>
                <c:pt idx="6">
                  <c:v>42978</c:v>
                </c:pt>
                <c:pt idx="7">
                  <c:v>42985</c:v>
                </c:pt>
                <c:pt idx="8">
                  <c:v>42992</c:v>
                </c:pt>
                <c:pt idx="9">
                  <c:v>42999</c:v>
                </c:pt>
                <c:pt idx="10">
                  <c:v>43006</c:v>
                </c:pt>
                <c:pt idx="11">
                  <c:v>43013</c:v>
                </c:pt>
                <c:pt idx="12">
                  <c:v>43020</c:v>
                </c:pt>
                <c:pt idx="13">
                  <c:v>43027</c:v>
                </c:pt>
                <c:pt idx="14">
                  <c:v>43034</c:v>
                </c:pt>
                <c:pt idx="15">
                  <c:v>43041</c:v>
                </c:pt>
                <c:pt idx="16">
                  <c:v>43048</c:v>
                </c:pt>
                <c:pt idx="17">
                  <c:v>43055</c:v>
                </c:pt>
                <c:pt idx="18">
                  <c:v>43062</c:v>
                </c:pt>
                <c:pt idx="19">
                  <c:v>43069</c:v>
                </c:pt>
                <c:pt idx="20">
                  <c:v>43076</c:v>
                </c:pt>
                <c:pt idx="21">
                  <c:v>43083</c:v>
                </c:pt>
                <c:pt idx="22">
                  <c:v>43090</c:v>
                </c:pt>
                <c:pt idx="23">
                  <c:v>43097</c:v>
                </c:pt>
                <c:pt idx="24">
                  <c:v>43104</c:v>
                </c:pt>
                <c:pt idx="25">
                  <c:v>43111</c:v>
                </c:pt>
                <c:pt idx="26">
                  <c:v>43118</c:v>
                </c:pt>
                <c:pt idx="27">
                  <c:v>43125</c:v>
                </c:pt>
                <c:pt idx="28">
                  <c:v>43132</c:v>
                </c:pt>
                <c:pt idx="29">
                  <c:v>43139</c:v>
                </c:pt>
                <c:pt idx="30">
                  <c:v>43146</c:v>
                </c:pt>
                <c:pt idx="31">
                  <c:v>43153</c:v>
                </c:pt>
                <c:pt idx="32">
                  <c:v>43160</c:v>
                </c:pt>
                <c:pt idx="33">
                  <c:v>43167</c:v>
                </c:pt>
                <c:pt idx="34">
                  <c:v>43174</c:v>
                </c:pt>
                <c:pt idx="35">
                  <c:v>43181</c:v>
                </c:pt>
                <c:pt idx="36">
                  <c:v>43188</c:v>
                </c:pt>
                <c:pt idx="37">
                  <c:v>43195</c:v>
                </c:pt>
                <c:pt idx="38">
                  <c:v>43202</c:v>
                </c:pt>
                <c:pt idx="39">
                  <c:v>43209</c:v>
                </c:pt>
                <c:pt idx="40">
                  <c:v>43216</c:v>
                </c:pt>
                <c:pt idx="41">
                  <c:v>43223</c:v>
                </c:pt>
                <c:pt idx="42">
                  <c:v>43230</c:v>
                </c:pt>
              </c:numCache>
            </c:numRef>
          </c:cat>
          <c:val>
            <c:numRef>
              <c:f>Blatt1!$B$2:$B$89</c:f>
              <c:numCache>
                <c:formatCode>General</c:formatCode>
                <c:ptCount val="88"/>
                <c:pt idx="0">
                  <c:v>365</c:v>
                </c:pt>
                <c:pt idx="1">
                  <c:v>694</c:v>
                </c:pt>
                <c:pt idx="2">
                  <c:v>883</c:v>
                </c:pt>
                <c:pt idx="3">
                  <c:v>5055</c:v>
                </c:pt>
                <c:pt idx="4">
                  <c:v>2374</c:v>
                </c:pt>
                <c:pt idx="5">
                  <c:v>1178</c:v>
                </c:pt>
                <c:pt idx="6">
                  <c:v>1144</c:v>
                </c:pt>
                <c:pt idx="7">
                  <c:v>1033</c:v>
                </c:pt>
                <c:pt idx="8">
                  <c:v>983</c:v>
                </c:pt>
                <c:pt idx="9">
                  <c:v>894</c:v>
                </c:pt>
                <c:pt idx="10">
                  <c:v>1191</c:v>
                </c:pt>
                <c:pt idx="11">
                  <c:v>1049</c:v>
                </c:pt>
                <c:pt idx="12">
                  <c:v>784</c:v>
                </c:pt>
                <c:pt idx="13">
                  <c:v>859</c:v>
                </c:pt>
                <c:pt idx="14">
                  <c:v>938</c:v>
                </c:pt>
                <c:pt idx="15">
                  <c:v>674</c:v>
                </c:pt>
                <c:pt idx="16">
                  <c:v>852</c:v>
                </c:pt>
                <c:pt idx="17">
                  <c:v>1247</c:v>
                </c:pt>
                <c:pt idx="18">
                  <c:v>10219</c:v>
                </c:pt>
                <c:pt idx="19">
                  <c:v>5355</c:v>
                </c:pt>
                <c:pt idx="20">
                  <c:v>4371</c:v>
                </c:pt>
                <c:pt idx="21">
                  <c:v>4902</c:v>
                </c:pt>
                <c:pt idx="22">
                  <c:v>12224</c:v>
                </c:pt>
                <c:pt idx="23">
                  <c:v>7963</c:v>
                </c:pt>
                <c:pt idx="24">
                  <c:v>4703</c:v>
                </c:pt>
                <c:pt idx="25">
                  <c:v>3677</c:v>
                </c:pt>
                <c:pt idx="26">
                  <c:v>3144</c:v>
                </c:pt>
                <c:pt idx="27">
                  <c:v>3255</c:v>
                </c:pt>
                <c:pt idx="28">
                  <c:v>2995</c:v>
                </c:pt>
                <c:pt idx="29">
                  <c:v>2381</c:v>
                </c:pt>
                <c:pt idx="30">
                  <c:v>4304</c:v>
                </c:pt>
                <c:pt idx="31">
                  <c:v>2844</c:v>
                </c:pt>
                <c:pt idx="32">
                  <c:v>2313</c:v>
                </c:pt>
                <c:pt idx="33">
                  <c:v>1985</c:v>
                </c:pt>
                <c:pt idx="34">
                  <c:v>2381</c:v>
                </c:pt>
                <c:pt idx="35">
                  <c:v>10343</c:v>
                </c:pt>
                <c:pt idx="36">
                  <c:v>4331</c:v>
                </c:pt>
                <c:pt idx="37">
                  <c:v>2883</c:v>
                </c:pt>
                <c:pt idx="38">
                  <c:v>3717</c:v>
                </c:pt>
                <c:pt idx="39">
                  <c:v>2830</c:v>
                </c:pt>
                <c:pt idx="40">
                  <c:v>2649</c:v>
                </c:pt>
                <c:pt idx="41">
                  <c:v>2184</c:v>
                </c:pt>
                <c:pt idx="42">
                  <c:v>2312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18-8C42-87B5-A314FDBAD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5820287"/>
        <c:axId val="1965833263"/>
      </c:lineChart>
      <c:dateAx>
        <c:axId val="1965820287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303030403020204" pitchFamily="34" charset="0"/>
                <a:ea typeface="Source Sans Pro Light" panose="020B0303030403020204" pitchFamily="34" charset="0"/>
                <a:cs typeface="+mn-cs"/>
              </a:defRPr>
            </a:pPr>
            <a:endParaRPr lang="de-DE"/>
          </a:p>
        </c:txPr>
        <c:crossAx val="1965833263"/>
        <c:crosses val="autoZero"/>
        <c:auto val="1"/>
        <c:lblOffset val="100"/>
        <c:baseTimeUnit val="days"/>
      </c:dateAx>
      <c:valAx>
        <c:axId val="196583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303030403020204" pitchFamily="34" charset="0"/>
                <a:ea typeface="Source Sans Pro Light" panose="020B0303030403020204" pitchFamily="34" charset="0"/>
                <a:cs typeface="+mn-cs"/>
              </a:defRPr>
            </a:pPr>
            <a:endParaRPr lang="de-DE"/>
          </a:p>
        </c:txPr>
        <c:crossAx val="196582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3B92-579E-954D-8739-57913413D53A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C849-2D92-C649-A02E-61B58231B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41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ftware_age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I am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: </a:t>
            </a:r>
            <a:r>
              <a:rPr lang="de-DE" dirty="0" err="1"/>
              <a:t>explaining</a:t>
            </a:r>
            <a:r>
              <a:rPr lang="de-DE" dirty="0"/>
              <a:t> </a:t>
            </a:r>
            <a:r>
              <a:rPr lang="de-DE" dirty="0" err="1"/>
              <a:t>voice</a:t>
            </a:r>
            <a:r>
              <a:rPr lang="de-DE" dirty="0"/>
              <a:t> </a:t>
            </a:r>
            <a:r>
              <a:rPr lang="de-DE" dirty="0" err="1"/>
              <a:t>apps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quo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F4BA1-BDC6-964F-A75E-002430B85B2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25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05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scientist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78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intents</a:t>
            </a:r>
            <a:endParaRPr lang="de-DE" dirty="0"/>
          </a:p>
          <a:p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intent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backend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124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34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need a language scientist or </a:t>
            </a:r>
            <a:r>
              <a:rPr lang="en-US" dirty="0" err="1"/>
              <a:t>ai</a:t>
            </a:r>
            <a:r>
              <a:rPr lang="en-US" dirty="0"/>
              <a:t> developer etc.</a:t>
            </a:r>
          </a:p>
          <a:p>
            <a:endParaRPr lang="en-US" dirty="0"/>
          </a:p>
          <a:p>
            <a:r>
              <a:rPr lang="en-US" dirty="0"/>
              <a:t>What makes Amazon Alexa’s platform so appealing is the neatly-packaged and convenient full-stack combination of a beautiful end consumer device, which is used by millions of users, and a fully-integrated solution with a developer platform, which takes care of all the heavy-lifting.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F4BA1-BDC6-964F-A75E-002430B85B2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16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A </a:t>
            </a:r>
            <a:r>
              <a:rPr lang="en" b="1" dirty="0"/>
              <a:t>virtual assistant</a:t>
            </a:r>
            <a:r>
              <a:rPr lang="en" dirty="0"/>
              <a:t> or </a:t>
            </a:r>
            <a:r>
              <a:rPr lang="en" b="1" dirty="0"/>
              <a:t>intelligent personal assistant</a:t>
            </a:r>
            <a:r>
              <a:rPr lang="en" dirty="0"/>
              <a:t> is a </a:t>
            </a:r>
            <a:r>
              <a:rPr lang="en" dirty="0">
                <a:hlinkClick r:id="rId3" tooltip="Software agent"/>
              </a:rPr>
              <a:t>software agent</a:t>
            </a:r>
            <a:r>
              <a:rPr lang="en" dirty="0"/>
              <a:t> that can perform tasks or services for an individual. </a:t>
            </a:r>
          </a:p>
          <a:p>
            <a:r>
              <a:rPr lang="en" dirty="0"/>
              <a:t>Siri voice interface:</a:t>
            </a:r>
          </a:p>
          <a:p>
            <a:r>
              <a:rPr lang="de-AT" dirty="0"/>
              <a:t>S</a:t>
            </a:r>
            <a:r>
              <a:rPr lang="en" dirty="0"/>
              <a:t>et a timer</a:t>
            </a:r>
          </a:p>
          <a:p>
            <a:r>
              <a:rPr lang="de-AT" dirty="0"/>
              <a:t>C</a:t>
            </a:r>
            <a:r>
              <a:rPr lang="en" dirty="0"/>
              <a:t>all someone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10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bold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amazon</a:t>
            </a:r>
            <a:r>
              <a:rPr lang="de-DE" dirty="0"/>
              <a:t> –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home</a:t>
            </a:r>
            <a:endParaRPr lang="de-DE" dirty="0"/>
          </a:p>
          <a:p>
            <a:r>
              <a:rPr lang="de-DE" dirty="0" err="1"/>
              <a:t>Basically</a:t>
            </a:r>
            <a:r>
              <a:rPr lang="de-DE" dirty="0"/>
              <a:t> a </a:t>
            </a:r>
            <a:r>
              <a:rPr lang="de-DE" dirty="0" err="1"/>
              <a:t>speaker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/>
              <a:t>after </a:t>
            </a:r>
            <a:r>
              <a:rPr lang="de-DE" dirty="0" err="1"/>
              <a:t>amazon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joined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55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17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languagegs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google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amazon</a:t>
            </a:r>
            <a:endParaRPr lang="de-DE" dirty="0"/>
          </a:p>
          <a:p>
            <a:r>
              <a:rPr lang="de-DE" dirty="0" err="1"/>
              <a:t>Supported</a:t>
            </a:r>
            <a:r>
              <a:rPr lang="de-DE" dirty="0"/>
              <a:t> countries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F4BA1-BDC6-964F-A75E-002430B85B2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66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www.intercom.com</a:t>
            </a:r>
            <a:r>
              <a:rPr lang="de-DE" dirty="0"/>
              <a:t>/</a:t>
            </a:r>
            <a:r>
              <a:rPr lang="de-DE" dirty="0" err="1"/>
              <a:t>blog</a:t>
            </a:r>
            <a:r>
              <a:rPr lang="de-DE" dirty="0"/>
              <a:t>/</a:t>
            </a:r>
            <a:r>
              <a:rPr lang="de-DE" dirty="0" err="1"/>
              <a:t>benefits-of-voice-ui</a:t>
            </a:r>
            <a:r>
              <a:rPr lang="de-DE" dirty="0"/>
              <a:t>/</a:t>
            </a:r>
          </a:p>
          <a:p>
            <a:endParaRPr lang="de-DE" dirty="0"/>
          </a:p>
          <a:p>
            <a:r>
              <a:rPr lang="de-DE" dirty="0"/>
              <a:t>Smart </a:t>
            </a:r>
            <a:r>
              <a:rPr lang="de-DE" dirty="0" err="1"/>
              <a:t>speaker</a:t>
            </a:r>
            <a:r>
              <a:rPr lang="de-DE" dirty="0"/>
              <a:t>:  </a:t>
            </a:r>
            <a:r>
              <a:rPr lang="de-DE" dirty="0" err="1"/>
              <a:t>device</a:t>
            </a:r>
            <a:r>
              <a:rPr lang="de-DE" dirty="0"/>
              <a:t> i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vs. Smart </a:t>
            </a:r>
            <a:r>
              <a:rPr lang="de-DE" dirty="0" err="1"/>
              <a:t>assistant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FC0C7-DC6F-E34B-8DAE-AB803A6E749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96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www.intercom.com</a:t>
            </a:r>
            <a:r>
              <a:rPr lang="de-DE" dirty="0"/>
              <a:t>/</a:t>
            </a:r>
            <a:r>
              <a:rPr lang="de-DE" dirty="0" err="1"/>
              <a:t>blog</a:t>
            </a:r>
            <a:r>
              <a:rPr lang="de-DE" dirty="0"/>
              <a:t>/</a:t>
            </a:r>
            <a:r>
              <a:rPr lang="de-DE" dirty="0" err="1"/>
              <a:t>benefits-of-voice-ui</a:t>
            </a:r>
            <a:r>
              <a:rPr lang="de-DE" dirty="0"/>
              <a:t>/</a:t>
            </a:r>
          </a:p>
          <a:p>
            <a:endParaRPr lang="de-DE" dirty="0"/>
          </a:p>
          <a:p>
            <a:r>
              <a:rPr lang="de-DE" dirty="0"/>
              <a:t>Smart </a:t>
            </a:r>
            <a:r>
              <a:rPr lang="de-DE" dirty="0" err="1"/>
              <a:t>speaker</a:t>
            </a:r>
            <a:r>
              <a:rPr lang="de-DE" dirty="0"/>
              <a:t>:  </a:t>
            </a:r>
            <a:r>
              <a:rPr lang="de-DE" dirty="0" err="1"/>
              <a:t>device</a:t>
            </a:r>
            <a:r>
              <a:rPr lang="de-DE" dirty="0"/>
              <a:t> i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vs. Smart </a:t>
            </a:r>
            <a:r>
              <a:rPr lang="de-DE" dirty="0" err="1"/>
              <a:t>assistant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FC0C7-DC6F-E34B-8DAE-AB803A6E749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66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 </a:t>
            </a:r>
            <a:r>
              <a:rPr lang="de-DE" dirty="0" err="1"/>
              <a:t>replacing</a:t>
            </a:r>
            <a:r>
              <a:rPr lang="de-DE" dirty="0"/>
              <a:t> </a:t>
            </a:r>
            <a:r>
              <a:rPr lang="de-DE" dirty="0" err="1"/>
              <a:t>screens</a:t>
            </a:r>
            <a:r>
              <a:rPr lang="de-DE" dirty="0"/>
              <a:t> =&gt; </a:t>
            </a:r>
            <a:r>
              <a:rPr lang="de-DE" dirty="0" err="1"/>
              <a:t>multi</a:t>
            </a:r>
            <a:r>
              <a:rPr lang="de-DE" dirty="0"/>
              <a:t> modal</a:t>
            </a:r>
          </a:p>
          <a:p>
            <a:r>
              <a:rPr lang="de-DE" dirty="0"/>
              <a:t>Great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input</a:t>
            </a:r>
            <a:r>
              <a:rPr lang="de-DE" dirty="0"/>
              <a:t> –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specifc</a:t>
            </a:r>
            <a:r>
              <a:rPr lang="de-DE" dirty="0"/>
              <a:t> (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–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improves</a:t>
            </a:r>
            <a:r>
              <a:rPr lang="de-DE" dirty="0"/>
              <a:t>, also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vage like a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/>
              <a:t>person)</a:t>
            </a:r>
            <a:endParaRPr lang="de-DE" dirty="0"/>
          </a:p>
          <a:p>
            <a:r>
              <a:rPr lang="de-DE" dirty="0"/>
              <a:t>Output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bad</a:t>
            </a:r>
            <a:r>
              <a:rPr lang="de-DE" dirty="0"/>
              <a:t> –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bandwith</a:t>
            </a:r>
            <a:r>
              <a:rPr lang="de-DE" dirty="0"/>
              <a:t>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submit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78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C849-2D92-C649-A02E-61B58231BE0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09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FAA36-EB16-B44B-8AE0-49F5AD27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D3738-D655-5149-AF8A-776D8A0A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D1A6D-2E40-264D-88DC-78082FF7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3C2F-87C0-154F-86FE-C8B81C5BDB2A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3873D9-2545-B545-9F29-6B2D4C3B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0766D0-5D49-5F47-B921-507D8762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ED7-25A5-DC4D-9FFC-6B26E3D3C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4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?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?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gauP99bZGoLEnRNFJ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FF1A0D0-6CAC-5E40-A87A-17B27FD5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19" y="1379039"/>
            <a:ext cx="6088161" cy="238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ly criticism of the mouse">
            <a:extLst>
              <a:ext uri="{FF2B5EF4-FFF2-40B4-BE49-F238E27FC236}">
                <a16:creationId xmlns:a16="http://schemas.microsoft.com/office/drawing/2014/main" id="{EADEEECC-CCA9-6748-BBFD-C20E03C007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456" r="14498"/>
          <a:stretch/>
        </p:blipFill>
        <p:spPr bwMode="auto">
          <a:xfrm>
            <a:off x="2178586" y="1592981"/>
            <a:ext cx="4786828" cy="19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0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lpQOKJM0VPErlB4h0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hnV8RYcqIjMOIVupj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hPiwlPgBQce0UzluX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hquX5QFSbSf4aLlUw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kufKO64jWilQG70SO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ltzMef60pFiMJodN2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lw8Gj45QSjXAC3XtP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dergebnis für alexa ap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88" y="3524183"/>
            <a:ext cx="1427819" cy="6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3332924" y="1423358"/>
            <a:ext cx="1940943" cy="3028530"/>
          </a:xfrm>
          <a:prstGeom prst="roundRect">
            <a:avLst/>
          </a:prstGeom>
          <a:noFill/>
          <a:ln>
            <a:solidFill>
              <a:srgbClr val="5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4EA7C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Amazon Alexa Service</a:t>
            </a:r>
          </a:p>
        </p:txBody>
      </p:sp>
      <p:pic>
        <p:nvPicPr>
          <p:cNvPr id="1030" name="Picture 6" descr="ildergebnis für amazon ech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00" b="80000" l="14800" r="8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12" y="1423359"/>
            <a:ext cx="942970" cy="9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bgerundetes Rechteck 7"/>
          <p:cNvSpPr/>
          <p:nvPr/>
        </p:nvSpPr>
        <p:spPr>
          <a:xfrm>
            <a:off x="6488036" y="1423359"/>
            <a:ext cx="1412574" cy="828136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Developer’s</a:t>
            </a:r>
          </a:p>
          <a:p>
            <a:pPr algn="ctr"/>
            <a:r>
              <a:rPr lang="en-GB" sz="1350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Application</a:t>
            </a:r>
          </a:p>
          <a:p>
            <a:pPr algn="ctr"/>
            <a:r>
              <a:rPr lang="en-GB" sz="1350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Service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6480489" y="3494575"/>
            <a:ext cx="1412574" cy="828136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Amazon</a:t>
            </a:r>
          </a:p>
          <a:p>
            <a:pPr algn="ctr"/>
            <a:r>
              <a:rPr lang="en-GB" sz="1350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Developer</a:t>
            </a:r>
          </a:p>
          <a:p>
            <a:pPr algn="ctr"/>
            <a:r>
              <a:rPr lang="en-GB" sz="1350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Portal</a:t>
            </a:r>
          </a:p>
        </p:txBody>
      </p:sp>
      <p:cxnSp>
        <p:nvCxnSpPr>
          <p:cNvPr id="6" name="Gerade Verbindung mit Pfeil 5"/>
          <p:cNvCxnSpPr>
            <a:endCxn id="1030" idx="3"/>
          </p:cNvCxnSpPr>
          <p:nvPr/>
        </p:nvCxnSpPr>
        <p:spPr>
          <a:xfrm flipH="1">
            <a:off x="2253882" y="1894843"/>
            <a:ext cx="9599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249625" y="3847673"/>
            <a:ext cx="9599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5400963" y="3766307"/>
            <a:ext cx="9599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 txBox="1">
            <a:spLocks/>
          </p:cNvSpPr>
          <p:nvPr/>
        </p:nvSpPr>
        <p:spPr>
          <a:xfrm>
            <a:off x="1563093" y="935636"/>
            <a:ext cx="1833503" cy="6810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"Alexa tell Night's Watch to wake me up at seven"</a:t>
            </a:r>
            <a:endParaRPr lang="en-GB" sz="12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2301445" y="3865850"/>
            <a:ext cx="1031479" cy="4568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Presentation Language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2933" y="3784483"/>
            <a:ext cx="1031480" cy="476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05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Configuration &amp; Voice Model</a:t>
            </a:r>
          </a:p>
        </p:txBody>
      </p:sp>
      <p:cxnSp>
        <p:nvCxnSpPr>
          <p:cNvPr id="20" name="Gerade Verbindung mit Pfeil 5"/>
          <p:cNvCxnSpPr/>
          <p:nvPr/>
        </p:nvCxnSpPr>
        <p:spPr>
          <a:xfrm flipH="1">
            <a:off x="2253882" y="1806345"/>
            <a:ext cx="9599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 txBox="1">
            <a:spLocks/>
          </p:cNvSpPr>
          <p:nvPr/>
        </p:nvSpPr>
        <p:spPr>
          <a:xfrm>
            <a:off x="1650688" y="2302952"/>
            <a:ext cx="1563169" cy="4715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solidFill>
                  <a:srgbClr val="4EA3C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“Alright, our watch will end at seven am.”</a:t>
            </a:r>
          </a:p>
        </p:txBody>
      </p:sp>
      <p:cxnSp>
        <p:nvCxnSpPr>
          <p:cNvPr id="22" name="Gerade Verbindung mit Pfeil 5"/>
          <p:cNvCxnSpPr/>
          <p:nvPr/>
        </p:nvCxnSpPr>
        <p:spPr>
          <a:xfrm flipH="1">
            <a:off x="5428685" y="1926329"/>
            <a:ext cx="9599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5"/>
          <p:cNvCxnSpPr/>
          <p:nvPr/>
        </p:nvCxnSpPr>
        <p:spPr>
          <a:xfrm flipH="1">
            <a:off x="5428685" y="1602381"/>
            <a:ext cx="9599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021DBC68-44E5-2240-89C8-A52D1CACB8C5}"/>
              </a:ext>
            </a:extLst>
          </p:cNvPr>
          <p:cNvSpPr txBox="1">
            <a:spLocks/>
          </p:cNvSpPr>
          <p:nvPr/>
        </p:nvSpPr>
        <p:spPr>
          <a:xfrm>
            <a:off x="5140720" y="1885950"/>
            <a:ext cx="1031480" cy="476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05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77359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71DAE-FF79-49F6-8165-D40411F4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43" y="276175"/>
            <a:ext cx="4798115" cy="9941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AT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Roland </a:t>
            </a:r>
            <a:r>
              <a:rPr lang="de-AT" sz="2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Tiefenbrunner</a:t>
            </a:r>
            <a:br>
              <a:rPr lang="de-AT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de-AT" sz="1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Voice App Developer</a:t>
            </a:r>
            <a:endParaRPr lang="de-DE" sz="1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AEA051-4CB8-4819-9F4A-CFAFA828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94" y="1346097"/>
            <a:ext cx="5296954" cy="27851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17B758-6BEA-524E-9192-30F249DC7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745" y="4206976"/>
            <a:ext cx="1448508" cy="3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3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m432MaO8IrtUGawSl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lack logo">
            <a:extLst>
              <a:ext uri="{FF2B5EF4-FFF2-40B4-BE49-F238E27FC236}">
                <a16:creationId xmlns:a16="http://schemas.microsoft.com/office/drawing/2014/main" id="{50E4B22B-DD40-1448-A31B-5ED2FDD5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04" y="1462025"/>
            <a:ext cx="1901448" cy="18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DD0EFCB-D844-FD42-9A0B-C55CF31814DD}"/>
              </a:ext>
            </a:extLst>
          </p:cNvPr>
          <p:cNvSpPr/>
          <p:nvPr/>
        </p:nvSpPr>
        <p:spPr>
          <a:xfrm>
            <a:off x="2274269" y="2201830"/>
            <a:ext cx="447911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50" dirty="0">
                <a:latin typeface="+mj-lt"/>
              </a:rPr>
              <a:t>https://</a:t>
            </a:r>
            <a:r>
              <a:rPr lang="de-DE" sz="2250" dirty="0" err="1">
                <a:latin typeface="+mj-lt"/>
              </a:rPr>
              <a:t>amazonalexa.slack.com</a:t>
            </a:r>
            <a:r>
              <a:rPr lang="de-DE" sz="2250" dirty="0"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4926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D0EFCB-D844-FD42-9A0B-C55CF31814DD}"/>
              </a:ext>
            </a:extLst>
          </p:cNvPr>
          <p:cNvSpPr/>
          <p:nvPr/>
        </p:nvSpPr>
        <p:spPr>
          <a:xfrm>
            <a:off x="4989" y="2383586"/>
            <a:ext cx="91440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50" b="1" dirty="0" err="1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Thank</a:t>
            </a:r>
            <a:r>
              <a:rPr lang="de-DE" sz="2250" b="1" dirty="0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 </a:t>
            </a:r>
            <a:r>
              <a:rPr lang="de-DE" sz="2250" b="1" dirty="0" err="1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you</a:t>
            </a:r>
            <a:r>
              <a:rPr lang="de-DE" sz="2250" b="1" dirty="0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!</a:t>
            </a:r>
          </a:p>
          <a:p>
            <a:pPr algn="ctr"/>
            <a:endParaRPr lang="de-DE" sz="2250" dirty="0">
              <a:latin typeface="Source Sans Pro Light" panose="020B0303030403020204" pitchFamily="34" charset="0"/>
              <a:ea typeface="Source Sans Pro Light" panose="020B0303030403020204" pitchFamily="34" charset="0"/>
            </a:endParaRPr>
          </a:p>
          <a:p>
            <a:pPr algn="ctr"/>
            <a:endParaRPr lang="de-DE" sz="2250" dirty="0">
              <a:latin typeface="Source Sans Pro Light" panose="020B0303030403020204" pitchFamily="34" charset="0"/>
              <a:ea typeface="Source Sans Pro Light" panose="020B0303030403020204" pitchFamily="34" charset="0"/>
            </a:endParaRPr>
          </a:p>
          <a:p>
            <a:pPr algn="ctr"/>
            <a:r>
              <a:rPr lang="de-DE" sz="2250" dirty="0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roland.tiefenbrunner@gmail.com</a:t>
            </a:r>
          </a:p>
          <a:p>
            <a:pPr algn="ctr"/>
            <a:r>
              <a:rPr lang="de-DE" sz="2250" dirty="0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@</a:t>
            </a:r>
            <a:r>
              <a:rPr lang="de-DE" sz="2250" dirty="0" err="1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rolti</a:t>
            </a:r>
            <a:endParaRPr lang="de-DE" sz="2250" dirty="0">
              <a:latin typeface="Source Sans Pro Light" panose="020B0303030403020204" pitchFamily="34" charset="0"/>
              <a:ea typeface="Source Sans Pro 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gb-gwrun1hvV-lQzZ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05556E4-CEBF-FD44-BCC0-8CC4DDF49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3242" y="3486150"/>
            <a:ext cx="45395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hXWStx82eTFLtZhZi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gb5ozxZYc2rdCX3vV-HiRes.jp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5BD5688-4BE1-8C49-AD51-3B1DDE7D039D}"/>
              </a:ext>
            </a:extLst>
          </p:cNvPr>
          <p:cNvSpPr/>
          <p:nvPr/>
        </p:nvSpPr>
        <p:spPr>
          <a:xfrm>
            <a:off x="-76200" y="0"/>
            <a:ext cx="152400" cy="971550"/>
          </a:xfrm>
          <a:prstGeom prst="rect">
            <a:avLst/>
          </a:prstGeom>
          <a:solidFill>
            <a:srgbClr val="3E8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5B937-9AF1-4A47-8C81-78860E42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    </a:t>
            </a:r>
            <a:endParaRPr lang="de-DE" sz="3000" dirty="0">
              <a:latin typeface="Source Sans Pro Light" panose="020B0303030403020204" pitchFamily="34" charset="0"/>
              <a:ea typeface="Source Sans Pro Light" panose="020B0303030403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0B07E8-E8B2-734E-93D1-005DB3224E8F}"/>
              </a:ext>
            </a:extLst>
          </p:cNvPr>
          <p:cNvSpPr txBox="1"/>
          <p:nvPr/>
        </p:nvSpPr>
        <p:spPr>
          <a:xfrm>
            <a:off x="3450010" y="991017"/>
            <a:ext cx="22942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Source Sans Pro Light" panose="020B0303030403020204" pitchFamily="34" charset="0"/>
                <a:ea typeface="Source Sans Pro Light" panose="020B0303030403020204" pitchFamily="34" charset="0"/>
              </a:rPr>
              <a:t>“Would You Rather“ Alexa Skill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CB6459E6-331F-E047-990A-967F8D7AD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419908"/>
              </p:ext>
            </p:extLst>
          </p:nvPr>
        </p:nvGraphicFramePr>
        <p:xfrm>
          <a:off x="860367" y="1268016"/>
          <a:ext cx="7556270" cy="35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CCC4C92-7A1A-9240-A955-E73216AD7B9D}"/>
              </a:ext>
            </a:extLst>
          </p:cNvPr>
          <p:cNvSpPr/>
          <p:nvPr/>
        </p:nvSpPr>
        <p:spPr>
          <a:xfrm>
            <a:off x="-76200" y="0"/>
            <a:ext cx="152400" cy="819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28E8C86-A74E-3D4C-9BA0-6C4400F0E294}"/>
              </a:ext>
            </a:extLst>
          </p:cNvPr>
          <p:cNvSpPr/>
          <p:nvPr/>
        </p:nvSpPr>
        <p:spPr>
          <a:xfrm>
            <a:off x="-76200" y="0"/>
            <a:ext cx="152400" cy="971550"/>
          </a:xfrm>
          <a:prstGeom prst="rect">
            <a:avLst/>
          </a:prstGeom>
          <a:solidFill>
            <a:srgbClr val="3E8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80DB65-29D6-4F46-8631-ADA855881892}"/>
              </a:ext>
            </a:extLst>
          </p:cNvPr>
          <p:cNvSpPr/>
          <p:nvPr/>
        </p:nvSpPr>
        <p:spPr>
          <a:xfrm>
            <a:off x="304800" y="193387"/>
            <a:ext cx="17219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solidFill>
                  <a:srgbClr val="444445"/>
                </a:solidFill>
                <a:latin typeface="Source Sans Pro Light" panose="020B0303030403020204" pitchFamily="34" charset="0"/>
                <a:ea typeface="Source Sans Pro Light" panose="020B0303030403020204" pitchFamily="34" charset="0"/>
              </a:rPr>
              <a:t>User Base</a:t>
            </a:r>
            <a:endParaRPr lang="de-DE" sz="3000" dirty="0">
              <a:solidFill>
                <a:srgbClr val="4444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1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6ba123xc93a357lc11tqhds-wpengine.netdna-ssl.com/wp-content/uploads/2018/10/va-technology-adoption-curve-01.png">
            <a:extLst>
              <a:ext uri="{FF2B5EF4-FFF2-40B4-BE49-F238E27FC236}">
                <a16:creationId xmlns:a16="http://schemas.microsoft.com/office/drawing/2014/main" id="{33694A13-C6EF-4BF9-A15A-5AC54569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20" y="956374"/>
            <a:ext cx="6095760" cy="32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5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hgEW14K4EbHK_Mk6b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hiW3Z1IQ2E86lf-_8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Macintosh PowerPoint</Application>
  <PresentationFormat>Bildschirmpräsentation (16:9)</PresentationFormat>
  <Paragraphs>63</Paragraphs>
  <Slides>22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Source Sans Pro ExtraLight</vt:lpstr>
      <vt:lpstr>Source Sans Pro Light</vt:lpstr>
      <vt:lpstr>Office Theme</vt:lpstr>
      <vt:lpstr>PowerPoint-Präsentation</vt:lpstr>
      <vt:lpstr>Roland Tiefenbrunner Voice App Developer</vt:lpstr>
      <vt:lpstr>PowerPoint-Präsentation</vt:lpstr>
      <vt:lpstr>PowerPoint-Präsentation</vt:lpstr>
      <vt:lpstr>PowerPoint-Präsentation</vt:lpstr>
      <vt:lpstr>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Scrum Master</cp:lastModifiedBy>
  <cp:revision>12</cp:revision>
  <dcterms:created xsi:type="dcterms:W3CDTF">2018-11-20T17:31:19Z</dcterms:created>
  <dcterms:modified xsi:type="dcterms:W3CDTF">2018-11-20T23:53:35Z</dcterms:modified>
</cp:coreProperties>
</file>