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2" r:id="rId2"/>
    <p:sldId id="269" r:id="rId3"/>
    <p:sldId id="260" r:id="rId4"/>
    <p:sldId id="263" r:id="rId5"/>
    <p:sldId id="264" r:id="rId6"/>
    <p:sldId id="265" r:id="rId7"/>
    <p:sldId id="267" r:id="rId8"/>
    <p:sldId id="270" r:id="rId9"/>
    <p:sldId id="266" r:id="rId10"/>
    <p:sldId id="268" r:id="rId11"/>
  </p:sldIdLst>
  <p:sldSz cx="9144000" cy="6858000" type="screen4x3"/>
  <p:notesSz cx="6858000" cy="9144000"/>
  <p:defaultTextStyle>
    <a:defPPr>
      <a:defRPr lang="hu-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08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0762-C80D-F744-8B26-6E111993D75D}" type="datetimeFigureOut">
              <a:rPr lang="hu-HU" smtClean="0"/>
              <a:pPr/>
              <a:t>11/20/18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A530-E84A-EF48-B5D6-29558241BB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725" y="597701"/>
            <a:ext cx="8586285" cy="109169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000" b="1" dirty="0" smtClean="0">
                <a:effectLst>
                  <a:reflection stA="50000" endPos="75000" dist="12700" dir="5400000" sy="-100000" algn="bl" rotWithShape="0"/>
                </a:effectLst>
              </a:rPr>
              <a:t>A következő egymilliárd felhasználó:</a:t>
            </a:r>
            <a:r>
              <a:rPr lang="hu-HU" sz="4444" b="1" dirty="0" smtClean="0">
                <a:effectLst>
                  <a:reflection stA="50000" endPos="75000" dist="12700" dir="5400000" sy="-100000" algn="bl" rotWithShape="0"/>
                </a:effectLst>
              </a:rPr>
              <a:t/>
            </a:r>
            <a:br>
              <a:rPr lang="hu-HU" sz="4444" b="1" dirty="0" smtClean="0">
                <a:effectLst>
                  <a:reflection stA="50000" endPos="75000" dist="12700" dir="5400000" sy="-100000" algn="bl" rotWithShape="0"/>
                </a:effectLst>
              </a:rPr>
            </a:br>
            <a:r>
              <a:rPr lang="hu-HU" sz="4000" b="1" dirty="0" smtClean="0">
                <a:solidFill>
                  <a:schemeClr val="accent2">
                    <a:lumMod val="75000"/>
                  </a:schemeClr>
                </a:solidFill>
                <a:effectLst>
                  <a:reflection stA="50000" endPos="75000" dist="12700" dir="5400000" sy="-100000" algn="bl" rotWithShape="0"/>
                </a:effectLst>
              </a:rPr>
              <a:t>digitális gyerekkor </a:t>
            </a:r>
            <a:r>
              <a:rPr lang="hu-HU" sz="4000" b="1" dirty="0" smtClean="0">
                <a:effectLst>
                  <a:reflection stA="50000" endPos="75000" dist="12700" dir="5400000" sy="-100000" algn="bl" rotWithShape="0"/>
                </a:effectLst>
              </a:rPr>
              <a:t/>
            </a:r>
            <a:br>
              <a:rPr lang="hu-HU" sz="4000" b="1" dirty="0" smtClean="0">
                <a:effectLst>
                  <a:reflection stA="50000" endPos="75000" dist="12700" dir="5400000" sy="-100000" algn="bl" rotWithShape="0"/>
                </a:effectLst>
              </a:rPr>
            </a:br>
            <a:r>
              <a:rPr lang="hu-HU" sz="4000" b="1" dirty="0" smtClean="0">
                <a:effectLst>
                  <a:reflection stA="50000" endPos="75000" dist="12700" dir="5400000" sy="-100000" algn="bl" rotWithShape="0"/>
                </a:effectLst>
              </a:rPr>
              <a:t>európai kutatások tükrében</a:t>
            </a:r>
            <a:r>
              <a:rPr lang="hu-HU" sz="4444" b="1" dirty="0" smtClean="0">
                <a:effectLst>
                  <a:reflection stA="50000" endPos="75000" dist="12700" dir="5400000" sy="-100000" algn="bl" rotWithShape="0"/>
                </a:effectLst>
              </a:rPr>
              <a:t/>
            </a:r>
            <a:br>
              <a:rPr lang="hu-HU" sz="4444" b="1" dirty="0" smtClean="0">
                <a:effectLst>
                  <a:reflection stA="50000" endPos="75000" dist="12700" dir="5400000" sy="-100000" algn="bl" rotWithShape="0"/>
                </a:effectLst>
              </a:rPr>
            </a:br>
            <a:r>
              <a:rPr lang="hu-HU" sz="4444" b="1" dirty="0" smtClean="0">
                <a:effectLst>
                  <a:reflection stA="50000" endPos="75000" dist="12700" dir="5400000" sy="-100000" algn="bl" rotWithShape="0"/>
                </a:effectLst>
              </a:rPr>
              <a:t/>
            </a:r>
            <a:br>
              <a:rPr lang="hu-HU" sz="4444" b="1" dirty="0" smtClean="0">
                <a:effectLst>
                  <a:reflection stA="50000" endPos="75000" dist="12700" dir="5400000" sy="-100000" algn="bl" rotWithShape="0"/>
                </a:effectLst>
              </a:rPr>
            </a:br>
            <a:endParaRPr lang="hu-HU" sz="4444" b="1" dirty="0">
              <a:effectLst>
                <a:reflection stA="50000" endPos="75000" dist="127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726" y="6204908"/>
            <a:ext cx="8586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/>
              <a:t> </a:t>
            </a:r>
            <a:endParaRPr lang="hu-HU" sz="1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87849" y="3067979"/>
            <a:ext cx="7570351" cy="2570821"/>
          </a:xfrm>
        </p:spPr>
        <p:txBody>
          <a:bodyPr>
            <a:normAutofit fontScale="92500" lnSpcReduction="10000"/>
          </a:bodyPr>
          <a:lstStyle/>
          <a:p>
            <a:r>
              <a:rPr lang="cs-CZ" sz="2581" dirty="0" smtClean="0">
                <a:solidFill>
                  <a:schemeClr val="accent2"/>
                </a:solidFill>
              </a:rPr>
              <a:t>HWSW mobile! </a:t>
            </a:r>
            <a:r>
              <a:rPr lang="en-US" sz="2581" dirty="0" smtClean="0">
                <a:solidFill>
                  <a:schemeClr val="accent2"/>
                </a:solidFill>
              </a:rPr>
              <a:t> </a:t>
            </a:r>
            <a:endParaRPr lang="cs-CZ" sz="2581" dirty="0" smtClean="0">
              <a:solidFill>
                <a:schemeClr val="accent2"/>
              </a:solidFill>
            </a:endParaRPr>
          </a:p>
          <a:p>
            <a:r>
              <a:rPr lang="cs-CZ" sz="2581" dirty="0" smtClean="0">
                <a:solidFill>
                  <a:schemeClr val="accent2"/>
                </a:solidFill>
              </a:rPr>
              <a:t>Budapest, 2018. november 21-22.</a:t>
            </a:r>
          </a:p>
          <a:p>
            <a:endParaRPr lang="en-US" b="1" dirty="0" smtClean="0"/>
          </a:p>
          <a:p>
            <a:r>
              <a:rPr lang="en-US" sz="2378" dirty="0" err="1" smtClean="0">
                <a:solidFill>
                  <a:schemeClr val="tx1"/>
                </a:solidFill>
              </a:rPr>
              <a:t>Bakó</a:t>
            </a:r>
            <a:r>
              <a:rPr lang="en-US" sz="2378" dirty="0" smtClean="0">
                <a:solidFill>
                  <a:schemeClr val="tx1"/>
                </a:solidFill>
              </a:rPr>
              <a:t> </a:t>
            </a:r>
            <a:r>
              <a:rPr lang="en-US" sz="2353" dirty="0" err="1" smtClean="0">
                <a:solidFill>
                  <a:schemeClr val="tx1"/>
                </a:solidFill>
              </a:rPr>
              <a:t>Rozália</a:t>
            </a:r>
            <a:r>
              <a:rPr lang="en-US" sz="2353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353" dirty="0" smtClean="0">
                <a:solidFill>
                  <a:schemeClr val="tx1"/>
                </a:solidFill>
              </a:rPr>
              <a:t>Sapientia Erdélyi Magyar Tudományegyetem</a:t>
            </a:r>
          </a:p>
          <a:p>
            <a:r>
              <a:rPr lang="en-US" sz="2353" dirty="0" err="1" smtClean="0">
                <a:solidFill>
                  <a:schemeClr val="tx1"/>
                </a:solidFill>
              </a:rPr>
              <a:t>bakorozalia@uni.sapientia.ro</a:t>
            </a:r>
            <a:r>
              <a:rPr lang="cs-CZ" sz="2353" dirty="0" smtClean="0">
                <a:solidFill>
                  <a:schemeClr val="tx1"/>
                </a:solidFill>
              </a:rPr>
              <a:t> </a:t>
            </a:r>
            <a:endParaRPr lang="hu-HU" sz="2353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/>
              <a:t>Köszönöm a megtisztelő figyelmet!</a:t>
            </a:r>
            <a:endParaRPr lang="hu-HU" sz="2400" b="1" dirty="0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771" r="-38771"/>
          <a:stretch>
            <a:fillRect/>
          </a:stretch>
        </p:blipFill>
        <p:spPr>
          <a:xfrm>
            <a:off x="914400" y="1735579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689398"/>
            <a:ext cx="7772400" cy="52282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556" b="1" dirty="0" smtClean="0"/>
              <a:t> </a:t>
            </a:r>
            <a:endParaRPr lang="hu-HU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6094"/>
            <a:ext cx="9462895" cy="3596165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           </a:t>
            </a:r>
            <a:r>
              <a:rPr lang="en-US" sz="4000" b="1" dirty="0" err="1" smtClean="0">
                <a:solidFill>
                  <a:srgbClr val="000000"/>
                </a:solidFill>
              </a:rPr>
              <a:t>Eur</a:t>
            </a:r>
            <a:r>
              <a:rPr lang="en-US" sz="4000" b="1" dirty="0" err="1" smtClean="0">
                <a:solidFill>
                  <a:srgbClr val="000000"/>
                </a:solidFill>
              </a:rPr>
              <a:t>ópa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digitális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fejlődése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                     #DESI   </a:t>
            </a:r>
            <a:r>
              <a:rPr lang="en-US" sz="2800" b="1" dirty="0" smtClean="0">
                <a:solidFill>
                  <a:schemeClr val="accent2"/>
                </a:solidFill>
              </a:rPr>
              <a:t>#</a:t>
            </a:r>
            <a:r>
              <a:rPr lang="en-US" sz="2800" b="1" dirty="0" smtClean="0">
                <a:solidFill>
                  <a:schemeClr val="accent2"/>
                </a:solidFill>
              </a:rPr>
              <a:t>2018   </a:t>
            </a:r>
            <a:r>
              <a:rPr lang="en-US" sz="2800" b="1" dirty="0" smtClean="0">
                <a:solidFill>
                  <a:schemeClr val="accent2"/>
                </a:solidFill>
              </a:rPr>
              <a:t>#EDPR  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       </a:t>
            </a:r>
            <a:r>
              <a:rPr lang="cs-CZ" sz="2000" b="1" dirty="0" smtClean="0">
                <a:solidFill>
                  <a:schemeClr val="tx1"/>
                </a:solidFill>
              </a:rPr>
              <a:t>összekapcsoltság           humán tőke             internethasználat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    a digitális technológiák integráltsága         digitális közszolgáltatások       </a:t>
            </a:r>
            <a:endParaRPr lang="cs-CZ" sz="2400" b="1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accent2"/>
              </a:solidFill>
            </a:endParaRPr>
          </a:p>
          <a:p>
            <a:pPr marL="457200" indent="-457200" algn="just"/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endParaRPr lang="cs-CZ" sz="2400" b="1" dirty="0" smtClean="0">
              <a:solidFill>
                <a:srgbClr val="C0504D"/>
              </a:solidFill>
            </a:endParaRP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  <a:p>
            <a:pPr algn="just"/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56" y="6022711"/>
            <a:ext cx="82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78075"/>
            <a:ext cx="7653482" cy="304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689398"/>
            <a:ext cx="7772400" cy="52282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556" b="1" dirty="0" smtClean="0"/>
              <a:t> </a:t>
            </a:r>
            <a:endParaRPr lang="hu-HU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057" y="146094"/>
            <a:ext cx="8964838" cy="3596165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           </a:t>
            </a:r>
            <a:r>
              <a:rPr lang="en-US" sz="4000" b="1" dirty="0" err="1" smtClean="0">
                <a:solidFill>
                  <a:srgbClr val="000000"/>
                </a:solidFill>
              </a:rPr>
              <a:t>Digitális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gyerekkor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  Alfa-</a:t>
            </a:r>
            <a:r>
              <a:rPr lang="en-US" sz="2800" b="1" dirty="0" err="1" smtClean="0">
                <a:solidFill>
                  <a:schemeClr val="accent2"/>
                </a:solidFill>
              </a:rPr>
              <a:t>nemzedék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2010 óta a gyerekek egy digitális világba születnek bele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másként tanulnak, játszanak, pihennek, barátkoznak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másfajta médiatartalmakat </a:t>
            </a:r>
            <a:r>
              <a:rPr lang="cs-CZ" sz="2400" dirty="0" smtClean="0">
                <a:solidFill>
                  <a:schemeClr val="tx1"/>
                </a:solidFill>
              </a:rPr>
              <a:t>fogyasztanak, alkotnak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accent2"/>
              </a:solidFill>
            </a:endParaRPr>
          </a:p>
          <a:p>
            <a:pPr marL="457200" indent="-457200" algn="just"/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endParaRPr lang="cs-CZ" sz="2400" b="1" dirty="0" smtClean="0">
              <a:solidFill>
                <a:srgbClr val="C0504D"/>
              </a:solidFill>
            </a:endParaRP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  <a:p>
            <a:pPr algn="just"/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56" y="6022711"/>
            <a:ext cx="82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h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48634"/>
            <a:ext cx="3705084" cy="314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689398"/>
            <a:ext cx="7772400" cy="52282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556" b="1" dirty="0" smtClean="0"/>
              <a:t> </a:t>
            </a:r>
            <a:endParaRPr lang="hu-HU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19" y="146094"/>
            <a:ext cx="9136976" cy="3596165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        Mire </a:t>
            </a:r>
            <a:r>
              <a:rPr lang="en-US" sz="4000" b="1" dirty="0" err="1" smtClean="0">
                <a:solidFill>
                  <a:srgbClr val="000000"/>
                </a:solidFill>
              </a:rPr>
              <a:t>kíváncsiak</a:t>
            </a:r>
            <a:r>
              <a:rPr lang="en-US" sz="4000" b="1" dirty="0" smtClean="0">
                <a:solidFill>
                  <a:srgbClr val="000000"/>
                </a:solidFill>
              </a:rPr>
              <a:t> a </a:t>
            </a:r>
            <a:r>
              <a:rPr lang="en-US" sz="4000" b="1" dirty="0" err="1" smtClean="0">
                <a:solidFill>
                  <a:srgbClr val="000000"/>
                </a:solidFill>
              </a:rPr>
              <a:t>kutatók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</a:p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DigiLitEY.eu</a:t>
            </a:r>
            <a:r>
              <a:rPr lang="en-U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smtClean="0">
                <a:solidFill>
                  <a:schemeClr val="accent2"/>
                </a:solidFill>
              </a:rPr>
              <a:t>– </a:t>
            </a:r>
            <a:r>
              <a:rPr lang="en-US" sz="2800" b="1" dirty="0" err="1" smtClean="0">
                <a:solidFill>
                  <a:schemeClr val="accent2"/>
                </a:solidFill>
              </a:rPr>
              <a:t>egy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európai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kutatás</a:t>
            </a:r>
            <a:r>
              <a:rPr lang="en-US" sz="2800" b="1" dirty="0" smtClean="0">
                <a:solidFill>
                  <a:schemeClr val="accent2"/>
                </a:solidFill>
              </a:rPr>
              <a:t> (2014-2018)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hogyan használják a kisgyerekek az IKT-eszközöket?  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milyen tartalmakat fogyasztanak, hogyan játszanak? 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milyen támogatást kapnak szülőtől, pedagógustól?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accent2"/>
              </a:solidFill>
            </a:endParaRPr>
          </a:p>
          <a:p>
            <a:pPr marL="457200" indent="-457200" algn="just"/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endParaRPr lang="cs-CZ" sz="2400" b="1" dirty="0" smtClean="0">
              <a:solidFill>
                <a:srgbClr val="C0504D"/>
              </a:solidFill>
            </a:endParaRP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  <a:p>
            <a:pPr algn="just"/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56" y="6022711"/>
            <a:ext cx="82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h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61" y="3326453"/>
            <a:ext cx="3641063" cy="307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689398"/>
            <a:ext cx="7772400" cy="52282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556" b="1" dirty="0" smtClean="0"/>
              <a:t> </a:t>
            </a:r>
            <a:endParaRPr lang="hu-HU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057" y="146094"/>
            <a:ext cx="8964838" cy="3596165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        Mire </a:t>
            </a:r>
            <a:r>
              <a:rPr lang="en-US" sz="4000" b="1" dirty="0" err="1" smtClean="0">
                <a:solidFill>
                  <a:srgbClr val="000000"/>
                </a:solidFill>
              </a:rPr>
              <a:t>kíváncsiak</a:t>
            </a:r>
            <a:r>
              <a:rPr lang="en-US" sz="4000" b="1" dirty="0" smtClean="0">
                <a:solidFill>
                  <a:srgbClr val="000000"/>
                </a:solidFill>
              </a:rPr>
              <a:t> a </a:t>
            </a:r>
            <a:r>
              <a:rPr lang="en-US" sz="4000" b="1" dirty="0" err="1" smtClean="0">
                <a:solidFill>
                  <a:srgbClr val="000000"/>
                </a:solidFill>
              </a:rPr>
              <a:t>szülők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</a:p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err="1" smtClean="0">
                <a:solidFill>
                  <a:schemeClr val="accent2"/>
                </a:solidFill>
              </a:rPr>
              <a:t>Interjúk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megfigyelés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nyomán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korlátozzák vagy támogassák a gyerekek IKT-használatát?  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hogyan tudhatják biztonságban a gyerekeiket a világhálón?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hogyan használható ki a digitális technológia a tanulásra?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accent2"/>
              </a:solidFill>
            </a:endParaRPr>
          </a:p>
          <a:p>
            <a:pPr marL="457200" indent="-457200" algn="just"/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endParaRPr lang="cs-CZ" sz="2400" b="1" dirty="0" smtClean="0">
              <a:solidFill>
                <a:srgbClr val="C0504D"/>
              </a:solidFill>
            </a:endParaRP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  <a:p>
            <a:pPr algn="just"/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56" y="6022711"/>
            <a:ext cx="82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h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71" y="3252369"/>
            <a:ext cx="3913985" cy="313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689398"/>
            <a:ext cx="7772400" cy="52282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556" b="1" dirty="0" smtClean="0"/>
              <a:t> </a:t>
            </a:r>
            <a:endParaRPr lang="hu-HU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19" y="146094"/>
            <a:ext cx="9136976" cy="3596165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  Mire </a:t>
            </a:r>
            <a:r>
              <a:rPr lang="en-US" sz="4000" b="1" dirty="0" err="1" smtClean="0">
                <a:solidFill>
                  <a:srgbClr val="000000"/>
                </a:solidFill>
              </a:rPr>
              <a:t>kíváncsiak</a:t>
            </a:r>
            <a:r>
              <a:rPr lang="en-US" sz="4000" b="1" dirty="0" smtClean="0">
                <a:solidFill>
                  <a:srgbClr val="000000"/>
                </a:solidFill>
              </a:rPr>
              <a:t> a </a:t>
            </a:r>
            <a:r>
              <a:rPr lang="en-US" sz="4000" b="1" dirty="0" err="1" smtClean="0">
                <a:solidFill>
                  <a:srgbClr val="000000"/>
                </a:solidFill>
              </a:rPr>
              <a:t>pedagógusok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</a:p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err="1" smtClean="0">
                <a:solidFill>
                  <a:schemeClr val="accent2"/>
                </a:solidFill>
              </a:rPr>
              <a:t>Interjúk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kérdőíves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vizsgálatok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nyomán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hogyan tudnák beépíteni az IKT használatát az oktatásba?  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milyen digitális oktatási tartalmakhoz férhetnek hozzá?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kinek a feladata fejleszteni a digitális műveltséget?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accent2"/>
              </a:solidFill>
            </a:endParaRPr>
          </a:p>
          <a:p>
            <a:pPr marL="457200" indent="-457200" algn="just"/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endParaRPr lang="cs-CZ" sz="2400" b="1" dirty="0" smtClean="0">
              <a:solidFill>
                <a:srgbClr val="C0504D"/>
              </a:solidFill>
            </a:endParaRP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  <a:p>
            <a:pPr algn="just"/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56" y="6022711"/>
            <a:ext cx="82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h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62648" y="3111266"/>
            <a:ext cx="3742696" cy="312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689398"/>
            <a:ext cx="7772400" cy="52282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556" b="1" dirty="0" smtClean="0"/>
              <a:t> </a:t>
            </a:r>
            <a:endParaRPr lang="hu-HU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19" y="146094"/>
            <a:ext cx="9136976" cy="3596165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      Mire </a:t>
            </a:r>
            <a:r>
              <a:rPr lang="en-US" sz="4000" b="1" dirty="0" err="1" smtClean="0">
                <a:solidFill>
                  <a:srgbClr val="000000"/>
                </a:solidFill>
              </a:rPr>
              <a:t>kíváncsiak</a:t>
            </a:r>
            <a:r>
              <a:rPr lang="en-US" sz="4000" b="1" dirty="0" smtClean="0">
                <a:solidFill>
                  <a:srgbClr val="000000"/>
                </a:solidFill>
              </a:rPr>
              <a:t> a </a:t>
            </a:r>
            <a:r>
              <a:rPr lang="en-US" sz="4000" b="1" dirty="0" err="1" smtClean="0">
                <a:solidFill>
                  <a:srgbClr val="000000"/>
                </a:solidFill>
              </a:rPr>
              <a:t>fejlesztők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</a:p>
          <a:p>
            <a:pPr algn="l"/>
            <a:r>
              <a:rPr lang="en-U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err="1" smtClean="0">
                <a:solidFill>
                  <a:schemeClr val="accent2"/>
                </a:solidFill>
              </a:rPr>
              <a:t>Műhelybeszélgetések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kísérletek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során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arra, hogy mire kíváncsiak a gyerekek?   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milyen szülői támogatásra számíthatnak?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milyen irányba kellene fókuszálni a fejlesztési energiákat?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accent2"/>
              </a:solidFill>
            </a:endParaRPr>
          </a:p>
          <a:p>
            <a:pPr marL="457200" indent="-457200" algn="just"/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endParaRPr lang="cs-CZ" sz="2400" b="1" dirty="0" smtClean="0">
              <a:solidFill>
                <a:srgbClr val="C0504D"/>
              </a:solidFill>
            </a:endParaRP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  <a:p>
            <a:pPr algn="just"/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56" y="6022711"/>
            <a:ext cx="82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h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26545"/>
            <a:ext cx="4438251" cy="336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689398"/>
            <a:ext cx="7772400" cy="52282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556" b="1" dirty="0" smtClean="0"/>
              <a:t> </a:t>
            </a:r>
            <a:endParaRPr lang="hu-HU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19" y="146094"/>
            <a:ext cx="9136976" cy="3596165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Milyen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irányba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kellene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fejleszteni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algn="l">
              <a:spcAft>
                <a:spcPts val="4800"/>
              </a:spcAft>
            </a:pPr>
            <a:r>
              <a:rPr lang="en-U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b="1" dirty="0" err="1" smtClean="0">
                <a:solidFill>
                  <a:schemeClr val="accent2"/>
                </a:solidFill>
              </a:rPr>
              <a:t>Kiemelt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példa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  <a:r>
              <a:rPr lang="en-US" sz="2800" b="1" dirty="0" err="1" smtClean="0">
                <a:solidFill>
                  <a:schemeClr val="accent2"/>
                </a:solidFill>
              </a:rPr>
              <a:t>digitális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könyvek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alkalmazások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az </a:t>
            </a:r>
            <a:r>
              <a:rPr lang="cs-CZ" sz="2400" b="1" dirty="0" smtClean="0">
                <a:solidFill>
                  <a:schemeClr val="tx1"/>
                </a:solidFill>
              </a:rPr>
              <a:t>interaktivitás</a:t>
            </a:r>
            <a:r>
              <a:rPr lang="cs-CZ" sz="2400" dirty="0" smtClean="0">
                <a:solidFill>
                  <a:schemeClr val="tx1"/>
                </a:solidFill>
              </a:rPr>
              <a:t> támogassa a szövegértést, ne zökkentse ki  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 tartalom-elemek legyenek </a:t>
            </a:r>
            <a:r>
              <a:rPr lang="cs-CZ" sz="2400" b="1" dirty="0" smtClean="0">
                <a:solidFill>
                  <a:schemeClr val="tx1"/>
                </a:solidFill>
              </a:rPr>
              <a:t>kinagyíthatók</a:t>
            </a:r>
            <a:r>
              <a:rPr lang="cs-CZ" sz="2400" dirty="0" smtClean="0">
                <a:solidFill>
                  <a:schemeClr val="tx1"/>
                </a:solidFill>
              </a:rPr>
              <a:t> (képek, szövegek)</a:t>
            </a: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 tartalmak előhívási </a:t>
            </a:r>
            <a:r>
              <a:rPr lang="cs-CZ" sz="2400" b="1" dirty="0" smtClean="0">
                <a:solidFill>
                  <a:schemeClr val="tx1"/>
                </a:solidFill>
              </a:rPr>
              <a:t>sebessége</a:t>
            </a:r>
            <a:r>
              <a:rPr lang="cs-CZ" sz="2400" dirty="0" smtClean="0">
                <a:solidFill>
                  <a:schemeClr val="tx1"/>
                </a:solidFill>
              </a:rPr>
              <a:t> legyen könnyen állítható</a:t>
            </a: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 tartalmak legyenek elérhetők a gyerek </a:t>
            </a:r>
            <a:r>
              <a:rPr lang="cs-CZ" sz="2400" b="1" dirty="0" smtClean="0">
                <a:solidFill>
                  <a:schemeClr val="tx1"/>
                </a:solidFill>
              </a:rPr>
              <a:t>anyanyelvé</a:t>
            </a:r>
            <a:r>
              <a:rPr lang="cs-CZ" sz="2400" dirty="0" smtClean="0">
                <a:solidFill>
                  <a:schemeClr val="tx1"/>
                </a:solidFill>
              </a:rPr>
              <a:t>n</a:t>
            </a:r>
          </a:p>
          <a:p>
            <a:pPr algn="l"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 digitális tankönyvek legyenek </a:t>
            </a:r>
            <a:r>
              <a:rPr lang="cs-CZ" sz="2400" smtClean="0">
                <a:solidFill>
                  <a:schemeClr val="tx1"/>
                </a:solidFill>
              </a:rPr>
              <a:t>könnyen </a:t>
            </a:r>
            <a:r>
              <a:rPr lang="cs-CZ" sz="2400" b="1" smtClean="0">
                <a:solidFill>
                  <a:schemeClr val="tx1"/>
                </a:solidFill>
              </a:rPr>
              <a:t>hozzáférhetők </a:t>
            </a:r>
            <a:r>
              <a:rPr lang="cs-CZ" sz="2400" smtClean="0">
                <a:solidFill>
                  <a:schemeClr val="tx1"/>
                </a:solidFill>
              </a:rPr>
              <a:t>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accent2"/>
                </a:solidFill>
              </a:rPr>
              <a:t>http://digilitey.eu/publications/information-for-childrens-media-industry/</a:t>
            </a:r>
            <a:endParaRPr lang="cs-CZ" sz="2000" dirty="0" smtClean="0">
              <a:solidFill>
                <a:schemeClr val="accent2"/>
              </a:solidFill>
            </a:endParaRPr>
          </a:p>
          <a:p>
            <a:pPr algn="l">
              <a:buFont typeface="Arial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accent2"/>
              </a:solidFill>
            </a:endParaRPr>
          </a:p>
          <a:p>
            <a:pPr marL="457200" indent="-457200" algn="just"/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endParaRPr lang="cs-CZ" sz="2400" b="1" dirty="0" smtClean="0">
              <a:solidFill>
                <a:srgbClr val="C0504D"/>
              </a:solidFill>
            </a:endParaRP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  <a:p>
            <a:pPr algn="just"/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56" y="6022711"/>
            <a:ext cx="82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689398"/>
            <a:ext cx="7772400" cy="52282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556" b="1" dirty="0" smtClean="0"/>
              <a:t> </a:t>
            </a:r>
            <a:endParaRPr lang="hu-HU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02" y="146094"/>
            <a:ext cx="9316793" cy="3596165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               </a:t>
            </a:r>
            <a:r>
              <a:rPr lang="en-US" sz="4000" b="1" dirty="0" err="1" smtClean="0">
                <a:solidFill>
                  <a:srgbClr val="000000"/>
                </a:solidFill>
              </a:rPr>
              <a:t>Összefoglalás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algn="l">
              <a:spcAft>
                <a:spcPts val="1800"/>
              </a:spcAft>
            </a:pPr>
            <a:r>
              <a:rPr lang="en-US" sz="2800" b="1" dirty="0" smtClean="0">
                <a:solidFill>
                  <a:schemeClr val="accent2"/>
                </a:solidFill>
              </a:rPr>
              <a:t>A </a:t>
            </a:r>
            <a:r>
              <a:rPr lang="en-US" sz="2800" b="1" dirty="0" err="1" smtClean="0">
                <a:solidFill>
                  <a:schemeClr val="accent2"/>
                </a:solidFill>
              </a:rPr>
              <a:t>DigiLitEY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kutatás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eredményei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azt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mutatják</a:t>
            </a:r>
            <a:r>
              <a:rPr lang="en-US" sz="2800" b="1" dirty="0" smtClean="0">
                <a:solidFill>
                  <a:schemeClr val="accent2"/>
                </a:solidFill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</a:rPr>
              <a:t>hogy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</a:p>
          <a:p>
            <a:pPr algn="l">
              <a:spcAft>
                <a:spcPts val="18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</a:t>
            </a:r>
            <a:r>
              <a:rPr lang="cs-CZ" sz="2400" dirty="0" smtClean="0">
                <a:solidFill>
                  <a:schemeClr val="tx1"/>
                </a:solidFill>
              </a:rPr>
              <a:t>a gyerekek kedvenc digitális eszköze az okostelefon   </a:t>
            </a:r>
          </a:p>
          <a:p>
            <a:pPr algn="l">
              <a:spcAft>
                <a:spcPts val="18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 szülő, a pedagógus még nincs felkészülve a 21. századra</a:t>
            </a:r>
          </a:p>
          <a:p>
            <a:pPr algn="l">
              <a:spcAft>
                <a:spcPts val="18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az iskola kulcsszerepet játsszhat a digitális művelődésben</a:t>
            </a:r>
          </a:p>
          <a:p>
            <a:pPr algn="l">
              <a:spcAft>
                <a:spcPts val="18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érdemes párbeszédet folytatni minden </a:t>
            </a:r>
            <a:r>
              <a:rPr lang="cs-CZ" sz="2400" dirty="0" smtClean="0">
                <a:solidFill>
                  <a:schemeClr val="tx1"/>
                </a:solidFill>
              </a:rPr>
              <a:t>érdekgazdával</a:t>
            </a:r>
          </a:p>
          <a:p>
            <a:pPr algn="l">
              <a:spcAft>
                <a:spcPts val="1800"/>
              </a:spcAft>
              <a:buFont typeface="Arial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 a jó gyakorlatokat meg kell osztani, mert kevés a </a:t>
            </a:r>
            <a:r>
              <a:rPr lang="cs-CZ" sz="2400" dirty="0" smtClean="0">
                <a:solidFill>
                  <a:schemeClr val="tx1"/>
                </a:solidFill>
              </a:rPr>
              <a:t>minta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l">
              <a:spcAft>
                <a:spcPts val="1800"/>
              </a:spcAft>
            </a:pPr>
            <a:r>
              <a:rPr lang="cs-CZ" sz="1600" dirty="0" smtClean="0">
                <a:solidFill>
                  <a:srgbClr val="C0504D"/>
                </a:solidFill>
              </a:rPr>
              <a:t>   A prezentáció képeit egy DigiLitEY kiadványból vettük kölcsön: Children and Virtual Reality.</a:t>
            </a:r>
          </a:p>
          <a:p>
            <a:pPr algn="l">
              <a:spcAft>
                <a:spcPts val="1800"/>
              </a:spcAft>
            </a:pPr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endParaRPr lang="cs-CZ" sz="1800" dirty="0" smtClean="0">
              <a:solidFill>
                <a:schemeClr val="tx1"/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just"/>
            <a:endParaRPr lang="en-US" sz="2000" b="1" dirty="0" smtClean="0">
              <a:solidFill>
                <a:schemeClr val="accent2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endParaRPr lang="cs-CZ" sz="1800" dirty="0" smtClean="0">
              <a:solidFill>
                <a:schemeClr val="accent2"/>
              </a:solidFill>
            </a:endParaRPr>
          </a:p>
          <a:p>
            <a:pPr marL="457200" indent="-457200" algn="just"/>
            <a:endParaRPr lang="cs-CZ" sz="2400" b="1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endParaRPr lang="cs-CZ" sz="2400" b="1" dirty="0" smtClean="0">
              <a:solidFill>
                <a:srgbClr val="C0504D"/>
              </a:solidFill>
            </a:endParaRPr>
          </a:p>
          <a:p>
            <a:pPr marL="457200" indent="-457200" algn="just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  <a:p>
            <a:pPr algn="just"/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56" y="6022711"/>
            <a:ext cx="824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541</Words>
  <Application>Microsoft Macintosh PowerPoint</Application>
  <PresentationFormat>On-screen Show (4:3)</PresentationFormat>
  <Paragraphs>194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A következő egymilliárd felhasználó: digitális gyerekkor  európai kutatások tükrében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Köszönöm a megtisztelő figyelmet!</vt:lpstr>
    </vt:vector>
  </TitlesOfParts>
  <Company>Sapientia Erdélyi Magyar Tudományegyetem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Strangers in Digiland</dc:title>
  <dc:creator>Bakó Rozi</dc:creator>
  <cp:lastModifiedBy>Edith  Settings</cp:lastModifiedBy>
  <cp:revision>382</cp:revision>
  <dcterms:created xsi:type="dcterms:W3CDTF">2018-11-20T12:02:04Z</dcterms:created>
  <dcterms:modified xsi:type="dcterms:W3CDTF">2018-11-20T13:50:25Z</dcterms:modified>
</cp:coreProperties>
</file>