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20"/>
  </p:notesMasterIdLst>
  <p:handoutMasterIdLst>
    <p:handoutMasterId r:id="rId21"/>
  </p:handoutMasterIdLst>
  <p:sldIdLst>
    <p:sldId id="271" r:id="rId5"/>
    <p:sldId id="297" r:id="rId6"/>
    <p:sldId id="492" r:id="rId7"/>
    <p:sldId id="487" r:id="rId8"/>
    <p:sldId id="478" r:id="rId9"/>
    <p:sldId id="494" r:id="rId10"/>
    <p:sldId id="493" r:id="rId11"/>
    <p:sldId id="486" r:id="rId12"/>
    <p:sldId id="489" r:id="rId13"/>
    <p:sldId id="305" r:id="rId14"/>
    <p:sldId id="329" r:id="rId15"/>
    <p:sldId id="506" r:id="rId16"/>
    <p:sldId id="481" r:id="rId17"/>
    <p:sldId id="369" r:id="rId18"/>
    <p:sldId id="480" r:id="rId19"/>
  </p:sldIdLst>
  <p:sldSz cx="18288000" cy="10285413"/>
  <p:notesSz cx="6858000" cy="9144000"/>
  <p:defaultTextStyle>
    <a:defPPr>
      <a:defRPr lang="en-US"/>
    </a:defPPr>
    <a:lvl1pPr marL="0" algn="l" defTabSz="1371463" rtl="0" eaLnBrk="1" latinLnBrk="0" hangingPunct="1">
      <a:defRPr sz="2700" kern="1200">
        <a:solidFill>
          <a:schemeClr val="tx1"/>
        </a:solidFill>
        <a:latin typeface="+mn-lt"/>
        <a:ea typeface="+mn-ea"/>
        <a:cs typeface="+mn-cs"/>
      </a:defRPr>
    </a:lvl1pPr>
    <a:lvl2pPr marL="685731" algn="l" defTabSz="1371463" rtl="0" eaLnBrk="1" latinLnBrk="0" hangingPunct="1">
      <a:defRPr sz="2700" kern="1200">
        <a:solidFill>
          <a:schemeClr val="tx1"/>
        </a:solidFill>
        <a:latin typeface="+mn-lt"/>
        <a:ea typeface="+mn-ea"/>
        <a:cs typeface="+mn-cs"/>
      </a:defRPr>
    </a:lvl2pPr>
    <a:lvl3pPr marL="1371463" algn="l" defTabSz="1371463" rtl="0" eaLnBrk="1" latinLnBrk="0" hangingPunct="1">
      <a:defRPr sz="2700" kern="1200">
        <a:solidFill>
          <a:schemeClr val="tx1"/>
        </a:solidFill>
        <a:latin typeface="+mn-lt"/>
        <a:ea typeface="+mn-ea"/>
        <a:cs typeface="+mn-cs"/>
      </a:defRPr>
    </a:lvl3pPr>
    <a:lvl4pPr marL="2057194" algn="l" defTabSz="1371463" rtl="0" eaLnBrk="1" latinLnBrk="0" hangingPunct="1">
      <a:defRPr sz="2700" kern="1200">
        <a:solidFill>
          <a:schemeClr val="tx1"/>
        </a:solidFill>
        <a:latin typeface="+mn-lt"/>
        <a:ea typeface="+mn-ea"/>
        <a:cs typeface="+mn-cs"/>
      </a:defRPr>
    </a:lvl4pPr>
    <a:lvl5pPr marL="2742926" algn="l" defTabSz="1371463" rtl="0" eaLnBrk="1" latinLnBrk="0" hangingPunct="1">
      <a:defRPr sz="2700" kern="1200">
        <a:solidFill>
          <a:schemeClr val="tx1"/>
        </a:solidFill>
        <a:latin typeface="+mn-lt"/>
        <a:ea typeface="+mn-ea"/>
        <a:cs typeface="+mn-cs"/>
      </a:defRPr>
    </a:lvl5pPr>
    <a:lvl6pPr marL="3428657" algn="l" defTabSz="1371463" rtl="0" eaLnBrk="1" latinLnBrk="0" hangingPunct="1">
      <a:defRPr sz="2700" kern="1200">
        <a:solidFill>
          <a:schemeClr val="tx1"/>
        </a:solidFill>
        <a:latin typeface="+mn-lt"/>
        <a:ea typeface="+mn-ea"/>
        <a:cs typeface="+mn-cs"/>
      </a:defRPr>
    </a:lvl6pPr>
    <a:lvl7pPr marL="4114389" algn="l" defTabSz="1371463" rtl="0" eaLnBrk="1" latinLnBrk="0" hangingPunct="1">
      <a:defRPr sz="2700" kern="1200">
        <a:solidFill>
          <a:schemeClr val="tx1"/>
        </a:solidFill>
        <a:latin typeface="+mn-lt"/>
        <a:ea typeface="+mn-ea"/>
        <a:cs typeface="+mn-cs"/>
      </a:defRPr>
    </a:lvl7pPr>
    <a:lvl8pPr marL="4800120" algn="l" defTabSz="1371463" rtl="0" eaLnBrk="1" latinLnBrk="0" hangingPunct="1">
      <a:defRPr sz="2700" kern="1200">
        <a:solidFill>
          <a:schemeClr val="tx1"/>
        </a:solidFill>
        <a:latin typeface="+mn-lt"/>
        <a:ea typeface="+mn-ea"/>
        <a:cs typeface="+mn-cs"/>
      </a:defRPr>
    </a:lvl8pPr>
    <a:lvl9pPr marL="5485851" algn="l" defTabSz="1371463" rtl="0" eaLnBrk="1" latinLnBrk="0" hangingPunct="1">
      <a:defRPr sz="27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F7489FD-663E-FA46-8293-305587FFD8F7}">
          <p14:sldIdLst>
            <p14:sldId id="271"/>
            <p14:sldId id="297"/>
            <p14:sldId id="492"/>
            <p14:sldId id="487"/>
            <p14:sldId id="478"/>
            <p14:sldId id="494"/>
            <p14:sldId id="493"/>
            <p14:sldId id="486"/>
            <p14:sldId id="489"/>
            <p14:sldId id="305"/>
            <p14:sldId id="329"/>
            <p14:sldId id="506"/>
            <p14:sldId id="481"/>
            <p14:sldId id="369"/>
            <p14:sldId id="480"/>
          </p14:sldIdLst>
        </p14:section>
      </p14:sectionLst>
    </p:ext>
    <p:ext uri="{EFAFB233-063F-42B5-8137-9DF3F51BA10A}">
      <p15:sldGuideLst xmlns:p15="http://schemas.microsoft.com/office/powerpoint/2012/main">
        <p15:guide id="2" pos="566" userDrawn="1">
          <p15:clr>
            <a:srgbClr val="A4A3A4"/>
          </p15:clr>
        </p15:guide>
        <p15:guide id="3" pos="10954" userDrawn="1">
          <p15:clr>
            <a:srgbClr val="A4A3A4"/>
          </p15:clr>
        </p15:guide>
        <p15:guide id="4" orient="horz" pos="6460" userDrawn="1">
          <p15:clr>
            <a:srgbClr val="A4A3A4"/>
          </p15:clr>
        </p15:guide>
        <p15:guide id="6" orient="horz" pos="1334" userDrawn="1">
          <p15:clr>
            <a:srgbClr val="A4A3A4"/>
          </p15:clr>
        </p15:guide>
        <p15:guide id="7" pos="57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4DA"/>
    <a:srgbClr val="FDCB2E"/>
    <a:srgbClr val="E22326"/>
    <a:srgbClr val="1791D2"/>
    <a:srgbClr val="D9D9D9"/>
    <a:srgbClr val="DCDDDE"/>
    <a:srgbClr val="2492D0"/>
    <a:srgbClr val="F22300"/>
    <a:srgbClr val="0C55A2"/>
    <a:srgbClr val="FDCC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95427D-56A7-4525-B6DA-9AB4C037ED97}" v="90" dt="2018-11-19T13:40:15.7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9" autoAdjust="0"/>
    <p:restoredTop sz="75506" autoAdjust="0"/>
  </p:normalViewPr>
  <p:slideViewPr>
    <p:cSldViewPr snapToGrid="0" snapToObjects="1">
      <p:cViewPr varScale="1">
        <p:scale>
          <a:sx n="44" d="100"/>
          <a:sy n="44" d="100"/>
        </p:scale>
        <p:origin x="941" y="58"/>
      </p:cViewPr>
      <p:guideLst>
        <p:guide pos="566"/>
        <p:guide pos="10954"/>
        <p:guide orient="horz" pos="6460"/>
        <p:guide orient="horz" pos="1334"/>
        <p:guide pos="576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61" d="100"/>
          <a:sy n="161" d="100"/>
        </p:scale>
        <p:origin x="5584"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bor Mozsik" userId="e9c4904a-c2d4-4ac2-b4e4-d8bdf3196afc" providerId="ADAL" clId="{5795427D-56A7-4525-B6DA-9AB4C037ED97}"/>
    <pc:docChg chg="undo custSel addSld delSld modSld sldOrd modSection">
      <pc:chgData name="Tibor Mozsik" userId="e9c4904a-c2d4-4ac2-b4e4-d8bdf3196afc" providerId="ADAL" clId="{5795427D-56A7-4525-B6DA-9AB4C037ED97}" dt="2018-11-20T09:17:14.899" v="999" actId="20577"/>
      <pc:docMkLst>
        <pc:docMk/>
      </pc:docMkLst>
      <pc:sldChg chg="del">
        <pc:chgData name="Tibor Mozsik" userId="e9c4904a-c2d4-4ac2-b4e4-d8bdf3196afc" providerId="ADAL" clId="{5795427D-56A7-4525-B6DA-9AB4C037ED97}" dt="2018-11-19T12:15:47.207" v="598" actId="2696"/>
        <pc:sldMkLst>
          <pc:docMk/>
          <pc:sldMk cId="1111630750" sldId="296"/>
        </pc:sldMkLst>
      </pc:sldChg>
      <pc:sldChg chg="modSp">
        <pc:chgData name="Tibor Mozsik" userId="e9c4904a-c2d4-4ac2-b4e4-d8bdf3196afc" providerId="ADAL" clId="{5795427D-56A7-4525-B6DA-9AB4C037ED97}" dt="2018-11-19T11:07:32.576" v="89" actId="20577"/>
        <pc:sldMkLst>
          <pc:docMk/>
          <pc:sldMk cId="1836761854" sldId="297"/>
        </pc:sldMkLst>
        <pc:spChg chg="mod">
          <ac:chgData name="Tibor Mozsik" userId="e9c4904a-c2d4-4ac2-b4e4-d8bdf3196afc" providerId="ADAL" clId="{5795427D-56A7-4525-B6DA-9AB4C037ED97}" dt="2018-11-19T11:07:32.576" v="89" actId="20577"/>
          <ac:spMkLst>
            <pc:docMk/>
            <pc:sldMk cId="1836761854" sldId="297"/>
            <ac:spMk id="5" creationId="{00000000-0000-0000-0000-000000000000}"/>
          </ac:spMkLst>
        </pc:spChg>
        <pc:spChg chg="mod">
          <ac:chgData name="Tibor Mozsik" userId="e9c4904a-c2d4-4ac2-b4e4-d8bdf3196afc" providerId="ADAL" clId="{5795427D-56A7-4525-B6DA-9AB4C037ED97}" dt="2018-11-19T11:07:17.141" v="87" actId="20577"/>
          <ac:spMkLst>
            <pc:docMk/>
            <pc:sldMk cId="1836761854" sldId="297"/>
            <ac:spMk id="6" creationId="{00000000-0000-0000-0000-000000000000}"/>
          </ac:spMkLst>
        </pc:spChg>
      </pc:sldChg>
      <pc:sldChg chg="del">
        <pc:chgData name="Tibor Mozsik" userId="e9c4904a-c2d4-4ac2-b4e4-d8bdf3196afc" providerId="ADAL" clId="{5795427D-56A7-4525-B6DA-9AB4C037ED97}" dt="2018-11-19T12:15:47.349" v="603" actId="2696"/>
        <pc:sldMkLst>
          <pc:docMk/>
          <pc:sldMk cId="10109831" sldId="298"/>
        </pc:sldMkLst>
      </pc:sldChg>
      <pc:sldChg chg="del">
        <pc:chgData name="Tibor Mozsik" userId="e9c4904a-c2d4-4ac2-b4e4-d8bdf3196afc" providerId="ADAL" clId="{5795427D-56A7-4525-B6DA-9AB4C037ED97}" dt="2018-11-19T12:15:47.240" v="599" actId="2696"/>
        <pc:sldMkLst>
          <pc:docMk/>
          <pc:sldMk cId="351997573" sldId="299"/>
        </pc:sldMkLst>
      </pc:sldChg>
      <pc:sldChg chg="addSp delSp modSp add modAnim modNotesTx">
        <pc:chgData name="Tibor Mozsik" userId="e9c4904a-c2d4-4ac2-b4e4-d8bdf3196afc" providerId="ADAL" clId="{5795427D-56A7-4525-B6DA-9AB4C037ED97}" dt="2018-11-20T09:17:14.899" v="999" actId="20577"/>
        <pc:sldMkLst>
          <pc:docMk/>
          <pc:sldMk cId="4191676290" sldId="305"/>
        </pc:sldMkLst>
        <pc:spChg chg="mod">
          <ac:chgData name="Tibor Mozsik" userId="e9c4904a-c2d4-4ac2-b4e4-d8bdf3196afc" providerId="ADAL" clId="{5795427D-56A7-4525-B6DA-9AB4C037ED97}" dt="2018-11-19T13:14:26.276" v="859" actId="1036"/>
          <ac:spMkLst>
            <pc:docMk/>
            <pc:sldMk cId="4191676290" sldId="305"/>
            <ac:spMk id="11" creationId="{00000000-0000-0000-0000-000000000000}"/>
          </ac:spMkLst>
        </pc:spChg>
        <pc:spChg chg="add del mod">
          <ac:chgData name="Tibor Mozsik" userId="e9c4904a-c2d4-4ac2-b4e4-d8bdf3196afc" providerId="ADAL" clId="{5795427D-56A7-4525-B6DA-9AB4C037ED97}" dt="2018-11-19T13:15:23.488" v="870" actId="20577"/>
          <ac:spMkLst>
            <pc:docMk/>
            <pc:sldMk cId="4191676290" sldId="305"/>
            <ac:spMk id="17" creationId="{6D49C160-2EF2-44F4-A5E1-E97328EE57A5}"/>
          </ac:spMkLst>
        </pc:spChg>
        <pc:spChg chg="mod">
          <ac:chgData name="Tibor Mozsik" userId="e9c4904a-c2d4-4ac2-b4e4-d8bdf3196afc" providerId="ADAL" clId="{5795427D-56A7-4525-B6DA-9AB4C037ED97}" dt="2018-11-19T13:14:26.276" v="859" actId="1036"/>
          <ac:spMkLst>
            <pc:docMk/>
            <pc:sldMk cId="4191676290" sldId="305"/>
            <ac:spMk id="24" creationId="{00000000-0000-0000-0000-000000000000}"/>
          </ac:spMkLst>
        </pc:spChg>
        <pc:spChg chg="del mod">
          <ac:chgData name="Tibor Mozsik" userId="e9c4904a-c2d4-4ac2-b4e4-d8bdf3196afc" providerId="ADAL" clId="{5795427D-56A7-4525-B6DA-9AB4C037ED97}" dt="2018-11-19T12:19:44.279" v="645" actId="478"/>
          <ac:spMkLst>
            <pc:docMk/>
            <pc:sldMk cId="4191676290" sldId="305"/>
            <ac:spMk id="25" creationId="{00000000-0000-0000-0000-000000000000}"/>
          </ac:spMkLst>
        </pc:spChg>
        <pc:spChg chg="mod">
          <ac:chgData name="Tibor Mozsik" userId="e9c4904a-c2d4-4ac2-b4e4-d8bdf3196afc" providerId="ADAL" clId="{5795427D-56A7-4525-B6DA-9AB4C037ED97}" dt="2018-11-20T09:17:14.899" v="999" actId="20577"/>
          <ac:spMkLst>
            <pc:docMk/>
            <pc:sldMk cId="4191676290" sldId="305"/>
            <ac:spMk id="76" creationId="{B463A13B-6051-4FA4-A177-86929BF11032}"/>
          </ac:spMkLst>
        </pc:spChg>
        <pc:grpChg chg="mod">
          <ac:chgData name="Tibor Mozsik" userId="e9c4904a-c2d4-4ac2-b4e4-d8bdf3196afc" providerId="ADAL" clId="{5795427D-56A7-4525-B6DA-9AB4C037ED97}" dt="2018-11-19T13:14:26.276" v="859" actId="1036"/>
          <ac:grpSpMkLst>
            <pc:docMk/>
            <pc:sldMk cId="4191676290" sldId="305"/>
            <ac:grpSpMk id="2" creationId="{00000000-0000-0000-0000-000000000000}"/>
          </ac:grpSpMkLst>
        </pc:grpChg>
        <pc:grpChg chg="mod">
          <ac:chgData name="Tibor Mozsik" userId="e9c4904a-c2d4-4ac2-b4e4-d8bdf3196afc" providerId="ADAL" clId="{5795427D-56A7-4525-B6DA-9AB4C037ED97}" dt="2018-11-19T13:14:26.276" v="859" actId="1036"/>
          <ac:grpSpMkLst>
            <pc:docMk/>
            <pc:sldMk cId="4191676290" sldId="305"/>
            <ac:grpSpMk id="3" creationId="{00000000-0000-0000-0000-000000000000}"/>
          </ac:grpSpMkLst>
        </pc:grpChg>
        <pc:grpChg chg="mod">
          <ac:chgData name="Tibor Mozsik" userId="e9c4904a-c2d4-4ac2-b4e4-d8bdf3196afc" providerId="ADAL" clId="{5795427D-56A7-4525-B6DA-9AB4C037ED97}" dt="2018-11-19T13:14:26.276" v="859" actId="1036"/>
          <ac:grpSpMkLst>
            <pc:docMk/>
            <pc:sldMk cId="4191676290" sldId="305"/>
            <ac:grpSpMk id="4" creationId="{00000000-0000-0000-0000-000000000000}"/>
          </ac:grpSpMkLst>
        </pc:grpChg>
        <pc:cxnChg chg="mod">
          <ac:chgData name="Tibor Mozsik" userId="e9c4904a-c2d4-4ac2-b4e4-d8bdf3196afc" providerId="ADAL" clId="{5795427D-56A7-4525-B6DA-9AB4C037ED97}" dt="2018-11-19T13:14:26.276" v="859" actId="1036"/>
          <ac:cxnSpMkLst>
            <pc:docMk/>
            <pc:sldMk cId="4191676290" sldId="305"/>
            <ac:cxnSpMk id="13" creationId="{00000000-0000-0000-0000-000000000000}"/>
          </ac:cxnSpMkLst>
        </pc:cxnChg>
        <pc:cxnChg chg="mod">
          <ac:chgData name="Tibor Mozsik" userId="e9c4904a-c2d4-4ac2-b4e4-d8bdf3196afc" providerId="ADAL" clId="{5795427D-56A7-4525-B6DA-9AB4C037ED97}" dt="2018-11-19T13:14:26.276" v="859" actId="1036"/>
          <ac:cxnSpMkLst>
            <pc:docMk/>
            <pc:sldMk cId="4191676290" sldId="305"/>
            <ac:cxnSpMk id="16" creationId="{00000000-0000-0000-0000-000000000000}"/>
          </ac:cxnSpMkLst>
        </pc:cxnChg>
      </pc:sldChg>
      <pc:sldChg chg="del ord">
        <pc:chgData name="Tibor Mozsik" userId="e9c4904a-c2d4-4ac2-b4e4-d8bdf3196afc" providerId="ADAL" clId="{5795427D-56A7-4525-B6DA-9AB4C037ED97}" dt="2018-11-19T12:28:20.470" v="707" actId="2696"/>
        <pc:sldMkLst>
          <pc:docMk/>
          <pc:sldMk cId="3615148745" sldId="307"/>
        </pc:sldMkLst>
      </pc:sldChg>
      <pc:sldChg chg="del">
        <pc:chgData name="Tibor Mozsik" userId="e9c4904a-c2d4-4ac2-b4e4-d8bdf3196afc" providerId="ADAL" clId="{5795427D-56A7-4525-B6DA-9AB4C037ED97}" dt="2018-11-19T12:15:47.296" v="601" actId="2696"/>
        <pc:sldMkLst>
          <pc:docMk/>
          <pc:sldMk cId="3584059203" sldId="320"/>
        </pc:sldMkLst>
      </pc:sldChg>
      <pc:sldChg chg="add modNotesTx">
        <pc:chgData name="Tibor Mozsik" userId="e9c4904a-c2d4-4ac2-b4e4-d8bdf3196afc" providerId="ADAL" clId="{5795427D-56A7-4525-B6DA-9AB4C037ED97}" dt="2018-11-19T13:19:10.026" v="976" actId="20577"/>
        <pc:sldMkLst>
          <pc:docMk/>
          <pc:sldMk cId="67326513" sldId="329"/>
        </pc:sldMkLst>
      </pc:sldChg>
      <pc:sldChg chg="modSp ord">
        <pc:chgData name="Tibor Mozsik" userId="e9c4904a-c2d4-4ac2-b4e4-d8bdf3196afc" providerId="ADAL" clId="{5795427D-56A7-4525-B6DA-9AB4C037ED97}" dt="2018-11-19T13:40:28.788" v="994" actId="1076"/>
        <pc:sldMkLst>
          <pc:docMk/>
          <pc:sldMk cId="532047461" sldId="369"/>
        </pc:sldMkLst>
        <pc:picChg chg="mod">
          <ac:chgData name="Tibor Mozsik" userId="e9c4904a-c2d4-4ac2-b4e4-d8bdf3196afc" providerId="ADAL" clId="{5795427D-56A7-4525-B6DA-9AB4C037ED97}" dt="2018-11-19T13:40:28.788" v="994" actId="1076"/>
          <ac:picMkLst>
            <pc:docMk/>
            <pc:sldMk cId="532047461" sldId="369"/>
            <ac:picMk id="2" creationId="{00000000-0000-0000-0000-000000000000}"/>
          </ac:picMkLst>
        </pc:picChg>
        <pc:picChg chg="mod">
          <ac:chgData name="Tibor Mozsik" userId="e9c4904a-c2d4-4ac2-b4e4-d8bdf3196afc" providerId="ADAL" clId="{5795427D-56A7-4525-B6DA-9AB4C037ED97}" dt="2018-11-19T13:40:22.646" v="993" actId="1076"/>
          <ac:picMkLst>
            <pc:docMk/>
            <pc:sldMk cId="532047461" sldId="369"/>
            <ac:picMk id="7" creationId="{00000000-0000-0000-0000-000000000000}"/>
          </ac:picMkLst>
        </pc:picChg>
      </pc:sldChg>
      <pc:sldChg chg="del">
        <pc:chgData name="Tibor Mozsik" userId="e9c4904a-c2d4-4ac2-b4e4-d8bdf3196afc" providerId="ADAL" clId="{5795427D-56A7-4525-B6DA-9AB4C037ED97}" dt="2018-11-19T11:05:07.483" v="15" actId="2696"/>
        <pc:sldMkLst>
          <pc:docMk/>
          <pc:sldMk cId="1534576922" sldId="476"/>
        </pc:sldMkLst>
      </pc:sldChg>
      <pc:sldChg chg="addSp delSp modSp add ord modNotesTx">
        <pc:chgData name="Tibor Mozsik" userId="e9c4904a-c2d4-4ac2-b4e4-d8bdf3196afc" providerId="ADAL" clId="{5795427D-56A7-4525-B6DA-9AB4C037ED97}" dt="2018-11-19T13:35:34.450" v="988"/>
        <pc:sldMkLst>
          <pc:docMk/>
          <pc:sldMk cId="1603948028" sldId="478"/>
        </pc:sldMkLst>
        <pc:spChg chg="mod">
          <ac:chgData name="Tibor Mozsik" userId="e9c4904a-c2d4-4ac2-b4e4-d8bdf3196afc" providerId="ADAL" clId="{5795427D-56A7-4525-B6DA-9AB4C037ED97}" dt="2018-11-19T12:27:13.112" v="706" actId="1036"/>
          <ac:spMkLst>
            <pc:docMk/>
            <pc:sldMk cId="1603948028" sldId="478"/>
            <ac:spMk id="4" creationId="{00000000-0000-0000-0000-000000000000}"/>
          </ac:spMkLst>
        </pc:spChg>
        <pc:picChg chg="add mod ord modCrop">
          <ac:chgData name="Tibor Mozsik" userId="e9c4904a-c2d4-4ac2-b4e4-d8bdf3196afc" providerId="ADAL" clId="{5795427D-56A7-4525-B6DA-9AB4C037ED97}" dt="2018-11-19T12:26:40.403" v="699" actId="18131"/>
          <ac:picMkLst>
            <pc:docMk/>
            <pc:sldMk cId="1603948028" sldId="478"/>
            <ac:picMk id="3" creationId="{E9703505-9B57-4604-BDC4-6F7BABBE3927}"/>
          </ac:picMkLst>
        </pc:picChg>
        <pc:picChg chg="del mod">
          <ac:chgData name="Tibor Mozsik" userId="e9c4904a-c2d4-4ac2-b4e4-d8bdf3196afc" providerId="ADAL" clId="{5795427D-56A7-4525-B6DA-9AB4C037ED97}" dt="2018-11-19T12:24:47.871" v="686" actId="478"/>
          <ac:picMkLst>
            <pc:docMk/>
            <pc:sldMk cId="1603948028" sldId="478"/>
            <ac:picMk id="7" creationId="{2B8A89A4-B31D-B847-9C53-C06073A62D3E}"/>
          </ac:picMkLst>
        </pc:picChg>
      </pc:sldChg>
      <pc:sldChg chg="modSp add ord">
        <pc:chgData name="Tibor Mozsik" userId="e9c4904a-c2d4-4ac2-b4e4-d8bdf3196afc" providerId="ADAL" clId="{5795427D-56A7-4525-B6DA-9AB4C037ED97}" dt="2018-11-19T12:05:39.701" v="570"/>
        <pc:sldMkLst>
          <pc:docMk/>
          <pc:sldMk cId="794925708" sldId="480"/>
        </pc:sldMkLst>
        <pc:spChg chg="mod">
          <ac:chgData name="Tibor Mozsik" userId="e9c4904a-c2d4-4ac2-b4e4-d8bdf3196afc" providerId="ADAL" clId="{5795427D-56A7-4525-B6DA-9AB4C037ED97}" dt="2018-11-19T11:05:03.974" v="14" actId="20577"/>
          <ac:spMkLst>
            <pc:docMk/>
            <pc:sldMk cId="794925708" sldId="480"/>
            <ac:spMk id="3" creationId="{A4EA617D-0C54-4702-BBD1-2D020C0B6957}"/>
          </ac:spMkLst>
        </pc:spChg>
      </pc:sldChg>
      <pc:sldChg chg="delSp modSp modNotesTx">
        <pc:chgData name="Tibor Mozsik" userId="e9c4904a-c2d4-4ac2-b4e4-d8bdf3196afc" providerId="ADAL" clId="{5795427D-56A7-4525-B6DA-9AB4C037ED97}" dt="2018-11-19T13:20:06.974" v="984" actId="20577"/>
        <pc:sldMkLst>
          <pc:docMk/>
          <pc:sldMk cId="3115911512" sldId="481"/>
        </pc:sldMkLst>
        <pc:spChg chg="del">
          <ac:chgData name="Tibor Mozsik" userId="e9c4904a-c2d4-4ac2-b4e4-d8bdf3196afc" providerId="ADAL" clId="{5795427D-56A7-4525-B6DA-9AB4C037ED97}" dt="2018-11-19T13:16:00.167" v="871" actId="478"/>
          <ac:spMkLst>
            <pc:docMk/>
            <pc:sldMk cId="3115911512" sldId="481"/>
            <ac:spMk id="15" creationId="{00000000-0000-0000-0000-000000000000}"/>
          </ac:spMkLst>
        </pc:spChg>
        <pc:spChg chg="mod">
          <ac:chgData name="Tibor Mozsik" userId="e9c4904a-c2d4-4ac2-b4e4-d8bdf3196afc" providerId="ADAL" clId="{5795427D-56A7-4525-B6DA-9AB4C037ED97}" dt="2018-11-19T13:17:25.971" v="974" actId="1037"/>
          <ac:spMkLst>
            <pc:docMk/>
            <pc:sldMk cId="3115911512" sldId="481"/>
            <ac:spMk id="20" creationId="{00000000-0000-0000-0000-000000000000}"/>
          </ac:spMkLst>
        </pc:spChg>
        <pc:spChg chg="mod">
          <ac:chgData name="Tibor Mozsik" userId="e9c4904a-c2d4-4ac2-b4e4-d8bdf3196afc" providerId="ADAL" clId="{5795427D-56A7-4525-B6DA-9AB4C037ED97}" dt="2018-11-19T12:09:20.709" v="591" actId="20577"/>
          <ac:spMkLst>
            <pc:docMk/>
            <pc:sldMk cId="3115911512" sldId="481"/>
            <ac:spMk id="25" creationId="{00000000-0000-0000-0000-000000000000}"/>
          </ac:spMkLst>
        </pc:spChg>
        <pc:spChg chg="del">
          <ac:chgData name="Tibor Mozsik" userId="e9c4904a-c2d4-4ac2-b4e4-d8bdf3196afc" providerId="ADAL" clId="{5795427D-56A7-4525-B6DA-9AB4C037ED97}" dt="2018-11-19T13:16:13.517" v="875" actId="478"/>
          <ac:spMkLst>
            <pc:docMk/>
            <pc:sldMk cId="3115911512" sldId="481"/>
            <ac:spMk id="70" creationId="{96702D75-BCD7-4840-BC66-18F27ECA0EBE}"/>
          </ac:spMkLst>
        </pc:spChg>
        <pc:spChg chg="mod">
          <ac:chgData name="Tibor Mozsik" userId="e9c4904a-c2d4-4ac2-b4e4-d8bdf3196afc" providerId="ADAL" clId="{5795427D-56A7-4525-B6DA-9AB4C037ED97}" dt="2018-11-19T13:17:25.971" v="974" actId="1037"/>
          <ac:spMkLst>
            <pc:docMk/>
            <pc:sldMk cId="3115911512" sldId="481"/>
            <ac:spMk id="89" creationId="{00000000-0000-0000-0000-000000000000}"/>
          </ac:spMkLst>
        </pc:spChg>
        <pc:grpChg chg="mod">
          <ac:chgData name="Tibor Mozsik" userId="e9c4904a-c2d4-4ac2-b4e4-d8bdf3196afc" providerId="ADAL" clId="{5795427D-56A7-4525-B6DA-9AB4C037ED97}" dt="2018-11-19T13:17:38.589" v="975" actId="1076"/>
          <ac:grpSpMkLst>
            <pc:docMk/>
            <pc:sldMk cId="3115911512" sldId="481"/>
            <ac:grpSpMk id="2" creationId="{00000000-0000-0000-0000-000000000000}"/>
          </ac:grpSpMkLst>
        </pc:grpChg>
        <pc:picChg chg="del">
          <ac:chgData name="Tibor Mozsik" userId="e9c4904a-c2d4-4ac2-b4e4-d8bdf3196afc" providerId="ADAL" clId="{5795427D-56A7-4525-B6DA-9AB4C037ED97}" dt="2018-11-19T13:16:00.167" v="871" actId="478"/>
          <ac:picMkLst>
            <pc:docMk/>
            <pc:sldMk cId="3115911512" sldId="481"/>
            <ac:picMk id="11" creationId="{00000000-0000-0000-0000-000000000000}"/>
          </ac:picMkLst>
        </pc:picChg>
        <pc:picChg chg="del">
          <ac:chgData name="Tibor Mozsik" userId="e9c4904a-c2d4-4ac2-b4e4-d8bdf3196afc" providerId="ADAL" clId="{5795427D-56A7-4525-B6DA-9AB4C037ED97}" dt="2018-11-19T13:16:02.583" v="872" actId="478"/>
          <ac:picMkLst>
            <pc:docMk/>
            <pc:sldMk cId="3115911512" sldId="481"/>
            <ac:picMk id="12" creationId="{00000000-0000-0000-0000-000000000000}"/>
          </ac:picMkLst>
        </pc:picChg>
        <pc:picChg chg="del">
          <ac:chgData name="Tibor Mozsik" userId="e9c4904a-c2d4-4ac2-b4e4-d8bdf3196afc" providerId="ADAL" clId="{5795427D-56A7-4525-B6DA-9AB4C037ED97}" dt="2018-11-19T13:16:05.312" v="873" actId="478"/>
          <ac:picMkLst>
            <pc:docMk/>
            <pc:sldMk cId="3115911512" sldId="481"/>
            <ac:picMk id="13" creationId="{00000000-0000-0000-0000-000000000000}"/>
          </ac:picMkLst>
        </pc:picChg>
        <pc:picChg chg="del">
          <ac:chgData name="Tibor Mozsik" userId="e9c4904a-c2d4-4ac2-b4e4-d8bdf3196afc" providerId="ADAL" clId="{5795427D-56A7-4525-B6DA-9AB4C037ED97}" dt="2018-11-19T13:16:08.311" v="874" actId="478"/>
          <ac:picMkLst>
            <pc:docMk/>
            <pc:sldMk cId="3115911512" sldId="481"/>
            <ac:picMk id="14" creationId="{00000000-0000-0000-0000-000000000000}"/>
          </ac:picMkLst>
        </pc:picChg>
        <pc:picChg chg="mod">
          <ac:chgData name="Tibor Mozsik" userId="e9c4904a-c2d4-4ac2-b4e4-d8bdf3196afc" providerId="ADAL" clId="{5795427D-56A7-4525-B6DA-9AB4C037ED97}" dt="2018-11-19T13:17:25.971" v="974" actId="1037"/>
          <ac:picMkLst>
            <pc:docMk/>
            <pc:sldMk cId="3115911512" sldId="481"/>
            <ac:picMk id="16" creationId="{00000000-0000-0000-0000-000000000000}"/>
          </ac:picMkLst>
        </pc:picChg>
        <pc:picChg chg="mod">
          <ac:chgData name="Tibor Mozsik" userId="e9c4904a-c2d4-4ac2-b4e4-d8bdf3196afc" providerId="ADAL" clId="{5795427D-56A7-4525-B6DA-9AB4C037ED97}" dt="2018-11-19T13:17:25.971" v="974" actId="1037"/>
          <ac:picMkLst>
            <pc:docMk/>
            <pc:sldMk cId="3115911512" sldId="481"/>
            <ac:picMk id="17" creationId="{00000000-0000-0000-0000-000000000000}"/>
          </ac:picMkLst>
        </pc:picChg>
        <pc:picChg chg="mod">
          <ac:chgData name="Tibor Mozsik" userId="e9c4904a-c2d4-4ac2-b4e4-d8bdf3196afc" providerId="ADAL" clId="{5795427D-56A7-4525-B6DA-9AB4C037ED97}" dt="2018-11-19T13:17:25.971" v="974" actId="1037"/>
          <ac:picMkLst>
            <pc:docMk/>
            <pc:sldMk cId="3115911512" sldId="481"/>
            <ac:picMk id="19" creationId="{00000000-0000-0000-0000-000000000000}"/>
          </ac:picMkLst>
        </pc:picChg>
      </pc:sldChg>
      <pc:sldChg chg="del">
        <pc:chgData name="Tibor Mozsik" userId="e9c4904a-c2d4-4ac2-b4e4-d8bdf3196afc" providerId="ADAL" clId="{5795427D-56A7-4525-B6DA-9AB4C037ED97}" dt="2018-11-19T12:15:47.272" v="600" actId="2696"/>
        <pc:sldMkLst>
          <pc:docMk/>
          <pc:sldMk cId="2032149856" sldId="483"/>
        </pc:sldMkLst>
      </pc:sldChg>
      <pc:sldChg chg="ord modNotesTx">
        <pc:chgData name="Tibor Mozsik" userId="e9c4904a-c2d4-4ac2-b4e4-d8bdf3196afc" providerId="ADAL" clId="{5795427D-56A7-4525-B6DA-9AB4C037ED97}" dt="2018-11-19T13:12:41.068" v="833" actId="20577"/>
        <pc:sldMkLst>
          <pc:docMk/>
          <pc:sldMk cId="2018457774" sldId="486"/>
        </pc:sldMkLst>
      </pc:sldChg>
      <pc:sldChg chg="add ord modNotesTx">
        <pc:chgData name="Tibor Mozsik" userId="e9c4904a-c2d4-4ac2-b4e4-d8bdf3196afc" providerId="ADAL" clId="{5795427D-56A7-4525-B6DA-9AB4C037ED97}" dt="2018-11-19T13:36:12.739" v="990" actId="20577"/>
        <pc:sldMkLst>
          <pc:docMk/>
          <pc:sldMk cId="4152706001" sldId="487"/>
        </pc:sldMkLst>
      </pc:sldChg>
      <pc:sldChg chg="ord">
        <pc:chgData name="Tibor Mozsik" userId="e9c4904a-c2d4-4ac2-b4e4-d8bdf3196afc" providerId="ADAL" clId="{5795427D-56A7-4525-B6DA-9AB4C037ED97}" dt="2018-11-19T13:15:03.049" v="860"/>
        <pc:sldMkLst>
          <pc:docMk/>
          <pc:sldMk cId="1274870638" sldId="489"/>
        </pc:sldMkLst>
      </pc:sldChg>
      <pc:sldChg chg="del">
        <pc:chgData name="Tibor Mozsik" userId="e9c4904a-c2d4-4ac2-b4e4-d8bdf3196afc" providerId="ADAL" clId="{5795427D-56A7-4525-B6DA-9AB4C037ED97}" dt="2018-11-19T12:15:47.335" v="602" actId="2696"/>
        <pc:sldMkLst>
          <pc:docMk/>
          <pc:sldMk cId="1752963286" sldId="491"/>
        </pc:sldMkLst>
      </pc:sldChg>
      <pc:sldChg chg="addSp delSp modSp add modTransition">
        <pc:chgData name="Tibor Mozsik" userId="e9c4904a-c2d4-4ac2-b4e4-d8bdf3196afc" providerId="ADAL" clId="{5795427D-56A7-4525-B6DA-9AB4C037ED97}" dt="2018-11-19T11:30:19.388" v="199" actId="1076"/>
        <pc:sldMkLst>
          <pc:docMk/>
          <pc:sldMk cId="2055041152" sldId="492"/>
        </pc:sldMkLst>
        <pc:spChg chg="del">
          <ac:chgData name="Tibor Mozsik" userId="e9c4904a-c2d4-4ac2-b4e4-d8bdf3196afc" providerId="ADAL" clId="{5795427D-56A7-4525-B6DA-9AB4C037ED97}" dt="2018-11-19T11:07:48.077" v="91"/>
          <ac:spMkLst>
            <pc:docMk/>
            <pc:sldMk cId="2055041152" sldId="492"/>
            <ac:spMk id="2" creationId="{EACC8E66-1FE9-4200-9617-ADDD11585651}"/>
          </ac:spMkLst>
        </pc:spChg>
        <pc:spChg chg="del">
          <ac:chgData name="Tibor Mozsik" userId="e9c4904a-c2d4-4ac2-b4e4-d8bdf3196afc" providerId="ADAL" clId="{5795427D-56A7-4525-B6DA-9AB4C037ED97}" dt="2018-11-19T11:07:48.077" v="91"/>
          <ac:spMkLst>
            <pc:docMk/>
            <pc:sldMk cId="2055041152" sldId="492"/>
            <ac:spMk id="3" creationId="{7D5626CC-D622-4B63-A1BE-016A396B5B85}"/>
          </ac:spMkLst>
        </pc:spChg>
        <pc:spChg chg="del">
          <ac:chgData name="Tibor Mozsik" userId="e9c4904a-c2d4-4ac2-b4e4-d8bdf3196afc" providerId="ADAL" clId="{5795427D-56A7-4525-B6DA-9AB4C037ED97}" dt="2018-11-19T11:07:48.077" v="91"/>
          <ac:spMkLst>
            <pc:docMk/>
            <pc:sldMk cId="2055041152" sldId="492"/>
            <ac:spMk id="4" creationId="{9E1BA7FC-507F-4F16-91EF-7FB2FD720C5D}"/>
          </ac:spMkLst>
        </pc:spChg>
        <pc:spChg chg="add mod">
          <ac:chgData name="Tibor Mozsik" userId="e9c4904a-c2d4-4ac2-b4e4-d8bdf3196afc" providerId="ADAL" clId="{5795427D-56A7-4525-B6DA-9AB4C037ED97}" dt="2018-11-19T11:23:43.155" v="165" actId="164"/>
          <ac:spMkLst>
            <pc:docMk/>
            <pc:sldMk cId="2055041152" sldId="492"/>
            <ac:spMk id="11" creationId="{ADA19965-F370-4E65-BA8F-C8F46D389F65}"/>
          </ac:spMkLst>
        </pc:spChg>
        <pc:spChg chg="add mod">
          <ac:chgData name="Tibor Mozsik" userId="e9c4904a-c2d4-4ac2-b4e4-d8bdf3196afc" providerId="ADAL" clId="{5795427D-56A7-4525-B6DA-9AB4C037ED97}" dt="2018-11-19T11:23:43.155" v="165" actId="164"/>
          <ac:spMkLst>
            <pc:docMk/>
            <pc:sldMk cId="2055041152" sldId="492"/>
            <ac:spMk id="12" creationId="{807433B5-4447-420C-96C5-282AAB9BB80B}"/>
          </ac:spMkLst>
        </pc:spChg>
        <pc:spChg chg="add mod">
          <ac:chgData name="Tibor Mozsik" userId="e9c4904a-c2d4-4ac2-b4e4-d8bdf3196afc" providerId="ADAL" clId="{5795427D-56A7-4525-B6DA-9AB4C037ED97}" dt="2018-11-19T11:23:43.155" v="165" actId="164"/>
          <ac:spMkLst>
            <pc:docMk/>
            <pc:sldMk cId="2055041152" sldId="492"/>
            <ac:spMk id="13" creationId="{395905A9-F40A-443E-B162-CF2CB819CB32}"/>
          </ac:spMkLst>
        </pc:spChg>
        <pc:spChg chg="add mod">
          <ac:chgData name="Tibor Mozsik" userId="e9c4904a-c2d4-4ac2-b4e4-d8bdf3196afc" providerId="ADAL" clId="{5795427D-56A7-4525-B6DA-9AB4C037ED97}" dt="2018-11-19T11:23:43.155" v="165" actId="164"/>
          <ac:spMkLst>
            <pc:docMk/>
            <pc:sldMk cId="2055041152" sldId="492"/>
            <ac:spMk id="14" creationId="{111DDAB3-C5D4-4816-8DA9-D6D46C9EEB10}"/>
          </ac:spMkLst>
        </pc:spChg>
        <pc:spChg chg="add mod">
          <ac:chgData name="Tibor Mozsik" userId="e9c4904a-c2d4-4ac2-b4e4-d8bdf3196afc" providerId="ADAL" clId="{5795427D-56A7-4525-B6DA-9AB4C037ED97}" dt="2018-11-19T11:23:43.155" v="165" actId="164"/>
          <ac:spMkLst>
            <pc:docMk/>
            <pc:sldMk cId="2055041152" sldId="492"/>
            <ac:spMk id="15" creationId="{11034F0C-0A63-456F-9E84-CBAF9A38F1FA}"/>
          </ac:spMkLst>
        </pc:spChg>
        <pc:spChg chg="add mod">
          <ac:chgData name="Tibor Mozsik" userId="e9c4904a-c2d4-4ac2-b4e4-d8bdf3196afc" providerId="ADAL" clId="{5795427D-56A7-4525-B6DA-9AB4C037ED97}" dt="2018-11-19T11:30:19.388" v="199" actId="1076"/>
          <ac:spMkLst>
            <pc:docMk/>
            <pc:sldMk cId="2055041152" sldId="492"/>
            <ac:spMk id="17" creationId="{7528A508-1471-40E9-B638-0EA9C1884536}"/>
          </ac:spMkLst>
        </pc:spChg>
        <pc:grpChg chg="add mod">
          <ac:chgData name="Tibor Mozsik" userId="e9c4904a-c2d4-4ac2-b4e4-d8bdf3196afc" providerId="ADAL" clId="{5795427D-56A7-4525-B6DA-9AB4C037ED97}" dt="2018-11-19T11:30:11.266" v="198" actId="1076"/>
          <ac:grpSpMkLst>
            <pc:docMk/>
            <pc:sldMk cId="2055041152" sldId="492"/>
            <ac:grpSpMk id="16" creationId="{624A4EDD-872E-4F75-B8B3-66A4906D507C}"/>
          </ac:grpSpMkLst>
        </pc:grpChg>
        <pc:picChg chg="add mod modCrop">
          <ac:chgData name="Tibor Mozsik" userId="e9c4904a-c2d4-4ac2-b4e4-d8bdf3196afc" providerId="ADAL" clId="{5795427D-56A7-4525-B6DA-9AB4C037ED97}" dt="2018-11-19T11:23:43.155" v="165" actId="164"/>
          <ac:picMkLst>
            <pc:docMk/>
            <pc:sldMk cId="2055041152" sldId="492"/>
            <ac:picMk id="6" creationId="{90109997-A2BD-4185-8C69-438FE54E7190}"/>
          </ac:picMkLst>
        </pc:picChg>
        <pc:picChg chg="add mod">
          <ac:chgData name="Tibor Mozsik" userId="e9c4904a-c2d4-4ac2-b4e4-d8bdf3196afc" providerId="ADAL" clId="{5795427D-56A7-4525-B6DA-9AB4C037ED97}" dt="2018-11-19T11:23:43.155" v="165" actId="164"/>
          <ac:picMkLst>
            <pc:docMk/>
            <pc:sldMk cId="2055041152" sldId="492"/>
            <ac:picMk id="7" creationId="{0F29712E-0CBA-46A6-BCBB-7452A5E51CC5}"/>
          </ac:picMkLst>
        </pc:picChg>
        <pc:picChg chg="add mod">
          <ac:chgData name="Tibor Mozsik" userId="e9c4904a-c2d4-4ac2-b4e4-d8bdf3196afc" providerId="ADAL" clId="{5795427D-56A7-4525-B6DA-9AB4C037ED97}" dt="2018-11-19T11:23:43.155" v="165" actId="164"/>
          <ac:picMkLst>
            <pc:docMk/>
            <pc:sldMk cId="2055041152" sldId="492"/>
            <ac:picMk id="8" creationId="{E26281E0-D0A3-45EC-9389-4CADA5A8D599}"/>
          </ac:picMkLst>
        </pc:picChg>
        <pc:picChg chg="add mod modCrop">
          <ac:chgData name="Tibor Mozsik" userId="e9c4904a-c2d4-4ac2-b4e4-d8bdf3196afc" providerId="ADAL" clId="{5795427D-56A7-4525-B6DA-9AB4C037ED97}" dt="2018-11-19T11:23:43.155" v="165" actId="164"/>
          <ac:picMkLst>
            <pc:docMk/>
            <pc:sldMk cId="2055041152" sldId="492"/>
            <ac:picMk id="9" creationId="{5A644DD5-6AC3-4EF6-8798-66B49BC382F0}"/>
          </ac:picMkLst>
        </pc:picChg>
        <pc:picChg chg="add mod">
          <ac:chgData name="Tibor Mozsik" userId="e9c4904a-c2d4-4ac2-b4e4-d8bdf3196afc" providerId="ADAL" clId="{5795427D-56A7-4525-B6DA-9AB4C037ED97}" dt="2018-11-19T11:23:43.155" v="165" actId="164"/>
          <ac:picMkLst>
            <pc:docMk/>
            <pc:sldMk cId="2055041152" sldId="492"/>
            <ac:picMk id="10" creationId="{79DD7B47-FCA5-4422-B591-83CEE9F53E9C}"/>
          </ac:picMkLst>
        </pc:picChg>
        <pc:cxnChg chg="add del mod">
          <ac:chgData name="Tibor Mozsik" userId="e9c4904a-c2d4-4ac2-b4e4-d8bdf3196afc" providerId="ADAL" clId="{5795427D-56A7-4525-B6DA-9AB4C037ED97}" dt="2018-11-19T11:28:52.231" v="194" actId="478"/>
          <ac:cxnSpMkLst>
            <pc:docMk/>
            <pc:sldMk cId="2055041152" sldId="492"/>
            <ac:cxnSpMk id="19" creationId="{E169246F-841E-4768-A68A-2DB47F6D12DE}"/>
          </ac:cxnSpMkLst>
        </pc:cxnChg>
      </pc:sldChg>
      <pc:sldChg chg="addSp delSp modSp add ord modNotesTx">
        <pc:chgData name="Tibor Mozsik" userId="e9c4904a-c2d4-4ac2-b4e4-d8bdf3196afc" providerId="ADAL" clId="{5795427D-56A7-4525-B6DA-9AB4C037ED97}" dt="2018-11-19T12:14:59.621" v="597" actId="1076"/>
        <pc:sldMkLst>
          <pc:docMk/>
          <pc:sldMk cId="1099330298" sldId="493"/>
        </pc:sldMkLst>
        <pc:spChg chg="add del mod">
          <ac:chgData name="Tibor Mozsik" userId="e9c4904a-c2d4-4ac2-b4e4-d8bdf3196afc" providerId="ADAL" clId="{5795427D-56A7-4525-B6DA-9AB4C037ED97}" dt="2018-11-19T11:43:31.423" v="261" actId="478"/>
          <ac:spMkLst>
            <pc:docMk/>
            <pc:sldMk cId="1099330298" sldId="493"/>
            <ac:spMk id="3" creationId="{3CFC3DE0-0420-4572-824E-FA8631950B00}"/>
          </ac:spMkLst>
        </pc:spChg>
        <pc:spChg chg="add del mod">
          <ac:chgData name="Tibor Mozsik" userId="e9c4904a-c2d4-4ac2-b4e4-d8bdf3196afc" providerId="ADAL" clId="{5795427D-56A7-4525-B6DA-9AB4C037ED97}" dt="2018-11-19T11:45:05.565" v="325" actId="478"/>
          <ac:spMkLst>
            <pc:docMk/>
            <pc:sldMk cId="1099330298" sldId="493"/>
            <ac:spMk id="5" creationId="{E41EF5E9-D971-4314-881B-5381277555C7}"/>
          </ac:spMkLst>
        </pc:spChg>
        <pc:spChg chg="add mod">
          <ac:chgData name="Tibor Mozsik" userId="e9c4904a-c2d4-4ac2-b4e4-d8bdf3196afc" providerId="ADAL" clId="{5795427D-56A7-4525-B6DA-9AB4C037ED97}" dt="2018-11-19T12:14:59.621" v="597" actId="1076"/>
          <ac:spMkLst>
            <pc:docMk/>
            <pc:sldMk cId="1099330298" sldId="493"/>
            <ac:spMk id="6" creationId="{3FD7E551-46A9-47ED-8CF2-9F936D31D10C}"/>
          </ac:spMkLst>
        </pc:spChg>
        <pc:spChg chg="add mod">
          <ac:chgData name="Tibor Mozsik" userId="e9c4904a-c2d4-4ac2-b4e4-d8bdf3196afc" providerId="ADAL" clId="{5795427D-56A7-4525-B6DA-9AB4C037ED97}" dt="2018-11-19T11:45:26.967" v="377" actId="20577"/>
          <ac:spMkLst>
            <pc:docMk/>
            <pc:sldMk cId="1099330298" sldId="493"/>
            <ac:spMk id="9" creationId="{672D1705-93CF-44B9-AEAC-0EE193D6FBBC}"/>
          </ac:spMkLst>
        </pc:spChg>
        <pc:spChg chg="del mod">
          <ac:chgData name="Tibor Mozsik" userId="e9c4904a-c2d4-4ac2-b4e4-d8bdf3196afc" providerId="ADAL" clId="{5795427D-56A7-4525-B6DA-9AB4C037ED97}" dt="2018-11-19T11:44:57.371" v="323" actId="478"/>
          <ac:spMkLst>
            <pc:docMk/>
            <pc:sldMk cId="1099330298" sldId="493"/>
            <ac:spMk id="25" creationId="{00000000-0000-0000-0000-000000000000}"/>
          </ac:spMkLst>
        </pc:spChg>
        <pc:picChg chg="mod modCrop">
          <ac:chgData name="Tibor Mozsik" userId="e9c4904a-c2d4-4ac2-b4e4-d8bdf3196afc" providerId="ADAL" clId="{5795427D-56A7-4525-B6DA-9AB4C037ED97}" dt="2018-11-19T12:14:29.912" v="593" actId="14100"/>
          <ac:picMkLst>
            <pc:docMk/>
            <pc:sldMk cId="1099330298" sldId="493"/>
            <ac:picMk id="8" creationId="{84FF5ABE-BED5-9543-AF1D-E627CEC29910}"/>
          </ac:picMkLst>
        </pc:picChg>
        <pc:picChg chg="del mod">
          <ac:chgData name="Tibor Mozsik" userId="e9c4904a-c2d4-4ac2-b4e4-d8bdf3196afc" providerId="ADAL" clId="{5795427D-56A7-4525-B6DA-9AB4C037ED97}" dt="2018-11-19T11:43:27.311" v="260" actId="478"/>
          <ac:picMkLst>
            <pc:docMk/>
            <pc:sldMk cId="1099330298" sldId="493"/>
            <ac:picMk id="10" creationId="{0F4617FE-0BEC-B749-BC45-7F5A5765039B}"/>
          </ac:picMkLst>
        </pc:picChg>
      </pc:sldChg>
      <pc:sldChg chg="addSp delSp modSp add">
        <pc:chgData name="Tibor Mozsik" userId="e9c4904a-c2d4-4ac2-b4e4-d8bdf3196afc" providerId="ADAL" clId="{5795427D-56A7-4525-B6DA-9AB4C037ED97}" dt="2018-11-19T11:56:10.085" v="500" actId="20577"/>
        <pc:sldMkLst>
          <pc:docMk/>
          <pc:sldMk cId="2365037276" sldId="494"/>
        </pc:sldMkLst>
        <pc:spChg chg="del">
          <ac:chgData name="Tibor Mozsik" userId="e9c4904a-c2d4-4ac2-b4e4-d8bdf3196afc" providerId="ADAL" clId="{5795427D-56A7-4525-B6DA-9AB4C037ED97}" dt="2018-11-19T11:40:36.739" v="210"/>
          <ac:spMkLst>
            <pc:docMk/>
            <pc:sldMk cId="2365037276" sldId="494"/>
            <ac:spMk id="2" creationId="{852C31F5-1083-4BE3-A610-B2509F29A33D}"/>
          </ac:spMkLst>
        </pc:spChg>
        <pc:spChg chg="del">
          <ac:chgData name="Tibor Mozsik" userId="e9c4904a-c2d4-4ac2-b4e4-d8bdf3196afc" providerId="ADAL" clId="{5795427D-56A7-4525-B6DA-9AB4C037ED97}" dt="2018-11-19T11:40:36.739" v="210"/>
          <ac:spMkLst>
            <pc:docMk/>
            <pc:sldMk cId="2365037276" sldId="494"/>
            <ac:spMk id="3" creationId="{922AA9FF-EFCE-4924-A588-350EDF3A4A87}"/>
          </ac:spMkLst>
        </pc:spChg>
        <pc:spChg chg="del">
          <ac:chgData name="Tibor Mozsik" userId="e9c4904a-c2d4-4ac2-b4e4-d8bdf3196afc" providerId="ADAL" clId="{5795427D-56A7-4525-B6DA-9AB4C037ED97}" dt="2018-11-19T11:40:36.739" v="210"/>
          <ac:spMkLst>
            <pc:docMk/>
            <pc:sldMk cId="2365037276" sldId="494"/>
            <ac:spMk id="4" creationId="{3463EBF5-FF78-4070-ACD1-B61DC8702933}"/>
          </ac:spMkLst>
        </pc:spChg>
        <pc:spChg chg="add mod">
          <ac:chgData name="Tibor Mozsik" userId="e9c4904a-c2d4-4ac2-b4e4-d8bdf3196afc" providerId="ADAL" clId="{5795427D-56A7-4525-B6DA-9AB4C037ED97}" dt="2018-11-19T11:56:10.085" v="500" actId="20577"/>
          <ac:spMkLst>
            <pc:docMk/>
            <pc:sldMk cId="2365037276" sldId="494"/>
            <ac:spMk id="5" creationId="{EF8F4970-C23A-4E37-BE7D-A9BAADE409F8}"/>
          </ac:spMkLst>
        </pc:spChg>
        <pc:spChg chg="add mod">
          <ac:chgData name="Tibor Mozsik" userId="e9c4904a-c2d4-4ac2-b4e4-d8bdf3196afc" providerId="ADAL" clId="{5795427D-56A7-4525-B6DA-9AB4C037ED97}" dt="2018-11-19T11:53:52.566" v="470" actId="1076"/>
          <ac:spMkLst>
            <pc:docMk/>
            <pc:sldMk cId="2365037276" sldId="494"/>
            <ac:spMk id="7" creationId="{98636254-2670-4418-B0C4-3ED5BC2AC1EE}"/>
          </ac:spMkLst>
        </pc:spChg>
        <pc:spChg chg="add mod">
          <ac:chgData name="Tibor Mozsik" userId="e9c4904a-c2d4-4ac2-b4e4-d8bdf3196afc" providerId="ADAL" clId="{5795427D-56A7-4525-B6DA-9AB4C037ED97}" dt="2018-11-19T11:54:00.999" v="471" actId="1076"/>
          <ac:spMkLst>
            <pc:docMk/>
            <pc:sldMk cId="2365037276" sldId="494"/>
            <ac:spMk id="8" creationId="{520E4E1F-9EDC-4C28-8C3B-5AB76F9A38DB}"/>
          </ac:spMkLst>
        </pc:spChg>
        <pc:spChg chg="add mod">
          <ac:chgData name="Tibor Mozsik" userId="e9c4904a-c2d4-4ac2-b4e4-d8bdf3196afc" providerId="ADAL" clId="{5795427D-56A7-4525-B6DA-9AB4C037ED97}" dt="2018-11-19T11:54:30.451" v="479" actId="122"/>
          <ac:spMkLst>
            <pc:docMk/>
            <pc:sldMk cId="2365037276" sldId="494"/>
            <ac:spMk id="9" creationId="{921FE657-56FF-4ED4-AEB4-08B9977C1368}"/>
          </ac:spMkLst>
        </pc:spChg>
        <pc:spChg chg="add mod">
          <ac:chgData name="Tibor Mozsik" userId="e9c4904a-c2d4-4ac2-b4e4-d8bdf3196afc" providerId="ADAL" clId="{5795427D-56A7-4525-B6DA-9AB4C037ED97}" dt="2018-11-19T11:54:40.960" v="480" actId="1076"/>
          <ac:spMkLst>
            <pc:docMk/>
            <pc:sldMk cId="2365037276" sldId="494"/>
            <ac:spMk id="10" creationId="{7919A8F7-8883-433E-BEF4-1788FB90BE2F}"/>
          </ac:spMkLst>
        </pc:spChg>
        <pc:picChg chg="add mod modCrop">
          <ac:chgData name="Tibor Mozsik" userId="e9c4904a-c2d4-4ac2-b4e4-d8bdf3196afc" providerId="ADAL" clId="{5795427D-56A7-4525-B6DA-9AB4C037ED97}" dt="2018-11-19T11:53:13.483" v="467" actId="732"/>
          <ac:picMkLst>
            <pc:docMk/>
            <pc:sldMk cId="2365037276" sldId="494"/>
            <ac:picMk id="6" creationId="{5E1BBF1F-A359-490A-836A-63AE96E638AD}"/>
          </ac:picMkLst>
        </pc:picChg>
      </pc:sldChg>
      <pc:sldChg chg="add del modNotesTx">
        <pc:chgData name="Tibor Mozsik" userId="e9c4904a-c2d4-4ac2-b4e4-d8bdf3196afc" providerId="ADAL" clId="{5795427D-56A7-4525-B6DA-9AB4C037ED97}" dt="2018-11-19T13:35:24.447" v="987" actId="2696"/>
        <pc:sldMkLst>
          <pc:docMk/>
          <pc:sldMk cId="3533502961" sldId="495"/>
        </pc:sldMkLst>
      </pc:sldChg>
      <pc:sldChg chg="add">
        <pc:chgData name="Tibor Mozsik" userId="e9c4904a-c2d4-4ac2-b4e4-d8bdf3196afc" providerId="ADAL" clId="{5795427D-56A7-4525-B6DA-9AB4C037ED97}" dt="2018-11-19T12:16:38.698" v="606"/>
        <pc:sldMkLst>
          <pc:docMk/>
          <pc:sldMk cId="755111605" sldId="50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16A63BE-C3D9-0548-B54C-A9ABBF019C0D}" type="datetimeFigureOut">
              <a:rPr lang="en-US" smtClean="0"/>
              <a:t>11/20/2018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866126-C70B-1241-BB75-26EB0B6198C0}" type="slidenum">
              <a:rPr lang="en-US" smtClean="0"/>
              <a:t>‹#›</a:t>
            </a:fld>
            <a:endParaRPr lang="en-US"/>
          </a:p>
        </p:txBody>
      </p:sp>
    </p:spTree>
    <p:extLst>
      <p:ext uri="{BB962C8B-B14F-4D97-AF65-F5344CB8AC3E}">
        <p14:creationId xmlns:p14="http://schemas.microsoft.com/office/powerpoint/2010/main" val="549479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9DF2B6-DF42-904F-A051-3A8A06CE304D}" type="datetimeFigureOut">
              <a:rPr lang="en-US" smtClean="0"/>
              <a:t>11/20/2018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DC1C92-1369-3A45-A54F-0CE4D79E0713}" type="slidenum">
              <a:rPr lang="en-US" smtClean="0"/>
              <a:t>‹#›</a:t>
            </a:fld>
            <a:endParaRPr lang="en-US"/>
          </a:p>
        </p:txBody>
      </p:sp>
    </p:spTree>
    <p:extLst>
      <p:ext uri="{BB962C8B-B14F-4D97-AF65-F5344CB8AC3E}">
        <p14:creationId xmlns:p14="http://schemas.microsoft.com/office/powerpoint/2010/main" val="927619026"/>
      </p:ext>
    </p:extLst>
  </p:cSld>
  <p:clrMap bg1="lt1" tx1="dk1" bg2="lt2" tx2="dk2" accent1="accent1" accent2="accent2" accent3="accent3" accent4="accent4" accent5="accent5" accent6="accent6" hlink="hlink" folHlink="folHlink"/>
  <p:notesStyle>
    <a:lvl1pPr marL="0" algn="l" defTabSz="1371463" rtl="0" eaLnBrk="1" latinLnBrk="0" hangingPunct="1">
      <a:defRPr sz="1800" kern="1200">
        <a:solidFill>
          <a:schemeClr val="tx1"/>
        </a:solidFill>
        <a:latin typeface="+mn-lt"/>
        <a:ea typeface="+mn-ea"/>
        <a:cs typeface="+mn-cs"/>
      </a:defRPr>
    </a:lvl1pPr>
    <a:lvl2pPr marL="685731" algn="l" defTabSz="1371463" rtl="0" eaLnBrk="1" latinLnBrk="0" hangingPunct="1">
      <a:defRPr sz="1800" kern="1200">
        <a:solidFill>
          <a:schemeClr val="tx1"/>
        </a:solidFill>
        <a:latin typeface="+mn-lt"/>
        <a:ea typeface="+mn-ea"/>
        <a:cs typeface="+mn-cs"/>
      </a:defRPr>
    </a:lvl2pPr>
    <a:lvl3pPr marL="1371463" algn="l" defTabSz="1371463" rtl="0" eaLnBrk="1" latinLnBrk="0" hangingPunct="1">
      <a:defRPr sz="1800" kern="1200">
        <a:solidFill>
          <a:schemeClr val="tx1"/>
        </a:solidFill>
        <a:latin typeface="+mn-lt"/>
        <a:ea typeface="+mn-ea"/>
        <a:cs typeface="+mn-cs"/>
      </a:defRPr>
    </a:lvl3pPr>
    <a:lvl4pPr marL="2057194" algn="l" defTabSz="1371463" rtl="0" eaLnBrk="1" latinLnBrk="0" hangingPunct="1">
      <a:defRPr sz="1800" kern="1200">
        <a:solidFill>
          <a:schemeClr val="tx1"/>
        </a:solidFill>
        <a:latin typeface="+mn-lt"/>
        <a:ea typeface="+mn-ea"/>
        <a:cs typeface="+mn-cs"/>
      </a:defRPr>
    </a:lvl4pPr>
    <a:lvl5pPr marL="2742926" algn="l" defTabSz="1371463" rtl="0" eaLnBrk="1" latinLnBrk="0" hangingPunct="1">
      <a:defRPr sz="1800" kern="1200">
        <a:solidFill>
          <a:schemeClr val="tx1"/>
        </a:solidFill>
        <a:latin typeface="+mn-lt"/>
        <a:ea typeface="+mn-ea"/>
        <a:cs typeface="+mn-cs"/>
      </a:defRPr>
    </a:lvl5pPr>
    <a:lvl6pPr marL="3428657" algn="l" defTabSz="1371463" rtl="0" eaLnBrk="1" latinLnBrk="0" hangingPunct="1">
      <a:defRPr sz="1800" kern="1200">
        <a:solidFill>
          <a:schemeClr val="tx1"/>
        </a:solidFill>
        <a:latin typeface="+mn-lt"/>
        <a:ea typeface="+mn-ea"/>
        <a:cs typeface="+mn-cs"/>
      </a:defRPr>
    </a:lvl6pPr>
    <a:lvl7pPr marL="4114389" algn="l" defTabSz="1371463" rtl="0" eaLnBrk="1" latinLnBrk="0" hangingPunct="1">
      <a:defRPr sz="1800" kern="1200">
        <a:solidFill>
          <a:schemeClr val="tx1"/>
        </a:solidFill>
        <a:latin typeface="+mn-lt"/>
        <a:ea typeface="+mn-ea"/>
        <a:cs typeface="+mn-cs"/>
      </a:defRPr>
    </a:lvl7pPr>
    <a:lvl8pPr marL="4800120" algn="l" defTabSz="1371463" rtl="0" eaLnBrk="1" latinLnBrk="0" hangingPunct="1">
      <a:defRPr sz="1800" kern="1200">
        <a:solidFill>
          <a:schemeClr val="tx1"/>
        </a:solidFill>
        <a:latin typeface="+mn-lt"/>
        <a:ea typeface="+mn-ea"/>
        <a:cs typeface="+mn-cs"/>
      </a:defRPr>
    </a:lvl8pPr>
    <a:lvl9pPr marL="5485851" algn="l" defTabSz="1371463"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hefinancialbrand.com/74465/the-psychology-of-personalization-in-banking/?internal-link"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ey.com/Publication/vwLUAssets/EY-understanding-the-key-to-customer-loyalty-report/$FILE/EY-understanding-the-key-to-customer-loyalty-report.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image-src.bcg.com/Images/BCG-The-Power-of-Personalization-May-2018_tcm9-193010.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mckinsey.com/industries/financial-services/our-insights/the-future-of-customer-led-retail-banking-distributio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2.deloitte.com/content/dam/Deloitte/ch/Documents/consumer-business/ch-en-consumer-business-made-to-order-consumer-review.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up.digital/whatsup/customer-insights-banking-data-aggregation/"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E1DC1C92-1369-3A45-A54F-0CE4D79E0713}" type="slidenum">
              <a:rPr lang="en-US" smtClean="0"/>
              <a:t>2</a:t>
            </a:fld>
            <a:endParaRPr lang="en-US"/>
          </a:p>
        </p:txBody>
      </p:sp>
    </p:spTree>
    <p:extLst>
      <p:ext uri="{BB962C8B-B14F-4D97-AF65-F5344CB8AC3E}">
        <p14:creationId xmlns:p14="http://schemas.microsoft.com/office/powerpoint/2010/main" val="3183535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fontAlgn="base"/>
            <a:r>
              <a:rPr lang="en-US" sz="1800" b="0" i="0" kern="1200" dirty="0">
                <a:solidFill>
                  <a:schemeClr val="tx1"/>
                </a:solidFill>
                <a:effectLst/>
                <a:latin typeface="+mn-lt"/>
                <a:ea typeface="+mn-ea"/>
                <a:cs typeface="+mn-cs"/>
              </a:rPr>
              <a:t>The good news is that such insights don’t necessarily have to be overly complex. Even the simplest insights can make a huge difference. For example, studying digital usage patterns can reveal how individuals use online and mobile banking channels, when, what problems they had when performing certain functions, and what digital products or services they might also be interested in. With this information at hand, financial marketers can proactively offer assistance or send out the right offer at the right time.</a:t>
            </a:r>
            <a:endParaRPr lang="hu-HU" sz="1800" b="0" i="0" kern="1200" dirty="0">
              <a:solidFill>
                <a:schemeClr val="tx1"/>
              </a:solidFill>
              <a:effectLst/>
              <a:latin typeface="+mn-lt"/>
              <a:ea typeface="+mn-ea"/>
              <a:cs typeface="+mn-cs"/>
            </a:endParaRPr>
          </a:p>
          <a:p>
            <a:pPr fontAlgn="base"/>
            <a:endParaRPr lang="en-US" sz="1800" b="0" i="0" kern="1200" dirty="0">
              <a:solidFill>
                <a:schemeClr val="tx1"/>
              </a:solidFill>
              <a:effectLst/>
              <a:latin typeface="+mn-lt"/>
              <a:ea typeface="+mn-ea"/>
              <a:cs typeface="+mn-cs"/>
            </a:endParaRPr>
          </a:p>
          <a:p>
            <a:pPr fontAlgn="base"/>
            <a:r>
              <a:rPr lang="en-US" sz="1800" b="0" i="0" kern="1200" dirty="0">
                <a:solidFill>
                  <a:schemeClr val="tx1"/>
                </a:solidFill>
                <a:effectLst/>
                <a:latin typeface="+mn-lt"/>
                <a:ea typeface="+mn-ea"/>
                <a:cs typeface="+mn-cs"/>
              </a:rPr>
              <a:t>Predictive analytics helps financial institutions foresee when a consumer will arrive at certain life events or need a financial service solution. And this is not something nice to have. This is the future of marketing in banking. This advanced form of needs analysis, once only accessible to the largest industry players, is now financially and operationally available to organizations of any size.</a:t>
            </a:r>
          </a:p>
          <a:p>
            <a:endParaRPr lang="hu-HU" dirty="0"/>
          </a:p>
        </p:txBody>
      </p:sp>
      <p:sp>
        <p:nvSpPr>
          <p:cNvPr id="4" name="Dia számának helye 3"/>
          <p:cNvSpPr>
            <a:spLocks noGrp="1"/>
          </p:cNvSpPr>
          <p:nvPr>
            <p:ph type="sldNum" sz="quarter" idx="5"/>
          </p:nvPr>
        </p:nvSpPr>
        <p:spPr/>
        <p:txBody>
          <a:bodyPr/>
          <a:lstStyle/>
          <a:p>
            <a:fld id="{E1DC1C92-1369-3A45-A54F-0CE4D79E0713}" type="slidenum">
              <a:rPr lang="en-US" smtClean="0"/>
              <a:t>11</a:t>
            </a:fld>
            <a:endParaRPr lang="en-US"/>
          </a:p>
        </p:txBody>
      </p:sp>
    </p:spTree>
    <p:extLst>
      <p:ext uri="{BB962C8B-B14F-4D97-AF65-F5344CB8AC3E}">
        <p14:creationId xmlns:p14="http://schemas.microsoft.com/office/powerpoint/2010/main" val="1611719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fontAlgn="base"/>
            <a:r>
              <a:rPr lang="en-US" sz="1800" b="0" i="0" kern="1200" dirty="0">
                <a:solidFill>
                  <a:schemeClr val="tx1"/>
                </a:solidFill>
                <a:effectLst/>
                <a:latin typeface="+mn-lt"/>
                <a:ea typeface="+mn-ea"/>
                <a:cs typeface="+mn-cs"/>
              </a:rPr>
              <a:t>Having the right tools and solutions to boost digital sales has never been more important to banking providers. They’re grappling with rapidly increasing expectations and a new generation of consumers who demand convenience and 24/7 availability on their mobile devices. Incumbents in the financial industry also face fierce competition from digital-only challenger banks and tech giants, which have already ventured into financial services and are feared to enter mainstream banking in the very near future.</a:t>
            </a:r>
            <a:endParaRPr lang="hu-HU" sz="1800" b="0" i="0" kern="1200" dirty="0">
              <a:solidFill>
                <a:schemeClr val="tx1"/>
              </a:solidFill>
              <a:effectLst/>
              <a:latin typeface="+mn-lt"/>
              <a:ea typeface="+mn-ea"/>
              <a:cs typeface="+mn-cs"/>
            </a:endParaRPr>
          </a:p>
          <a:p>
            <a:pPr fontAlgn="base"/>
            <a:endParaRPr lang="en-US" sz="1800" b="0" i="0" kern="1200" dirty="0">
              <a:solidFill>
                <a:schemeClr val="tx1"/>
              </a:solidFill>
              <a:effectLst/>
              <a:latin typeface="+mn-lt"/>
              <a:ea typeface="+mn-ea"/>
              <a:cs typeface="+mn-cs"/>
            </a:endParaRPr>
          </a:p>
          <a:p>
            <a:pPr fontAlgn="base"/>
            <a:r>
              <a:rPr lang="en-US" sz="1800" b="0" i="0" kern="1200" dirty="0">
                <a:solidFill>
                  <a:schemeClr val="tx1"/>
                </a:solidFill>
                <a:effectLst/>
                <a:latin typeface="+mn-lt"/>
                <a:ea typeface="+mn-ea"/>
                <a:cs typeface="+mn-cs"/>
              </a:rPr>
              <a:t>Digital disruptors are threatening to chip away at origination and sales income, the two most important profit drivers of incumbent banks. Customer loyalty is at an all-time low: clients can be gone in just three clicks, should they receive a better offer. And this will only get worse with the emergence of open banking, PSD2 regulations and competitors pushing ahead.</a:t>
            </a:r>
          </a:p>
          <a:p>
            <a:pPr fontAlgn="base"/>
            <a:endParaRPr lang="hu-HU" sz="1800" b="0" i="0" kern="1200" dirty="0">
              <a:solidFill>
                <a:schemeClr val="tx1"/>
              </a:solidFill>
              <a:effectLst/>
              <a:latin typeface="+mn-lt"/>
              <a:ea typeface="+mn-ea"/>
              <a:cs typeface="+mn-cs"/>
            </a:endParaRPr>
          </a:p>
          <a:p>
            <a:pPr marL="0" marR="0" lvl="0" indent="0" algn="l" defTabSz="1371463" rtl="0" eaLnBrk="1" fontAlgn="base"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Stepping up digital sales and personalization efforts is essential to win new customers and keep the existing ones. Not to mention profitability.</a:t>
            </a:r>
            <a:r>
              <a:rPr lang="hu-HU" sz="1800" b="0" i="0" kern="1200" dirty="0">
                <a:solidFill>
                  <a:schemeClr val="tx1"/>
                </a:solidFill>
                <a:effectLst/>
                <a:latin typeface="+mn-lt"/>
                <a:ea typeface="+mn-ea"/>
                <a:cs typeface="+mn-cs"/>
              </a:rPr>
              <a:t> </a:t>
            </a:r>
            <a:r>
              <a:rPr lang="hu-HU" sz="1800" kern="1200" dirty="0">
                <a:solidFill>
                  <a:schemeClr val="tx1"/>
                </a:solidFill>
                <a:effectLst/>
                <a:latin typeface="+mn-lt"/>
                <a:ea typeface="+mn-ea"/>
                <a:cs typeface="+mn-cs"/>
              </a:rPr>
              <a:t>O</a:t>
            </a:r>
            <a:r>
              <a:rPr lang="en-GB" sz="1800" kern="1200" dirty="0" err="1">
                <a:solidFill>
                  <a:schemeClr val="tx1"/>
                </a:solidFill>
                <a:effectLst/>
                <a:latin typeface="+mn-lt"/>
                <a:ea typeface="+mn-ea"/>
                <a:cs typeface="+mn-cs"/>
              </a:rPr>
              <a:t>rigination</a:t>
            </a:r>
            <a:r>
              <a:rPr lang="en-GB" sz="1800" kern="1200" dirty="0">
                <a:solidFill>
                  <a:schemeClr val="tx1"/>
                </a:solidFill>
                <a:effectLst/>
                <a:latin typeface="+mn-lt"/>
                <a:ea typeface="+mn-ea"/>
                <a:cs typeface="+mn-cs"/>
              </a:rPr>
              <a:t> and sales generate 65% of global banking profits, totalling about $1,152 billion. These two profit drivers are in the biggest danger. Banks must take action now if they don’t want to lose this profitability, otherwise they could easily end up as commodity providers with very thin margins within 3 to 5 years.  </a:t>
            </a:r>
            <a:endParaRPr lang="hu-HU" sz="1800" u="sng" kern="1200" dirty="0">
              <a:solidFill>
                <a:schemeClr val="tx1"/>
              </a:solidFill>
              <a:effectLst/>
              <a:latin typeface="+mn-lt"/>
              <a:ea typeface="+mn-ea"/>
              <a:cs typeface="+mn-cs"/>
            </a:endParaRPr>
          </a:p>
          <a:p>
            <a:pPr fontAlgn="base"/>
            <a:endParaRPr lang="en-US" sz="1800" b="0" i="0" kern="1200" dirty="0">
              <a:solidFill>
                <a:schemeClr val="tx1"/>
              </a:solidFill>
              <a:effectLst/>
              <a:latin typeface="+mn-lt"/>
              <a:ea typeface="+mn-ea"/>
              <a:cs typeface="+mn-cs"/>
            </a:endParaRPr>
          </a:p>
          <a:p>
            <a:endParaRPr lang="hu-HU" dirty="0"/>
          </a:p>
        </p:txBody>
      </p:sp>
      <p:sp>
        <p:nvSpPr>
          <p:cNvPr id="4" name="Dia számának helye 3"/>
          <p:cNvSpPr>
            <a:spLocks noGrp="1"/>
          </p:cNvSpPr>
          <p:nvPr>
            <p:ph type="sldNum" sz="quarter" idx="5"/>
          </p:nvPr>
        </p:nvSpPr>
        <p:spPr/>
        <p:txBody>
          <a:bodyPr/>
          <a:lstStyle/>
          <a:p>
            <a:fld id="{E1DC1C92-1369-3A45-A54F-0CE4D79E0713}" type="slidenum">
              <a:rPr lang="en-US" smtClean="0"/>
              <a:t>13</a:t>
            </a:fld>
            <a:endParaRPr lang="en-US"/>
          </a:p>
        </p:txBody>
      </p:sp>
    </p:spTree>
    <p:extLst>
      <p:ext uri="{BB962C8B-B14F-4D97-AF65-F5344CB8AC3E}">
        <p14:creationId xmlns:p14="http://schemas.microsoft.com/office/powerpoint/2010/main" val="1050939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E1DC1C92-1369-3A45-A54F-0CE4D79E0713}" type="slidenum">
              <a:rPr lang="en-US" smtClean="0"/>
              <a:t>14</a:t>
            </a:fld>
            <a:endParaRPr lang="en-US"/>
          </a:p>
        </p:txBody>
      </p:sp>
    </p:spTree>
    <p:extLst>
      <p:ext uri="{BB962C8B-B14F-4D97-AF65-F5344CB8AC3E}">
        <p14:creationId xmlns:p14="http://schemas.microsoft.com/office/powerpoint/2010/main" val="1804470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dirty="0"/>
          </a:p>
        </p:txBody>
      </p:sp>
      <p:sp>
        <p:nvSpPr>
          <p:cNvPr id="4" name="Dia számának helye 3"/>
          <p:cNvSpPr>
            <a:spLocks noGrp="1"/>
          </p:cNvSpPr>
          <p:nvPr>
            <p:ph type="sldNum" sz="quarter" idx="5"/>
          </p:nvPr>
        </p:nvSpPr>
        <p:spPr/>
        <p:txBody>
          <a:bodyPr/>
          <a:lstStyle/>
          <a:p>
            <a:fld id="{E1DC1C92-1369-3A45-A54F-0CE4D79E0713}" type="slidenum">
              <a:rPr lang="en-US" smtClean="0"/>
              <a:t>15</a:t>
            </a:fld>
            <a:endParaRPr lang="en-US"/>
          </a:p>
        </p:txBody>
      </p:sp>
    </p:spTree>
    <p:extLst>
      <p:ext uri="{BB962C8B-B14F-4D97-AF65-F5344CB8AC3E}">
        <p14:creationId xmlns:p14="http://schemas.microsoft.com/office/powerpoint/2010/main" val="3888481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1371463"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Amazon, Google and other tech and retail giants have already mastered the art of personalizing offers. Just think of product recommendations customers receive based on their past purchases. Or take the example of Uber or Airbnb (or any other pioneer in the sharing economy) who have been at the forefront of personalizing customer journeys.</a:t>
            </a:r>
            <a:endParaRPr lang="hu-HU" sz="1800" kern="1200" dirty="0">
              <a:solidFill>
                <a:schemeClr val="tx1"/>
              </a:solidFill>
              <a:effectLst/>
              <a:latin typeface="+mn-lt"/>
              <a:ea typeface="+mn-ea"/>
              <a:cs typeface="+mn-cs"/>
            </a:endParaRPr>
          </a:p>
          <a:p>
            <a:endParaRPr lang="hu-HU" dirty="0"/>
          </a:p>
        </p:txBody>
      </p:sp>
      <p:sp>
        <p:nvSpPr>
          <p:cNvPr id="4" name="Dia számának helye 3"/>
          <p:cNvSpPr>
            <a:spLocks noGrp="1"/>
          </p:cNvSpPr>
          <p:nvPr>
            <p:ph type="sldNum" sz="quarter" idx="5"/>
          </p:nvPr>
        </p:nvSpPr>
        <p:spPr/>
        <p:txBody>
          <a:bodyPr/>
          <a:lstStyle/>
          <a:p>
            <a:fld id="{E1DC1C92-1369-3A45-A54F-0CE4D79E0713}" type="slidenum">
              <a:rPr lang="en-US" smtClean="0"/>
              <a:t>3</a:t>
            </a:fld>
            <a:endParaRPr lang="en-US"/>
          </a:p>
        </p:txBody>
      </p:sp>
    </p:spTree>
    <p:extLst>
      <p:ext uri="{BB962C8B-B14F-4D97-AF65-F5344CB8AC3E}">
        <p14:creationId xmlns:p14="http://schemas.microsoft.com/office/powerpoint/2010/main" val="3220531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71463" rtl="0" eaLnBrk="1" fontAlgn="auto" latinLnBrk="0" hangingPunct="1">
              <a:lnSpc>
                <a:spcPct val="100000"/>
              </a:lnSpc>
              <a:spcBef>
                <a:spcPts val="0"/>
              </a:spcBef>
              <a:spcAft>
                <a:spcPts val="0"/>
              </a:spcAft>
              <a:buClrTx/>
              <a:buSzTx/>
              <a:buFontTx/>
              <a:buNone/>
              <a:tabLst/>
              <a:defRPr/>
            </a:pPr>
            <a:r>
              <a:rPr lang="hu-HU" sz="1800" kern="1200" dirty="0">
                <a:solidFill>
                  <a:schemeClr val="tx1"/>
                </a:solidFill>
                <a:effectLst/>
                <a:latin typeface="+mn-lt"/>
                <a:ea typeface="+mn-ea"/>
                <a:cs typeface="+mn-cs"/>
              </a:rPr>
              <a:t>Uber </a:t>
            </a:r>
            <a:r>
              <a:rPr lang="hu-HU" sz="1800" kern="1200" dirty="0" err="1">
                <a:solidFill>
                  <a:schemeClr val="tx1"/>
                </a:solidFill>
                <a:effectLst/>
                <a:latin typeface="+mn-lt"/>
                <a:ea typeface="+mn-ea"/>
                <a:cs typeface="+mn-cs"/>
              </a:rPr>
              <a:t>for</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example</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not</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only</a:t>
            </a:r>
            <a:r>
              <a:rPr lang="hu-HU" sz="1800" kern="1200" dirty="0">
                <a:solidFill>
                  <a:schemeClr val="tx1"/>
                </a:solidFill>
                <a:effectLst/>
                <a:latin typeface="+mn-lt"/>
                <a:ea typeface="+mn-ea"/>
                <a:cs typeface="+mn-cs"/>
              </a:rPr>
              <a:t> fixed </a:t>
            </a:r>
            <a:r>
              <a:rPr lang="hu-HU" sz="1800" kern="1200" dirty="0" err="1">
                <a:solidFill>
                  <a:schemeClr val="tx1"/>
                </a:solidFill>
                <a:effectLst/>
                <a:latin typeface="+mn-lt"/>
                <a:ea typeface="+mn-ea"/>
                <a:cs typeface="+mn-cs"/>
              </a:rPr>
              <a:t>the</a:t>
            </a:r>
            <a:r>
              <a:rPr lang="hu-HU" sz="1800" kern="1200" dirty="0">
                <a:solidFill>
                  <a:schemeClr val="tx1"/>
                </a:solidFill>
                <a:effectLst/>
                <a:latin typeface="+mn-lt"/>
                <a:ea typeface="+mn-ea"/>
                <a:cs typeface="+mn-cs"/>
              </a:rPr>
              <a:t> taxi </a:t>
            </a:r>
            <a:r>
              <a:rPr lang="hu-HU" sz="1800" kern="1200" dirty="0" err="1">
                <a:solidFill>
                  <a:schemeClr val="tx1"/>
                </a:solidFill>
                <a:effectLst/>
                <a:latin typeface="+mn-lt"/>
                <a:ea typeface="+mn-ea"/>
                <a:cs typeface="+mn-cs"/>
              </a:rPr>
              <a:t>challenge</a:t>
            </a:r>
            <a:r>
              <a:rPr lang="hu-HU" sz="1800" kern="1200" dirty="0">
                <a:solidFill>
                  <a:schemeClr val="tx1"/>
                </a:solidFill>
                <a:effectLst/>
                <a:latin typeface="+mn-lt"/>
                <a:ea typeface="+mn-ea"/>
                <a:cs typeface="+mn-cs"/>
              </a:rPr>
              <a:t> almost a </a:t>
            </a:r>
            <a:r>
              <a:rPr lang="hu-HU" sz="1800" kern="1200" dirty="0" err="1">
                <a:solidFill>
                  <a:schemeClr val="tx1"/>
                </a:solidFill>
                <a:effectLst/>
                <a:latin typeface="+mn-lt"/>
                <a:ea typeface="+mn-ea"/>
                <a:cs typeface="+mn-cs"/>
              </a:rPr>
              <a:t>decade</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ago</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they</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are</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still</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polishing</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their</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experience</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Reducing</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uncertainty</a:t>
            </a:r>
            <a:r>
              <a:rPr lang="hu-HU" sz="1800" kern="1200" dirty="0">
                <a:solidFill>
                  <a:schemeClr val="tx1"/>
                </a:solidFill>
                <a:effectLst/>
                <a:latin typeface="+mn-lt"/>
                <a:ea typeface="+mn-ea"/>
                <a:cs typeface="+mn-cs"/>
              </a:rPr>
              <a:t>. The </a:t>
            </a:r>
            <a:r>
              <a:rPr lang="hu-HU" sz="1800" kern="1200" dirty="0" err="1">
                <a:solidFill>
                  <a:schemeClr val="tx1"/>
                </a:solidFill>
                <a:effectLst/>
                <a:latin typeface="+mn-lt"/>
                <a:ea typeface="+mn-ea"/>
                <a:cs typeface="+mn-cs"/>
              </a:rPr>
              <a:t>example</a:t>
            </a:r>
            <a:r>
              <a:rPr lang="hu-HU" sz="1800" kern="1200" dirty="0">
                <a:solidFill>
                  <a:schemeClr val="tx1"/>
                </a:solidFill>
                <a:effectLst/>
                <a:latin typeface="+mn-lt"/>
                <a:ea typeface="+mn-ea"/>
                <a:cs typeface="+mn-cs"/>
              </a:rPr>
              <a:t> I </a:t>
            </a:r>
            <a:r>
              <a:rPr lang="hu-HU" sz="1800" kern="1200" dirty="0" err="1">
                <a:solidFill>
                  <a:schemeClr val="tx1"/>
                </a:solidFill>
                <a:effectLst/>
                <a:latin typeface="+mn-lt"/>
                <a:ea typeface="+mn-ea"/>
                <a:cs typeface="+mn-cs"/>
              </a:rPr>
              <a:t>want</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to</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share</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with</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you</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today</a:t>
            </a:r>
            <a:r>
              <a:rPr lang="hu-HU" sz="1800" kern="1200" dirty="0">
                <a:solidFill>
                  <a:schemeClr val="tx1"/>
                </a:solidFill>
                <a:effectLst/>
                <a:latin typeface="+mn-lt"/>
                <a:ea typeface="+mn-ea"/>
                <a:cs typeface="+mn-cs"/>
              </a:rPr>
              <a:t> is </a:t>
            </a:r>
            <a:r>
              <a:rPr lang="hu-HU" sz="1800" kern="1200" dirty="0" err="1">
                <a:solidFill>
                  <a:schemeClr val="tx1"/>
                </a:solidFill>
                <a:effectLst/>
                <a:latin typeface="+mn-lt"/>
                <a:ea typeface="+mn-ea"/>
                <a:cs typeface="+mn-cs"/>
              </a:rPr>
              <a:t>one</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that</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happened</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to</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me</a:t>
            </a:r>
            <a:r>
              <a:rPr lang="hu-HU" sz="1800" kern="1200" dirty="0">
                <a:solidFill>
                  <a:schemeClr val="tx1"/>
                </a:solidFill>
                <a:effectLst/>
                <a:latin typeface="+mn-lt"/>
                <a:ea typeface="+mn-ea"/>
                <a:cs typeface="+mn-cs"/>
              </a:rPr>
              <a:t> last </a:t>
            </a:r>
            <a:r>
              <a:rPr lang="hu-HU" sz="1800" kern="1200" dirty="0" err="1">
                <a:solidFill>
                  <a:schemeClr val="tx1"/>
                </a:solidFill>
                <a:effectLst/>
                <a:latin typeface="+mn-lt"/>
                <a:ea typeface="+mn-ea"/>
                <a:cs typeface="+mn-cs"/>
              </a:rPr>
              <a:t>week</a:t>
            </a:r>
            <a:r>
              <a:rPr lang="hu-HU" sz="1800" kern="1200" dirty="0">
                <a:solidFill>
                  <a:schemeClr val="tx1"/>
                </a:solidFill>
                <a:effectLst/>
                <a:latin typeface="+mn-lt"/>
                <a:ea typeface="+mn-ea"/>
                <a:cs typeface="+mn-cs"/>
              </a:rPr>
              <a:t> in Amsterdam. </a:t>
            </a:r>
            <a:r>
              <a:rPr lang="hu-HU" sz="1800" kern="1200" dirty="0" err="1">
                <a:solidFill>
                  <a:schemeClr val="tx1"/>
                </a:solidFill>
                <a:effectLst/>
                <a:latin typeface="+mn-lt"/>
                <a:ea typeface="+mn-ea"/>
                <a:cs typeface="+mn-cs"/>
              </a:rPr>
              <a:t>Imagine</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walking</a:t>
            </a:r>
            <a:r>
              <a:rPr lang="hu-HU" sz="1800" kern="1200" dirty="0">
                <a:solidFill>
                  <a:schemeClr val="tx1"/>
                </a:solidFill>
                <a:effectLst/>
                <a:latin typeface="+mn-lt"/>
                <a:ea typeface="+mn-ea"/>
                <a:cs typeface="+mn-cs"/>
              </a:rPr>
              <a:t> out of a </a:t>
            </a:r>
            <a:r>
              <a:rPr lang="hu-HU" sz="1800" kern="1200" dirty="0" err="1">
                <a:solidFill>
                  <a:schemeClr val="tx1"/>
                </a:solidFill>
                <a:effectLst/>
                <a:latin typeface="+mn-lt"/>
                <a:ea typeface="+mn-ea"/>
                <a:cs typeface="+mn-cs"/>
              </a:rPr>
              <a:t>conference</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venue</a:t>
            </a:r>
            <a:r>
              <a:rPr lang="hu-HU" sz="1800" kern="1200" dirty="0">
                <a:solidFill>
                  <a:schemeClr val="tx1"/>
                </a:solidFill>
                <a:effectLst/>
                <a:latin typeface="+mn-lt"/>
                <a:ea typeface="+mn-ea"/>
                <a:cs typeface="+mn-cs"/>
              </a:rPr>
              <a:t>, in </a:t>
            </a:r>
            <a:r>
              <a:rPr lang="hu-HU" sz="1800" kern="1200" dirty="0" err="1">
                <a:solidFill>
                  <a:schemeClr val="tx1"/>
                </a:solidFill>
                <a:effectLst/>
                <a:latin typeface="+mn-lt"/>
                <a:ea typeface="+mn-ea"/>
                <a:cs typeface="+mn-cs"/>
              </a:rPr>
              <a:t>this</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case</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the</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Beurs</a:t>
            </a:r>
            <a:r>
              <a:rPr lang="hu-HU" sz="1800" kern="1200" dirty="0">
                <a:solidFill>
                  <a:schemeClr val="tx1"/>
                </a:solidFill>
                <a:effectLst/>
                <a:latin typeface="+mn-lt"/>
                <a:ea typeface="+mn-ea"/>
                <a:cs typeface="+mn-cs"/>
              </a:rPr>
              <a:t> van </a:t>
            </a:r>
            <a:r>
              <a:rPr lang="hu-HU" sz="1800" kern="1200" dirty="0" err="1">
                <a:solidFill>
                  <a:schemeClr val="tx1"/>
                </a:solidFill>
                <a:effectLst/>
                <a:latin typeface="+mn-lt"/>
                <a:ea typeface="+mn-ea"/>
                <a:cs typeface="+mn-cs"/>
              </a:rPr>
              <a:t>Berlage</a:t>
            </a:r>
            <a:r>
              <a:rPr lang="hu-HU" sz="1800" kern="1200" dirty="0">
                <a:solidFill>
                  <a:schemeClr val="tx1"/>
                </a:solidFill>
                <a:effectLst/>
                <a:latin typeface="+mn-lt"/>
                <a:ea typeface="+mn-ea"/>
                <a:cs typeface="+mn-cs"/>
              </a:rPr>
              <a:t> in Amsterdam and </a:t>
            </a:r>
            <a:r>
              <a:rPr lang="hu-HU" sz="1800" kern="1200" dirty="0" err="1">
                <a:solidFill>
                  <a:schemeClr val="tx1"/>
                </a:solidFill>
                <a:effectLst/>
                <a:latin typeface="+mn-lt"/>
                <a:ea typeface="+mn-ea"/>
                <a:cs typeface="+mn-cs"/>
              </a:rPr>
              <a:t>request</a:t>
            </a:r>
            <a:r>
              <a:rPr lang="hu-HU" sz="1800" kern="1200" dirty="0">
                <a:solidFill>
                  <a:schemeClr val="tx1"/>
                </a:solidFill>
                <a:effectLst/>
                <a:latin typeface="+mn-lt"/>
                <a:ea typeface="+mn-ea"/>
                <a:cs typeface="+mn-cs"/>
              </a:rPr>
              <a:t> an </a:t>
            </a:r>
            <a:r>
              <a:rPr lang="hu-HU" sz="1800" kern="1200" dirty="0" err="1">
                <a:solidFill>
                  <a:schemeClr val="tx1"/>
                </a:solidFill>
                <a:effectLst/>
                <a:latin typeface="+mn-lt"/>
                <a:ea typeface="+mn-ea"/>
                <a:cs typeface="+mn-cs"/>
              </a:rPr>
              <a:t>uber</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For</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those</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who</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live</a:t>
            </a:r>
            <a:r>
              <a:rPr lang="hu-HU" sz="1800" kern="1200" dirty="0">
                <a:solidFill>
                  <a:schemeClr val="tx1"/>
                </a:solidFill>
                <a:effectLst/>
                <a:latin typeface="+mn-lt"/>
                <a:ea typeface="+mn-ea"/>
                <a:cs typeface="+mn-cs"/>
              </a:rPr>
              <a:t> in Amsterdam </a:t>
            </a:r>
            <a:r>
              <a:rPr lang="hu-HU" sz="1800" kern="1200" dirty="0" err="1">
                <a:solidFill>
                  <a:schemeClr val="tx1"/>
                </a:solidFill>
                <a:effectLst/>
                <a:latin typeface="+mn-lt"/>
                <a:ea typeface="+mn-ea"/>
                <a:cs typeface="+mn-cs"/>
              </a:rPr>
              <a:t>you</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know</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it’s</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going</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to</a:t>
            </a:r>
            <a:r>
              <a:rPr lang="hu-HU" sz="1800" kern="1200" dirty="0">
                <a:solidFill>
                  <a:schemeClr val="tx1"/>
                </a:solidFill>
                <a:effectLst/>
                <a:latin typeface="+mn-lt"/>
                <a:ea typeface="+mn-ea"/>
                <a:cs typeface="+mn-cs"/>
              </a:rPr>
              <a:t> be a </a:t>
            </a:r>
            <a:r>
              <a:rPr lang="hu-HU" sz="1800" kern="1200" dirty="0" err="1">
                <a:solidFill>
                  <a:schemeClr val="tx1"/>
                </a:solidFill>
                <a:effectLst/>
                <a:latin typeface="+mn-lt"/>
                <a:ea typeface="+mn-ea"/>
                <a:cs typeface="+mn-cs"/>
              </a:rPr>
              <a:t>hassle</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It’s</a:t>
            </a:r>
            <a:r>
              <a:rPr lang="hu-HU" sz="1800" kern="1200" dirty="0">
                <a:solidFill>
                  <a:schemeClr val="tx1"/>
                </a:solidFill>
                <a:effectLst/>
                <a:latin typeface="+mn-lt"/>
                <a:ea typeface="+mn-ea"/>
                <a:cs typeface="+mn-cs"/>
              </a:rPr>
              <a:t> an </a:t>
            </a:r>
            <a:r>
              <a:rPr lang="hu-HU" sz="1800" kern="1200" dirty="0" err="1">
                <a:solidFill>
                  <a:schemeClr val="tx1"/>
                </a:solidFill>
                <a:effectLst/>
                <a:latin typeface="+mn-lt"/>
                <a:ea typeface="+mn-ea"/>
                <a:cs typeface="+mn-cs"/>
              </a:rPr>
              <a:t>historic</a:t>
            </a:r>
            <a:r>
              <a:rPr lang="hu-HU" sz="1800" kern="1200" dirty="0">
                <a:solidFill>
                  <a:schemeClr val="tx1"/>
                </a:solidFill>
                <a:effectLst/>
                <a:latin typeface="+mn-lt"/>
                <a:ea typeface="+mn-ea"/>
                <a:cs typeface="+mn-cs"/>
              </a:rPr>
              <a:t> site </a:t>
            </a:r>
            <a:r>
              <a:rPr lang="hu-HU" sz="1800" kern="1200" dirty="0" err="1">
                <a:solidFill>
                  <a:schemeClr val="tx1"/>
                </a:solidFill>
                <a:effectLst/>
                <a:latin typeface="+mn-lt"/>
                <a:ea typeface="+mn-ea"/>
                <a:cs typeface="+mn-cs"/>
              </a:rPr>
              <a:t>with</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special</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traffic</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rules</a:t>
            </a:r>
            <a:r>
              <a:rPr lang="hu-HU" sz="1800" kern="1200" dirty="0">
                <a:solidFill>
                  <a:schemeClr val="tx1"/>
                </a:solidFill>
                <a:effectLst/>
                <a:latin typeface="+mn-lt"/>
                <a:ea typeface="+mn-ea"/>
                <a:cs typeface="+mn-cs"/>
              </a:rPr>
              <a:t> and taxis </a:t>
            </a:r>
            <a:r>
              <a:rPr lang="hu-HU" sz="1800" kern="1200" dirty="0" err="1">
                <a:solidFill>
                  <a:schemeClr val="tx1"/>
                </a:solidFill>
                <a:effectLst/>
                <a:latin typeface="+mn-lt"/>
                <a:ea typeface="+mn-ea"/>
                <a:cs typeface="+mn-cs"/>
              </a:rPr>
              <a:t>are</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not</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allowed</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to</a:t>
            </a:r>
            <a:r>
              <a:rPr lang="hu-HU" sz="1800" kern="1200" dirty="0">
                <a:solidFill>
                  <a:schemeClr val="tx1"/>
                </a:solidFill>
                <a:effectLst/>
                <a:latin typeface="+mn-lt"/>
                <a:ea typeface="+mn-ea"/>
                <a:cs typeface="+mn-cs"/>
              </a:rPr>
              <a:t> stop here. </a:t>
            </a:r>
            <a:r>
              <a:rPr lang="hu-HU" sz="1800" kern="1200" dirty="0" err="1">
                <a:solidFill>
                  <a:schemeClr val="tx1"/>
                </a:solidFill>
                <a:effectLst/>
                <a:latin typeface="+mn-lt"/>
                <a:ea typeface="+mn-ea"/>
                <a:cs typeface="+mn-cs"/>
              </a:rPr>
              <a:t>So</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you</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run</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into</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challenge</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number</a:t>
            </a:r>
            <a:r>
              <a:rPr lang="hu-HU" sz="1800" kern="1200" dirty="0">
                <a:solidFill>
                  <a:schemeClr val="tx1"/>
                </a:solidFill>
                <a:effectLst/>
                <a:latin typeface="+mn-lt"/>
                <a:ea typeface="+mn-ea"/>
                <a:cs typeface="+mn-cs"/>
              </a:rPr>
              <a:t> 1. The </a:t>
            </a:r>
            <a:r>
              <a:rPr lang="hu-HU" sz="1800" kern="1200" dirty="0" err="1">
                <a:solidFill>
                  <a:schemeClr val="tx1"/>
                </a:solidFill>
                <a:effectLst/>
                <a:latin typeface="+mn-lt"/>
                <a:ea typeface="+mn-ea"/>
                <a:cs typeface="+mn-cs"/>
              </a:rPr>
              <a:t>requested</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location</a:t>
            </a:r>
            <a:r>
              <a:rPr lang="hu-HU" sz="1800" kern="1200" dirty="0">
                <a:solidFill>
                  <a:schemeClr val="tx1"/>
                </a:solidFill>
                <a:effectLst/>
                <a:latin typeface="+mn-lt"/>
                <a:ea typeface="+mn-ea"/>
                <a:cs typeface="+mn-cs"/>
              </a:rPr>
              <a:t> is </a:t>
            </a:r>
            <a:r>
              <a:rPr lang="hu-HU" sz="1800" kern="1200" dirty="0" err="1">
                <a:solidFill>
                  <a:schemeClr val="tx1"/>
                </a:solidFill>
                <a:effectLst/>
                <a:latin typeface="+mn-lt"/>
                <a:ea typeface="+mn-ea"/>
                <a:cs typeface="+mn-cs"/>
              </a:rPr>
              <a:t>often</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not</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the</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pick-up</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location.For</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many</a:t>
            </a:r>
            <a:r>
              <a:rPr lang="hu-HU" sz="1800" kern="1200" dirty="0">
                <a:solidFill>
                  <a:schemeClr val="tx1"/>
                </a:solidFill>
                <a:effectLst/>
                <a:latin typeface="+mn-lt"/>
                <a:ea typeface="+mn-ea"/>
                <a:cs typeface="+mn-cs"/>
              </a:rPr>
              <a:t> of </a:t>
            </a:r>
            <a:r>
              <a:rPr lang="hu-HU" sz="1800" kern="1200" dirty="0" err="1">
                <a:solidFill>
                  <a:schemeClr val="tx1"/>
                </a:solidFill>
                <a:effectLst/>
                <a:latin typeface="+mn-lt"/>
                <a:ea typeface="+mn-ea"/>
                <a:cs typeface="+mn-cs"/>
              </a:rPr>
              <a:t>us</a:t>
            </a:r>
            <a:r>
              <a:rPr lang="hu-HU" sz="1800" kern="1200" dirty="0">
                <a:solidFill>
                  <a:schemeClr val="tx1"/>
                </a:solidFill>
                <a:effectLst/>
                <a:latin typeface="+mn-lt"/>
                <a:ea typeface="+mn-ea"/>
                <a:cs typeface="+mn-cs"/>
              </a:rPr>
              <a:t> in </a:t>
            </a:r>
            <a:r>
              <a:rPr lang="hu-HU" sz="1800" kern="1200" dirty="0" err="1">
                <a:solidFill>
                  <a:schemeClr val="tx1"/>
                </a:solidFill>
                <a:effectLst/>
                <a:latin typeface="+mn-lt"/>
                <a:ea typeface="+mn-ea"/>
                <a:cs typeface="+mn-cs"/>
              </a:rPr>
              <a:t>the</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room</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we’ve</a:t>
            </a:r>
            <a:r>
              <a:rPr lang="hu-HU" sz="1800" kern="1200" dirty="0">
                <a:solidFill>
                  <a:schemeClr val="tx1"/>
                </a:solidFill>
                <a:effectLst/>
                <a:latin typeface="+mn-lt"/>
                <a:ea typeface="+mn-ea"/>
                <a:cs typeface="+mn-cs"/>
              </a:rPr>
              <a:t> had </a:t>
            </a:r>
            <a:r>
              <a:rPr lang="hu-HU" sz="1800" kern="1200" dirty="0" err="1">
                <a:solidFill>
                  <a:schemeClr val="tx1"/>
                </a:solidFill>
                <a:effectLst/>
                <a:latin typeface="+mn-lt"/>
                <a:ea typeface="+mn-ea"/>
                <a:cs typeface="+mn-cs"/>
              </a:rPr>
              <a:t>this</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problem</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before</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your</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requested</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pickup</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location</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was</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not</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the</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actual</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pickup</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location</a:t>
            </a:r>
            <a:r>
              <a:rPr lang="hu-HU" sz="1800" kern="1200" dirty="0">
                <a:solidFill>
                  <a:schemeClr val="tx1"/>
                </a:solidFill>
                <a:effectLst/>
                <a:latin typeface="+mn-lt"/>
                <a:ea typeface="+mn-ea"/>
                <a:cs typeface="+mn-cs"/>
              </a:rPr>
              <a:t> The </a:t>
            </a:r>
            <a:r>
              <a:rPr lang="hu-HU" sz="1800" kern="1200" dirty="0" err="1">
                <a:solidFill>
                  <a:schemeClr val="tx1"/>
                </a:solidFill>
                <a:effectLst/>
                <a:latin typeface="+mn-lt"/>
                <a:ea typeface="+mn-ea"/>
                <a:cs typeface="+mn-cs"/>
              </a:rPr>
              <a:t>second</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challenge</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you</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will</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then</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run</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into</a:t>
            </a:r>
            <a:r>
              <a:rPr lang="hu-HU" sz="1800" kern="1200" dirty="0">
                <a:solidFill>
                  <a:schemeClr val="tx1"/>
                </a:solidFill>
                <a:effectLst/>
                <a:latin typeface="+mn-lt"/>
                <a:ea typeface="+mn-ea"/>
                <a:cs typeface="+mn-cs"/>
              </a:rPr>
              <a:t> is </a:t>
            </a:r>
            <a:r>
              <a:rPr lang="hu-HU" sz="1800" kern="1200" dirty="0" err="1">
                <a:solidFill>
                  <a:schemeClr val="tx1"/>
                </a:solidFill>
                <a:effectLst/>
                <a:latin typeface="+mn-lt"/>
                <a:ea typeface="+mn-ea"/>
                <a:cs typeface="+mn-cs"/>
              </a:rPr>
              <a:t>you</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will</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have</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to</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pick</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up</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the</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phone</a:t>
            </a:r>
            <a:r>
              <a:rPr lang="hu-HU" sz="1800" kern="1200" dirty="0">
                <a:solidFill>
                  <a:schemeClr val="tx1"/>
                </a:solidFill>
                <a:effectLst/>
                <a:latin typeface="+mn-lt"/>
                <a:ea typeface="+mn-ea"/>
                <a:cs typeface="+mn-cs"/>
              </a:rPr>
              <a:t> and start </a:t>
            </a:r>
            <a:r>
              <a:rPr lang="hu-HU" sz="1800" kern="1200" dirty="0" err="1">
                <a:solidFill>
                  <a:schemeClr val="tx1"/>
                </a:solidFill>
                <a:effectLst/>
                <a:latin typeface="+mn-lt"/>
                <a:ea typeface="+mn-ea"/>
                <a:cs typeface="+mn-cs"/>
              </a:rPr>
              <a:t>having</a:t>
            </a:r>
            <a:r>
              <a:rPr lang="hu-HU" sz="1800" kern="1200" dirty="0">
                <a:solidFill>
                  <a:schemeClr val="tx1"/>
                </a:solidFill>
                <a:effectLst/>
                <a:latin typeface="+mn-lt"/>
                <a:ea typeface="+mn-ea"/>
                <a:cs typeface="+mn-cs"/>
              </a:rPr>
              <a:t> a </a:t>
            </a:r>
            <a:r>
              <a:rPr lang="hu-HU" sz="1800" kern="1200" dirty="0" err="1">
                <a:solidFill>
                  <a:schemeClr val="tx1"/>
                </a:solidFill>
                <a:effectLst/>
                <a:latin typeface="+mn-lt"/>
                <a:ea typeface="+mn-ea"/>
                <a:cs typeface="+mn-cs"/>
              </a:rPr>
              <a:t>conversation</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with</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your</a:t>
            </a:r>
            <a:r>
              <a:rPr lang="hu-HU" sz="1800" kern="1200" dirty="0">
                <a:solidFill>
                  <a:schemeClr val="tx1"/>
                </a:solidFill>
                <a:effectLst/>
                <a:latin typeface="+mn-lt"/>
                <a:ea typeface="+mn-ea"/>
                <a:cs typeface="+mn-cs"/>
              </a:rPr>
              <a:t> driver. </a:t>
            </a:r>
            <a:r>
              <a:rPr lang="hu-HU" sz="1800" kern="1200" dirty="0" err="1">
                <a:solidFill>
                  <a:schemeClr val="tx1"/>
                </a:solidFill>
                <a:effectLst/>
                <a:latin typeface="+mn-lt"/>
                <a:ea typeface="+mn-ea"/>
                <a:cs typeface="+mn-cs"/>
              </a:rPr>
              <a:t>For</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many</a:t>
            </a:r>
            <a:r>
              <a:rPr lang="hu-HU" sz="1800" kern="1200" dirty="0">
                <a:solidFill>
                  <a:schemeClr val="tx1"/>
                </a:solidFill>
                <a:effectLst/>
                <a:latin typeface="+mn-lt"/>
                <a:ea typeface="+mn-ea"/>
                <a:cs typeface="+mn-cs"/>
              </a:rPr>
              <a:t> of </a:t>
            </a:r>
            <a:r>
              <a:rPr lang="hu-HU" sz="1800" kern="1200" dirty="0" err="1">
                <a:solidFill>
                  <a:schemeClr val="tx1"/>
                </a:solidFill>
                <a:effectLst/>
                <a:latin typeface="+mn-lt"/>
                <a:ea typeface="+mn-ea"/>
                <a:cs typeface="+mn-cs"/>
              </a:rPr>
              <a:t>us</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frequently</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travelling</a:t>
            </a:r>
            <a:r>
              <a:rPr lang="hu-HU" sz="1800" kern="1200" dirty="0">
                <a:solidFill>
                  <a:schemeClr val="tx1"/>
                </a:solidFill>
                <a:effectLst/>
                <a:latin typeface="+mn-lt"/>
                <a:ea typeface="+mn-ea"/>
                <a:cs typeface="+mn-cs"/>
              </a:rPr>
              <a:t>, and </a:t>
            </a:r>
            <a:r>
              <a:rPr lang="hu-HU" sz="1800" kern="1200" dirty="0" err="1">
                <a:solidFill>
                  <a:schemeClr val="tx1"/>
                </a:solidFill>
                <a:effectLst/>
                <a:latin typeface="+mn-lt"/>
                <a:ea typeface="+mn-ea"/>
                <a:cs typeface="+mn-cs"/>
              </a:rPr>
              <a:t>sometimes</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for</a:t>
            </a:r>
            <a:r>
              <a:rPr lang="hu-HU" sz="1800" kern="1200" dirty="0">
                <a:solidFill>
                  <a:schemeClr val="tx1"/>
                </a:solidFill>
                <a:effectLst/>
                <a:latin typeface="+mn-lt"/>
                <a:ea typeface="+mn-ea"/>
                <a:cs typeface="+mn-cs"/>
              </a:rPr>
              <a:t> W.UP </a:t>
            </a:r>
            <a:r>
              <a:rPr lang="hu-HU" sz="1800" kern="1200" dirty="0" err="1">
                <a:solidFill>
                  <a:schemeClr val="tx1"/>
                </a:solidFill>
                <a:effectLst/>
                <a:latin typeface="+mn-lt"/>
                <a:ea typeface="+mn-ea"/>
                <a:cs typeface="+mn-cs"/>
              </a:rPr>
              <a:t>you</a:t>
            </a:r>
            <a:r>
              <a:rPr lang="hu-HU" sz="1800" kern="1200" dirty="0">
                <a:solidFill>
                  <a:schemeClr val="tx1"/>
                </a:solidFill>
                <a:effectLst/>
                <a:latin typeface="+mn-lt"/>
                <a:ea typeface="+mn-ea"/>
                <a:cs typeface="+mn-cs"/>
              </a:rPr>
              <a:t> go </a:t>
            </a:r>
            <a:r>
              <a:rPr lang="hu-HU" sz="1800" kern="1200" dirty="0" err="1">
                <a:solidFill>
                  <a:schemeClr val="tx1"/>
                </a:solidFill>
                <a:effectLst/>
                <a:latin typeface="+mn-lt"/>
                <a:ea typeface="+mn-ea"/>
                <a:cs typeface="+mn-cs"/>
              </a:rPr>
              <a:t>all</a:t>
            </a:r>
            <a:r>
              <a:rPr lang="hu-HU" sz="1800" kern="1200" dirty="0">
                <a:solidFill>
                  <a:schemeClr val="tx1"/>
                </a:solidFill>
                <a:effectLst/>
                <a:latin typeface="+mn-lt"/>
                <a:ea typeface="+mn-ea"/>
                <a:cs typeface="+mn-cs"/>
              </a:rPr>
              <a:t> over </a:t>
            </a:r>
            <a:r>
              <a:rPr lang="hu-HU" sz="1800" kern="1200" dirty="0" err="1">
                <a:solidFill>
                  <a:schemeClr val="tx1"/>
                </a:solidFill>
                <a:effectLst/>
                <a:latin typeface="+mn-lt"/>
                <a:ea typeface="+mn-ea"/>
                <a:cs typeface="+mn-cs"/>
              </a:rPr>
              <a:t>the</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globe</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it’s</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quite</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hard</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to</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have</a:t>
            </a:r>
            <a:r>
              <a:rPr lang="hu-HU" sz="1800" kern="1200" dirty="0">
                <a:solidFill>
                  <a:schemeClr val="tx1"/>
                </a:solidFill>
                <a:effectLst/>
                <a:latin typeface="+mn-lt"/>
                <a:ea typeface="+mn-ea"/>
                <a:cs typeface="+mn-cs"/>
              </a:rPr>
              <a:t> a </a:t>
            </a:r>
            <a:r>
              <a:rPr lang="hu-HU" sz="1800" kern="1200" dirty="0" err="1">
                <a:solidFill>
                  <a:schemeClr val="tx1"/>
                </a:solidFill>
                <a:effectLst/>
                <a:latin typeface="+mn-lt"/>
                <a:ea typeface="+mn-ea"/>
                <a:cs typeface="+mn-cs"/>
              </a:rPr>
              <a:t>proper</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conversation</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with</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these</a:t>
            </a:r>
            <a:r>
              <a:rPr lang="hu-HU" sz="1800" kern="1200" dirty="0">
                <a:solidFill>
                  <a:schemeClr val="tx1"/>
                </a:solidFill>
                <a:effectLst/>
                <a:latin typeface="+mn-lt"/>
                <a:ea typeface="+mn-ea"/>
                <a:cs typeface="+mn-cs"/>
              </a:rPr>
              <a:t> taxi drivers. And </a:t>
            </a:r>
            <a:r>
              <a:rPr lang="hu-HU" sz="1800" kern="1200" dirty="0" err="1">
                <a:solidFill>
                  <a:schemeClr val="tx1"/>
                </a:solidFill>
                <a:effectLst/>
                <a:latin typeface="+mn-lt"/>
                <a:ea typeface="+mn-ea"/>
                <a:cs typeface="+mn-cs"/>
              </a:rPr>
              <a:t>then</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you</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need</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to</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negotiate</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where</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you</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actually</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meet</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For</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those</a:t>
            </a:r>
            <a:r>
              <a:rPr lang="hu-HU" sz="1800" kern="1200" dirty="0">
                <a:solidFill>
                  <a:schemeClr val="tx1"/>
                </a:solidFill>
                <a:effectLst/>
                <a:latin typeface="+mn-lt"/>
                <a:ea typeface="+mn-ea"/>
                <a:cs typeface="+mn-cs"/>
              </a:rPr>
              <a:t> of </a:t>
            </a:r>
            <a:r>
              <a:rPr lang="hu-HU" sz="1800" kern="1200" dirty="0" err="1">
                <a:solidFill>
                  <a:schemeClr val="tx1"/>
                </a:solidFill>
                <a:effectLst/>
                <a:latin typeface="+mn-lt"/>
                <a:ea typeface="+mn-ea"/>
                <a:cs typeface="+mn-cs"/>
              </a:rPr>
              <a:t>you</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unfamiliar</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with</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the</a:t>
            </a:r>
            <a:r>
              <a:rPr lang="hu-HU" sz="1800" kern="1200" dirty="0">
                <a:solidFill>
                  <a:schemeClr val="tx1"/>
                </a:solidFill>
                <a:effectLst/>
                <a:latin typeface="+mn-lt"/>
                <a:ea typeface="+mn-ea"/>
                <a:cs typeface="+mn-cs"/>
              </a:rPr>
              <a:t> city, </a:t>
            </a:r>
            <a:r>
              <a:rPr lang="hu-HU" sz="1800" kern="1200" dirty="0" err="1">
                <a:solidFill>
                  <a:schemeClr val="tx1"/>
                </a:solidFill>
                <a:effectLst/>
                <a:latin typeface="+mn-lt"/>
                <a:ea typeface="+mn-ea"/>
                <a:cs typeface="+mn-cs"/>
              </a:rPr>
              <a:t>good</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luck</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You</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don’t</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really</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know</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the</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district</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or</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the</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area</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This</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causes</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this</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fear</a:t>
            </a:r>
            <a:r>
              <a:rPr lang="hu-HU" sz="1800" kern="1200" dirty="0">
                <a:solidFill>
                  <a:schemeClr val="tx1"/>
                </a:solidFill>
                <a:effectLst/>
                <a:latin typeface="+mn-lt"/>
                <a:ea typeface="+mn-ea"/>
                <a:cs typeface="+mn-cs"/>
              </a:rPr>
              <a:t> of </a:t>
            </a:r>
            <a:r>
              <a:rPr lang="hu-HU" sz="1800" kern="1200" dirty="0" err="1">
                <a:solidFill>
                  <a:schemeClr val="tx1"/>
                </a:solidFill>
                <a:effectLst/>
                <a:latin typeface="+mn-lt"/>
                <a:ea typeface="+mn-ea"/>
                <a:cs typeface="+mn-cs"/>
              </a:rPr>
              <a:t>uncertainty</a:t>
            </a:r>
            <a:r>
              <a:rPr lang="hu-HU" sz="1800" kern="1200" dirty="0">
                <a:solidFill>
                  <a:schemeClr val="tx1"/>
                </a:solidFill>
                <a:effectLst/>
                <a:latin typeface="+mn-lt"/>
                <a:ea typeface="+mn-ea"/>
                <a:cs typeface="+mn-cs"/>
              </a:rPr>
              <a:t> I </a:t>
            </a:r>
            <a:r>
              <a:rPr lang="hu-HU" sz="1800" kern="1200" dirty="0" err="1">
                <a:solidFill>
                  <a:schemeClr val="tx1"/>
                </a:solidFill>
                <a:effectLst/>
                <a:latin typeface="+mn-lt"/>
                <a:ea typeface="+mn-ea"/>
                <a:cs typeface="+mn-cs"/>
              </a:rPr>
              <a:t>mentioned</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early</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Finally</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the</a:t>
            </a:r>
            <a:r>
              <a:rPr lang="hu-HU" sz="1800" kern="1200" dirty="0">
                <a:solidFill>
                  <a:schemeClr val="tx1"/>
                </a:solidFill>
                <a:effectLst/>
                <a:latin typeface="+mn-lt"/>
                <a:ea typeface="+mn-ea"/>
                <a:cs typeface="+mn-cs"/>
              </a:rPr>
              <a:t> taxi </a:t>
            </a:r>
            <a:r>
              <a:rPr lang="hu-HU" sz="1800" kern="1200" dirty="0" err="1">
                <a:solidFill>
                  <a:schemeClr val="tx1"/>
                </a:solidFill>
                <a:effectLst/>
                <a:latin typeface="+mn-lt"/>
                <a:ea typeface="+mn-ea"/>
                <a:cs typeface="+mn-cs"/>
              </a:rPr>
              <a:t>arrives</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but</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at</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the</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other</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side</a:t>
            </a:r>
            <a:r>
              <a:rPr lang="hu-HU" sz="1800" kern="1200" dirty="0">
                <a:solidFill>
                  <a:schemeClr val="tx1"/>
                </a:solidFill>
                <a:effectLst/>
                <a:latin typeface="+mn-lt"/>
                <a:ea typeface="+mn-ea"/>
                <a:cs typeface="+mn-cs"/>
              </a:rPr>
              <a:t> of </a:t>
            </a:r>
            <a:r>
              <a:rPr lang="hu-HU" sz="1800" kern="1200" dirty="0" err="1">
                <a:solidFill>
                  <a:schemeClr val="tx1"/>
                </a:solidFill>
                <a:effectLst/>
                <a:latin typeface="+mn-lt"/>
                <a:ea typeface="+mn-ea"/>
                <a:cs typeface="+mn-cs"/>
              </a:rPr>
              <a:t>the</a:t>
            </a:r>
            <a:r>
              <a:rPr lang="hu-HU" sz="1800" kern="1200" dirty="0">
                <a:solidFill>
                  <a:schemeClr val="tx1"/>
                </a:solidFill>
                <a:effectLst/>
                <a:latin typeface="+mn-lt"/>
                <a:ea typeface="+mn-ea"/>
                <a:cs typeface="+mn-cs"/>
              </a:rPr>
              <a:t> building. And </a:t>
            </a:r>
            <a:r>
              <a:rPr lang="hu-HU" sz="1800" kern="1200" dirty="0" err="1">
                <a:solidFill>
                  <a:schemeClr val="tx1"/>
                </a:solidFill>
                <a:effectLst/>
                <a:latin typeface="+mn-lt"/>
                <a:ea typeface="+mn-ea"/>
                <a:cs typeface="+mn-cs"/>
              </a:rPr>
              <a:t>then</a:t>
            </a:r>
            <a:r>
              <a:rPr lang="hu-HU" sz="1800" kern="1200" dirty="0">
                <a:solidFill>
                  <a:schemeClr val="tx1"/>
                </a:solidFill>
                <a:effectLst/>
                <a:latin typeface="+mn-lt"/>
                <a:ea typeface="+mn-ea"/>
                <a:cs typeface="+mn-cs"/>
              </a:rPr>
              <a:t> again, </a:t>
            </a:r>
            <a:r>
              <a:rPr lang="hu-HU" sz="1800" kern="1200" dirty="0" err="1">
                <a:solidFill>
                  <a:schemeClr val="tx1"/>
                </a:solidFill>
                <a:effectLst/>
                <a:latin typeface="+mn-lt"/>
                <a:ea typeface="+mn-ea"/>
                <a:cs typeface="+mn-cs"/>
              </a:rPr>
              <a:t>you</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have</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to</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make</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the</a:t>
            </a:r>
            <a:r>
              <a:rPr lang="hu-HU" sz="1800" kern="1200" dirty="0">
                <a:solidFill>
                  <a:schemeClr val="tx1"/>
                </a:solidFill>
                <a:effectLst/>
                <a:latin typeface="+mn-lt"/>
                <a:ea typeface="+mn-ea"/>
                <a:cs typeface="+mn-cs"/>
              </a:rPr>
              <a:t> trade-</a:t>
            </a:r>
            <a:r>
              <a:rPr lang="hu-HU" sz="1800" kern="1200" dirty="0" err="1">
                <a:solidFill>
                  <a:schemeClr val="tx1"/>
                </a:solidFill>
                <a:effectLst/>
                <a:latin typeface="+mn-lt"/>
                <a:ea typeface="+mn-ea"/>
                <a:cs typeface="+mn-cs"/>
              </a:rPr>
              <a:t>off</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Do</a:t>
            </a:r>
            <a:r>
              <a:rPr lang="hu-HU" sz="1800" kern="1200" dirty="0">
                <a:solidFill>
                  <a:schemeClr val="tx1"/>
                </a:solidFill>
                <a:effectLst/>
                <a:latin typeface="+mn-lt"/>
                <a:ea typeface="+mn-ea"/>
                <a:cs typeface="+mn-cs"/>
              </a:rPr>
              <a:t> I go </a:t>
            </a:r>
            <a:r>
              <a:rPr lang="hu-HU" sz="1800" kern="1200" dirty="0" err="1">
                <a:solidFill>
                  <a:schemeClr val="tx1"/>
                </a:solidFill>
                <a:effectLst/>
                <a:latin typeface="+mn-lt"/>
                <a:ea typeface="+mn-ea"/>
                <a:cs typeface="+mn-cs"/>
              </a:rPr>
              <a:t>there</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to</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find</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the</a:t>
            </a:r>
            <a:r>
              <a:rPr lang="hu-HU" sz="1800" kern="1200" dirty="0">
                <a:solidFill>
                  <a:schemeClr val="tx1"/>
                </a:solidFill>
                <a:effectLst/>
                <a:latin typeface="+mn-lt"/>
                <a:ea typeface="+mn-ea"/>
                <a:cs typeface="+mn-cs"/>
              </a:rPr>
              <a:t> taxi </a:t>
            </a:r>
            <a:r>
              <a:rPr lang="hu-HU" sz="1800" kern="1200" dirty="0" err="1">
                <a:solidFill>
                  <a:schemeClr val="tx1"/>
                </a:solidFill>
                <a:effectLst/>
                <a:latin typeface="+mn-lt"/>
                <a:ea typeface="+mn-ea"/>
                <a:cs typeface="+mn-cs"/>
              </a:rPr>
              <a:t>or</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call</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the</a:t>
            </a:r>
            <a:r>
              <a:rPr lang="hu-HU" sz="1800" kern="1200" dirty="0">
                <a:solidFill>
                  <a:schemeClr val="tx1"/>
                </a:solidFill>
                <a:effectLst/>
                <a:latin typeface="+mn-lt"/>
                <a:ea typeface="+mn-ea"/>
                <a:cs typeface="+mn-cs"/>
              </a:rPr>
              <a:t> driver </a:t>
            </a:r>
            <a:r>
              <a:rPr lang="hu-HU" sz="1800" kern="1200" dirty="0" err="1">
                <a:solidFill>
                  <a:schemeClr val="tx1"/>
                </a:solidFill>
                <a:effectLst/>
                <a:latin typeface="+mn-lt"/>
                <a:ea typeface="+mn-ea"/>
                <a:cs typeface="+mn-cs"/>
              </a:rPr>
              <a:t>to</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turn</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around</a:t>
            </a:r>
            <a:r>
              <a:rPr lang="hu-HU" sz="1800" kern="1200" dirty="0">
                <a:solidFill>
                  <a:schemeClr val="tx1"/>
                </a:solidFill>
                <a:effectLst/>
                <a:latin typeface="+mn-lt"/>
                <a:ea typeface="+mn-ea"/>
                <a:cs typeface="+mn-cs"/>
              </a:rPr>
              <a:t>? A </a:t>
            </a:r>
            <a:r>
              <a:rPr lang="hu-HU" sz="1800" kern="1200" dirty="0" err="1">
                <a:solidFill>
                  <a:schemeClr val="tx1"/>
                </a:solidFill>
                <a:effectLst/>
                <a:latin typeface="+mn-lt"/>
                <a:ea typeface="+mn-ea"/>
                <a:cs typeface="+mn-cs"/>
              </a:rPr>
              <a:t>lot</a:t>
            </a:r>
            <a:r>
              <a:rPr lang="hu-HU" sz="1800" kern="1200" dirty="0">
                <a:solidFill>
                  <a:schemeClr val="tx1"/>
                </a:solidFill>
                <a:effectLst/>
                <a:latin typeface="+mn-lt"/>
                <a:ea typeface="+mn-ea"/>
                <a:cs typeface="+mn-cs"/>
              </a:rPr>
              <a:t> of </a:t>
            </a:r>
            <a:r>
              <a:rPr lang="hu-HU" sz="1800" kern="1200" dirty="0" err="1">
                <a:solidFill>
                  <a:schemeClr val="tx1"/>
                </a:solidFill>
                <a:effectLst/>
                <a:latin typeface="+mn-lt"/>
                <a:ea typeface="+mn-ea"/>
                <a:cs typeface="+mn-cs"/>
              </a:rPr>
              <a:t>friction</a:t>
            </a:r>
            <a:r>
              <a:rPr lang="hu-HU" sz="1800" kern="1200" dirty="0">
                <a:solidFill>
                  <a:schemeClr val="tx1"/>
                </a:solidFill>
                <a:effectLst/>
                <a:latin typeface="+mn-lt"/>
                <a:ea typeface="+mn-ea"/>
                <a:cs typeface="+mn-cs"/>
              </a:rPr>
              <a:t>. </a:t>
            </a:r>
          </a:p>
          <a:p>
            <a:pPr marL="0" marR="0" lvl="0" indent="0" algn="l" defTabSz="1371463" rtl="0" eaLnBrk="1" fontAlgn="auto" latinLnBrk="0" hangingPunct="1">
              <a:lnSpc>
                <a:spcPct val="100000"/>
              </a:lnSpc>
              <a:spcBef>
                <a:spcPts val="0"/>
              </a:spcBef>
              <a:spcAft>
                <a:spcPts val="0"/>
              </a:spcAft>
              <a:buClrTx/>
              <a:buSzTx/>
              <a:buFontTx/>
              <a:buNone/>
              <a:tabLst/>
              <a:defRPr/>
            </a:pPr>
            <a:endParaRPr lang="hu-HU" sz="1800" kern="1200" dirty="0">
              <a:solidFill>
                <a:schemeClr val="tx1"/>
              </a:solidFill>
              <a:effectLst/>
              <a:latin typeface="+mn-lt"/>
              <a:ea typeface="+mn-ea"/>
              <a:cs typeface="+mn-cs"/>
            </a:endParaRPr>
          </a:p>
          <a:p>
            <a:pPr marL="0" marR="0" lvl="0" indent="0" algn="l" defTabSz="1371463" rtl="0" eaLnBrk="1" fontAlgn="auto" latinLnBrk="0" hangingPunct="1">
              <a:lnSpc>
                <a:spcPct val="100000"/>
              </a:lnSpc>
              <a:spcBef>
                <a:spcPts val="0"/>
              </a:spcBef>
              <a:spcAft>
                <a:spcPts val="0"/>
              </a:spcAft>
              <a:buClrTx/>
              <a:buSzTx/>
              <a:buFontTx/>
              <a:buNone/>
              <a:tabLst/>
              <a:defRPr/>
            </a:pPr>
            <a:r>
              <a:rPr lang="hu-HU" sz="1800" kern="1200" dirty="0">
                <a:solidFill>
                  <a:schemeClr val="tx1"/>
                </a:solidFill>
                <a:effectLst/>
                <a:latin typeface="+mn-lt"/>
                <a:ea typeface="+mn-ea"/>
                <a:cs typeface="+mn-cs"/>
              </a:rPr>
              <a:t>The </a:t>
            </a:r>
            <a:r>
              <a:rPr lang="hu-HU" sz="1800" kern="1200" dirty="0" err="1">
                <a:solidFill>
                  <a:schemeClr val="tx1"/>
                </a:solidFill>
                <a:effectLst/>
                <a:latin typeface="+mn-lt"/>
                <a:ea typeface="+mn-ea"/>
                <a:cs typeface="+mn-cs"/>
              </a:rPr>
              <a:t>example</a:t>
            </a:r>
            <a:r>
              <a:rPr lang="hu-HU" sz="1800" kern="1200" dirty="0">
                <a:solidFill>
                  <a:schemeClr val="tx1"/>
                </a:solidFill>
                <a:effectLst/>
                <a:latin typeface="+mn-lt"/>
                <a:ea typeface="+mn-ea"/>
                <a:cs typeface="+mn-cs"/>
              </a:rPr>
              <a:t> is </a:t>
            </a:r>
            <a:r>
              <a:rPr lang="hu-HU" sz="1800" kern="1200" dirty="0" err="1">
                <a:solidFill>
                  <a:schemeClr val="tx1"/>
                </a:solidFill>
                <a:effectLst/>
                <a:latin typeface="+mn-lt"/>
                <a:ea typeface="+mn-ea"/>
                <a:cs typeface="+mn-cs"/>
              </a:rPr>
              <a:t>on</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the</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screen</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because</a:t>
            </a:r>
            <a:r>
              <a:rPr lang="hu-HU" sz="1800" kern="1200" dirty="0">
                <a:solidFill>
                  <a:schemeClr val="tx1"/>
                </a:solidFill>
                <a:effectLst/>
                <a:latin typeface="+mn-lt"/>
                <a:ea typeface="+mn-ea"/>
                <a:cs typeface="+mn-cs"/>
              </a:rPr>
              <a:t> Uber is a </a:t>
            </a:r>
            <a:r>
              <a:rPr lang="hu-HU" sz="1800" kern="1200" dirty="0" err="1">
                <a:solidFill>
                  <a:schemeClr val="tx1"/>
                </a:solidFill>
                <a:effectLst/>
                <a:latin typeface="+mn-lt"/>
                <a:ea typeface="+mn-ea"/>
                <a:cs typeface="+mn-cs"/>
              </a:rPr>
              <a:t>company</a:t>
            </a:r>
            <a:r>
              <a:rPr lang="hu-HU" sz="1800" kern="1200" dirty="0">
                <a:solidFill>
                  <a:schemeClr val="tx1"/>
                </a:solidFill>
                <a:effectLst/>
                <a:latin typeface="+mn-lt"/>
                <a:ea typeface="+mn-ea"/>
                <a:cs typeface="+mn-cs"/>
              </a:rPr>
              <a:t> like Amazon &amp; </a:t>
            </a:r>
            <a:r>
              <a:rPr lang="hu-HU" sz="1800" kern="1200" dirty="0" err="1">
                <a:solidFill>
                  <a:schemeClr val="tx1"/>
                </a:solidFill>
                <a:effectLst/>
                <a:latin typeface="+mn-lt"/>
                <a:ea typeface="+mn-ea"/>
                <a:cs typeface="+mn-cs"/>
              </a:rPr>
              <a:t>Spotify</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dedicating</a:t>
            </a:r>
            <a:r>
              <a:rPr lang="hu-HU" sz="1800" kern="1200" dirty="0">
                <a:solidFill>
                  <a:schemeClr val="tx1"/>
                </a:solidFill>
                <a:effectLst/>
                <a:latin typeface="+mn-lt"/>
                <a:ea typeface="+mn-ea"/>
                <a:cs typeface="+mn-cs"/>
              </a:rPr>
              <a:t> a </a:t>
            </a:r>
            <a:r>
              <a:rPr lang="hu-HU" sz="1800" kern="1200" dirty="0" err="1">
                <a:solidFill>
                  <a:schemeClr val="tx1"/>
                </a:solidFill>
                <a:effectLst/>
                <a:latin typeface="+mn-lt"/>
                <a:ea typeface="+mn-ea"/>
                <a:cs typeface="+mn-cs"/>
              </a:rPr>
              <a:t>squad</a:t>
            </a:r>
            <a:r>
              <a:rPr lang="hu-HU" sz="1800" kern="1200" dirty="0">
                <a:solidFill>
                  <a:schemeClr val="tx1"/>
                </a:solidFill>
                <a:effectLst/>
                <a:latin typeface="+mn-lt"/>
                <a:ea typeface="+mn-ea"/>
                <a:cs typeface="+mn-cs"/>
              </a:rPr>
              <a:t> of 1 </a:t>
            </a:r>
            <a:r>
              <a:rPr lang="hu-HU" sz="1800" kern="1200" dirty="0" err="1">
                <a:solidFill>
                  <a:schemeClr val="tx1"/>
                </a:solidFill>
                <a:effectLst/>
                <a:latin typeface="+mn-lt"/>
                <a:ea typeface="+mn-ea"/>
                <a:cs typeface="+mn-cs"/>
              </a:rPr>
              <a:t>year</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to</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just</a:t>
            </a:r>
            <a:r>
              <a:rPr lang="hu-HU" sz="1800" kern="1200" dirty="0">
                <a:solidFill>
                  <a:schemeClr val="tx1"/>
                </a:solidFill>
                <a:effectLst/>
                <a:latin typeface="+mn-lt"/>
                <a:ea typeface="+mn-ea"/>
                <a:cs typeface="+mn-cs"/>
              </a:rPr>
              <a:t> fix </a:t>
            </a:r>
            <a:r>
              <a:rPr lang="hu-HU" sz="1800" kern="1200" dirty="0" err="1">
                <a:solidFill>
                  <a:schemeClr val="tx1"/>
                </a:solidFill>
                <a:effectLst/>
                <a:latin typeface="+mn-lt"/>
                <a:ea typeface="+mn-ea"/>
                <a:cs typeface="+mn-cs"/>
              </a:rPr>
              <a:t>this</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customer</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journey</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This</a:t>
            </a:r>
            <a:r>
              <a:rPr lang="hu-HU" sz="1800" kern="1200" dirty="0">
                <a:solidFill>
                  <a:schemeClr val="tx1"/>
                </a:solidFill>
                <a:effectLst/>
                <a:latin typeface="+mn-lt"/>
                <a:ea typeface="+mn-ea"/>
                <a:cs typeface="+mn-cs"/>
              </a:rPr>
              <a:t> is </a:t>
            </a:r>
            <a:r>
              <a:rPr lang="hu-HU" sz="1800" kern="1200" dirty="0" err="1">
                <a:solidFill>
                  <a:schemeClr val="tx1"/>
                </a:solidFill>
                <a:effectLst/>
                <a:latin typeface="+mn-lt"/>
                <a:ea typeface="+mn-ea"/>
                <a:cs typeface="+mn-cs"/>
              </a:rPr>
              <a:t>their</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solution</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You</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might</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have</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seen</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it</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by</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now</a:t>
            </a:r>
            <a:r>
              <a:rPr lang="hu-HU" sz="1800" kern="1200" dirty="0">
                <a:solidFill>
                  <a:schemeClr val="tx1"/>
                </a:solidFill>
                <a:effectLst/>
                <a:latin typeface="+mn-lt"/>
                <a:ea typeface="+mn-ea"/>
                <a:cs typeface="+mn-cs"/>
              </a:rPr>
              <a:t> in </a:t>
            </a:r>
            <a:r>
              <a:rPr lang="hu-HU" sz="1800" kern="1200" dirty="0" err="1">
                <a:solidFill>
                  <a:schemeClr val="tx1"/>
                </a:solidFill>
                <a:effectLst/>
                <a:latin typeface="+mn-lt"/>
                <a:ea typeface="+mn-ea"/>
                <a:cs typeface="+mn-cs"/>
              </a:rPr>
              <a:t>the</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uber</a:t>
            </a:r>
            <a:r>
              <a:rPr lang="hu-HU" sz="1800" kern="1200" dirty="0">
                <a:solidFill>
                  <a:schemeClr val="tx1"/>
                </a:solidFill>
                <a:effectLst/>
                <a:latin typeface="+mn-lt"/>
                <a:ea typeface="+mn-ea"/>
                <a:cs typeface="+mn-cs"/>
              </a:rPr>
              <a:t> app, </a:t>
            </a:r>
            <a:r>
              <a:rPr lang="hu-HU" sz="1800" kern="1200" dirty="0" err="1">
                <a:solidFill>
                  <a:schemeClr val="tx1"/>
                </a:solidFill>
                <a:effectLst/>
                <a:latin typeface="+mn-lt"/>
                <a:ea typeface="+mn-ea"/>
                <a:cs typeface="+mn-cs"/>
              </a:rPr>
              <a:t>you</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get</a:t>
            </a:r>
            <a:r>
              <a:rPr lang="hu-HU" sz="1800" kern="1200" dirty="0">
                <a:solidFill>
                  <a:schemeClr val="tx1"/>
                </a:solidFill>
                <a:effectLst/>
                <a:latin typeface="+mn-lt"/>
                <a:ea typeface="+mn-ea"/>
                <a:cs typeface="+mn-cs"/>
              </a:rPr>
              <a:t> a </a:t>
            </a:r>
            <a:r>
              <a:rPr lang="hu-HU" sz="1800" kern="1200" dirty="0" err="1">
                <a:solidFill>
                  <a:schemeClr val="tx1"/>
                </a:solidFill>
                <a:effectLst/>
                <a:latin typeface="+mn-lt"/>
                <a:ea typeface="+mn-ea"/>
                <a:cs typeface="+mn-cs"/>
              </a:rPr>
              <a:t>dictated</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pick</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up</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point</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It’s</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basically</a:t>
            </a:r>
            <a:r>
              <a:rPr lang="hu-HU" sz="1800" kern="1200" dirty="0">
                <a:solidFill>
                  <a:schemeClr val="tx1"/>
                </a:solidFill>
                <a:effectLst/>
                <a:latin typeface="+mn-lt"/>
                <a:ea typeface="+mn-ea"/>
                <a:cs typeface="+mn-cs"/>
              </a:rPr>
              <a:t> a </a:t>
            </a:r>
            <a:r>
              <a:rPr lang="hu-HU" sz="1800" kern="1200" dirty="0" err="1">
                <a:solidFill>
                  <a:schemeClr val="tx1"/>
                </a:solidFill>
                <a:effectLst/>
                <a:latin typeface="+mn-lt"/>
                <a:ea typeface="+mn-ea"/>
                <a:cs typeface="+mn-cs"/>
              </a:rPr>
              <a:t>common</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understanding</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between</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the</a:t>
            </a:r>
            <a:r>
              <a:rPr lang="hu-HU" sz="1800" kern="1200" dirty="0">
                <a:solidFill>
                  <a:schemeClr val="tx1"/>
                </a:solidFill>
                <a:effectLst/>
                <a:latin typeface="+mn-lt"/>
                <a:ea typeface="+mn-ea"/>
                <a:cs typeface="+mn-cs"/>
              </a:rPr>
              <a:t> driver and </a:t>
            </a:r>
            <a:r>
              <a:rPr lang="hu-HU" sz="1800" kern="1200" dirty="0" err="1">
                <a:solidFill>
                  <a:schemeClr val="tx1"/>
                </a:solidFill>
                <a:effectLst/>
                <a:latin typeface="+mn-lt"/>
                <a:ea typeface="+mn-ea"/>
                <a:cs typeface="+mn-cs"/>
              </a:rPr>
              <a:t>the</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rider</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this</a:t>
            </a:r>
            <a:r>
              <a:rPr lang="hu-HU" sz="1800" kern="1200" dirty="0">
                <a:solidFill>
                  <a:schemeClr val="tx1"/>
                </a:solidFill>
                <a:effectLst/>
                <a:latin typeface="+mn-lt"/>
                <a:ea typeface="+mn-ea"/>
                <a:cs typeface="+mn-cs"/>
              </a:rPr>
              <a:t> is </a:t>
            </a:r>
            <a:r>
              <a:rPr lang="hu-HU" sz="1800" kern="1200" dirty="0" err="1">
                <a:solidFill>
                  <a:schemeClr val="tx1"/>
                </a:solidFill>
                <a:effectLst/>
                <a:latin typeface="+mn-lt"/>
                <a:ea typeface="+mn-ea"/>
                <a:cs typeface="+mn-cs"/>
              </a:rPr>
              <a:t>where</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we</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meet</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Next</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you</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have</a:t>
            </a:r>
            <a:r>
              <a:rPr lang="hu-HU" sz="1800" kern="1200" dirty="0">
                <a:solidFill>
                  <a:schemeClr val="tx1"/>
                </a:solidFill>
                <a:effectLst/>
                <a:latin typeface="+mn-lt"/>
                <a:ea typeface="+mn-ea"/>
                <a:cs typeface="+mn-cs"/>
              </a:rPr>
              <a:t> an in-</a:t>
            </a:r>
            <a:r>
              <a:rPr lang="hu-HU" sz="1800" kern="1200" dirty="0" err="1">
                <a:solidFill>
                  <a:schemeClr val="tx1"/>
                </a:solidFill>
                <a:effectLst/>
                <a:latin typeface="+mn-lt"/>
                <a:ea typeface="+mn-ea"/>
                <a:cs typeface="+mn-cs"/>
              </a:rPr>
              <a:t>built</a:t>
            </a:r>
            <a:r>
              <a:rPr lang="hu-HU" sz="1800" kern="1200" dirty="0">
                <a:solidFill>
                  <a:schemeClr val="tx1"/>
                </a:solidFill>
                <a:effectLst/>
                <a:latin typeface="+mn-lt"/>
                <a:ea typeface="+mn-ea"/>
                <a:cs typeface="+mn-cs"/>
              </a:rPr>
              <a:t> chat app </a:t>
            </a:r>
            <a:r>
              <a:rPr lang="hu-HU" sz="1800" kern="1200" dirty="0" err="1">
                <a:solidFill>
                  <a:schemeClr val="tx1"/>
                </a:solidFill>
                <a:effectLst/>
                <a:latin typeface="+mn-lt"/>
                <a:ea typeface="+mn-ea"/>
                <a:cs typeface="+mn-cs"/>
              </a:rPr>
              <a:t>so</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you</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don’t</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have</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to</a:t>
            </a:r>
            <a:r>
              <a:rPr lang="hu-HU" sz="1800" kern="1200" dirty="0">
                <a:solidFill>
                  <a:schemeClr val="tx1"/>
                </a:solidFill>
                <a:effectLst/>
                <a:latin typeface="+mn-lt"/>
                <a:ea typeface="+mn-ea"/>
                <a:cs typeface="+mn-cs"/>
              </a:rPr>
              <a:t> go </a:t>
            </a:r>
            <a:r>
              <a:rPr lang="hu-HU" sz="1800" kern="1200" dirty="0" err="1">
                <a:solidFill>
                  <a:schemeClr val="tx1"/>
                </a:solidFill>
                <a:effectLst/>
                <a:latin typeface="+mn-lt"/>
                <a:ea typeface="+mn-ea"/>
                <a:cs typeface="+mn-cs"/>
              </a:rPr>
              <a:t>outside</a:t>
            </a:r>
            <a:r>
              <a:rPr lang="hu-HU" sz="1800" kern="1200" dirty="0">
                <a:solidFill>
                  <a:schemeClr val="tx1"/>
                </a:solidFill>
                <a:effectLst/>
                <a:latin typeface="+mn-lt"/>
                <a:ea typeface="+mn-ea"/>
                <a:cs typeface="+mn-cs"/>
              </a:rPr>
              <a:t> of </a:t>
            </a:r>
            <a:r>
              <a:rPr lang="hu-HU" sz="1800" kern="1200" dirty="0" err="1">
                <a:solidFill>
                  <a:schemeClr val="tx1"/>
                </a:solidFill>
                <a:effectLst/>
                <a:latin typeface="+mn-lt"/>
                <a:ea typeface="+mn-ea"/>
                <a:cs typeface="+mn-cs"/>
              </a:rPr>
              <a:t>the</a:t>
            </a:r>
            <a:r>
              <a:rPr lang="hu-HU" sz="1800" kern="1200" dirty="0">
                <a:solidFill>
                  <a:schemeClr val="tx1"/>
                </a:solidFill>
                <a:effectLst/>
                <a:latin typeface="+mn-lt"/>
                <a:ea typeface="+mn-ea"/>
                <a:cs typeface="+mn-cs"/>
              </a:rPr>
              <a:t> app </a:t>
            </a:r>
            <a:r>
              <a:rPr lang="hu-HU" sz="1800" kern="1200" dirty="0" err="1">
                <a:solidFill>
                  <a:schemeClr val="tx1"/>
                </a:solidFill>
                <a:effectLst/>
                <a:latin typeface="+mn-lt"/>
                <a:ea typeface="+mn-ea"/>
                <a:cs typeface="+mn-cs"/>
              </a:rPr>
              <a:t>the</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communicate</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with</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your</a:t>
            </a:r>
            <a:r>
              <a:rPr lang="hu-HU" sz="1800" kern="1200" dirty="0">
                <a:solidFill>
                  <a:schemeClr val="tx1"/>
                </a:solidFill>
                <a:effectLst/>
                <a:latin typeface="+mn-lt"/>
                <a:ea typeface="+mn-ea"/>
                <a:cs typeface="+mn-cs"/>
              </a:rPr>
              <a:t> driver. </a:t>
            </a:r>
            <a:r>
              <a:rPr lang="hu-HU" sz="1800" kern="1200" dirty="0" err="1">
                <a:solidFill>
                  <a:schemeClr val="tx1"/>
                </a:solidFill>
                <a:effectLst/>
                <a:latin typeface="+mn-lt"/>
                <a:ea typeface="+mn-ea"/>
                <a:cs typeface="+mn-cs"/>
              </a:rPr>
              <a:t>On</a:t>
            </a:r>
            <a:r>
              <a:rPr lang="hu-HU" sz="1800" kern="1200" dirty="0">
                <a:solidFill>
                  <a:schemeClr val="tx1"/>
                </a:solidFill>
                <a:effectLst/>
                <a:latin typeface="+mn-lt"/>
                <a:ea typeface="+mn-ea"/>
                <a:cs typeface="+mn-cs"/>
              </a:rPr>
              <a:t> top, </a:t>
            </a:r>
            <a:r>
              <a:rPr lang="hu-HU" sz="1800" kern="1200" dirty="0" err="1">
                <a:solidFill>
                  <a:schemeClr val="tx1"/>
                </a:solidFill>
                <a:effectLst/>
                <a:latin typeface="+mn-lt"/>
                <a:ea typeface="+mn-ea"/>
                <a:cs typeface="+mn-cs"/>
              </a:rPr>
              <a:t>you</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get</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progress</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updates</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all</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the</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time</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where</a:t>
            </a:r>
            <a:r>
              <a:rPr lang="hu-HU" sz="1800" kern="1200" dirty="0">
                <a:solidFill>
                  <a:schemeClr val="tx1"/>
                </a:solidFill>
                <a:effectLst/>
                <a:latin typeface="+mn-lt"/>
                <a:ea typeface="+mn-ea"/>
                <a:cs typeface="+mn-cs"/>
              </a:rPr>
              <a:t> is </a:t>
            </a:r>
            <a:r>
              <a:rPr lang="hu-HU" sz="1800" kern="1200" dirty="0" err="1">
                <a:solidFill>
                  <a:schemeClr val="tx1"/>
                </a:solidFill>
                <a:effectLst/>
                <a:latin typeface="+mn-lt"/>
                <a:ea typeface="+mn-ea"/>
                <a:cs typeface="+mn-cs"/>
              </a:rPr>
              <a:t>the</a:t>
            </a:r>
            <a:r>
              <a:rPr lang="hu-HU" sz="1800" kern="1200" dirty="0">
                <a:solidFill>
                  <a:schemeClr val="tx1"/>
                </a:solidFill>
                <a:effectLst/>
                <a:latin typeface="+mn-lt"/>
                <a:ea typeface="+mn-ea"/>
                <a:cs typeface="+mn-cs"/>
              </a:rPr>
              <a:t> taxi, </a:t>
            </a:r>
            <a:r>
              <a:rPr lang="hu-HU" sz="1800" kern="1200" dirty="0" err="1">
                <a:solidFill>
                  <a:schemeClr val="tx1"/>
                </a:solidFill>
                <a:effectLst/>
                <a:latin typeface="+mn-lt"/>
                <a:ea typeface="+mn-ea"/>
                <a:cs typeface="+mn-cs"/>
              </a:rPr>
              <a:t>how</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long</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with</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it</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take</a:t>
            </a:r>
            <a:r>
              <a:rPr lang="hu-HU" sz="1800" kern="1200" dirty="0">
                <a:solidFill>
                  <a:schemeClr val="tx1"/>
                </a:solidFill>
                <a:effectLst/>
                <a:latin typeface="+mn-lt"/>
                <a:ea typeface="+mn-ea"/>
                <a:cs typeface="+mn-cs"/>
              </a:rPr>
              <a:t>, etc. </a:t>
            </a:r>
            <a:r>
              <a:rPr lang="hu-HU" sz="1800" kern="1200" dirty="0" err="1">
                <a:solidFill>
                  <a:schemeClr val="tx1"/>
                </a:solidFill>
                <a:effectLst/>
                <a:latin typeface="+mn-lt"/>
                <a:ea typeface="+mn-ea"/>
                <a:cs typeface="+mn-cs"/>
              </a:rPr>
              <a:t>This</a:t>
            </a:r>
            <a:r>
              <a:rPr lang="hu-HU" sz="1800" kern="1200" dirty="0">
                <a:solidFill>
                  <a:schemeClr val="tx1"/>
                </a:solidFill>
                <a:effectLst/>
                <a:latin typeface="+mn-lt"/>
                <a:ea typeface="+mn-ea"/>
                <a:cs typeface="+mn-cs"/>
              </a:rPr>
              <a:t> is </a:t>
            </a:r>
            <a:r>
              <a:rPr lang="hu-HU" sz="1800" kern="1200" dirty="0" err="1">
                <a:solidFill>
                  <a:schemeClr val="tx1"/>
                </a:solidFill>
                <a:effectLst/>
                <a:latin typeface="+mn-lt"/>
                <a:ea typeface="+mn-ea"/>
                <a:cs typeface="+mn-cs"/>
              </a:rPr>
              <a:t>how</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they</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solved</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super-detailed</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pain</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points</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into</a:t>
            </a:r>
            <a:r>
              <a:rPr lang="hu-HU" sz="1800" kern="1200" dirty="0">
                <a:solidFill>
                  <a:schemeClr val="tx1"/>
                </a:solidFill>
                <a:effectLst/>
                <a:latin typeface="+mn-lt"/>
                <a:ea typeface="+mn-ea"/>
                <a:cs typeface="+mn-cs"/>
              </a:rPr>
              <a:t> a </a:t>
            </a:r>
            <a:r>
              <a:rPr lang="hu-HU" sz="1800" kern="1200" dirty="0" err="1">
                <a:solidFill>
                  <a:schemeClr val="tx1"/>
                </a:solidFill>
                <a:effectLst/>
                <a:latin typeface="+mn-lt"/>
                <a:ea typeface="+mn-ea"/>
                <a:cs typeface="+mn-cs"/>
              </a:rPr>
              <a:t>seamless</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journey</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on</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their</a:t>
            </a:r>
            <a:r>
              <a:rPr lang="hu-HU" sz="1800" kern="1200" dirty="0">
                <a:solidFill>
                  <a:schemeClr val="tx1"/>
                </a:solidFill>
                <a:effectLst/>
                <a:latin typeface="+mn-lt"/>
                <a:ea typeface="+mn-ea"/>
                <a:cs typeface="+mn-cs"/>
              </a:rPr>
              <a:t> mobile </a:t>
            </a:r>
            <a:r>
              <a:rPr lang="hu-HU" sz="1800" kern="1200" dirty="0" err="1">
                <a:solidFill>
                  <a:schemeClr val="tx1"/>
                </a:solidFill>
                <a:effectLst/>
                <a:latin typeface="+mn-lt"/>
                <a:ea typeface="+mn-ea"/>
                <a:cs typeface="+mn-cs"/>
              </a:rPr>
              <a:t>application</a:t>
            </a:r>
            <a:r>
              <a:rPr lang="hu-HU" sz="1800" kern="1200" dirty="0">
                <a:solidFill>
                  <a:schemeClr val="tx1"/>
                </a:solidFill>
                <a:effectLst/>
                <a:latin typeface="+mn-lt"/>
                <a:ea typeface="+mn-ea"/>
                <a:cs typeface="+mn-cs"/>
              </a:rPr>
              <a:t>. </a:t>
            </a:r>
          </a:p>
          <a:p>
            <a:endParaRPr lang="hu-HU" dirty="0"/>
          </a:p>
        </p:txBody>
      </p:sp>
      <p:sp>
        <p:nvSpPr>
          <p:cNvPr id="4" name="Slide Number Placeholder 3"/>
          <p:cNvSpPr>
            <a:spLocks noGrp="1"/>
          </p:cNvSpPr>
          <p:nvPr>
            <p:ph type="sldNum" sz="quarter" idx="5"/>
          </p:nvPr>
        </p:nvSpPr>
        <p:spPr/>
        <p:txBody>
          <a:bodyPr/>
          <a:lstStyle/>
          <a:p>
            <a:fld id="{E1DC1C92-1369-3A45-A54F-0CE4D79E0713}" type="slidenum">
              <a:rPr lang="en-US" smtClean="0"/>
              <a:t>4</a:t>
            </a:fld>
            <a:endParaRPr lang="en-US"/>
          </a:p>
        </p:txBody>
      </p:sp>
    </p:spTree>
    <p:extLst>
      <p:ext uri="{BB962C8B-B14F-4D97-AF65-F5344CB8AC3E}">
        <p14:creationId xmlns:p14="http://schemas.microsoft.com/office/powerpoint/2010/main" val="220817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fontAlgn="base"/>
            <a:r>
              <a:rPr lang="en-US" sz="1800" b="0" i="0" kern="1200" dirty="0">
                <a:solidFill>
                  <a:schemeClr val="tx1"/>
                </a:solidFill>
                <a:effectLst/>
                <a:latin typeface="+mn-lt"/>
                <a:ea typeface="+mn-ea"/>
                <a:cs typeface="+mn-cs"/>
              </a:rPr>
              <a:t>No wonder that banking consumers expect the same first-class experience from their banks. Most financial institutions, however, still struggle with matching up to these expectations.</a:t>
            </a:r>
          </a:p>
          <a:p>
            <a:pPr fontAlgn="base"/>
            <a:r>
              <a:rPr lang="en-US" sz="1800" b="0" i="0" kern="1200" dirty="0">
                <a:solidFill>
                  <a:schemeClr val="tx1"/>
                </a:solidFill>
                <a:effectLst/>
                <a:latin typeface="+mn-lt"/>
                <a:ea typeface="+mn-ea"/>
                <a:cs typeface="+mn-cs"/>
              </a:rPr>
              <a:t>And it’s high time they did something about it. We live in the “Age of the Customer” and the “Era of the Segments of One,” where privileged players who can dominate the </a:t>
            </a:r>
            <a:r>
              <a:rPr lang="en-US" sz="1800" b="0" i="0" kern="1200" dirty="0" err="1">
                <a:solidFill>
                  <a:schemeClr val="tx1"/>
                </a:solidFill>
                <a:effectLst/>
                <a:latin typeface="+mn-lt"/>
                <a:ea typeface="+mn-ea"/>
                <a:cs typeface="+mn-cs"/>
              </a:rPr>
              <a:t>the</a:t>
            </a:r>
            <a:r>
              <a:rPr lang="en-US" sz="1800" b="0" i="0" kern="1200" dirty="0">
                <a:solidFill>
                  <a:schemeClr val="tx1"/>
                </a:solidFill>
                <a:effectLst/>
                <a:latin typeface="+mn-lt"/>
                <a:ea typeface="+mn-ea"/>
                <a:cs typeface="+mn-cs"/>
              </a:rPr>
              <a:t> financial services sector are a thing of the past. With today’s consumers demanding more than ever, it’s time financial institutions adopt a new mindset which puts their people’s needs first, instead of throwing sales pitches for banking “products” at them.</a:t>
            </a:r>
            <a:endParaRPr lang="hu-HU" sz="1800" b="0" i="0" kern="1200" dirty="0">
              <a:solidFill>
                <a:schemeClr val="tx1"/>
              </a:solidFill>
              <a:effectLst/>
              <a:latin typeface="+mn-lt"/>
              <a:ea typeface="+mn-ea"/>
              <a:cs typeface="+mn-cs"/>
            </a:endParaRPr>
          </a:p>
          <a:p>
            <a:pPr fontAlgn="base"/>
            <a:endParaRPr lang="hu-HU" sz="1800" b="0" i="0" kern="1200" dirty="0">
              <a:solidFill>
                <a:schemeClr val="tx1"/>
              </a:solidFill>
              <a:effectLst/>
              <a:latin typeface="+mn-lt"/>
              <a:ea typeface="+mn-ea"/>
              <a:cs typeface="+mn-cs"/>
            </a:endParaRPr>
          </a:p>
          <a:p>
            <a:pPr fontAlgn="base"/>
            <a:r>
              <a:rPr lang="en-US" sz="1800" b="0" i="0" kern="1200" dirty="0">
                <a:solidFill>
                  <a:schemeClr val="tx1"/>
                </a:solidFill>
                <a:effectLst/>
                <a:latin typeface="+mn-lt"/>
                <a:ea typeface="+mn-ea"/>
                <a:cs typeface="+mn-cs"/>
              </a:rPr>
              <a:t>Before jumping in and completely redrawing marketing strategies, financial institutions must first understand why people crave personalization. As explained in </a:t>
            </a:r>
            <a:r>
              <a:rPr lang="en-US" sz="1800" b="0" i="0" u="sng" kern="1200" dirty="0">
                <a:solidFill>
                  <a:schemeClr val="tx1"/>
                </a:solidFill>
                <a:effectLst/>
                <a:latin typeface="+mn-lt"/>
                <a:ea typeface="+mn-ea"/>
                <a:cs typeface="+mn-cs"/>
                <a:hlinkClick r:id="rId3"/>
              </a:rPr>
              <a:t>another article</a:t>
            </a:r>
            <a:r>
              <a:rPr lang="en-US" sz="1800" b="0" i="0" kern="1200" dirty="0">
                <a:solidFill>
                  <a:schemeClr val="tx1"/>
                </a:solidFill>
                <a:effectLst/>
                <a:latin typeface="+mn-lt"/>
                <a:ea typeface="+mn-ea"/>
                <a:cs typeface="+mn-cs"/>
              </a:rPr>
              <a:t> on </a:t>
            </a:r>
            <a:r>
              <a:rPr lang="en-US" sz="1800" b="1" i="0" kern="1200" dirty="0">
                <a:solidFill>
                  <a:schemeClr val="tx1"/>
                </a:solidFill>
                <a:effectLst/>
                <a:latin typeface="+mn-lt"/>
                <a:ea typeface="+mn-ea"/>
                <a:cs typeface="+mn-cs"/>
              </a:rPr>
              <a:t>The Financial Brand</a:t>
            </a:r>
            <a:r>
              <a:rPr lang="en-US" sz="1800" b="0" i="0" kern="1200" dirty="0">
                <a:solidFill>
                  <a:schemeClr val="tx1"/>
                </a:solidFill>
                <a:effectLst/>
                <a:latin typeface="+mn-lt"/>
                <a:ea typeface="+mn-ea"/>
                <a:cs typeface="+mn-cs"/>
              </a:rPr>
              <a:t>, giving consumers the impression that they aren’t receiving some generic sales message makes them feel in control, which, in turn, makes them happier. They feel more satisfied with the end product when they feel it’s more tailored to their unique needs and preferences.</a:t>
            </a:r>
            <a:endParaRPr lang="hu-HU" sz="1800" b="0" i="0" kern="1200" dirty="0">
              <a:solidFill>
                <a:schemeClr val="tx1"/>
              </a:solidFill>
              <a:effectLst/>
              <a:latin typeface="+mn-lt"/>
              <a:ea typeface="+mn-ea"/>
              <a:cs typeface="+mn-cs"/>
            </a:endParaRPr>
          </a:p>
          <a:p>
            <a:pPr fontAlgn="base"/>
            <a:endParaRPr lang="en-US" sz="1800" b="0" i="0" kern="1200" dirty="0">
              <a:solidFill>
                <a:schemeClr val="tx1"/>
              </a:solidFill>
              <a:effectLst/>
              <a:latin typeface="+mn-lt"/>
              <a:ea typeface="+mn-ea"/>
              <a:cs typeface="+mn-cs"/>
            </a:endParaRPr>
          </a:p>
          <a:p>
            <a:pPr fontAlgn="base"/>
            <a:r>
              <a:rPr lang="en-US" sz="1800" b="0" i="0" kern="1200" dirty="0">
                <a:solidFill>
                  <a:schemeClr val="tx1"/>
                </a:solidFill>
                <a:effectLst/>
                <a:latin typeface="+mn-lt"/>
                <a:ea typeface="+mn-ea"/>
                <a:cs typeface="+mn-cs"/>
              </a:rPr>
              <a:t>Personalized products, experiences and yes, even marketing messages, are welcome relief to consumers drowning in mass market brands where everything is generic, impersonal and cookie-cutter. Consumers actually </a:t>
            </a:r>
            <a:r>
              <a:rPr lang="en-US" sz="1800" b="0" i="1" kern="1200" dirty="0">
                <a:solidFill>
                  <a:schemeClr val="tx1"/>
                </a:solidFill>
                <a:effectLst/>
                <a:latin typeface="+mn-lt"/>
                <a:ea typeface="+mn-ea"/>
                <a:cs typeface="+mn-cs"/>
              </a:rPr>
              <a:t>like</a:t>
            </a:r>
            <a:r>
              <a:rPr lang="en-US" sz="1800" b="0" i="0" kern="1200" dirty="0">
                <a:solidFill>
                  <a:schemeClr val="tx1"/>
                </a:solidFill>
                <a:effectLst/>
                <a:latin typeface="+mn-lt"/>
                <a:ea typeface="+mn-ea"/>
                <a:cs typeface="+mn-cs"/>
              </a:rPr>
              <a:t> messages and offers that are specifically relevant to them.</a:t>
            </a:r>
            <a:endParaRPr lang="hu-HU" sz="1800" b="0" i="0" kern="1200" dirty="0">
              <a:solidFill>
                <a:schemeClr val="tx1"/>
              </a:solidFill>
              <a:effectLst/>
              <a:latin typeface="+mn-lt"/>
              <a:ea typeface="+mn-ea"/>
              <a:cs typeface="+mn-cs"/>
            </a:endParaRPr>
          </a:p>
          <a:p>
            <a:pPr fontAlgn="base"/>
            <a:endParaRPr lang="en-US" sz="1800" b="0" i="0" kern="1200" dirty="0">
              <a:solidFill>
                <a:schemeClr val="tx1"/>
              </a:solidFill>
              <a:effectLst/>
              <a:latin typeface="+mn-lt"/>
              <a:ea typeface="+mn-ea"/>
              <a:cs typeface="+mn-cs"/>
            </a:endParaRPr>
          </a:p>
          <a:p>
            <a:pPr fontAlgn="base"/>
            <a:r>
              <a:rPr lang="en-US" sz="1800" b="0" i="0" kern="1200" dirty="0">
                <a:solidFill>
                  <a:schemeClr val="tx1"/>
                </a:solidFill>
                <a:effectLst/>
                <a:latin typeface="+mn-lt"/>
                <a:ea typeface="+mn-ea"/>
                <a:cs typeface="+mn-cs"/>
              </a:rPr>
              <a:t>Gone are the days when financial institutions could gin up results using “spray-and-pray” marketing campaigns. Financial marketers that insist on sustaining such strategies keep generating lackluster returns and conversions because customers are simply ignoring messages they deem irrelevant, and doing so with increasing frequency.</a:t>
            </a:r>
          </a:p>
          <a:p>
            <a:pPr fontAlgn="base"/>
            <a:endParaRPr lang="hu-HU" sz="1800" b="0" i="0" kern="1200" dirty="0">
              <a:solidFill>
                <a:schemeClr val="tx1"/>
              </a:solidFill>
              <a:effectLst/>
              <a:latin typeface="+mn-lt"/>
              <a:ea typeface="+mn-ea"/>
              <a:cs typeface="+mn-cs"/>
            </a:endParaRPr>
          </a:p>
          <a:p>
            <a:pPr fontAlgn="base"/>
            <a:r>
              <a:rPr lang="en-US" sz="1800" b="0" i="0" kern="1200" dirty="0">
                <a:solidFill>
                  <a:schemeClr val="tx1"/>
                </a:solidFill>
                <a:effectLst/>
                <a:latin typeface="+mn-lt"/>
                <a:ea typeface="+mn-ea"/>
                <a:cs typeface="+mn-cs"/>
              </a:rPr>
              <a:t>Geographic and demographic segmentation doesn’t do the trick anymore, either. How come? Such crude targeting strategies don’t yield greater insight into consumers, </a:t>
            </a:r>
            <a:r>
              <a:rPr lang="en-US" sz="1800" b="0" i="0" u="sng" kern="1200" dirty="0">
                <a:solidFill>
                  <a:schemeClr val="tx1"/>
                </a:solidFill>
                <a:effectLst/>
                <a:latin typeface="+mn-lt"/>
                <a:ea typeface="+mn-ea"/>
                <a:cs typeface="+mn-cs"/>
                <a:hlinkClick r:id="rId4"/>
              </a:rPr>
              <a:t>according to EY.</a:t>
            </a:r>
            <a:r>
              <a:rPr lang="en-US" sz="1800" b="0" i="0" kern="1200" dirty="0">
                <a:solidFill>
                  <a:schemeClr val="tx1"/>
                </a:solidFill>
                <a:effectLst/>
                <a:latin typeface="+mn-lt"/>
                <a:ea typeface="+mn-ea"/>
                <a:cs typeface="+mn-cs"/>
              </a:rPr>
              <a:t> More often than not, this elementary information has little- to no correlation with the actual needs of real people, who “are much more than the sum of their banking deposits and loans, and do not align neatly to basic or broad demographic characteristics,” as EY puts it.</a:t>
            </a:r>
          </a:p>
        </p:txBody>
      </p:sp>
      <p:sp>
        <p:nvSpPr>
          <p:cNvPr id="4" name="Dia számának helye 3"/>
          <p:cNvSpPr>
            <a:spLocks noGrp="1"/>
          </p:cNvSpPr>
          <p:nvPr>
            <p:ph type="sldNum" sz="quarter" idx="5"/>
          </p:nvPr>
        </p:nvSpPr>
        <p:spPr/>
        <p:txBody>
          <a:bodyPr/>
          <a:lstStyle/>
          <a:p>
            <a:fld id="{E1DC1C92-1369-3A45-A54F-0CE4D79E0713}" type="slidenum">
              <a:rPr lang="en-US" smtClean="0"/>
              <a:t>5</a:t>
            </a:fld>
            <a:endParaRPr lang="en-US"/>
          </a:p>
        </p:txBody>
      </p:sp>
    </p:spTree>
    <p:extLst>
      <p:ext uri="{BB962C8B-B14F-4D97-AF65-F5344CB8AC3E}">
        <p14:creationId xmlns:p14="http://schemas.microsoft.com/office/powerpoint/2010/main" val="17650071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fontAlgn="base"/>
            <a:r>
              <a:rPr lang="en-US" sz="1800" b="0" i="0" kern="1200" dirty="0">
                <a:solidFill>
                  <a:schemeClr val="tx1"/>
                </a:solidFill>
                <a:effectLst/>
                <a:latin typeface="+mn-lt"/>
                <a:ea typeface="+mn-ea"/>
                <a:cs typeface="+mn-cs"/>
              </a:rPr>
              <a:t>According to a report from BCG, a retail bank with $100 billion in assets could bring in up to $50 million in revenues daily simply by personalizing pricing and product offers.</a:t>
            </a:r>
          </a:p>
          <a:p>
            <a:pPr fontAlgn="base"/>
            <a:r>
              <a:rPr lang="en-US" sz="1800" b="0" i="0" kern="1200" dirty="0">
                <a:solidFill>
                  <a:schemeClr val="tx1"/>
                </a:solidFill>
                <a:effectLst/>
                <a:latin typeface="+mn-lt"/>
                <a:ea typeface="+mn-ea"/>
                <a:cs typeface="+mn-cs"/>
              </a:rPr>
              <a:t>But the overall effect of personalization is even more far-reaching: it can generate an estimated 30-40% sales bump in certain product areas, reduce customer churn rates by 10-30%, and double or triple customer engagement scores. In absolute terms, the hypothetical bank in BCG’s example can increase revenues by up to a whopping $345 million thanks to personalization across its functions.</a:t>
            </a:r>
          </a:p>
          <a:p>
            <a:endParaRPr lang="hu-HU" dirty="0"/>
          </a:p>
        </p:txBody>
      </p:sp>
      <p:sp>
        <p:nvSpPr>
          <p:cNvPr id="4" name="Dia számának helye 3"/>
          <p:cNvSpPr>
            <a:spLocks noGrp="1"/>
          </p:cNvSpPr>
          <p:nvPr>
            <p:ph type="sldNum" sz="quarter" idx="5"/>
          </p:nvPr>
        </p:nvSpPr>
        <p:spPr/>
        <p:txBody>
          <a:bodyPr/>
          <a:lstStyle/>
          <a:p>
            <a:fld id="{E1DC1C92-1369-3A45-A54F-0CE4D79E0713}" type="slidenum">
              <a:rPr lang="en-US" smtClean="0"/>
              <a:t>6</a:t>
            </a:fld>
            <a:endParaRPr lang="en-US"/>
          </a:p>
        </p:txBody>
      </p:sp>
    </p:spTree>
    <p:extLst>
      <p:ext uri="{BB962C8B-B14F-4D97-AF65-F5344CB8AC3E}">
        <p14:creationId xmlns:p14="http://schemas.microsoft.com/office/powerpoint/2010/main" val="2188238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371463"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Yet many retail financial institutions are still slow to personalize their products and services. True, tailoring products to customer needs might require a fundamental change in operations throughout the entire value chain. But there’s no doubt that the gains are well worth the effort. About 68% of customers deepened their relationship with their existing bank, and purchased more products and services after the bank had rolled out a new, personalized approach, </a:t>
            </a:r>
            <a:r>
              <a:rPr lang="en-US" sz="1800" b="0" i="0" u="sng" kern="1200" dirty="0">
                <a:solidFill>
                  <a:schemeClr val="tx1"/>
                </a:solidFill>
                <a:effectLst/>
                <a:latin typeface="+mn-lt"/>
                <a:ea typeface="+mn-ea"/>
                <a:cs typeface="+mn-cs"/>
                <a:hlinkClick r:id="rId3"/>
              </a:rPr>
              <a:t>BCG research</a:t>
            </a:r>
            <a:r>
              <a:rPr lang="en-US" sz="1800" b="0" i="0" kern="1200" dirty="0">
                <a:solidFill>
                  <a:schemeClr val="tx1"/>
                </a:solidFill>
                <a:effectLst/>
                <a:latin typeface="+mn-lt"/>
                <a:ea typeface="+mn-ea"/>
                <a:cs typeface="+mn-cs"/>
              </a:rPr>
              <a:t> has found. And it’s just as telling that 41% had left a bank partially because they didn’t think they had received a sufficiently personalized treatment.</a:t>
            </a:r>
            <a:endParaRPr lang="hu-HU" sz="1800" b="0" i="0" kern="1200" dirty="0">
              <a:solidFill>
                <a:schemeClr val="tx1"/>
              </a:solidFill>
              <a:effectLst/>
              <a:latin typeface="+mn-lt"/>
              <a:ea typeface="+mn-ea"/>
              <a:cs typeface="+mn-cs"/>
            </a:endParaRPr>
          </a:p>
          <a:p>
            <a:pPr marL="0" marR="0" lvl="0" indent="0" algn="l" defTabSz="1371463" rtl="0" eaLnBrk="1" fontAlgn="auto" latinLnBrk="0" hangingPunct="1">
              <a:lnSpc>
                <a:spcPct val="100000"/>
              </a:lnSpc>
              <a:spcBef>
                <a:spcPts val="0"/>
              </a:spcBef>
              <a:spcAft>
                <a:spcPts val="0"/>
              </a:spcAft>
              <a:buClrTx/>
              <a:buSzTx/>
              <a:buFontTx/>
              <a:buNone/>
              <a:tabLst/>
              <a:defRPr/>
            </a:pPr>
            <a:endParaRPr lang="hu-HU" sz="1800" b="0" i="0" kern="1200" dirty="0">
              <a:solidFill>
                <a:schemeClr val="tx1"/>
              </a:solidFill>
              <a:effectLst/>
              <a:latin typeface="+mn-lt"/>
              <a:ea typeface="+mn-ea"/>
              <a:cs typeface="+mn-cs"/>
            </a:endParaRPr>
          </a:p>
          <a:p>
            <a:pPr marL="0" marR="0" lvl="0" indent="0" algn="l" defTabSz="1371463" rtl="0" eaLnBrk="1" fontAlgn="auto" latinLnBrk="0" hangingPunct="1">
              <a:lnSpc>
                <a:spcPct val="100000"/>
              </a:lnSpc>
              <a:spcBef>
                <a:spcPts val="0"/>
              </a:spcBef>
              <a:spcAft>
                <a:spcPts val="0"/>
              </a:spcAft>
              <a:buClrTx/>
              <a:buSzTx/>
              <a:buFontTx/>
              <a:buNone/>
              <a:tabLst/>
              <a:defRPr/>
            </a:pPr>
            <a:r>
              <a:rPr lang="en-US" sz="1800" b="0" i="0" kern="1200" dirty="0">
                <a:solidFill>
                  <a:schemeClr val="tx1"/>
                </a:solidFill>
                <a:effectLst/>
                <a:latin typeface="+mn-lt"/>
                <a:ea typeface="+mn-ea"/>
                <a:cs typeface="+mn-cs"/>
              </a:rPr>
              <a:t>Offering custom banking experiences instead of pushing products has become the new mantra in financial services. Who really needs a credit card, a short-term loan or a mortgage? No one, really. In all honesty, they don’t need such “products” at all. What they really need is financing solutions that fit certain life events or life stages. But banking providers can only offer tailor-made solutions if they understand the specific needs of individual customers, and if they personalize their offers based on their behavior and habits.</a:t>
            </a:r>
            <a:endParaRPr lang="hu-HU" dirty="0"/>
          </a:p>
        </p:txBody>
      </p:sp>
      <p:sp>
        <p:nvSpPr>
          <p:cNvPr id="4" name="Slide Number Placeholder 3"/>
          <p:cNvSpPr>
            <a:spLocks noGrp="1"/>
          </p:cNvSpPr>
          <p:nvPr>
            <p:ph type="sldNum" sz="quarter" idx="5"/>
          </p:nvPr>
        </p:nvSpPr>
        <p:spPr/>
        <p:txBody>
          <a:bodyPr/>
          <a:lstStyle/>
          <a:p>
            <a:fld id="{E1DC1C92-1369-3A45-A54F-0CE4D79E0713}" type="slidenum">
              <a:rPr lang="en-US" smtClean="0"/>
              <a:t>7</a:t>
            </a:fld>
            <a:endParaRPr lang="en-US"/>
          </a:p>
        </p:txBody>
      </p:sp>
    </p:spTree>
    <p:extLst>
      <p:ext uri="{BB962C8B-B14F-4D97-AF65-F5344CB8AC3E}">
        <p14:creationId xmlns:p14="http://schemas.microsoft.com/office/powerpoint/2010/main" val="2431004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800" kern="1200" dirty="0" err="1">
                <a:solidFill>
                  <a:schemeClr val="tx1"/>
                </a:solidFill>
                <a:effectLst/>
                <a:latin typeface="+mn-lt"/>
                <a:ea typeface="+mn-ea"/>
                <a:cs typeface="+mn-cs"/>
              </a:rPr>
              <a:t>Providing</a:t>
            </a:r>
            <a:r>
              <a:rPr lang="hu-HU" sz="1800" kern="1200" dirty="0">
                <a:solidFill>
                  <a:schemeClr val="tx1"/>
                </a:solidFill>
                <a:effectLst/>
                <a:latin typeface="+mn-lt"/>
                <a:ea typeface="+mn-ea"/>
                <a:cs typeface="+mn-cs"/>
              </a:rPr>
              <a:t> end </a:t>
            </a:r>
            <a:r>
              <a:rPr lang="hu-HU" sz="1800" kern="1200" dirty="0" err="1">
                <a:solidFill>
                  <a:schemeClr val="tx1"/>
                </a:solidFill>
                <a:effectLst/>
                <a:latin typeface="+mn-lt"/>
                <a:ea typeface="+mn-ea"/>
                <a:cs typeface="+mn-cs"/>
              </a:rPr>
              <a:t>to</a:t>
            </a:r>
            <a:r>
              <a:rPr lang="hu-HU" sz="1800" kern="1200" dirty="0">
                <a:solidFill>
                  <a:schemeClr val="tx1"/>
                </a:solidFill>
                <a:effectLst/>
                <a:latin typeface="+mn-lt"/>
                <a:ea typeface="+mn-ea"/>
                <a:cs typeface="+mn-cs"/>
              </a:rPr>
              <a:t> end </a:t>
            </a:r>
            <a:r>
              <a:rPr lang="hu-HU" sz="1800" kern="1200" dirty="0" err="1">
                <a:solidFill>
                  <a:schemeClr val="tx1"/>
                </a:solidFill>
                <a:effectLst/>
                <a:latin typeface="+mn-lt"/>
                <a:ea typeface="+mn-ea"/>
                <a:cs typeface="+mn-cs"/>
              </a:rPr>
              <a:t>digital</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customer</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journeys</a:t>
            </a:r>
            <a:r>
              <a:rPr lang="hu-HU" sz="1800" kern="1200" dirty="0">
                <a:solidFill>
                  <a:schemeClr val="tx1"/>
                </a:solidFill>
                <a:effectLst/>
                <a:latin typeface="+mn-lt"/>
                <a:ea typeface="+mn-ea"/>
                <a:cs typeface="+mn-cs"/>
              </a:rPr>
              <a:t> is </a:t>
            </a:r>
            <a:r>
              <a:rPr lang="hu-HU" sz="1800" kern="1200" dirty="0" err="1">
                <a:solidFill>
                  <a:schemeClr val="tx1"/>
                </a:solidFill>
                <a:effectLst/>
                <a:latin typeface="+mn-lt"/>
                <a:ea typeface="+mn-ea"/>
                <a:cs typeface="+mn-cs"/>
              </a:rPr>
              <a:t>one</a:t>
            </a:r>
            <a:r>
              <a:rPr lang="hu-HU" sz="1800" kern="1200" dirty="0">
                <a:solidFill>
                  <a:schemeClr val="tx1"/>
                </a:solidFill>
                <a:effectLst/>
                <a:latin typeface="+mn-lt"/>
                <a:ea typeface="+mn-ea"/>
                <a:cs typeface="+mn-cs"/>
              </a:rPr>
              <a:t> of </a:t>
            </a:r>
            <a:r>
              <a:rPr lang="hu-HU" sz="1800" kern="1200" dirty="0" err="1">
                <a:solidFill>
                  <a:schemeClr val="tx1"/>
                </a:solidFill>
                <a:effectLst/>
                <a:latin typeface="+mn-lt"/>
                <a:ea typeface="+mn-ea"/>
                <a:cs typeface="+mn-cs"/>
              </a:rPr>
              <a:t>the</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first</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steps</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into</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personalised</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digital</a:t>
            </a:r>
            <a:r>
              <a:rPr lang="hu-HU" sz="1800" kern="1200" dirty="0">
                <a:solidFill>
                  <a:schemeClr val="tx1"/>
                </a:solidFill>
                <a:effectLst/>
                <a:latin typeface="+mn-lt"/>
                <a:ea typeface="+mn-ea"/>
                <a:cs typeface="+mn-cs"/>
              </a:rPr>
              <a:t> </a:t>
            </a:r>
            <a:r>
              <a:rPr lang="hu-HU" sz="1800" kern="1200" dirty="0" err="1">
                <a:solidFill>
                  <a:schemeClr val="tx1"/>
                </a:solidFill>
                <a:effectLst/>
                <a:latin typeface="+mn-lt"/>
                <a:ea typeface="+mn-ea"/>
                <a:cs typeface="+mn-cs"/>
              </a:rPr>
              <a:t>sales</a:t>
            </a:r>
            <a:r>
              <a:rPr lang="hu-HU" sz="1800" kern="1200" dirty="0">
                <a:solidFill>
                  <a:schemeClr val="tx1"/>
                </a:solidFill>
                <a:effectLst/>
                <a:latin typeface="+mn-lt"/>
                <a:ea typeface="+mn-ea"/>
                <a:cs typeface="+mn-cs"/>
              </a:rPr>
              <a:t>.</a:t>
            </a:r>
          </a:p>
          <a:p>
            <a:endParaRPr lang="hu-HU" sz="1800" kern="1200" dirty="0">
              <a:solidFill>
                <a:schemeClr val="tx1"/>
              </a:solidFill>
              <a:effectLst/>
              <a:latin typeface="+mn-lt"/>
              <a:ea typeface="+mn-ea"/>
              <a:cs typeface="+mn-cs"/>
            </a:endParaRPr>
          </a:p>
          <a:p>
            <a:r>
              <a:rPr lang="en-GB" sz="1800" kern="1200" dirty="0">
                <a:solidFill>
                  <a:schemeClr val="tx1"/>
                </a:solidFill>
                <a:effectLst/>
                <a:latin typeface="+mn-lt"/>
                <a:ea typeface="+mn-ea"/>
                <a:cs typeface="+mn-cs"/>
              </a:rPr>
              <a:t>Processes must be fast, simple and consistent to make digitalization complete. Banks should prioritize the most important customer journeys and create fully digital customer experiences, McKinsey suggests. There are about 15 journeys that matter most to retail customers, including opening an account, debit or credit card application or taking out a mortgage. </a:t>
            </a:r>
            <a:endParaRPr lang="hu-HU" sz="1800" kern="1200" dirty="0">
              <a:solidFill>
                <a:schemeClr val="tx1"/>
              </a:solidFill>
              <a:effectLst/>
              <a:latin typeface="+mn-lt"/>
              <a:ea typeface="+mn-ea"/>
              <a:cs typeface="+mn-cs"/>
            </a:endParaRPr>
          </a:p>
          <a:p>
            <a:endParaRPr lang="hu-HU" sz="1800" kern="1200" dirty="0">
              <a:solidFill>
                <a:schemeClr val="tx1"/>
              </a:solidFill>
              <a:effectLst/>
              <a:latin typeface="+mn-lt"/>
              <a:ea typeface="+mn-ea"/>
              <a:cs typeface="+mn-cs"/>
            </a:endParaRPr>
          </a:p>
          <a:p>
            <a:r>
              <a:rPr lang="en-GB" sz="1800" kern="1200" dirty="0">
                <a:solidFill>
                  <a:schemeClr val="tx1"/>
                </a:solidFill>
                <a:effectLst/>
                <a:latin typeface="+mn-lt"/>
                <a:ea typeface="+mn-ea"/>
                <a:cs typeface="+mn-cs"/>
              </a:rPr>
              <a:t>Banks should identify critical processes and digitalize these. If they do this well, they will have a systematic approach to end-to-end digitization that makes it possible to redesign a customer journey from scratch in 3-4 months, according to McKinsey. One European bank, for instance, used this approach to develop a new customer onboarding process that only requires “12 swipes and a selfie”. The time needed to open an account was cut by 80% and the amount of required information by 65%.</a:t>
            </a:r>
            <a:endParaRPr lang="hu-HU" sz="1800" kern="1200" dirty="0">
              <a:solidFill>
                <a:schemeClr val="tx1"/>
              </a:solidFill>
              <a:effectLst/>
              <a:latin typeface="+mn-lt"/>
              <a:ea typeface="+mn-ea"/>
              <a:cs typeface="+mn-cs"/>
            </a:endParaRPr>
          </a:p>
          <a:p>
            <a:endParaRPr lang="hu-HU" sz="1800" u="sng" kern="1200" dirty="0">
              <a:solidFill>
                <a:schemeClr val="tx1"/>
              </a:solidFill>
              <a:effectLst/>
              <a:latin typeface="+mn-lt"/>
              <a:ea typeface="+mn-ea"/>
              <a:cs typeface="+mn-cs"/>
              <a:hlinkClick r:id="rId3"/>
            </a:endParaRPr>
          </a:p>
          <a:p>
            <a:r>
              <a:rPr lang="en-US" sz="1800" u="sng" kern="1200" dirty="0">
                <a:solidFill>
                  <a:schemeClr val="tx1"/>
                </a:solidFill>
                <a:effectLst/>
                <a:latin typeface="+mn-lt"/>
                <a:ea typeface="+mn-ea"/>
                <a:cs typeface="+mn-cs"/>
                <a:hlinkClick r:id="rId3"/>
              </a:rPr>
              <a:t>The future of customer-led retail banking distribution, McKinsey, 2017</a:t>
            </a:r>
            <a:endParaRPr lang="hu-HU" sz="1800" kern="1200" dirty="0">
              <a:solidFill>
                <a:schemeClr val="tx1"/>
              </a:solidFill>
              <a:effectLst/>
              <a:latin typeface="+mn-lt"/>
              <a:ea typeface="+mn-ea"/>
              <a:cs typeface="+mn-cs"/>
            </a:endParaRPr>
          </a:p>
          <a:p>
            <a:endParaRPr lang="hu-HU" dirty="0"/>
          </a:p>
        </p:txBody>
      </p:sp>
      <p:sp>
        <p:nvSpPr>
          <p:cNvPr id="4" name="Dia számának helye 3"/>
          <p:cNvSpPr>
            <a:spLocks noGrp="1"/>
          </p:cNvSpPr>
          <p:nvPr>
            <p:ph type="sldNum" sz="quarter" idx="5"/>
          </p:nvPr>
        </p:nvSpPr>
        <p:spPr/>
        <p:txBody>
          <a:bodyPr/>
          <a:lstStyle/>
          <a:p>
            <a:fld id="{E1DC1C92-1369-3A45-A54F-0CE4D79E0713}" type="slidenum">
              <a:rPr lang="en-US" smtClean="0"/>
              <a:t>8</a:t>
            </a:fld>
            <a:endParaRPr lang="en-US"/>
          </a:p>
        </p:txBody>
      </p:sp>
    </p:spTree>
    <p:extLst>
      <p:ext uri="{BB962C8B-B14F-4D97-AF65-F5344CB8AC3E}">
        <p14:creationId xmlns:p14="http://schemas.microsoft.com/office/powerpoint/2010/main" val="178820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sz="1800" kern="1200" dirty="0">
                <a:solidFill>
                  <a:schemeClr val="tx1"/>
                </a:solidFill>
                <a:effectLst/>
                <a:latin typeface="+mn-lt"/>
                <a:ea typeface="+mn-ea"/>
                <a:cs typeface="+mn-cs"/>
              </a:rPr>
              <a:t>Besides their expectations for easy and fast banking services, digital customers also want personalized offers. One in five clients would be ready to pay 20% more for tailored products or services and 22% would be happy to share some of their personal data in return for a more personalized customer service or product, according to the survey by </a:t>
            </a:r>
            <a:r>
              <a:rPr lang="en-GB" sz="1800" kern="1200" dirty="0" err="1">
                <a:solidFill>
                  <a:schemeClr val="tx1"/>
                </a:solidFill>
                <a:effectLst/>
                <a:latin typeface="+mn-lt"/>
                <a:ea typeface="+mn-ea"/>
                <a:cs typeface="+mn-cs"/>
              </a:rPr>
              <a:t>Marketforce</a:t>
            </a:r>
            <a:r>
              <a:rPr lang="en-GB" sz="1800" kern="1200" dirty="0">
                <a:solidFill>
                  <a:schemeClr val="tx1"/>
                </a:solidFill>
                <a:effectLst/>
                <a:latin typeface="+mn-lt"/>
                <a:ea typeface="+mn-ea"/>
                <a:cs typeface="+mn-cs"/>
              </a:rPr>
              <a:t>. </a:t>
            </a:r>
            <a:endParaRPr lang="hu-HU" sz="1800" kern="1200" dirty="0">
              <a:solidFill>
                <a:schemeClr val="tx1"/>
              </a:solidFill>
              <a:effectLst/>
              <a:latin typeface="+mn-lt"/>
              <a:ea typeface="+mn-ea"/>
              <a:cs typeface="+mn-cs"/>
            </a:endParaRPr>
          </a:p>
          <a:p>
            <a:endParaRPr lang="hu-HU" sz="1800" kern="1200" dirty="0">
              <a:solidFill>
                <a:schemeClr val="tx1"/>
              </a:solidFill>
              <a:effectLst/>
              <a:latin typeface="+mn-lt"/>
              <a:ea typeface="+mn-ea"/>
              <a:cs typeface="+mn-cs"/>
            </a:endParaRPr>
          </a:p>
          <a:p>
            <a:r>
              <a:rPr lang="en-GB" sz="1800" kern="1200" dirty="0">
                <a:solidFill>
                  <a:schemeClr val="tx1"/>
                </a:solidFill>
                <a:effectLst/>
                <a:latin typeface="+mn-lt"/>
                <a:ea typeface="+mn-ea"/>
                <a:cs typeface="+mn-cs"/>
              </a:rPr>
              <a:t>The digital-banking interface should demonstrate that banks understand their customers. Getting familiar with clients’ individual habits helps banks to send relevant content and guidance intuitively, when customers actually need it. But only 20% of banks adapt their online interface based on customer habits, </a:t>
            </a:r>
            <a:r>
              <a:rPr lang="en-GB" sz="1800" kern="1200" dirty="0" err="1">
                <a:solidFill>
                  <a:schemeClr val="tx1"/>
                </a:solidFill>
                <a:effectLst/>
                <a:latin typeface="+mn-lt"/>
                <a:ea typeface="+mn-ea"/>
                <a:cs typeface="+mn-cs"/>
              </a:rPr>
              <a:t>Marketforce</a:t>
            </a:r>
            <a:r>
              <a:rPr lang="en-GB" sz="1800" kern="1200" dirty="0">
                <a:solidFill>
                  <a:schemeClr val="tx1"/>
                </a:solidFill>
                <a:effectLst/>
                <a:latin typeface="+mn-lt"/>
                <a:ea typeface="+mn-ea"/>
                <a:cs typeface="+mn-cs"/>
              </a:rPr>
              <a:t> finds. </a:t>
            </a:r>
            <a:endParaRPr lang="hu-HU" sz="1800" kern="1200" dirty="0">
              <a:solidFill>
                <a:schemeClr val="tx1"/>
              </a:solidFill>
              <a:effectLst/>
              <a:latin typeface="+mn-lt"/>
              <a:ea typeface="+mn-ea"/>
              <a:cs typeface="+mn-cs"/>
            </a:endParaRPr>
          </a:p>
          <a:p>
            <a:endParaRPr lang="hu-HU" sz="1800" kern="1200" dirty="0">
              <a:solidFill>
                <a:schemeClr val="tx1"/>
              </a:solidFill>
              <a:effectLst/>
              <a:latin typeface="+mn-lt"/>
              <a:ea typeface="+mn-ea"/>
              <a:cs typeface="+mn-cs"/>
            </a:endParaRPr>
          </a:p>
          <a:p>
            <a:r>
              <a:rPr lang="en-GB" sz="1800" kern="1200" dirty="0">
                <a:solidFill>
                  <a:schemeClr val="tx1"/>
                </a:solidFill>
                <a:effectLst/>
                <a:latin typeface="+mn-lt"/>
                <a:ea typeface="+mn-ea"/>
                <a:cs typeface="+mn-cs"/>
              </a:rPr>
              <a:t>Financial service provider firms are increasingly realizing that customer relationships must be based on experiences rather than products, as people are no longer loyal to companies, brands or products. They are loyal to great experiences. Traditional customer data should be aggregated with non-traditional information from social media platforms or mobile devices to build detailed client profiles and get in-depth customer insights. </a:t>
            </a:r>
            <a:endParaRPr lang="hu-HU" sz="1800" kern="1200" dirty="0">
              <a:solidFill>
                <a:schemeClr val="tx1"/>
              </a:solidFill>
              <a:effectLst/>
              <a:latin typeface="+mn-lt"/>
              <a:ea typeface="+mn-ea"/>
              <a:cs typeface="+mn-cs"/>
            </a:endParaRPr>
          </a:p>
          <a:p>
            <a:r>
              <a:rPr lang="en-US" sz="1800" u="sng" kern="1200" dirty="0">
                <a:solidFill>
                  <a:schemeClr val="tx1"/>
                </a:solidFill>
                <a:effectLst/>
                <a:latin typeface="+mn-lt"/>
                <a:ea typeface="+mn-ea"/>
                <a:cs typeface="+mn-cs"/>
                <a:hlinkClick r:id="rId3"/>
              </a:rPr>
              <a:t>Made to Order: The rise of mass </a:t>
            </a:r>
            <a:r>
              <a:rPr lang="en-US" sz="1800" u="sng" kern="1200" dirty="0" err="1">
                <a:solidFill>
                  <a:schemeClr val="tx1"/>
                </a:solidFill>
                <a:effectLst/>
                <a:latin typeface="+mn-lt"/>
                <a:ea typeface="+mn-ea"/>
                <a:cs typeface="+mn-cs"/>
                <a:hlinkClick r:id="rId3"/>
              </a:rPr>
              <a:t>personalisation</a:t>
            </a:r>
            <a:r>
              <a:rPr lang="en-US" sz="1800" u="sng" kern="1200" dirty="0">
                <a:solidFill>
                  <a:schemeClr val="tx1"/>
                </a:solidFill>
                <a:effectLst/>
                <a:latin typeface="+mn-lt"/>
                <a:ea typeface="+mn-ea"/>
                <a:cs typeface="+mn-cs"/>
                <a:hlinkClick r:id="rId3"/>
              </a:rPr>
              <a:t>, Deloitte, 2015</a:t>
            </a:r>
            <a:endParaRPr lang="hu-HU" sz="1800" kern="1200" dirty="0">
              <a:solidFill>
                <a:schemeClr val="tx1"/>
              </a:solidFill>
              <a:effectLst/>
              <a:latin typeface="+mn-lt"/>
              <a:ea typeface="+mn-ea"/>
              <a:cs typeface="+mn-cs"/>
            </a:endParaRPr>
          </a:p>
          <a:p>
            <a:r>
              <a:rPr lang="en-US" sz="1800" u="sng" kern="1200" dirty="0">
                <a:solidFill>
                  <a:schemeClr val="tx1"/>
                </a:solidFill>
                <a:effectLst/>
                <a:latin typeface="+mn-lt"/>
                <a:ea typeface="+mn-ea"/>
                <a:cs typeface="+mn-cs"/>
                <a:hlinkClick r:id="rId4"/>
              </a:rPr>
              <a:t>Customer insights: Why data aggregation is key, W.UP, 2017</a:t>
            </a:r>
            <a:endParaRPr lang="hu-HU" sz="1800" kern="1200" dirty="0">
              <a:solidFill>
                <a:schemeClr val="tx1"/>
              </a:solidFill>
              <a:effectLst/>
              <a:latin typeface="+mn-lt"/>
              <a:ea typeface="+mn-ea"/>
              <a:cs typeface="+mn-cs"/>
            </a:endParaRPr>
          </a:p>
          <a:p>
            <a:endParaRPr lang="hu-HU" dirty="0"/>
          </a:p>
        </p:txBody>
      </p:sp>
      <p:sp>
        <p:nvSpPr>
          <p:cNvPr id="4" name="Dia számának helye 3"/>
          <p:cNvSpPr>
            <a:spLocks noGrp="1"/>
          </p:cNvSpPr>
          <p:nvPr>
            <p:ph type="sldNum" sz="quarter" idx="5"/>
          </p:nvPr>
        </p:nvSpPr>
        <p:spPr/>
        <p:txBody>
          <a:bodyPr/>
          <a:lstStyle/>
          <a:p>
            <a:fld id="{E1DC1C92-1369-3A45-A54F-0CE4D79E0713}" type="slidenum">
              <a:rPr lang="en-US" smtClean="0"/>
              <a:t>9</a:t>
            </a:fld>
            <a:endParaRPr lang="en-US"/>
          </a:p>
        </p:txBody>
      </p:sp>
    </p:spTree>
    <p:extLst>
      <p:ext uri="{BB962C8B-B14F-4D97-AF65-F5344CB8AC3E}">
        <p14:creationId xmlns:p14="http://schemas.microsoft.com/office/powerpoint/2010/main" val="3540304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a:t>Banks shouldn’t forget that, as ironic as it sounds, technology is key in personalization. It is mostly an automated process that relies on collecting and analyzing customer data. AI tools and advanced analytics are just what banks and credit unions need to go one step further in customizing their marketing campaigns based on behavioral information and micro-segmentation.</a:t>
            </a:r>
            <a:endParaRPr lang="hu-HU" dirty="0"/>
          </a:p>
          <a:p>
            <a:pPr fontAlgn="base"/>
            <a:endParaRPr lang="en-US" dirty="0"/>
          </a:p>
          <a:p>
            <a:pPr fontAlgn="base"/>
            <a:r>
              <a:rPr lang="en-US" dirty="0"/>
              <a:t>With predictive targeting methods, financial institutions can map out customer behavior, ranging from sporting schedules, mobile usage and online entertainment preferences to eating out habits, shopping or even what days someone may like to go out for drinks. Setting up customer profiles based on these characteristics can accurately predict what products these customers are likely to buy.</a:t>
            </a:r>
          </a:p>
          <a:p>
            <a:pPr fontAlgn="base"/>
            <a:endParaRPr lang="hu-HU" dirty="0"/>
          </a:p>
          <a:p>
            <a:pPr fontAlgn="base"/>
            <a:r>
              <a:rPr lang="en-US" dirty="0"/>
              <a:t>A grocery shopping profile, for example, tells a financial marketer whether a customer has a big shopping day at the beginning of each month after their salary arrives or shops every Friday before the weekend kicks off. Once these profiles have been created, they also offer an opportunity for banking providers to cooperate with third-party merchants, as they also include information about the individual’s favorite brands and stores.</a:t>
            </a:r>
          </a:p>
          <a:p>
            <a:endParaRPr lang="hu-HU" dirty="0"/>
          </a:p>
          <a:p>
            <a:r>
              <a:rPr lang="hu-HU" dirty="0"/>
              <a:t>Financial </a:t>
            </a:r>
            <a:r>
              <a:rPr lang="hu-HU" dirty="0" err="1"/>
              <a:t>institutions</a:t>
            </a:r>
            <a:r>
              <a:rPr lang="hu-HU" dirty="0"/>
              <a:t> </a:t>
            </a:r>
            <a:r>
              <a:rPr lang="hu-HU" dirty="0" err="1"/>
              <a:t>are</a:t>
            </a:r>
            <a:r>
              <a:rPr lang="hu-HU" dirty="0"/>
              <a:t> </a:t>
            </a:r>
            <a:r>
              <a:rPr lang="hu-HU" dirty="0" err="1"/>
              <a:t>sitting</a:t>
            </a:r>
            <a:r>
              <a:rPr lang="hu-HU" dirty="0"/>
              <a:t> </a:t>
            </a:r>
            <a:r>
              <a:rPr lang="hu-HU" dirty="0" err="1"/>
              <a:t>on</a:t>
            </a:r>
            <a:r>
              <a:rPr lang="hu-HU" dirty="0"/>
              <a:t> a </a:t>
            </a:r>
            <a:r>
              <a:rPr lang="hu-HU" dirty="0" err="1"/>
              <a:t>huge</a:t>
            </a:r>
            <a:r>
              <a:rPr lang="hu-HU" dirty="0"/>
              <a:t> </a:t>
            </a:r>
            <a:r>
              <a:rPr lang="hu-HU" dirty="0" err="1"/>
              <a:t>amount</a:t>
            </a:r>
            <a:r>
              <a:rPr lang="hu-HU" dirty="0"/>
              <a:t> of </a:t>
            </a:r>
            <a:r>
              <a:rPr lang="hu-HU" dirty="0" err="1"/>
              <a:t>traditional</a:t>
            </a:r>
            <a:r>
              <a:rPr lang="hu-HU" dirty="0"/>
              <a:t> </a:t>
            </a:r>
            <a:r>
              <a:rPr lang="hu-HU" dirty="0" err="1"/>
              <a:t>customer</a:t>
            </a:r>
            <a:r>
              <a:rPr lang="hu-HU" dirty="0"/>
              <a:t> </a:t>
            </a:r>
            <a:r>
              <a:rPr lang="hu-HU" dirty="0" err="1"/>
              <a:t>data</a:t>
            </a:r>
            <a:r>
              <a:rPr lang="hu-HU" dirty="0"/>
              <a:t>. </a:t>
            </a:r>
            <a:r>
              <a:rPr lang="hu-HU" dirty="0" err="1"/>
              <a:t>All</a:t>
            </a:r>
            <a:r>
              <a:rPr lang="hu-HU" dirty="0"/>
              <a:t> </a:t>
            </a:r>
            <a:r>
              <a:rPr lang="hu-HU" dirty="0" err="1"/>
              <a:t>they</a:t>
            </a:r>
            <a:r>
              <a:rPr lang="hu-HU" dirty="0"/>
              <a:t> </a:t>
            </a:r>
            <a:r>
              <a:rPr lang="hu-HU" dirty="0" err="1"/>
              <a:t>need</a:t>
            </a:r>
            <a:r>
              <a:rPr lang="hu-HU" dirty="0"/>
              <a:t> </a:t>
            </a:r>
            <a:r>
              <a:rPr lang="hu-HU" dirty="0" err="1"/>
              <a:t>to</a:t>
            </a:r>
            <a:r>
              <a:rPr lang="hu-HU" dirty="0"/>
              <a:t> </a:t>
            </a:r>
            <a:r>
              <a:rPr lang="hu-HU" dirty="0" err="1"/>
              <a:t>do</a:t>
            </a:r>
            <a:r>
              <a:rPr lang="hu-HU" dirty="0"/>
              <a:t> is </a:t>
            </a:r>
            <a:r>
              <a:rPr lang="hu-HU" dirty="0" err="1"/>
              <a:t>merge</a:t>
            </a:r>
            <a:r>
              <a:rPr lang="hu-HU" dirty="0"/>
              <a:t> </a:t>
            </a:r>
            <a:r>
              <a:rPr lang="hu-HU" dirty="0" err="1"/>
              <a:t>it</a:t>
            </a:r>
            <a:r>
              <a:rPr lang="hu-HU" dirty="0"/>
              <a:t> </a:t>
            </a:r>
            <a:r>
              <a:rPr lang="hu-HU" dirty="0" err="1"/>
              <a:t>with</a:t>
            </a:r>
            <a:r>
              <a:rPr lang="hu-HU" dirty="0"/>
              <a:t> non-</a:t>
            </a:r>
            <a:r>
              <a:rPr lang="hu-HU" dirty="0" err="1"/>
              <a:t>traditional</a:t>
            </a:r>
            <a:r>
              <a:rPr lang="hu-HU" dirty="0"/>
              <a:t> </a:t>
            </a:r>
            <a:r>
              <a:rPr lang="hu-HU" dirty="0" err="1"/>
              <a:t>information</a:t>
            </a:r>
            <a:r>
              <a:rPr lang="hu-HU" dirty="0"/>
              <a:t>, like </a:t>
            </a:r>
            <a:r>
              <a:rPr lang="hu-HU" dirty="0" err="1"/>
              <a:t>digital</a:t>
            </a:r>
            <a:r>
              <a:rPr lang="hu-HU" dirty="0"/>
              <a:t> </a:t>
            </a:r>
            <a:r>
              <a:rPr lang="hu-HU" dirty="0" err="1"/>
              <a:t>behavioral</a:t>
            </a:r>
            <a:r>
              <a:rPr lang="hu-HU" dirty="0"/>
              <a:t> </a:t>
            </a:r>
            <a:r>
              <a:rPr lang="hu-HU" dirty="0" err="1"/>
              <a:t>patterns</a:t>
            </a:r>
            <a:r>
              <a:rPr lang="hu-HU" dirty="0"/>
              <a:t>, </a:t>
            </a:r>
            <a:r>
              <a:rPr lang="hu-HU" dirty="0" err="1"/>
              <a:t>social</a:t>
            </a:r>
            <a:r>
              <a:rPr lang="hu-HU" dirty="0"/>
              <a:t> </a:t>
            </a:r>
            <a:r>
              <a:rPr lang="hu-HU" dirty="0" err="1"/>
              <a:t>media</a:t>
            </a:r>
            <a:r>
              <a:rPr lang="hu-HU" dirty="0"/>
              <a:t> </a:t>
            </a:r>
            <a:r>
              <a:rPr lang="hu-HU" dirty="0" err="1"/>
              <a:t>activities</a:t>
            </a:r>
            <a:r>
              <a:rPr lang="hu-HU" dirty="0"/>
              <a:t>, </a:t>
            </a:r>
            <a:r>
              <a:rPr lang="hu-HU" dirty="0" err="1"/>
              <a:t>geolocation</a:t>
            </a:r>
            <a:r>
              <a:rPr lang="hu-HU" dirty="0"/>
              <a:t> and </a:t>
            </a:r>
            <a:r>
              <a:rPr lang="hu-HU" dirty="0" err="1"/>
              <a:t>even</a:t>
            </a:r>
            <a:r>
              <a:rPr lang="hu-HU" dirty="0"/>
              <a:t> </a:t>
            </a:r>
            <a:r>
              <a:rPr lang="hu-HU" dirty="0" err="1"/>
              <a:t>weather</a:t>
            </a:r>
            <a:r>
              <a:rPr lang="hu-HU" dirty="0"/>
              <a:t> </a:t>
            </a:r>
            <a:r>
              <a:rPr lang="hu-HU" dirty="0" err="1"/>
              <a:t>forecasts</a:t>
            </a:r>
            <a:r>
              <a:rPr lang="hu-HU" dirty="0"/>
              <a:t>, </a:t>
            </a:r>
            <a:r>
              <a:rPr lang="hu-HU" dirty="0" err="1"/>
              <a:t>to</a:t>
            </a:r>
            <a:r>
              <a:rPr lang="hu-HU" dirty="0"/>
              <a:t> </a:t>
            </a:r>
            <a:r>
              <a:rPr lang="hu-HU" dirty="0" err="1"/>
              <a:t>create</a:t>
            </a:r>
            <a:r>
              <a:rPr lang="hu-HU" dirty="0"/>
              <a:t> </a:t>
            </a:r>
            <a:r>
              <a:rPr lang="hu-HU" dirty="0" err="1"/>
              <a:t>insight-driven</a:t>
            </a:r>
            <a:r>
              <a:rPr lang="hu-HU" dirty="0"/>
              <a:t> </a:t>
            </a:r>
            <a:r>
              <a:rPr lang="hu-HU" dirty="0" err="1"/>
              <a:t>campaigns</a:t>
            </a:r>
            <a:r>
              <a:rPr lang="hu-HU" dirty="0"/>
              <a:t>. </a:t>
            </a:r>
            <a:r>
              <a:rPr lang="hu-HU" dirty="0" err="1"/>
              <a:t>These</a:t>
            </a:r>
            <a:r>
              <a:rPr lang="hu-HU" dirty="0"/>
              <a:t> </a:t>
            </a:r>
            <a:r>
              <a:rPr lang="hu-HU" dirty="0" err="1"/>
              <a:t>campaigns</a:t>
            </a:r>
            <a:r>
              <a:rPr lang="hu-HU" dirty="0"/>
              <a:t> </a:t>
            </a:r>
            <a:r>
              <a:rPr lang="hu-HU" dirty="0" err="1"/>
              <a:t>are</a:t>
            </a:r>
            <a:r>
              <a:rPr lang="hu-HU" dirty="0"/>
              <a:t> </a:t>
            </a:r>
            <a:r>
              <a:rPr lang="hu-HU" dirty="0" err="1"/>
              <a:t>built</a:t>
            </a:r>
            <a:r>
              <a:rPr lang="hu-HU" dirty="0"/>
              <a:t> </a:t>
            </a:r>
            <a:r>
              <a:rPr lang="hu-HU" dirty="0" err="1"/>
              <a:t>on</a:t>
            </a:r>
            <a:r>
              <a:rPr lang="hu-HU" dirty="0"/>
              <a:t> </a:t>
            </a:r>
            <a:r>
              <a:rPr lang="hu-HU" dirty="0" err="1"/>
              <a:t>rich</a:t>
            </a:r>
            <a:r>
              <a:rPr lang="hu-HU" dirty="0"/>
              <a:t> </a:t>
            </a:r>
            <a:r>
              <a:rPr lang="hu-HU" dirty="0" err="1"/>
              <a:t>insights</a:t>
            </a:r>
            <a:r>
              <a:rPr lang="hu-HU" dirty="0"/>
              <a:t>, </a:t>
            </a:r>
            <a:r>
              <a:rPr lang="hu-HU" dirty="0" err="1"/>
              <a:t>which</a:t>
            </a:r>
            <a:r>
              <a:rPr lang="hu-HU" dirty="0"/>
              <a:t> </a:t>
            </a:r>
            <a:r>
              <a:rPr lang="hu-HU" dirty="0" err="1"/>
              <a:t>are</a:t>
            </a:r>
            <a:r>
              <a:rPr lang="hu-HU" dirty="0"/>
              <a:t> </a:t>
            </a:r>
            <a:r>
              <a:rPr lang="hu-HU" dirty="0" err="1"/>
              <a:t>processed</a:t>
            </a:r>
            <a:r>
              <a:rPr lang="hu-HU" dirty="0"/>
              <a:t> and </a:t>
            </a:r>
            <a:r>
              <a:rPr lang="hu-HU" dirty="0" err="1"/>
              <a:t>knitted</a:t>
            </a:r>
            <a:r>
              <a:rPr lang="hu-HU" dirty="0"/>
              <a:t> </a:t>
            </a:r>
            <a:r>
              <a:rPr lang="hu-HU" dirty="0" err="1"/>
              <a:t>together</a:t>
            </a:r>
            <a:r>
              <a:rPr lang="hu-HU" dirty="0"/>
              <a:t> </a:t>
            </a:r>
            <a:r>
              <a:rPr lang="hu-HU" dirty="0" err="1"/>
              <a:t>by</a:t>
            </a:r>
            <a:r>
              <a:rPr lang="hu-HU" dirty="0"/>
              <a:t> </a:t>
            </a:r>
            <a:r>
              <a:rPr lang="hu-HU" dirty="0" err="1"/>
              <a:t>artificial</a:t>
            </a:r>
            <a:r>
              <a:rPr lang="hu-HU" dirty="0"/>
              <a:t> </a:t>
            </a:r>
            <a:r>
              <a:rPr lang="hu-HU" dirty="0" err="1"/>
              <a:t>intelligence</a:t>
            </a:r>
            <a:r>
              <a:rPr lang="hu-HU" dirty="0"/>
              <a:t> and </a:t>
            </a:r>
            <a:r>
              <a:rPr lang="hu-HU" dirty="0" err="1"/>
              <a:t>advanced</a:t>
            </a:r>
            <a:r>
              <a:rPr lang="hu-HU" dirty="0"/>
              <a:t> </a:t>
            </a:r>
            <a:r>
              <a:rPr lang="hu-HU" dirty="0" err="1"/>
              <a:t>analytics</a:t>
            </a:r>
            <a:r>
              <a:rPr lang="hu-HU" dirty="0"/>
              <a:t> </a:t>
            </a:r>
            <a:r>
              <a:rPr lang="hu-HU" dirty="0" err="1"/>
              <a:t>tools</a:t>
            </a:r>
            <a:r>
              <a:rPr lang="hu-HU" dirty="0"/>
              <a:t>.</a:t>
            </a:r>
          </a:p>
          <a:p>
            <a:endParaRPr lang="hu-HU" dirty="0"/>
          </a:p>
        </p:txBody>
      </p:sp>
      <p:sp>
        <p:nvSpPr>
          <p:cNvPr id="4" name="Slide Number Placeholder 3"/>
          <p:cNvSpPr>
            <a:spLocks noGrp="1"/>
          </p:cNvSpPr>
          <p:nvPr>
            <p:ph type="sldNum" sz="quarter" idx="5"/>
          </p:nvPr>
        </p:nvSpPr>
        <p:spPr/>
        <p:txBody>
          <a:bodyPr/>
          <a:lstStyle/>
          <a:p>
            <a:fld id="{E1DC1C92-1369-3A45-A54F-0CE4D79E0713}" type="slidenum">
              <a:rPr lang="en-US" smtClean="0"/>
              <a:t>10</a:t>
            </a:fld>
            <a:endParaRPr lang="en-US"/>
          </a:p>
        </p:txBody>
      </p:sp>
    </p:spTree>
    <p:extLst>
      <p:ext uri="{BB962C8B-B14F-4D97-AF65-F5344CB8AC3E}">
        <p14:creationId xmlns:p14="http://schemas.microsoft.com/office/powerpoint/2010/main" val="641346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86783" y="1683285"/>
            <a:ext cx="13716000" cy="3580847"/>
          </a:xfrm>
          <a:prstGeom prst="rect">
            <a:avLst/>
          </a:prstGeom>
        </p:spPr>
        <p:txBody>
          <a:bodyPr anchor="b"/>
          <a:lstStyle>
            <a:lvl1pPr algn="l">
              <a:defRPr sz="8999"/>
            </a:lvl1pPr>
          </a:lstStyle>
          <a:p>
            <a:r>
              <a:rPr lang="en-US" dirty="0"/>
              <a:t>Click to edit Master title style</a:t>
            </a:r>
          </a:p>
        </p:txBody>
      </p:sp>
      <p:sp>
        <p:nvSpPr>
          <p:cNvPr id="3" name="Subtitle 2"/>
          <p:cNvSpPr>
            <a:spLocks noGrp="1"/>
          </p:cNvSpPr>
          <p:nvPr>
            <p:ph type="subTitle" idx="1"/>
          </p:nvPr>
        </p:nvSpPr>
        <p:spPr>
          <a:xfrm>
            <a:off x="786783" y="5402223"/>
            <a:ext cx="13716000" cy="2483260"/>
          </a:xfrm>
          <a:prstGeom prst="rect">
            <a:avLst/>
          </a:prstGeom>
        </p:spPr>
        <p:txBody>
          <a:bodyPr/>
          <a:lstStyle>
            <a:lvl1pPr marL="0" indent="0" algn="l">
              <a:buNone/>
              <a:defRPr sz="3600" cap="all" baseline="0"/>
            </a:lvl1pPr>
            <a:lvl2pPr marL="685709" indent="0" algn="ctr">
              <a:buNone/>
              <a:defRPr sz="3000"/>
            </a:lvl2pPr>
            <a:lvl3pPr marL="1371417" indent="0" algn="ctr">
              <a:buNone/>
              <a:defRPr sz="2700"/>
            </a:lvl3pPr>
            <a:lvl4pPr marL="2057126" indent="0" algn="ctr">
              <a:buNone/>
              <a:defRPr sz="2400"/>
            </a:lvl4pPr>
            <a:lvl5pPr marL="2742834" indent="0" algn="ctr">
              <a:buNone/>
              <a:defRPr sz="2400"/>
            </a:lvl5pPr>
            <a:lvl6pPr marL="3428543" indent="0" algn="ctr">
              <a:buNone/>
              <a:defRPr sz="2400"/>
            </a:lvl6pPr>
            <a:lvl7pPr marL="4114251" indent="0" algn="ctr">
              <a:buNone/>
              <a:defRPr sz="2400"/>
            </a:lvl7pPr>
            <a:lvl8pPr marL="4799960" indent="0" algn="ctr">
              <a:buNone/>
              <a:defRPr sz="2400"/>
            </a:lvl8pPr>
            <a:lvl9pPr marL="5485668" indent="0" algn="ctr">
              <a:buNone/>
              <a:defRPr sz="2400"/>
            </a:lvl9pPr>
          </a:lstStyle>
          <a:p>
            <a:r>
              <a:rPr lang="en-US" dirty="0"/>
              <a:t>Click to edit Master subtitle style</a:t>
            </a:r>
          </a:p>
        </p:txBody>
      </p:sp>
      <p:sp>
        <p:nvSpPr>
          <p:cNvPr id="4" name="Date Placeholder 3"/>
          <p:cNvSpPr>
            <a:spLocks noGrp="1"/>
          </p:cNvSpPr>
          <p:nvPr>
            <p:ph type="dt" sz="half" idx="10"/>
          </p:nvPr>
        </p:nvSpPr>
        <p:spPr/>
        <p:txBody>
          <a:bodyPr/>
          <a:lstStyle/>
          <a:p>
            <a:fld id="{5AA15A66-5BA5-E94C-8BBE-F20047C3BFD4}"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D024F-D4C8-5A4A-A204-D35D5C514B7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94163" y="274472"/>
            <a:ext cx="15773400" cy="1988038"/>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794163" y="1954244"/>
            <a:ext cx="15773400" cy="65260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A15A66-5BA5-E94C-8BBE-F20047C3BFD4}"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D024F-D4C8-5A4A-A204-D35D5C514B7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03"/>
            <a:ext cx="3943350" cy="8716412"/>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547603"/>
            <a:ext cx="11601450" cy="871641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A15A66-5BA5-E94C-8BBE-F20047C3BFD4}"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D024F-D4C8-5A4A-A204-D35D5C514B7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 grey on the right">
    <p:spTree>
      <p:nvGrpSpPr>
        <p:cNvPr id="1" name=""/>
        <p:cNvGrpSpPr/>
        <p:nvPr/>
      </p:nvGrpSpPr>
      <p:grpSpPr>
        <a:xfrm>
          <a:off x="0" y="0"/>
          <a:ext cx="0" cy="0"/>
          <a:chOff x="0" y="0"/>
          <a:chExt cx="0" cy="0"/>
        </a:xfrm>
      </p:grpSpPr>
      <p:sp>
        <p:nvSpPr>
          <p:cNvPr id="2" name="Title 1"/>
          <p:cNvSpPr>
            <a:spLocks noGrp="1"/>
          </p:cNvSpPr>
          <p:nvPr>
            <p:ph type="title"/>
          </p:nvPr>
        </p:nvSpPr>
        <p:spPr>
          <a:xfrm>
            <a:off x="7301448" y="758769"/>
            <a:ext cx="9951394" cy="1988038"/>
          </a:xfrm>
          <a:prstGeom prst="rect">
            <a:avLst/>
          </a:prstGeom>
        </p:spPr>
        <p:txBody>
          <a:bodyPr anchor="t">
            <a:normAutofit/>
          </a:bodyPr>
          <a:lstStyle>
            <a:lvl1pPr>
              <a:defRPr sz="6000" baseline="0"/>
            </a:lvl1pPr>
          </a:lstStyle>
          <a:p>
            <a:r>
              <a:rPr lang="en-US" dirty="0"/>
              <a:t>Click to edit Master title style</a:t>
            </a:r>
          </a:p>
        </p:txBody>
      </p:sp>
      <p:sp>
        <p:nvSpPr>
          <p:cNvPr id="3" name="Content Placeholder 2"/>
          <p:cNvSpPr>
            <a:spLocks noGrp="1"/>
          </p:cNvSpPr>
          <p:nvPr>
            <p:ph idx="1"/>
          </p:nvPr>
        </p:nvSpPr>
        <p:spPr>
          <a:xfrm>
            <a:off x="7310326" y="2562085"/>
            <a:ext cx="16576672" cy="6526000"/>
          </a:xfrm>
          <a:prstGeom prst="rect">
            <a:avLst/>
          </a:prstGeom>
        </p:spPr>
        <p:txBody>
          <a:bodyPr/>
          <a:lstStyle>
            <a:lvl1pPr marL="0" indent="0">
              <a:buFontTx/>
              <a:buNone/>
              <a:defRPr/>
            </a:lvl1pPr>
            <a:lvl2pPr marL="685709" indent="0">
              <a:buFontTx/>
              <a:buNone/>
              <a:defRPr/>
            </a:lvl2pPr>
            <a:lvl3pPr marL="1371417" indent="0">
              <a:buFontTx/>
              <a:buNone/>
              <a:defRPr/>
            </a:lvl3pPr>
            <a:lvl4pPr marL="2057126" indent="0">
              <a:buFontTx/>
              <a:buNone/>
              <a:defRPr/>
            </a:lvl4pPr>
            <a:lvl5pPr marL="2742835" indent="0">
              <a:buFontTx/>
              <a:buNone/>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5AA15A66-5BA5-E94C-8BBE-F20047C3BFD4}"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D024F-D4C8-5A4A-A204-D35D5C514B79}" type="slidenum">
              <a:rPr lang="en-US" smtClean="0"/>
              <a:t>‹#›</a:t>
            </a:fld>
            <a:endParaRPr lang="en-US"/>
          </a:p>
        </p:txBody>
      </p:sp>
      <p:sp>
        <p:nvSpPr>
          <p:cNvPr id="10" name="Picture Placeholder 2"/>
          <p:cNvSpPr>
            <a:spLocks noGrp="1" noChangeAspect="1"/>
          </p:cNvSpPr>
          <p:nvPr>
            <p:ph type="pic" idx="13"/>
          </p:nvPr>
        </p:nvSpPr>
        <p:spPr>
          <a:xfrm>
            <a:off x="0" y="1"/>
            <a:ext cx="6119813" cy="10285412"/>
          </a:xfrm>
          <a:prstGeom prst="rect">
            <a:avLst/>
          </a:prstGeom>
        </p:spPr>
        <p:txBody>
          <a:bodyPr anchor="t"/>
          <a:lstStyle>
            <a:lvl1pPr marL="0" indent="0">
              <a:buNone/>
              <a:defRPr sz="4799"/>
            </a:lvl1pPr>
            <a:lvl2pPr marL="685709" indent="0">
              <a:buNone/>
              <a:defRPr sz="4199"/>
            </a:lvl2pPr>
            <a:lvl3pPr marL="1371417" indent="0">
              <a:buNone/>
              <a:defRPr sz="3600"/>
            </a:lvl3pPr>
            <a:lvl4pPr marL="2057126" indent="0">
              <a:buNone/>
              <a:defRPr sz="3000"/>
            </a:lvl4pPr>
            <a:lvl5pPr marL="2742834" indent="0">
              <a:buNone/>
              <a:defRPr sz="3000"/>
            </a:lvl5pPr>
            <a:lvl6pPr marL="3428543" indent="0">
              <a:buNone/>
              <a:defRPr sz="3000"/>
            </a:lvl6pPr>
            <a:lvl7pPr marL="4114251" indent="0">
              <a:buNone/>
              <a:defRPr sz="3000"/>
            </a:lvl7pPr>
            <a:lvl8pPr marL="4799960" indent="0">
              <a:buNone/>
              <a:defRPr sz="3000"/>
            </a:lvl8pPr>
            <a:lvl9pPr marL="5485668" indent="0">
              <a:buNone/>
              <a:defRPr sz="3000"/>
            </a:lvl9pPr>
          </a:lstStyle>
          <a:p>
            <a:r>
              <a:rPr lang="en-US" dirty="0"/>
              <a:t>Drag picture to placeholder or click icon to add</a:t>
            </a:r>
          </a:p>
        </p:txBody>
      </p:sp>
    </p:spTree>
    <p:extLst>
      <p:ext uri="{BB962C8B-B14F-4D97-AF65-F5344CB8AC3E}">
        <p14:creationId xmlns:p14="http://schemas.microsoft.com/office/powerpoint/2010/main" val="231005562"/>
      </p:ext>
    </p:extLst>
  </p:cSld>
  <p:clrMapOvr>
    <a:masterClrMapping/>
  </p:clrMapOvr>
  <p:extLst mod="1">
    <p:ext uri="{DCECCB84-F9BA-43D5-87BE-67443E8EF086}">
      <p15:sldGuideLst xmlns:p15="http://schemas.microsoft.com/office/powerpoint/2012/main">
        <p15:guide id="1" pos="566">
          <p15:clr>
            <a:srgbClr val="FBAE40"/>
          </p15:clr>
        </p15:guide>
        <p15:guide id="2" orient="horz" pos="563">
          <p15:clr>
            <a:srgbClr val="FBAE40"/>
          </p15:clr>
        </p15:guide>
        <p15:guide id="3" orient="horz" pos="5916">
          <p15:clr>
            <a:srgbClr val="FBAE40"/>
          </p15:clr>
        </p15:guide>
        <p15:guide id="5" pos="10954">
          <p15:clr>
            <a:srgbClr val="FBAE40"/>
          </p15:clr>
        </p15:guide>
        <p15:guide id="6" pos="57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9533" y="758769"/>
            <a:ext cx="16576673" cy="1988038"/>
          </a:xfrm>
          <a:prstGeom prst="rect">
            <a:avLst/>
          </a:prstGeom>
        </p:spPr>
        <p:txBody>
          <a:bodyPr anchor="t">
            <a:normAutofit/>
          </a:bodyPr>
          <a:lstStyle>
            <a:lvl1pPr indent="0" algn="l">
              <a:defRPr sz="6000" baseline="0"/>
            </a:lvl1pPr>
          </a:lstStyle>
          <a:p>
            <a:r>
              <a:rPr lang="en-US" dirty="0"/>
              <a:t>Click to edit Master title style</a:t>
            </a:r>
          </a:p>
        </p:txBody>
      </p:sp>
      <p:sp>
        <p:nvSpPr>
          <p:cNvPr id="3" name="Content Placeholder 2"/>
          <p:cNvSpPr>
            <a:spLocks noGrp="1"/>
          </p:cNvSpPr>
          <p:nvPr>
            <p:ph idx="1"/>
          </p:nvPr>
        </p:nvSpPr>
        <p:spPr>
          <a:xfrm>
            <a:off x="768412" y="1878913"/>
            <a:ext cx="16576672" cy="6526000"/>
          </a:xfrm>
          <a:prstGeom prst="rect">
            <a:avLst/>
          </a:prstGeom>
        </p:spPr>
        <p:txBody>
          <a:bodyPr/>
          <a:lstStyle>
            <a:lvl1pPr marL="0" indent="0">
              <a:buFontTx/>
              <a:buNone/>
              <a:defRPr/>
            </a:lvl1pPr>
            <a:lvl2pPr marL="685709" indent="0">
              <a:buFontTx/>
              <a:buNone/>
              <a:defRPr/>
            </a:lvl2pPr>
            <a:lvl3pPr marL="1371417" indent="0">
              <a:buFontTx/>
              <a:buNone/>
              <a:defRPr/>
            </a:lvl3pPr>
            <a:lvl4pPr marL="2057126" indent="0">
              <a:buFontTx/>
              <a:buNone/>
              <a:defRPr/>
            </a:lvl4pPr>
            <a:lvl5pPr marL="2742835" indent="0">
              <a:buFontTx/>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AA15A66-5BA5-E94C-8BBE-F20047C3BFD4}"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566" userDrawn="1">
          <p15:clr>
            <a:srgbClr val="FBAE40"/>
          </p15:clr>
        </p15:guide>
        <p15:guide id="2" orient="horz" pos="563" userDrawn="1">
          <p15:clr>
            <a:srgbClr val="FBAE40"/>
          </p15:clr>
        </p15:guide>
        <p15:guide id="3" orient="horz" pos="5916" userDrawn="1">
          <p15:clr>
            <a:srgbClr val="FBAE40"/>
          </p15:clr>
        </p15:guide>
        <p15:guide id="5" pos="10954" userDrawn="1">
          <p15:clr>
            <a:srgbClr val="FBAE40"/>
          </p15:clr>
        </p15:guide>
        <p15:guide id="6" pos="57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6137" y="2564212"/>
            <a:ext cx="15773400" cy="4278445"/>
          </a:xfrm>
          <a:prstGeom prst="rect">
            <a:avLst/>
          </a:prstGeom>
        </p:spPr>
        <p:txBody>
          <a:bodyPr anchor="ctr"/>
          <a:lstStyle>
            <a:lvl1pPr>
              <a:defRPr sz="8999"/>
            </a:lvl1pPr>
          </a:lstStyle>
          <a:p>
            <a:r>
              <a:rPr lang="en-US" dirty="0"/>
              <a:t>Click to edit Master title style</a:t>
            </a:r>
          </a:p>
        </p:txBody>
      </p:sp>
      <p:sp>
        <p:nvSpPr>
          <p:cNvPr id="3" name="Text Placeholder 2"/>
          <p:cNvSpPr>
            <a:spLocks noGrp="1"/>
          </p:cNvSpPr>
          <p:nvPr>
            <p:ph type="body" idx="1"/>
          </p:nvPr>
        </p:nvSpPr>
        <p:spPr>
          <a:xfrm>
            <a:off x="786137" y="6883133"/>
            <a:ext cx="15773400" cy="2249933"/>
          </a:xfrm>
          <a:prstGeom prst="rect">
            <a:avLst/>
          </a:prstGeom>
        </p:spPr>
        <p:txBody>
          <a:bodyPr/>
          <a:lstStyle>
            <a:lvl1pPr marL="0" indent="0">
              <a:buNone/>
              <a:defRPr sz="3600" cap="all" baseline="0">
                <a:solidFill>
                  <a:schemeClr val="tx1">
                    <a:tint val="75000"/>
                  </a:schemeClr>
                </a:solidFill>
              </a:defRPr>
            </a:lvl1pPr>
            <a:lvl2pPr marL="685709" indent="0">
              <a:buNone/>
              <a:defRPr sz="3000">
                <a:solidFill>
                  <a:schemeClr val="tx1">
                    <a:tint val="75000"/>
                  </a:schemeClr>
                </a:solidFill>
              </a:defRPr>
            </a:lvl2pPr>
            <a:lvl3pPr marL="1371417" indent="0">
              <a:buNone/>
              <a:defRPr sz="2700">
                <a:solidFill>
                  <a:schemeClr val="tx1">
                    <a:tint val="75000"/>
                  </a:schemeClr>
                </a:solidFill>
              </a:defRPr>
            </a:lvl3pPr>
            <a:lvl4pPr marL="2057126" indent="0">
              <a:buNone/>
              <a:defRPr sz="2400">
                <a:solidFill>
                  <a:schemeClr val="tx1">
                    <a:tint val="75000"/>
                  </a:schemeClr>
                </a:solidFill>
              </a:defRPr>
            </a:lvl4pPr>
            <a:lvl5pPr marL="2742834" indent="0">
              <a:buNone/>
              <a:defRPr sz="2400">
                <a:solidFill>
                  <a:schemeClr val="tx1">
                    <a:tint val="75000"/>
                  </a:schemeClr>
                </a:solidFill>
              </a:defRPr>
            </a:lvl5pPr>
            <a:lvl6pPr marL="3428543" indent="0">
              <a:buNone/>
              <a:defRPr sz="2400">
                <a:solidFill>
                  <a:schemeClr val="tx1">
                    <a:tint val="75000"/>
                  </a:schemeClr>
                </a:solidFill>
              </a:defRPr>
            </a:lvl6pPr>
            <a:lvl7pPr marL="4114251" indent="0">
              <a:buNone/>
              <a:defRPr sz="2400">
                <a:solidFill>
                  <a:schemeClr val="tx1">
                    <a:tint val="75000"/>
                  </a:schemeClr>
                </a:solidFill>
              </a:defRPr>
            </a:lvl7pPr>
            <a:lvl8pPr marL="4799960" indent="0">
              <a:buNone/>
              <a:defRPr sz="2400">
                <a:solidFill>
                  <a:schemeClr val="tx1">
                    <a:tint val="75000"/>
                  </a:schemeClr>
                </a:solidFill>
              </a:defRPr>
            </a:lvl8pPr>
            <a:lvl9pPr marL="5485668" indent="0">
              <a:buNone/>
              <a:defRPr sz="2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5AA15A66-5BA5-E94C-8BBE-F20047C3BFD4}" type="datetimeFigureOut">
              <a:rPr lang="en-US" smtClean="0"/>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6D024F-D4C8-5A4A-A204-D35D5C514B7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57300" y="2738015"/>
            <a:ext cx="7772400" cy="6526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9258300" y="2738015"/>
            <a:ext cx="7772400" cy="6526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A15A66-5BA5-E94C-8BBE-F20047C3BFD4}" type="datetimeFigureOut">
              <a:rPr lang="en-US" smtClean="0"/>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D024F-D4C8-5A4A-A204-D35D5C514B79}" type="slidenum">
              <a:rPr lang="en-US" smtClean="0"/>
              <a:t>‹#›</a:t>
            </a:fld>
            <a:endParaRPr lang="en-US"/>
          </a:p>
        </p:txBody>
      </p:sp>
      <p:sp>
        <p:nvSpPr>
          <p:cNvPr id="8" name="Title 1"/>
          <p:cNvSpPr>
            <a:spLocks noGrp="1"/>
          </p:cNvSpPr>
          <p:nvPr>
            <p:ph type="title"/>
          </p:nvPr>
        </p:nvSpPr>
        <p:spPr>
          <a:xfrm>
            <a:off x="812802" y="749977"/>
            <a:ext cx="16576673" cy="1988038"/>
          </a:xfrm>
          <a:prstGeom prst="rect">
            <a:avLst/>
          </a:prstGeom>
        </p:spPr>
        <p:txBody>
          <a:bodyPr anchor="t">
            <a:normAutofit/>
          </a:bodyPr>
          <a:lstStyle>
            <a:lvl1pPr>
              <a:defRPr sz="6000" baseline="0"/>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9683" y="2521356"/>
            <a:ext cx="7736681" cy="1235677"/>
          </a:xfrm>
          <a:prstGeom prst="rect">
            <a:avLst/>
          </a:prstGeom>
        </p:spPr>
        <p:txBody>
          <a:bodyPr anchor="b"/>
          <a:lstStyle>
            <a:lvl1pPr marL="0" indent="0">
              <a:buNone/>
              <a:defRPr sz="3600" b="1"/>
            </a:lvl1pPr>
            <a:lvl2pPr marL="685709" indent="0">
              <a:buNone/>
              <a:defRPr sz="3000" b="1"/>
            </a:lvl2pPr>
            <a:lvl3pPr marL="1371417" indent="0">
              <a:buNone/>
              <a:defRPr sz="2700" b="1"/>
            </a:lvl3pPr>
            <a:lvl4pPr marL="2057126" indent="0">
              <a:buNone/>
              <a:defRPr sz="2400" b="1"/>
            </a:lvl4pPr>
            <a:lvl5pPr marL="2742834" indent="0">
              <a:buNone/>
              <a:defRPr sz="2400" b="1"/>
            </a:lvl5pPr>
            <a:lvl6pPr marL="3428543" indent="0">
              <a:buNone/>
              <a:defRPr sz="2400" b="1"/>
            </a:lvl6pPr>
            <a:lvl7pPr marL="4114251" indent="0">
              <a:buNone/>
              <a:defRPr sz="2400" b="1"/>
            </a:lvl7pPr>
            <a:lvl8pPr marL="4799960" indent="0">
              <a:buNone/>
              <a:defRPr sz="2400" b="1"/>
            </a:lvl8pPr>
            <a:lvl9pPr marL="5485668"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033"/>
            <a:ext cx="7736681" cy="552602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258300" y="2521356"/>
            <a:ext cx="7774782" cy="1235677"/>
          </a:xfrm>
          <a:prstGeom prst="rect">
            <a:avLst/>
          </a:prstGeom>
        </p:spPr>
        <p:txBody>
          <a:bodyPr anchor="b"/>
          <a:lstStyle>
            <a:lvl1pPr marL="0" indent="0">
              <a:buNone/>
              <a:defRPr sz="3600" b="1"/>
            </a:lvl1pPr>
            <a:lvl2pPr marL="685709" indent="0">
              <a:buNone/>
              <a:defRPr sz="3000" b="1"/>
            </a:lvl2pPr>
            <a:lvl3pPr marL="1371417" indent="0">
              <a:buNone/>
              <a:defRPr sz="2700" b="1"/>
            </a:lvl3pPr>
            <a:lvl4pPr marL="2057126" indent="0">
              <a:buNone/>
              <a:defRPr sz="2400" b="1"/>
            </a:lvl4pPr>
            <a:lvl5pPr marL="2742834" indent="0">
              <a:buNone/>
              <a:defRPr sz="2400" b="1"/>
            </a:lvl5pPr>
            <a:lvl6pPr marL="3428543" indent="0">
              <a:buNone/>
              <a:defRPr sz="2400" b="1"/>
            </a:lvl6pPr>
            <a:lvl7pPr marL="4114251" indent="0">
              <a:buNone/>
              <a:defRPr sz="2400" b="1"/>
            </a:lvl7pPr>
            <a:lvl8pPr marL="4799960" indent="0">
              <a:buNone/>
              <a:defRPr sz="2400" b="1"/>
            </a:lvl8pPr>
            <a:lvl9pPr marL="5485668"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033"/>
            <a:ext cx="7774782" cy="552602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A15A66-5BA5-E94C-8BBE-F20047C3BFD4}" type="datetimeFigureOut">
              <a:rPr lang="en-US" smtClean="0"/>
              <a:t>11/20/2018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6D024F-D4C8-5A4A-A204-D35D5C514B79}" type="slidenum">
              <a:rPr lang="en-US" smtClean="0"/>
              <a:t>‹#›</a:t>
            </a:fld>
            <a:endParaRPr lang="en-US"/>
          </a:p>
        </p:txBody>
      </p:sp>
      <p:sp>
        <p:nvSpPr>
          <p:cNvPr id="10" name="Title 1"/>
          <p:cNvSpPr>
            <a:spLocks noGrp="1"/>
          </p:cNvSpPr>
          <p:nvPr>
            <p:ph type="title"/>
          </p:nvPr>
        </p:nvSpPr>
        <p:spPr>
          <a:xfrm>
            <a:off x="812801" y="749977"/>
            <a:ext cx="16576673" cy="1988038"/>
          </a:xfrm>
          <a:prstGeom prst="rect">
            <a:avLst/>
          </a:prstGeom>
        </p:spPr>
        <p:txBody>
          <a:bodyPr anchor="t">
            <a:normAutofit/>
          </a:bodyPr>
          <a:lstStyle>
            <a:lvl1pPr>
              <a:defRPr sz="6000" baseline="0"/>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3479" y="752614"/>
            <a:ext cx="15773400" cy="198803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A15A66-5BA5-E94C-8BBE-F20047C3BFD4}" type="datetimeFigureOut">
              <a:rPr lang="en-US" smtClean="0"/>
              <a:t>11/20/2018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6D024F-D4C8-5A4A-A204-D35D5C514B7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A15A66-5BA5-E94C-8BBE-F20047C3BFD4}" type="datetimeFigureOut">
              <a:rPr lang="en-US" smtClean="0"/>
              <a:t>11/20/2018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6D024F-D4C8-5A4A-A204-D35D5C514B7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7774782" y="1480910"/>
            <a:ext cx="9258300" cy="7309310"/>
          </a:xfrm>
          <a:prstGeom prst="rect">
            <a:avLst/>
          </a:prstGeom>
        </p:spPr>
        <p:txBody>
          <a:bodyPr/>
          <a:lstStyle>
            <a:lvl1pPr>
              <a:defRPr sz="4799"/>
            </a:lvl1pPr>
            <a:lvl2pPr>
              <a:defRPr sz="4199"/>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59683" y="3085624"/>
            <a:ext cx="5898356" cy="5716500"/>
          </a:xfrm>
          <a:prstGeom prst="rect">
            <a:avLst/>
          </a:prstGeom>
        </p:spPr>
        <p:txBody>
          <a:bodyPr/>
          <a:lstStyle>
            <a:lvl1pPr marL="0" indent="0">
              <a:buNone/>
              <a:defRPr sz="2400"/>
            </a:lvl1pPr>
            <a:lvl2pPr marL="685709" indent="0">
              <a:buNone/>
              <a:defRPr sz="2100"/>
            </a:lvl2pPr>
            <a:lvl3pPr marL="1371417" indent="0">
              <a:buNone/>
              <a:defRPr sz="1800"/>
            </a:lvl3pPr>
            <a:lvl4pPr marL="2057126" indent="0">
              <a:buNone/>
              <a:defRPr sz="1500"/>
            </a:lvl4pPr>
            <a:lvl5pPr marL="2742834" indent="0">
              <a:buNone/>
              <a:defRPr sz="1500"/>
            </a:lvl5pPr>
            <a:lvl6pPr marL="3428543" indent="0">
              <a:buNone/>
              <a:defRPr sz="1500"/>
            </a:lvl6pPr>
            <a:lvl7pPr marL="4114251" indent="0">
              <a:buNone/>
              <a:defRPr sz="1500"/>
            </a:lvl7pPr>
            <a:lvl8pPr marL="4799960" indent="0">
              <a:buNone/>
              <a:defRPr sz="1500"/>
            </a:lvl8pPr>
            <a:lvl9pPr marL="5485668"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5AA15A66-5BA5-E94C-8BBE-F20047C3BFD4}" type="datetimeFigureOut">
              <a:rPr lang="en-US" smtClean="0"/>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D024F-D4C8-5A4A-A204-D35D5C514B79}" type="slidenum">
              <a:rPr lang="en-US" smtClean="0"/>
              <a:t>‹#›</a:t>
            </a:fld>
            <a:endParaRPr lang="en-US"/>
          </a:p>
        </p:txBody>
      </p:sp>
      <p:sp>
        <p:nvSpPr>
          <p:cNvPr id="8" name="Title 1"/>
          <p:cNvSpPr txBox="1">
            <a:spLocks/>
          </p:cNvSpPr>
          <p:nvPr userDrawn="1"/>
        </p:nvSpPr>
        <p:spPr>
          <a:xfrm>
            <a:off x="812801" y="723991"/>
            <a:ext cx="6345238" cy="4723266"/>
          </a:xfrm>
          <a:prstGeom prst="rect">
            <a:avLst/>
          </a:prstGeom>
        </p:spPr>
        <p:txBody>
          <a:bodyPr anchor="t">
            <a:normAutofit/>
          </a:bodyPr>
          <a:lstStyle>
            <a:lvl1pPr algn="l" defTabSz="1371417" rtl="0" eaLnBrk="1" latinLnBrk="0" hangingPunct="1">
              <a:lnSpc>
                <a:spcPct val="90000"/>
              </a:lnSpc>
              <a:spcBef>
                <a:spcPct val="0"/>
              </a:spcBef>
              <a:buNone/>
              <a:defRPr sz="6000" b="1" i="0" kern="1200" cap="all" baseline="0">
                <a:solidFill>
                  <a:schemeClr val="tx1"/>
                </a:solidFill>
                <a:latin typeface="arial" charset="0"/>
                <a:ea typeface="+mj-ea"/>
                <a:cs typeface="+mj-cs"/>
              </a:defRPr>
            </a:lvl1p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694"/>
            <a:ext cx="5898356" cy="2399930"/>
          </a:xfrm>
          <a:prstGeom prst="rect">
            <a:avLst/>
          </a:prstGeom>
        </p:spPr>
        <p:txBody>
          <a:bodyPr anchor="b"/>
          <a:lstStyle>
            <a:lvl1pPr>
              <a:defRPr sz="4799"/>
            </a:lvl1pPr>
          </a:lstStyle>
          <a:p>
            <a:r>
              <a:rPr lang="en-US"/>
              <a:t>Click to edit Master title style</a:t>
            </a:r>
            <a:endParaRPr lang="en-US" dirty="0"/>
          </a:p>
        </p:txBody>
      </p:sp>
      <p:sp>
        <p:nvSpPr>
          <p:cNvPr id="3" name="Picture Placeholder 2"/>
          <p:cNvSpPr>
            <a:spLocks noGrp="1" noChangeAspect="1"/>
          </p:cNvSpPr>
          <p:nvPr>
            <p:ph type="pic" idx="1"/>
          </p:nvPr>
        </p:nvSpPr>
        <p:spPr>
          <a:xfrm>
            <a:off x="7774782" y="1480910"/>
            <a:ext cx="9258300" cy="7309310"/>
          </a:xfrm>
          <a:prstGeom prst="rect">
            <a:avLst/>
          </a:prstGeom>
        </p:spPr>
        <p:txBody>
          <a:bodyPr anchor="t"/>
          <a:lstStyle>
            <a:lvl1pPr marL="0" indent="0">
              <a:buNone/>
              <a:defRPr sz="4799"/>
            </a:lvl1pPr>
            <a:lvl2pPr marL="685709" indent="0">
              <a:buNone/>
              <a:defRPr sz="4199"/>
            </a:lvl2pPr>
            <a:lvl3pPr marL="1371417" indent="0">
              <a:buNone/>
              <a:defRPr sz="3600"/>
            </a:lvl3pPr>
            <a:lvl4pPr marL="2057126" indent="0">
              <a:buNone/>
              <a:defRPr sz="3000"/>
            </a:lvl4pPr>
            <a:lvl5pPr marL="2742834" indent="0">
              <a:buNone/>
              <a:defRPr sz="3000"/>
            </a:lvl5pPr>
            <a:lvl6pPr marL="3428543" indent="0">
              <a:buNone/>
              <a:defRPr sz="3000"/>
            </a:lvl6pPr>
            <a:lvl7pPr marL="4114251" indent="0">
              <a:buNone/>
              <a:defRPr sz="3000"/>
            </a:lvl7pPr>
            <a:lvl8pPr marL="4799960" indent="0">
              <a:buNone/>
              <a:defRPr sz="3000"/>
            </a:lvl8pPr>
            <a:lvl9pPr marL="5485668" indent="0">
              <a:buNone/>
              <a:defRPr sz="3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259683" y="3085624"/>
            <a:ext cx="5898356" cy="5716500"/>
          </a:xfrm>
          <a:prstGeom prst="rect">
            <a:avLst/>
          </a:prstGeom>
        </p:spPr>
        <p:txBody>
          <a:bodyPr/>
          <a:lstStyle>
            <a:lvl1pPr marL="0" indent="0">
              <a:buNone/>
              <a:defRPr sz="2400"/>
            </a:lvl1pPr>
            <a:lvl2pPr marL="685709" indent="0">
              <a:buNone/>
              <a:defRPr sz="2100"/>
            </a:lvl2pPr>
            <a:lvl3pPr marL="1371417" indent="0">
              <a:buNone/>
              <a:defRPr sz="1800"/>
            </a:lvl3pPr>
            <a:lvl4pPr marL="2057126" indent="0">
              <a:buNone/>
              <a:defRPr sz="1500"/>
            </a:lvl4pPr>
            <a:lvl5pPr marL="2742834" indent="0">
              <a:buNone/>
              <a:defRPr sz="1500"/>
            </a:lvl5pPr>
            <a:lvl6pPr marL="3428543" indent="0">
              <a:buNone/>
              <a:defRPr sz="1500"/>
            </a:lvl6pPr>
            <a:lvl7pPr marL="4114251" indent="0">
              <a:buNone/>
              <a:defRPr sz="1500"/>
            </a:lvl7pPr>
            <a:lvl8pPr marL="4799960" indent="0">
              <a:buNone/>
              <a:defRPr sz="1500"/>
            </a:lvl8pPr>
            <a:lvl9pPr marL="5485668"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5AA15A66-5BA5-E94C-8BBE-F20047C3BFD4}" type="datetimeFigureOut">
              <a:rPr lang="en-US" smtClean="0"/>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6D024F-D4C8-5A4A-A204-D35D5C514B79}"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257300" y="9533055"/>
            <a:ext cx="4114800" cy="547603"/>
          </a:xfrm>
          <a:prstGeom prst="rect">
            <a:avLst/>
          </a:prstGeom>
        </p:spPr>
        <p:txBody>
          <a:bodyPr vert="horz" lIns="91440" tIns="45720" rIns="91440" bIns="45720" rtlCol="0" anchor="ctr"/>
          <a:lstStyle>
            <a:lvl1pPr algn="l">
              <a:defRPr sz="1800">
                <a:solidFill>
                  <a:schemeClr val="tx1">
                    <a:tint val="75000"/>
                  </a:schemeClr>
                </a:solidFill>
              </a:defRPr>
            </a:lvl1pPr>
          </a:lstStyle>
          <a:p>
            <a:fld id="{5AA15A66-5BA5-E94C-8BBE-F20047C3BFD4}" type="datetimeFigureOut">
              <a:rPr lang="en-US" smtClean="0"/>
              <a:t>11/20/2018</a:t>
            </a:fld>
            <a:endParaRPr lang="en-US"/>
          </a:p>
        </p:txBody>
      </p:sp>
      <p:sp>
        <p:nvSpPr>
          <p:cNvPr id="5" name="Footer Placeholder 4"/>
          <p:cNvSpPr>
            <a:spLocks noGrp="1"/>
          </p:cNvSpPr>
          <p:nvPr>
            <p:ph type="ftr" sz="quarter" idx="3"/>
          </p:nvPr>
        </p:nvSpPr>
        <p:spPr>
          <a:xfrm>
            <a:off x="6057900" y="9533055"/>
            <a:ext cx="6172200" cy="547603"/>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3055"/>
            <a:ext cx="4114800" cy="547603"/>
          </a:xfrm>
          <a:prstGeom prst="rect">
            <a:avLst/>
          </a:prstGeom>
        </p:spPr>
        <p:txBody>
          <a:bodyPr vert="horz" lIns="91440" tIns="45720" rIns="91440" bIns="45720" rtlCol="0" anchor="ctr"/>
          <a:lstStyle>
            <a:lvl1pPr algn="r">
              <a:defRPr sz="1800">
                <a:solidFill>
                  <a:schemeClr val="tx1">
                    <a:tint val="75000"/>
                  </a:schemeClr>
                </a:solidFill>
              </a:defRPr>
            </a:lvl1pPr>
          </a:lstStyle>
          <a:p>
            <a:fld id="{4F6D024F-D4C8-5A4A-A204-D35D5C514B79}" type="slidenum">
              <a:rPr lang="en-US" smtClean="0"/>
              <a:t>‹#›</a:t>
            </a:fld>
            <a:endParaRPr lang="en-US"/>
          </a:p>
        </p:txBody>
      </p:sp>
    </p:spTree>
    <p:extLst>
      <p:ext uri="{BB962C8B-B14F-4D97-AF65-F5344CB8AC3E}">
        <p14:creationId xmlns:p14="http://schemas.microsoft.com/office/powerpoint/2010/main" val="19216821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371417" rtl="0" eaLnBrk="1" latinLnBrk="0" hangingPunct="1">
        <a:lnSpc>
          <a:spcPct val="90000"/>
        </a:lnSpc>
        <a:spcBef>
          <a:spcPct val="0"/>
        </a:spcBef>
        <a:buNone/>
        <a:defRPr sz="6599" b="1" i="0" kern="1200" cap="all" baseline="0">
          <a:solidFill>
            <a:schemeClr val="tx1"/>
          </a:solidFill>
          <a:latin typeface="arial" charset="0"/>
          <a:ea typeface="+mj-ea"/>
          <a:cs typeface="+mj-cs"/>
        </a:defRPr>
      </a:lvl1pPr>
    </p:titleStyle>
    <p:bodyStyle>
      <a:lvl1pPr marL="342854" indent="-342854" algn="l" defTabSz="1371417" rtl="0" eaLnBrk="1" latinLnBrk="0" hangingPunct="1">
        <a:lnSpc>
          <a:spcPct val="90000"/>
        </a:lnSpc>
        <a:spcBef>
          <a:spcPts val="1500"/>
        </a:spcBef>
        <a:buFont typeface="Arial" panose="020B0604020202020204" pitchFamily="34" charset="0"/>
        <a:buChar char="•"/>
        <a:defRPr sz="4199" kern="1200" baseline="0">
          <a:solidFill>
            <a:schemeClr val="tx1"/>
          </a:solidFill>
          <a:latin typeface="arial" charset="0"/>
          <a:ea typeface="+mn-ea"/>
          <a:cs typeface="+mn-cs"/>
        </a:defRPr>
      </a:lvl1pPr>
      <a:lvl2pPr marL="1028563" indent="-342854" algn="l" defTabSz="1371417" rtl="0" eaLnBrk="1" latinLnBrk="0" hangingPunct="1">
        <a:lnSpc>
          <a:spcPct val="90000"/>
        </a:lnSpc>
        <a:spcBef>
          <a:spcPts val="750"/>
        </a:spcBef>
        <a:buFont typeface="Arial" panose="020B0604020202020204" pitchFamily="34" charset="0"/>
        <a:buChar char="•"/>
        <a:defRPr sz="3600" kern="1200" baseline="0">
          <a:solidFill>
            <a:schemeClr val="tx1"/>
          </a:solidFill>
          <a:latin typeface="arial" charset="0"/>
          <a:ea typeface="+mn-ea"/>
          <a:cs typeface="+mn-cs"/>
        </a:defRPr>
      </a:lvl2pPr>
      <a:lvl3pPr marL="1714271" indent="-342854" algn="l" defTabSz="1371417" rtl="0" eaLnBrk="1" latinLnBrk="0" hangingPunct="1">
        <a:lnSpc>
          <a:spcPct val="90000"/>
        </a:lnSpc>
        <a:spcBef>
          <a:spcPts val="750"/>
        </a:spcBef>
        <a:buFont typeface="Arial" panose="020B0604020202020204" pitchFamily="34" charset="0"/>
        <a:buChar char="•"/>
        <a:defRPr sz="3000" kern="1200" baseline="0">
          <a:solidFill>
            <a:schemeClr val="tx1"/>
          </a:solidFill>
          <a:latin typeface="arial" charset="0"/>
          <a:ea typeface="+mn-ea"/>
          <a:cs typeface="+mn-cs"/>
        </a:defRPr>
      </a:lvl3pPr>
      <a:lvl4pPr marL="2399980" indent="-342854" algn="l" defTabSz="1371417" rtl="0" eaLnBrk="1" latinLnBrk="0" hangingPunct="1">
        <a:lnSpc>
          <a:spcPct val="90000"/>
        </a:lnSpc>
        <a:spcBef>
          <a:spcPts val="750"/>
        </a:spcBef>
        <a:buFont typeface="Arial" panose="020B0604020202020204" pitchFamily="34" charset="0"/>
        <a:buChar char="•"/>
        <a:defRPr sz="2700" kern="1200" baseline="0">
          <a:solidFill>
            <a:schemeClr val="tx1"/>
          </a:solidFill>
          <a:latin typeface="arial" charset="0"/>
          <a:ea typeface="+mn-ea"/>
          <a:cs typeface="+mn-cs"/>
        </a:defRPr>
      </a:lvl4pPr>
      <a:lvl5pPr marL="3085689" indent="-342854" algn="l" defTabSz="1371417" rtl="0" eaLnBrk="1" latinLnBrk="0" hangingPunct="1">
        <a:lnSpc>
          <a:spcPct val="90000"/>
        </a:lnSpc>
        <a:spcBef>
          <a:spcPts val="750"/>
        </a:spcBef>
        <a:buFont typeface="Arial" panose="020B0604020202020204" pitchFamily="34" charset="0"/>
        <a:buChar char="•"/>
        <a:defRPr sz="2700" kern="1200" baseline="0">
          <a:solidFill>
            <a:schemeClr val="tx1"/>
          </a:solidFill>
          <a:latin typeface="arial" charset="0"/>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417" rtl="0" eaLnBrk="1" latinLnBrk="0" hangingPunct="1">
        <a:defRPr sz="2700" kern="1200">
          <a:solidFill>
            <a:schemeClr val="tx1"/>
          </a:solidFill>
          <a:latin typeface="+mn-lt"/>
          <a:ea typeface="+mn-ea"/>
          <a:cs typeface="+mn-cs"/>
        </a:defRPr>
      </a:lvl1pPr>
      <a:lvl2pPr marL="685709" algn="l" defTabSz="1371417" rtl="0" eaLnBrk="1" latinLnBrk="0" hangingPunct="1">
        <a:defRPr sz="2700" kern="1200">
          <a:solidFill>
            <a:schemeClr val="tx1"/>
          </a:solidFill>
          <a:latin typeface="+mn-lt"/>
          <a:ea typeface="+mn-ea"/>
          <a:cs typeface="+mn-cs"/>
        </a:defRPr>
      </a:lvl2pPr>
      <a:lvl3pPr marL="1371417" algn="l" defTabSz="1371417" rtl="0" eaLnBrk="1" latinLnBrk="0" hangingPunct="1">
        <a:defRPr sz="2700" kern="1200">
          <a:solidFill>
            <a:schemeClr val="tx1"/>
          </a:solidFill>
          <a:latin typeface="+mn-lt"/>
          <a:ea typeface="+mn-ea"/>
          <a:cs typeface="+mn-cs"/>
        </a:defRPr>
      </a:lvl3pPr>
      <a:lvl4pPr marL="2057126" algn="l" defTabSz="1371417" rtl="0" eaLnBrk="1" latinLnBrk="0" hangingPunct="1">
        <a:defRPr sz="2700" kern="1200">
          <a:solidFill>
            <a:schemeClr val="tx1"/>
          </a:solidFill>
          <a:latin typeface="+mn-lt"/>
          <a:ea typeface="+mn-ea"/>
          <a:cs typeface="+mn-cs"/>
        </a:defRPr>
      </a:lvl4pPr>
      <a:lvl5pPr marL="2742834" algn="l" defTabSz="1371417" rtl="0" eaLnBrk="1" latinLnBrk="0" hangingPunct="1">
        <a:defRPr sz="2700" kern="1200">
          <a:solidFill>
            <a:schemeClr val="tx1"/>
          </a:solidFill>
          <a:latin typeface="+mn-lt"/>
          <a:ea typeface="+mn-ea"/>
          <a:cs typeface="+mn-cs"/>
        </a:defRPr>
      </a:lvl5pPr>
      <a:lvl6pPr marL="3428543" algn="l" defTabSz="1371417" rtl="0" eaLnBrk="1" latinLnBrk="0" hangingPunct="1">
        <a:defRPr sz="2700" kern="1200">
          <a:solidFill>
            <a:schemeClr val="tx1"/>
          </a:solidFill>
          <a:latin typeface="+mn-lt"/>
          <a:ea typeface="+mn-ea"/>
          <a:cs typeface="+mn-cs"/>
        </a:defRPr>
      </a:lvl6pPr>
      <a:lvl7pPr marL="4114251" algn="l" defTabSz="1371417" rtl="0" eaLnBrk="1" latinLnBrk="0" hangingPunct="1">
        <a:defRPr sz="2700" kern="1200">
          <a:solidFill>
            <a:schemeClr val="tx1"/>
          </a:solidFill>
          <a:latin typeface="+mn-lt"/>
          <a:ea typeface="+mn-ea"/>
          <a:cs typeface="+mn-cs"/>
        </a:defRPr>
      </a:lvl7pPr>
      <a:lvl8pPr marL="4799960" algn="l" defTabSz="1371417" rtl="0" eaLnBrk="1" latinLnBrk="0" hangingPunct="1">
        <a:defRPr sz="2700" kern="1200">
          <a:solidFill>
            <a:schemeClr val="tx1"/>
          </a:solidFill>
          <a:latin typeface="+mn-lt"/>
          <a:ea typeface="+mn-ea"/>
          <a:cs typeface="+mn-cs"/>
        </a:defRPr>
      </a:lvl8pPr>
      <a:lvl9pPr marL="5485668" algn="l" defTabSz="1371417" rtl="0" eaLnBrk="1" latinLnBrk="0" hangingPunct="1">
        <a:defRPr sz="27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0954" userDrawn="1">
          <p15:clr>
            <a:srgbClr val="F26B43"/>
          </p15:clr>
        </p15:guide>
        <p15:guide id="2" orient="horz" pos="563" userDrawn="1">
          <p15:clr>
            <a:srgbClr val="F26B43"/>
          </p15:clr>
        </p15:guide>
        <p15:guide id="3" pos="566" userDrawn="1">
          <p15:clr>
            <a:srgbClr val="F26B43"/>
          </p15:clr>
        </p15:guide>
        <p15:guide id="6" orient="horz" pos="5916" userDrawn="1">
          <p15:clr>
            <a:srgbClr val="F26B43"/>
          </p15:clr>
        </p15:guide>
        <p15:guide id="7" orient="horz" pos="3239" userDrawn="1">
          <p15:clr>
            <a:srgbClr val="F26B43"/>
          </p15:clr>
        </p15:guide>
        <p15:guide id="8" pos="5760" userDrawn="1">
          <p15:clr>
            <a:srgbClr val="F26B43"/>
          </p15:clr>
        </p15:guide>
        <p15:guide id="9" pos="3855" userDrawn="1">
          <p15:clr>
            <a:srgbClr val="F26B43"/>
          </p15:clr>
        </p15:guide>
        <p15:guide id="10" pos="766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28.jpg"/><Relationship Id="rId7" Type="http://schemas.openxmlformats.org/officeDocument/2006/relationships/image" Target="../media/image32.e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slides/_rels/slide12.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5.emf"/><Relationship Id="rId7" Type="http://schemas.openxmlformats.org/officeDocument/2006/relationships/image" Target="../media/image37.emf"/><Relationship Id="rId2" Type="http://schemas.openxmlformats.org/officeDocument/2006/relationships/image" Target="../media/image34.JPG"/><Relationship Id="rId1" Type="http://schemas.openxmlformats.org/officeDocument/2006/relationships/slideLayout" Target="../slideLayouts/slideLayout7.xml"/><Relationship Id="rId6" Type="http://schemas.openxmlformats.org/officeDocument/2006/relationships/image" Target="../media/image29.emf"/><Relationship Id="rId5" Type="http://schemas.openxmlformats.org/officeDocument/2006/relationships/image" Target="../media/image36.emf"/><Relationship Id="rId4" Type="http://schemas.openxmlformats.org/officeDocument/2006/relationships/image" Target="../media/image31.emf"/></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44.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8804" y="3722765"/>
            <a:ext cx="8459986" cy="2359066"/>
          </a:xfrm>
          <a:prstGeom prst="rect">
            <a:avLst/>
          </a:prstGeom>
        </p:spPr>
      </p:pic>
    </p:spTree>
    <p:extLst>
      <p:ext uri="{BB962C8B-B14F-4D97-AF65-F5344CB8AC3E}">
        <p14:creationId xmlns:p14="http://schemas.microsoft.com/office/powerpoint/2010/main" val="176679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Csoportba foglalás 1"/>
          <p:cNvGrpSpPr/>
          <p:nvPr/>
        </p:nvGrpSpPr>
        <p:grpSpPr>
          <a:xfrm>
            <a:off x="2387159" y="3810738"/>
            <a:ext cx="4150114" cy="4361185"/>
            <a:chOff x="1121089" y="1997363"/>
            <a:chExt cx="2767170" cy="2907905"/>
          </a:xfrm>
        </p:grpSpPr>
        <p:sp>
          <p:nvSpPr>
            <p:cNvPr id="75" name="Szöveg helye 3">
              <a:extLst>
                <a:ext uri="{FF2B5EF4-FFF2-40B4-BE49-F238E27FC236}">
                  <a16:creationId xmlns:a16="http://schemas.microsoft.com/office/drawing/2014/main" id="{694198B8-DDA2-4C99-AAD4-E8E5C28767D4}"/>
                </a:ext>
              </a:extLst>
            </p:cNvPr>
            <p:cNvSpPr txBox="1">
              <a:spLocks/>
            </p:cNvSpPr>
            <p:nvPr/>
          </p:nvSpPr>
          <p:spPr>
            <a:xfrm>
              <a:off x="1121089" y="3689363"/>
              <a:ext cx="2767170" cy="1215905"/>
            </a:xfrm>
            <a:prstGeom prst="rect">
              <a:avLst/>
            </a:prstGeom>
          </p:spPr>
          <p:txBody>
            <a:bodyPr wrap="square" lIns="0">
              <a:spAutoFit/>
            </a:bodyPr>
            <a:lstStyle>
              <a:defPPr>
                <a:defRPr lang="hu-HU"/>
              </a:defPPr>
              <a:lvl1pPr lvl="0">
                <a:defRPr sz="1400">
                  <a:solidFill>
                    <a:prstClr val="black"/>
                  </a:solidFill>
                </a:defRPr>
              </a:lvl1pPr>
            </a:lstStyle>
            <a:p>
              <a:r>
                <a:rPr lang="en-US" sz="2250" b="1">
                  <a:solidFill>
                    <a:srgbClr val="F20F24"/>
                  </a:solidFill>
                </a:rPr>
                <a:t>Banks are sitting on </a:t>
              </a:r>
              <a:r>
                <a:rPr lang="hu-HU" sz="2250" b="1" err="1">
                  <a:solidFill>
                    <a:srgbClr val="F20F24"/>
                  </a:solidFill>
                </a:rPr>
                <a:t>plenty</a:t>
              </a:r>
              <a:r>
                <a:rPr lang="hu-HU" sz="2250" b="1">
                  <a:solidFill>
                    <a:srgbClr val="F20F24"/>
                  </a:solidFill>
                </a:rPr>
                <a:t> of </a:t>
              </a:r>
              <a:r>
                <a:rPr lang="en-US" sz="2250" b="1">
                  <a:solidFill>
                    <a:srgbClr val="F20F24"/>
                  </a:solidFill>
                </a:rPr>
                <a:t>customer data</a:t>
              </a:r>
              <a:r>
                <a:rPr lang="hu-HU" sz="2250" b="1">
                  <a:solidFill>
                    <a:srgbClr val="F20F24"/>
                  </a:solidFill>
                </a:rPr>
                <a:t>: </a:t>
              </a:r>
              <a:r>
                <a:rPr lang="hu-HU" sz="2250"/>
                <a:t>d</a:t>
              </a:r>
              <a:r>
                <a:rPr lang="en-US" sz="2250" err="1"/>
                <a:t>emographic</a:t>
              </a:r>
              <a:r>
                <a:rPr lang="en-US" sz="2250"/>
                <a:t> &amp; social background</a:t>
              </a:r>
              <a:r>
                <a:rPr lang="hu-HU" sz="2250"/>
                <a:t>, </a:t>
              </a:r>
              <a:r>
                <a:rPr lang="en-US" sz="2250"/>
                <a:t>purchase history, amounts paid</a:t>
              </a:r>
              <a:r>
                <a:rPr lang="hu-HU" sz="2250"/>
                <a:t> </a:t>
              </a:r>
              <a:r>
                <a:rPr lang="en-US" sz="2250"/>
                <a:t>household income</a:t>
              </a:r>
              <a:r>
                <a:rPr lang="hu-HU" sz="2250"/>
                <a:t>.</a:t>
              </a:r>
              <a:endParaRPr lang="en-US" sz="2250"/>
            </a:p>
          </p:txBody>
        </p:sp>
        <p:pic>
          <p:nvPicPr>
            <p:cNvPr id="98" name="Kép 9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089" y="1997363"/>
              <a:ext cx="1692000" cy="1692000"/>
            </a:xfrm>
            <a:prstGeom prst="rect">
              <a:avLst/>
            </a:prstGeom>
          </p:spPr>
        </p:pic>
      </p:grpSp>
      <p:grpSp>
        <p:nvGrpSpPr>
          <p:cNvPr id="3" name="Csoportba foglalás 2"/>
          <p:cNvGrpSpPr/>
          <p:nvPr/>
        </p:nvGrpSpPr>
        <p:grpSpPr>
          <a:xfrm>
            <a:off x="8116031" y="3810739"/>
            <a:ext cx="2999290" cy="4361184"/>
            <a:chOff x="4475107" y="1997363"/>
            <a:chExt cx="1999835" cy="2907905"/>
          </a:xfrm>
        </p:grpSpPr>
        <p:sp>
          <p:nvSpPr>
            <p:cNvPr id="79" name="Szövegdoboz 78">
              <a:extLst>
                <a:ext uri="{FF2B5EF4-FFF2-40B4-BE49-F238E27FC236}">
                  <a16:creationId xmlns:a16="http://schemas.microsoft.com/office/drawing/2014/main" id="{8F0970F5-891A-441D-AC40-31A86A72F334}"/>
                </a:ext>
              </a:extLst>
            </p:cNvPr>
            <p:cNvSpPr txBox="1"/>
            <p:nvPr/>
          </p:nvSpPr>
          <p:spPr>
            <a:xfrm>
              <a:off x="4475108" y="3689363"/>
              <a:ext cx="1999834" cy="1215905"/>
            </a:xfrm>
            <a:prstGeom prst="rect">
              <a:avLst/>
            </a:prstGeom>
          </p:spPr>
          <p:txBody>
            <a:bodyPr wrap="square" lIns="0">
              <a:spAutoFit/>
            </a:bodyPr>
            <a:lstStyle>
              <a:defPPr>
                <a:defRPr lang="hu-HU"/>
              </a:defPPr>
              <a:lvl1pPr lvl="0">
                <a:defRPr sz="1400">
                  <a:solidFill>
                    <a:prstClr val="black"/>
                  </a:solidFill>
                </a:defRPr>
              </a:lvl1pPr>
            </a:lstStyle>
            <a:p>
              <a:r>
                <a:rPr lang="en-US" sz="2250"/>
                <a:t>Monetizing data to enable</a:t>
              </a:r>
              <a:r>
                <a:rPr lang="hu-HU" sz="2250"/>
                <a:t> </a:t>
              </a:r>
              <a:r>
                <a:rPr lang="en-US" sz="2250" b="1" err="1">
                  <a:solidFill>
                    <a:srgbClr val="FF0000"/>
                  </a:solidFill>
                </a:rPr>
                <a:t>personali</a:t>
              </a:r>
              <a:r>
                <a:rPr lang="hu-HU" sz="2250" b="1">
                  <a:solidFill>
                    <a:srgbClr val="FF0000"/>
                  </a:solidFill>
                </a:rPr>
                <a:t>s</a:t>
              </a:r>
              <a:r>
                <a:rPr lang="en-US" sz="2250" b="1">
                  <a:solidFill>
                    <a:srgbClr val="FF0000"/>
                  </a:solidFill>
                </a:rPr>
                <a:t>ed, insight-driven sales </a:t>
              </a:r>
              <a:r>
                <a:rPr lang="en-US" sz="2250"/>
                <a:t>creates new opportunities.</a:t>
              </a:r>
            </a:p>
          </p:txBody>
        </p:sp>
        <p:pic>
          <p:nvPicPr>
            <p:cNvPr id="41" name="Kép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75107" y="1997363"/>
              <a:ext cx="1692000" cy="1692000"/>
            </a:xfrm>
            <a:prstGeom prst="rect">
              <a:avLst/>
            </a:prstGeom>
          </p:spPr>
        </p:pic>
      </p:grpSp>
      <p:grpSp>
        <p:nvGrpSpPr>
          <p:cNvPr id="4" name="Csoportba foglalás 3"/>
          <p:cNvGrpSpPr/>
          <p:nvPr/>
        </p:nvGrpSpPr>
        <p:grpSpPr>
          <a:xfrm>
            <a:off x="12717664" y="3810738"/>
            <a:ext cx="4240661" cy="4361185"/>
            <a:chOff x="7535657" y="1997363"/>
            <a:chExt cx="2827544" cy="2907905"/>
          </a:xfrm>
        </p:grpSpPr>
        <p:sp>
          <p:nvSpPr>
            <p:cNvPr id="76" name="Szövegdoboz 75">
              <a:extLst>
                <a:ext uri="{FF2B5EF4-FFF2-40B4-BE49-F238E27FC236}">
                  <a16:creationId xmlns:a16="http://schemas.microsoft.com/office/drawing/2014/main" id="{B463A13B-6051-4FA4-A177-86929BF11032}"/>
                </a:ext>
              </a:extLst>
            </p:cNvPr>
            <p:cNvSpPr txBox="1"/>
            <p:nvPr/>
          </p:nvSpPr>
          <p:spPr>
            <a:xfrm>
              <a:off x="7574959" y="3689363"/>
              <a:ext cx="2788242" cy="1215905"/>
            </a:xfrm>
            <a:prstGeom prst="rect">
              <a:avLst/>
            </a:prstGeom>
          </p:spPr>
          <p:txBody>
            <a:bodyPr wrap="square" lIns="0">
              <a:spAutoFit/>
            </a:bodyPr>
            <a:lstStyle>
              <a:defPPr>
                <a:defRPr lang="hu-HU"/>
              </a:defPPr>
              <a:lvl1pPr lvl="0">
                <a:defRPr sz="1400">
                  <a:solidFill>
                    <a:prstClr val="black"/>
                  </a:solidFill>
                </a:defRPr>
              </a:lvl1pPr>
            </a:lstStyle>
            <a:p>
              <a:r>
                <a:rPr lang="en-US" sz="2250" dirty="0"/>
                <a:t>Algorithms detect patterns and learn how to make </a:t>
              </a:r>
              <a:r>
                <a:rPr lang="en-US" sz="2250" b="1" dirty="0">
                  <a:solidFill>
                    <a:srgbClr val="FF0000"/>
                  </a:solidFill>
                </a:rPr>
                <a:t>predictions  and recommendations </a:t>
              </a:r>
              <a:r>
                <a:rPr lang="en-US" sz="2250" dirty="0"/>
                <a:t>by processing data and experiences</a:t>
              </a:r>
              <a:r>
                <a:rPr lang="en-US" sz="2250" i="1" dirty="0"/>
                <a:t>.</a:t>
              </a:r>
              <a:endParaRPr lang="hu-HU" sz="2250" i="1" dirty="0"/>
            </a:p>
          </p:txBody>
        </p:sp>
        <p:pic>
          <p:nvPicPr>
            <p:cNvPr id="47" name="Kép 4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35657" y="1997363"/>
              <a:ext cx="1692000" cy="1692000"/>
            </a:xfrm>
            <a:prstGeom prst="rect">
              <a:avLst/>
            </a:prstGeom>
          </p:spPr>
        </p:pic>
      </p:grpSp>
      <p:cxnSp>
        <p:nvCxnSpPr>
          <p:cNvPr id="13" name="Szögletes összekötő 12"/>
          <p:cNvCxnSpPr>
            <a:stCxn id="75" idx="2"/>
            <a:endCxn id="11" idx="2"/>
          </p:cNvCxnSpPr>
          <p:nvPr/>
        </p:nvCxnSpPr>
        <p:spPr>
          <a:xfrm rot="5400000" flipH="1" flipV="1">
            <a:off x="5295427" y="5726951"/>
            <a:ext cx="1611761" cy="3278184"/>
          </a:xfrm>
          <a:prstGeom prst="bentConnector4">
            <a:avLst>
              <a:gd name="adj1" fmla="val -14183"/>
              <a:gd name="adj2" fmla="val 81649"/>
            </a:avLst>
          </a:prstGeom>
          <a:ln w="31750" cap="rnd">
            <a:solidFill>
              <a:srgbClr val="F20F24"/>
            </a:solidFill>
            <a:prstDash val="sysDot"/>
            <a:round/>
            <a:tailEnd type="triangle"/>
          </a:ln>
        </p:spPr>
        <p:style>
          <a:lnRef idx="1">
            <a:schemeClr val="accent1"/>
          </a:lnRef>
          <a:fillRef idx="0">
            <a:schemeClr val="accent1"/>
          </a:fillRef>
          <a:effectRef idx="0">
            <a:schemeClr val="accent1"/>
          </a:effectRef>
          <a:fontRef idx="minor">
            <a:schemeClr val="tx1"/>
          </a:fontRef>
        </p:style>
      </p:cxnSp>
      <p:cxnSp>
        <p:nvCxnSpPr>
          <p:cNvPr id="16" name="Szögletes összekötő 15"/>
          <p:cNvCxnSpPr>
            <a:stCxn id="79" idx="2"/>
            <a:endCxn id="24" idx="2"/>
          </p:cNvCxnSpPr>
          <p:nvPr/>
        </p:nvCxnSpPr>
        <p:spPr>
          <a:xfrm rot="5400000" flipH="1" flipV="1">
            <a:off x="10234661" y="5953533"/>
            <a:ext cx="1599406" cy="2837374"/>
          </a:xfrm>
          <a:prstGeom prst="bentConnector4">
            <a:avLst>
              <a:gd name="adj1" fmla="val -14293"/>
              <a:gd name="adj2" fmla="val 76427"/>
            </a:avLst>
          </a:prstGeom>
          <a:ln w="31750" cap="rnd">
            <a:solidFill>
              <a:srgbClr val="F20F24"/>
            </a:solidFill>
            <a:prstDash val="sysDot"/>
            <a:round/>
            <a:tailEnd type="triangle"/>
          </a:ln>
        </p:spPr>
        <p:style>
          <a:lnRef idx="1">
            <a:schemeClr val="accent1"/>
          </a:lnRef>
          <a:fillRef idx="0">
            <a:schemeClr val="accent1"/>
          </a:fillRef>
          <a:effectRef idx="0">
            <a:schemeClr val="accent1"/>
          </a:effectRef>
          <a:fontRef idx="minor">
            <a:schemeClr val="tx1"/>
          </a:fontRef>
        </p:style>
      </p:cxnSp>
      <p:sp>
        <p:nvSpPr>
          <p:cNvPr id="11" name="Ellipszis 10"/>
          <p:cNvSpPr/>
          <p:nvPr/>
        </p:nvSpPr>
        <p:spPr>
          <a:xfrm>
            <a:off x="7740400" y="6411904"/>
            <a:ext cx="296516" cy="2965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4049"/>
          </a:p>
        </p:txBody>
      </p:sp>
      <p:sp>
        <p:nvSpPr>
          <p:cNvPr id="24" name="Ellipszis 23"/>
          <p:cNvSpPr/>
          <p:nvPr/>
        </p:nvSpPr>
        <p:spPr>
          <a:xfrm>
            <a:off x="12453051" y="6424259"/>
            <a:ext cx="296516" cy="29651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4049"/>
          </a:p>
        </p:txBody>
      </p:sp>
      <p:sp>
        <p:nvSpPr>
          <p:cNvPr id="17" name="Title 24">
            <a:extLst>
              <a:ext uri="{FF2B5EF4-FFF2-40B4-BE49-F238E27FC236}">
                <a16:creationId xmlns:a16="http://schemas.microsoft.com/office/drawing/2014/main" id="{6D49C160-2EF2-44F4-A5E1-E97328EE57A5}"/>
              </a:ext>
            </a:extLst>
          </p:cNvPr>
          <p:cNvSpPr txBox="1">
            <a:spLocks/>
          </p:cNvSpPr>
          <p:nvPr/>
        </p:nvSpPr>
        <p:spPr>
          <a:xfrm>
            <a:off x="812801" y="781468"/>
            <a:ext cx="16646523" cy="3012185"/>
          </a:xfrm>
          <a:prstGeom prst="rect">
            <a:avLst/>
          </a:prstGeom>
        </p:spPr>
        <p:txBody>
          <a:bodyPr anchor="t">
            <a:normAutofit/>
          </a:bodyPr>
          <a:lstStyle>
            <a:lvl1pPr indent="0" algn="l" defTabSz="1371417" rtl="0" eaLnBrk="1" latinLnBrk="0" hangingPunct="1">
              <a:lnSpc>
                <a:spcPct val="90000"/>
              </a:lnSpc>
              <a:spcBef>
                <a:spcPct val="0"/>
              </a:spcBef>
              <a:buNone/>
              <a:defRPr sz="6000" b="1" i="0" kern="1200" cap="all" baseline="0">
                <a:solidFill>
                  <a:schemeClr val="tx1"/>
                </a:solidFill>
                <a:latin typeface="arial" charset="0"/>
                <a:ea typeface="+mj-ea"/>
                <a:cs typeface="+mj-cs"/>
              </a:defRPr>
            </a:lvl1pPr>
          </a:lstStyle>
          <a:p>
            <a:r>
              <a:rPr lang="hu-HU" dirty="0" err="1"/>
              <a:t>Monetize</a:t>
            </a:r>
            <a:r>
              <a:rPr lang="hu-HU" dirty="0"/>
              <a:t> </a:t>
            </a:r>
            <a:r>
              <a:rPr lang="en-US" dirty="0"/>
              <a:t>DATA </a:t>
            </a:r>
            <a:r>
              <a:rPr lang="hu-HU" dirty="0" err="1"/>
              <a:t>to</a:t>
            </a:r>
            <a:r>
              <a:rPr lang="hu-HU" dirty="0"/>
              <a:t> </a:t>
            </a:r>
            <a:r>
              <a:rPr lang="hu-HU" dirty="0" err="1"/>
              <a:t>enable</a:t>
            </a:r>
            <a:r>
              <a:rPr lang="hu-HU" dirty="0"/>
              <a:t> </a:t>
            </a:r>
            <a:br>
              <a:rPr lang="hu-HU" dirty="0"/>
            </a:br>
            <a:r>
              <a:rPr lang="hu-HU" dirty="0" err="1"/>
              <a:t>personalised</a:t>
            </a:r>
            <a:r>
              <a:rPr lang="hu-HU" dirty="0"/>
              <a:t> Sales</a:t>
            </a:r>
            <a:endParaRPr lang="en-US" dirty="0"/>
          </a:p>
        </p:txBody>
      </p:sp>
    </p:spTree>
    <p:extLst>
      <p:ext uri="{BB962C8B-B14F-4D97-AF65-F5344CB8AC3E}">
        <p14:creationId xmlns:p14="http://schemas.microsoft.com/office/powerpoint/2010/main" val="4191676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3" descr="PresentationLoad.com"/>
          <p:cNvSpPr txBox="1">
            <a:spLocks noChangeArrowheads="1"/>
          </p:cNvSpPr>
          <p:nvPr/>
        </p:nvSpPr>
        <p:spPr bwMode="gray">
          <a:xfrm>
            <a:off x="898525" y="2744716"/>
            <a:ext cx="4136543" cy="369332"/>
          </a:xfrm>
          <a:prstGeom prst="rect">
            <a:avLst/>
          </a:prstGeom>
          <a:noFill/>
          <a:ln w="9525" algn="ctr">
            <a:noFill/>
            <a:miter lim="800000"/>
            <a:headEnd/>
            <a:tailEnd/>
          </a:ln>
        </p:spPr>
        <p:txBody>
          <a:bodyPr wrap="square" lIns="0" tIns="0" rIns="0" bIns="0">
            <a:spAutoFit/>
          </a:bodyPr>
          <a:lstStyle/>
          <a:p>
            <a:pPr defTabSz="801668">
              <a:spcAft>
                <a:spcPts val="600"/>
              </a:spcAft>
            </a:pPr>
            <a:r>
              <a:rPr lang="en-GB" sz="2400" b="1"/>
              <a:t>1. SUZI TRAVELS ABROAD</a:t>
            </a:r>
          </a:p>
        </p:txBody>
      </p:sp>
      <p:sp>
        <p:nvSpPr>
          <p:cNvPr id="4" name="TextBox 3"/>
          <p:cNvSpPr txBox="1"/>
          <p:nvPr/>
        </p:nvSpPr>
        <p:spPr>
          <a:xfrm>
            <a:off x="1942545" y="6120367"/>
            <a:ext cx="4940536" cy="461665"/>
          </a:xfrm>
          <a:prstGeom prst="rect">
            <a:avLst/>
          </a:prstGeom>
          <a:noFill/>
        </p:spPr>
        <p:txBody>
          <a:bodyPr wrap="square" rtlCol="0">
            <a:spAutoFit/>
          </a:bodyPr>
          <a:lstStyle/>
          <a:p>
            <a:r>
              <a:rPr lang="en-GB" sz="2400"/>
              <a:t>Card limit is set too low</a:t>
            </a:r>
          </a:p>
        </p:txBody>
      </p:sp>
      <p:sp>
        <p:nvSpPr>
          <p:cNvPr id="5" name="TextBox 22"/>
          <p:cNvSpPr txBox="1"/>
          <p:nvPr/>
        </p:nvSpPr>
        <p:spPr>
          <a:xfrm>
            <a:off x="1942545" y="3013851"/>
            <a:ext cx="5032448" cy="1938992"/>
          </a:xfrm>
          <a:prstGeom prst="rect">
            <a:avLst/>
          </a:prstGeom>
          <a:noFill/>
        </p:spPr>
        <p:txBody>
          <a:bodyPr wrap="square" rtlCol="0" anchor="t">
            <a:spAutoFit/>
          </a:bodyPr>
          <a:lstStyle/>
          <a:p>
            <a:pPr>
              <a:lnSpc>
                <a:spcPct val="200000"/>
              </a:lnSpc>
            </a:pPr>
            <a:r>
              <a:rPr lang="en-GB" sz="2400"/>
              <a:t>Transaction history </a:t>
            </a:r>
          </a:p>
          <a:p>
            <a:pPr>
              <a:lnSpc>
                <a:spcPct val="150000"/>
              </a:lnSpc>
            </a:pPr>
            <a:r>
              <a:rPr lang="en-GB" sz="2400"/>
              <a:t>Card and insurance products</a:t>
            </a:r>
          </a:p>
          <a:p>
            <a:pPr>
              <a:lnSpc>
                <a:spcPct val="150000"/>
              </a:lnSpc>
            </a:pPr>
            <a:r>
              <a:rPr lang="en-GB" sz="2400"/>
              <a:t>Location data</a:t>
            </a:r>
          </a:p>
        </p:txBody>
      </p:sp>
      <p:sp>
        <p:nvSpPr>
          <p:cNvPr id="6" name="Text Box 13" descr="PresentationLoad.com"/>
          <p:cNvSpPr txBox="1">
            <a:spLocks noChangeArrowheads="1"/>
          </p:cNvSpPr>
          <p:nvPr/>
        </p:nvSpPr>
        <p:spPr bwMode="gray">
          <a:xfrm>
            <a:off x="897916" y="5559668"/>
            <a:ext cx="6028497" cy="369332"/>
          </a:xfrm>
          <a:prstGeom prst="rect">
            <a:avLst/>
          </a:prstGeom>
          <a:noFill/>
          <a:ln w="9525" algn="ctr">
            <a:noFill/>
            <a:miter lim="800000"/>
            <a:headEnd/>
            <a:tailEnd/>
          </a:ln>
        </p:spPr>
        <p:txBody>
          <a:bodyPr wrap="square" lIns="0" tIns="0" rIns="0" bIns="0">
            <a:spAutoFit/>
          </a:bodyPr>
          <a:lstStyle/>
          <a:p>
            <a:pPr defTabSz="801668">
              <a:spcAft>
                <a:spcPts val="600"/>
              </a:spcAft>
            </a:pPr>
            <a:r>
              <a:rPr lang="en-GB" sz="2400" b="1"/>
              <a:t>2. HER BANK IDENTIFIES SOMETHING</a:t>
            </a:r>
          </a:p>
        </p:txBody>
      </p:sp>
      <p:sp>
        <p:nvSpPr>
          <p:cNvPr id="7" name="Text Box 13" descr="PresentationLoad.com"/>
          <p:cNvSpPr txBox="1">
            <a:spLocks noChangeArrowheads="1"/>
          </p:cNvSpPr>
          <p:nvPr/>
        </p:nvSpPr>
        <p:spPr bwMode="gray">
          <a:xfrm>
            <a:off x="898525" y="7326762"/>
            <a:ext cx="6028497" cy="369332"/>
          </a:xfrm>
          <a:prstGeom prst="rect">
            <a:avLst/>
          </a:prstGeom>
          <a:noFill/>
          <a:ln w="9525" algn="ctr">
            <a:noFill/>
            <a:miter lim="800000"/>
            <a:headEnd/>
            <a:tailEnd/>
          </a:ln>
        </p:spPr>
        <p:txBody>
          <a:bodyPr wrap="square" lIns="0" tIns="0" rIns="0" bIns="0">
            <a:spAutoFit/>
          </a:bodyPr>
          <a:lstStyle/>
          <a:p>
            <a:pPr defTabSz="801668">
              <a:spcAft>
                <a:spcPts val="600"/>
              </a:spcAft>
            </a:pPr>
            <a:r>
              <a:rPr lang="en-GB" sz="2400" b="1"/>
              <a:t>3. ONE-TAP BANKING</a:t>
            </a:r>
          </a:p>
        </p:txBody>
      </p:sp>
      <p:sp>
        <p:nvSpPr>
          <p:cNvPr id="8" name="TextBox 7"/>
          <p:cNvSpPr txBox="1"/>
          <p:nvPr/>
        </p:nvSpPr>
        <p:spPr>
          <a:xfrm>
            <a:off x="1942544" y="7786711"/>
            <a:ext cx="5521863" cy="830997"/>
          </a:xfrm>
          <a:prstGeom prst="rect">
            <a:avLst/>
          </a:prstGeom>
          <a:noFill/>
        </p:spPr>
        <p:txBody>
          <a:bodyPr wrap="square" rtlCol="0">
            <a:spAutoFit/>
          </a:bodyPr>
          <a:lstStyle/>
          <a:p>
            <a:r>
              <a:rPr lang="en-GB" sz="2400"/>
              <a:t>Increase card limit to a pre-calculated amount with just one tap</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37126" r="4341" b="1351"/>
          <a:stretch/>
        </p:blipFill>
        <p:spPr>
          <a:xfrm>
            <a:off x="9127509" y="8361"/>
            <a:ext cx="9167484" cy="10305252"/>
          </a:xfrm>
          <a:prstGeom prst="rect">
            <a:avLst/>
          </a:prstGeom>
        </p:spPr>
      </p:pic>
      <p:sp>
        <p:nvSpPr>
          <p:cNvPr id="15" name="Title 1"/>
          <p:cNvSpPr txBox="1">
            <a:spLocks/>
          </p:cNvSpPr>
          <p:nvPr/>
        </p:nvSpPr>
        <p:spPr>
          <a:xfrm>
            <a:off x="759533" y="733369"/>
            <a:ext cx="16576673" cy="1988038"/>
          </a:xfrm>
          <a:prstGeom prst="rect">
            <a:avLst/>
          </a:prstGeom>
        </p:spPr>
        <p:txBody>
          <a:bodyPr/>
          <a:lstStyle>
            <a:lvl1pPr algn="l" defTabSz="1371417" rtl="0" eaLnBrk="1" latinLnBrk="0" hangingPunct="1">
              <a:lnSpc>
                <a:spcPct val="90000"/>
              </a:lnSpc>
              <a:spcBef>
                <a:spcPct val="0"/>
              </a:spcBef>
              <a:buNone/>
              <a:defRPr sz="6599" b="1" i="0" kern="1200" cap="all" baseline="0">
                <a:solidFill>
                  <a:schemeClr val="tx1"/>
                </a:solidFill>
                <a:latin typeface="arial" charset="0"/>
                <a:ea typeface="+mj-ea"/>
                <a:cs typeface="+mj-cs"/>
              </a:defRPr>
            </a:lvl1pPr>
          </a:lstStyle>
          <a:p>
            <a:r>
              <a:rPr lang="hu-HU" sz="6000" err="1"/>
              <a:t>beING</a:t>
            </a:r>
            <a:r>
              <a:rPr lang="hu-HU" sz="6000"/>
              <a:t> </a:t>
            </a:r>
            <a:r>
              <a:rPr lang="hu-HU" sz="6000" err="1"/>
              <a:t>At</a:t>
            </a:r>
            <a:r>
              <a:rPr lang="hu-HU" sz="6000"/>
              <a:t> an </a:t>
            </a:r>
            <a:br>
              <a:rPr lang="hu-HU" sz="6000"/>
            </a:br>
            <a:r>
              <a:rPr lang="hu-HU" sz="6000" err="1"/>
              <a:t>airport</a:t>
            </a:r>
            <a:endParaRPr lang="en-US" sz="4000" b="0"/>
          </a:p>
        </p:txBody>
      </p:sp>
      <p:pic>
        <p:nvPicPr>
          <p:cNvPr id="2" name="Picture 1"/>
          <p:cNvPicPr>
            <a:picLocks noChangeAspect="1"/>
          </p:cNvPicPr>
          <p:nvPr/>
        </p:nvPicPr>
        <p:blipFill>
          <a:blip r:embed="rId4"/>
          <a:stretch>
            <a:fillRect/>
          </a:stretch>
        </p:blipFill>
        <p:spPr>
          <a:xfrm>
            <a:off x="1187253" y="3301142"/>
            <a:ext cx="395704" cy="370973"/>
          </a:xfrm>
          <a:prstGeom prst="rect">
            <a:avLst/>
          </a:prstGeom>
        </p:spPr>
      </p:pic>
      <p:pic>
        <p:nvPicPr>
          <p:cNvPr id="17" name="Picture 16"/>
          <p:cNvPicPr>
            <a:picLocks noChangeAspect="1"/>
          </p:cNvPicPr>
          <p:nvPr/>
        </p:nvPicPr>
        <p:blipFill>
          <a:blip r:embed="rId5"/>
          <a:stretch>
            <a:fillRect/>
          </a:stretch>
        </p:blipFill>
        <p:spPr>
          <a:xfrm>
            <a:off x="1195226" y="6159612"/>
            <a:ext cx="379758" cy="379758"/>
          </a:xfrm>
          <a:prstGeom prst="rect">
            <a:avLst/>
          </a:prstGeom>
        </p:spPr>
      </p:pic>
      <p:pic>
        <p:nvPicPr>
          <p:cNvPr id="18" name="Picture 17"/>
          <p:cNvPicPr>
            <a:picLocks noChangeAspect="1"/>
          </p:cNvPicPr>
          <p:nvPr/>
        </p:nvPicPr>
        <p:blipFill>
          <a:blip r:embed="rId6"/>
          <a:stretch>
            <a:fillRect/>
          </a:stretch>
        </p:blipFill>
        <p:spPr>
          <a:xfrm>
            <a:off x="1223133" y="4428012"/>
            <a:ext cx="336746" cy="414456"/>
          </a:xfrm>
          <a:prstGeom prst="rect">
            <a:avLst/>
          </a:prstGeom>
        </p:spPr>
      </p:pic>
      <p:pic>
        <p:nvPicPr>
          <p:cNvPr id="21" name="Picture 20"/>
          <p:cNvPicPr>
            <a:picLocks noChangeAspect="1"/>
          </p:cNvPicPr>
          <p:nvPr/>
        </p:nvPicPr>
        <p:blipFill>
          <a:blip r:embed="rId7"/>
          <a:stretch>
            <a:fillRect/>
          </a:stretch>
        </p:blipFill>
        <p:spPr>
          <a:xfrm>
            <a:off x="1170779" y="7990151"/>
            <a:ext cx="409940" cy="452347"/>
          </a:xfrm>
          <a:prstGeom prst="rect">
            <a:avLst/>
          </a:prstGeom>
        </p:spPr>
      </p:pic>
      <p:pic>
        <p:nvPicPr>
          <p:cNvPr id="22" name="Picture 21"/>
          <p:cNvPicPr>
            <a:picLocks noChangeAspect="1"/>
          </p:cNvPicPr>
          <p:nvPr/>
        </p:nvPicPr>
        <p:blipFill>
          <a:blip r:embed="rId8"/>
          <a:stretch>
            <a:fillRect/>
          </a:stretch>
        </p:blipFill>
        <p:spPr>
          <a:xfrm>
            <a:off x="1187252" y="3915320"/>
            <a:ext cx="408507" cy="319146"/>
          </a:xfrm>
          <a:prstGeom prst="rect">
            <a:avLst/>
          </a:prstGeom>
        </p:spPr>
      </p:pic>
    </p:spTree>
    <p:extLst>
      <p:ext uri="{BB962C8B-B14F-4D97-AF65-F5344CB8AC3E}">
        <p14:creationId xmlns:p14="http://schemas.microsoft.com/office/powerpoint/2010/main" val="67326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665534" y="733369"/>
            <a:ext cx="6723942" cy="1988038"/>
          </a:xfrm>
          <a:prstGeom prst="rect">
            <a:avLst/>
          </a:prstGeom>
        </p:spPr>
        <p:txBody>
          <a:bodyPr/>
          <a:lstStyle>
            <a:lvl1pPr algn="l" defTabSz="1371417" rtl="0" eaLnBrk="1" latinLnBrk="0" hangingPunct="1">
              <a:lnSpc>
                <a:spcPct val="90000"/>
              </a:lnSpc>
              <a:spcBef>
                <a:spcPct val="0"/>
              </a:spcBef>
              <a:buNone/>
              <a:defRPr sz="6599" b="1" i="0" kern="1200" cap="all" baseline="0">
                <a:solidFill>
                  <a:schemeClr val="tx1"/>
                </a:solidFill>
                <a:latin typeface="arial" charset="0"/>
                <a:ea typeface="+mj-ea"/>
                <a:cs typeface="+mj-cs"/>
              </a:defRPr>
            </a:lvl1pPr>
          </a:lstStyle>
          <a:p>
            <a:r>
              <a:rPr lang="en-US" sz="6000"/>
              <a:t>THIRD PARTY OFFERING</a:t>
            </a:r>
          </a:p>
        </p:txBody>
      </p:sp>
      <p:sp>
        <p:nvSpPr>
          <p:cNvPr id="3" name="Text Box 13" descr="PresentationLoad.com"/>
          <p:cNvSpPr txBox="1">
            <a:spLocks noChangeArrowheads="1"/>
          </p:cNvSpPr>
          <p:nvPr/>
        </p:nvSpPr>
        <p:spPr bwMode="gray">
          <a:xfrm>
            <a:off x="10804525" y="2744716"/>
            <a:ext cx="6027888" cy="738664"/>
          </a:xfrm>
          <a:prstGeom prst="rect">
            <a:avLst/>
          </a:prstGeom>
          <a:noFill/>
          <a:ln w="9525" algn="ctr">
            <a:noFill/>
            <a:miter lim="800000"/>
            <a:headEnd/>
            <a:tailEnd/>
          </a:ln>
        </p:spPr>
        <p:txBody>
          <a:bodyPr wrap="square" lIns="0" tIns="0" rIns="0" bIns="0">
            <a:spAutoFit/>
          </a:bodyPr>
          <a:lstStyle/>
          <a:p>
            <a:pPr defTabSz="801668">
              <a:spcAft>
                <a:spcPts val="600"/>
              </a:spcAft>
            </a:pPr>
            <a:r>
              <a:rPr lang="en-GB" sz="2400" b="1"/>
              <a:t>1. KATIE IS AN AVID RUNNER AND NEAR    </a:t>
            </a:r>
            <a:br>
              <a:rPr lang="en-GB" sz="2400" b="1"/>
            </a:br>
            <a:r>
              <a:rPr lang="en-GB" sz="2400" b="1"/>
              <a:t>    A SPORTS STORE</a:t>
            </a:r>
          </a:p>
        </p:txBody>
      </p:sp>
      <p:sp>
        <p:nvSpPr>
          <p:cNvPr id="4" name="Text Box 13" descr="PresentationLoad.com"/>
          <p:cNvSpPr txBox="1">
            <a:spLocks noChangeArrowheads="1"/>
          </p:cNvSpPr>
          <p:nvPr/>
        </p:nvSpPr>
        <p:spPr bwMode="gray">
          <a:xfrm>
            <a:off x="10803916" y="6382145"/>
            <a:ext cx="6028497" cy="369332"/>
          </a:xfrm>
          <a:prstGeom prst="rect">
            <a:avLst/>
          </a:prstGeom>
          <a:noFill/>
          <a:ln w="9525" algn="ctr">
            <a:noFill/>
            <a:miter lim="800000"/>
            <a:headEnd/>
            <a:tailEnd/>
          </a:ln>
        </p:spPr>
        <p:txBody>
          <a:bodyPr wrap="square" lIns="0" tIns="0" rIns="0" bIns="0">
            <a:spAutoFit/>
          </a:bodyPr>
          <a:lstStyle/>
          <a:p>
            <a:pPr defTabSz="801668">
              <a:spcAft>
                <a:spcPts val="600"/>
              </a:spcAft>
            </a:pPr>
            <a:r>
              <a:rPr lang="en-GB" sz="2400" b="1"/>
              <a:t>2. HER BANK REACTS</a:t>
            </a:r>
          </a:p>
        </p:txBody>
      </p:sp>
      <p:sp>
        <p:nvSpPr>
          <p:cNvPr id="5" name="Text Box 13" descr="PresentationLoad.com"/>
          <p:cNvSpPr txBox="1">
            <a:spLocks noChangeArrowheads="1"/>
          </p:cNvSpPr>
          <p:nvPr/>
        </p:nvSpPr>
        <p:spPr bwMode="gray">
          <a:xfrm>
            <a:off x="10804525" y="8047758"/>
            <a:ext cx="6028497" cy="369332"/>
          </a:xfrm>
          <a:prstGeom prst="rect">
            <a:avLst/>
          </a:prstGeom>
          <a:noFill/>
          <a:ln w="9525" algn="ctr">
            <a:noFill/>
            <a:miter lim="800000"/>
            <a:headEnd/>
            <a:tailEnd/>
          </a:ln>
        </p:spPr>
        <p:txBody>
          <a:bodyPr wrap="square" lIns="0" tIns="0" rIns="0" bIns="0">
            <a:spAutoFit/>
          </a:bodyPr>
          <a:lstStyle/>
          <a:p>
            <a:pPr defTabSz="801668">
              <a:spcAft>
                <a:spcPts val="600"/>
              </a:spcAft>
            </a:pPr>
            <a:r>
              <a:rPr lang="en-GB" sz="2400" b="1"/>
              <a:t>3. BUY IMMEDIATELY</a:t>
            </a:r>
          </a:p>
        </p:txBody>
      </p:sp>
      <p:sp>
        <p:nvSpPr>
          <p:cNvPr id="22" name="TextBox 22"/>
          <p:cNvSpPr txBox="1"/>
          <p:nvPr/>
        </p:nvSpPr>
        <p:spPr>
          <a:xfrm>
            <a:off x="11848545" y="3504476"/>
            <a:ext cx="5032448" cy="2492990"/>
          </a:xfrm>
          <a:prstGeom prst="rect">
            <a:avLst/>
          </a:prstGeom>
          <a:noFill/>
        </p:spPr>
        <p:txBody>
          <a:bodyPr wrap="square" rtlCol="0" anchor="t">
            <a:spAutoFit/>
          </a:bodyPr>
          <a:lstStyle/>
          <a:p>
            <a:pPr>
              <a:lnSpc>
                <a:spcPct val="200000"/>
              </a:lnSpc>
            </a:pPr>
            <a:r>
              <a:rPr lang="en-GB" sz="2400"/>
              <a:t>Transaction history </a:t>
            </a:r>
          </a:p>
          <a:p>
            <a:pPr>
              <a:lnSpc>
                <a:spcPct val="150000"/>
              </a:lnSpc>
            </a:pPr>
            <a:r>
              <a:rPr lang="en-GB" sz="2400"/>
              <a:t>SALES.UP analytics sports profile</a:t>
            </a:r>
          </a:p>
          <a:p>
            <a:pPr>
              <a:lnSpc>
                <a:spcPct val="150000"/>
              </a:lnSpc>
            </a:pPr>
            <a:r>
              <a:rPr lang="en-GB" sz="2400"/>
              <a:t>Location data</a:t>
            </a:r>
          </a:p>
          <a:p>
            <a:pPr>
              <a:lnSpc>
                <a:spcPct val="150000"/>
              </a:lnSpc>
            </a:pPr>
            <a:r>
              <a:rPr lang="en-GB" sz="2400"/>
              <a:t>Deals at partner stores</a:t>
            </a:r>
          </a:p>
        </p:txBody>
      </p:sp>
      <p:sp>
        <p:nvSpPr>
          <p:cNvPr id="23" name="TextBox 22"/>
          <p:cNvSpPr txBox="1"/>
          <p:nvPr/>
        </p:nvSpPr>
        <p:spPr>
          <a:xfrm>
            <a:off x="11848545" y="6751477"/>
            <a:ext cx="7332084" cy="830997"/>
          </a:xfrm>
          <a:prstGeom prst="rect">
            <a:avLst/>
          </a:prstGeom>
          <a:noFill/>
        </p:spPr>
        <p:txBody>
          <a:bodyPr wrap="square" rtlCol="0" anchor="t">
            <a:spAutoFit/>
          </a:bodyPr>
          <a:lstStyle/>
          <a:p>
            <a:pPr>
              <a:lnSpc>
                <a:spcPct val="200000"/>
              </a:lnSpc>
            </a:pPr>
            <a:r>
              <a:rPr lang="en-GB" sz="2400"/>
              <a:t>Push message: 15% off running shoes</a:t>
            </a:r>
          </a:p>
        </p:txBody>
      </p:sp>
      <p:sp>
        <p:nvSpPr>
          <p:cNvPr id="24" name="TextBox 23"/>
          <p:cNvSpPr txBox="1"/>
          <p:nvPr/>
        </p:nvSpPr>
        <p:spPr>
          <a:xfrm>
            <a:off x="11848545" y="8560653"/>
            <a:ext cx="8720012" cy="830997"/>
          </a:xfrm>
          <a:prstGeom prst="rect">
            <a:avLst/>
          </a:prstGeom>
          <a:noFill/>
        </p:spPr>
        <p:txBody>
          <a:bodyPr wrap="square" rtlCol="0" anchor="t">
            <a:spAutoFit/>
          </a:bodyPr>
          <a:lstStyle/>
          <a:p>
            <a:r>
              <a:rPr lang="en-GB" sz="2400"/>
              <a:t>Katie uses her bank card to activate </a:t>
            </a:r>
            <a:br>
              <a:rPr lang="en-GB" sz="2400"/>
            </a:br>
            <a:r>
              <a:rPr lang="en-GB" sz="2400"/>
              <a:t>the deal upon purchase</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4007" t="2507" r="28233"/>
          <a:stretch/>
        </p:blipFill>
        <p:spPr>
          <a:xfrm flipH="1">
            <a:off x="0" y="-30164"/>
            <a:ext cx="9144000" cy="10285414"/>
          </a:xfrm>
          <a:prstGeom prst="rect">
            <a:avLst/>
          </a:prstGeom>
        </p:spPr>
      </p:pic>
      <p:pic>
        <p:nvPicPr>
          <p:cNvPr id="7" name="Picture 6"/>
          <p:cNvPicPr>
            <a:picLocks noChangeAspect="1"/>
          </p:cNvPicPr>
          <p:nvPr/>
        </p:nvPicPr>
        <p:blipFill>
          <a:blip r:embed="rId3"/>
          <a:stretch>
            <a:fillRect/>
          </a:stretch>
        </p:blipFill>
        <p:spPr>
          <a:xfrm>
            <a:off x="10969275" y="6969398"/>
            <a:ext cx="494723" cy="494723"/>
          </a:xfrm>
          <a:prstGeom prst="rect">
            <a:avLst/>
          </a:prstGeom>
        </p:spPr>
      </p:pic>
      <p:pic>
        <p:nvPicPr>
          <p:cNvPr id="19" name="Picture 18"/>
          <p:cNvPicPr>
            <a:picLocks noChangeAspect="1"/>
          </p:cNvPicPr>
          <p:nvPr/>
        </p:nvPicPr>
        <p:blipFill>
          <a:blip r:embed="rId4"/>
          <a:stretch>
            <a:fillRect/>
          </a:stretch>
        </p:blipFill>
        <p:spPr>
          <a:xfrm>
            <a:off x="11130299" y="4884668"/>
            <a:ext cx="336746" cy="414456"/>
          </a:xfrm>
          <a:prstGeom prst="rect">
            <a:avLst/>
          </a:prstGeom>
        </p:spPr>
      </p:pic>
      <p:pic>
        <p:nvPicPr>
          <p:cNvPr id="8" name="Picture 7"/>
          <p:cNvPicPr>
            <a:picLocks noChangeAspect="1"/>
          </p:cNvPicPr>
          <p:nvPr/>
        </p:nvPicPr>
        <p:blipFill>
          <a:blip r:embed="rId5"/>
          <a:stretch>
            <a:fillRect/>
          </a:stretch>
        </p:blipFill>
        <p:spPr>
          <a:xfrm>
            <a:off x="11095586" y="4326012"/>
            <a:ext cx="406400" cy="406400"/>
          </a:xfrm>
          <a:prstGeom prst="rect">
            <a:avLst/>
          </a:prstGeom>
        </p:spPr>
      </p:pic>
      <p:pic>
        <p:nvPicPr>
          <p:cNvPr id="20" name="Picture 19"/>
          <p:cNvPicPr>
            <a:picLocks noChangeAspect="1"/>
          </p:cNvPicPr>
          <p:nvPr/>
        </p:nvPicPr>
        <p:blipFill>
          <a:blip r:embed="rId6"/>
          <a:stretch>
            <a:fillRect/>
          </a:stretch>
        </p:blipFill>
        <p:spPr>
          <a:xfrm>
            <a:off x="11130299" y="3774935"/>
            <a:ext cx="395704" cy="370973"/>
          </a:xfrm>
          <a:prstGeom prst="rect">
            <a:avLst/>
          </a:prstGeom>
        </p:spPr>
      </p:pic>
      <p:pic>
        <p:nvPicPr>
          <p:cNvPr id="9" name="Picture 8"/>
          <p:cNvPicPr>
            <a:picLocks noChangeAspect="1"/>
          </p:cNvPicPr>
          <p:nvPr/>
        </p:nvPicPr>
        <p:blipFill>
          <a:blip r:embed="rId7"/>
          <a:stretch>
            <a:fillRect/>
          </a:stretch>
        </p:blipFill>
        <p:spPr>
          <a:xfrm>
            <a:off x="11095586" y="5468304"/>
            <a:ext cx="396848" cy="423305"/>
          </a:xfrm>
          <a:prstGeom prst="rect">
            <a:avLst/>
          </a:prstGeom>
        </p:spPr>
      </p:pic>
      <p:pic>
        <p:nvPicPr>
          <p:cNvPr id="11" name="Picture 10"/>
          <p:cNvPicPr>
            <a:picLocks noChangeAspect="1"/>
          </p:cNvPicPr>
          <p:nvPr/>
        </p:nvPicPr>
        <p:blipFill>
          <a:blip r:embed="rId8"/>
          <a:stretch>
            <a:fillRect/>
          </a:stretch>
        </p:blipFill>
        <p:spPr>
          <a:xfrm>
            <a:off x="11045459" y="8760402"/>
            <a:ext cx="364221" cy="448272"/>
          </a:xfrm>
          <a:prstGeom prst="rect">
            <a:avLst/>
          </a:prstGeom>
        </p:spPr>
      </p:pic>
    </p:spTree>
    <p:extLst>
      <p:ext uri="{BB962C8B-B14F-4D97-AF65-F5344CB8AC3E}">
        <p14:creationId xmlns:p14="http://schemas.microsoft.com/office/powerpoint/2010/main" val="75511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a:xfrm>
            <a:off x="812801" y="781469"/>
            <a:ext cx="12217399" cy="1988038"/>
          </a:xfrm>
        </p:spPr>
        <p:txBody>
          <a:bodyPr>
            <a:normAutofit/>
          </a:bodyPr>
          <a:lstStyle/>
          <a:p>
            <a:r>
              <a:rPr lang="en-US" dirty="0"/>
              <a:t>BANKS</a:t>
            </a:r>
            <a:r>
              <a:rPr lang="hu-HU" dirty="0"/>
              <a:t> must </a:t>
            </a:r>
            <a:r>
              <a:rPr lang="hu-HU" dirty="0" err="1"/>
              <a:t>take</a:t>
            </a:r>
            <a:r>
              <a:rPr lang="hu-HU" dirty="0"/>
              <a:t> </a:t>
            </a:r>
            <a:r>
              <a:rPr lang="hu-HU" dirty="0" err="1"/>
              <a:t>action</a:t>
            </a:r>
            <a:endParaRPr lang="en-US" dirty="0"/>
          </a:p>
        </p:txBody>
      </p:sp>
      <p:sp>
        <p:nvSpPr>
          <p:cNvPr id="59" name="Title 24"/>
          <p:cNvSpPr txBox="1">
            <a:spLocks/>
          </p:cNvSpPr>
          <p:nvPr/>
        </p:nvSpPr>
        <p:spPr>
          <a:xfrm>
            <a:off x="812802" y="797892"/>
            <a:ext cx="9771866" cy="1988038"/>
          </a:xfrm>
          <a:prstGeom prst="rect">
            <a:avLst/>
          </a:prstGeom>
        </p:spPr>
        <p:txBody>
          <a:bodyPr anchor="t">
            <a:normAutofit fontScale="97500"/>
          </a:bodyPr>
          <a:lstStyle>
            <a:lvl1pPr algn="l" defTabSz="1371417" rtl="0" eaLnBrk="1" latinLnBrk="0" hangingPunct="1">
              <a:lnSpc>
                <a:spcPct val="90000"/>
              </a:lnSpc>
              <a:spcBef>
                <a:spcPct val="0"/>
              </a:spcBef>
              <a:buNone/>
              <a:defRPr sz="6000" b="1" i="0" kern="1200" cap="all" baseline="0">
                <a:solidFill>
                  <a:schemeClr val="tx1"/>
                </a:solidFill>
                <a:latin typeface="arial" charset="0"/>
                <a:ea typeface="+mj-ea"/>
                <a:cs typeface="+mj-cs"/>
              </a:defRPr>
            </a:lvl1pPr>
          </a:lstStyle>
          <a:p>
            <a:endParaRPr lang="en-US" dirty="0"/>
          </a:p>
        </p:txBody>
      </p:sp>
      <p:pic>
        <p:nvPicPr>
          <p:cNvPr id="16" name="Kép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1726" y="2801201"/>
            <a:ext cx="2993080" cy="4661899"/>
          </a:xfrm>
          <a:prstGeom prst="rect">
            <a:avLst/>
          </a:prstGeom>
        </p:spPr>
      </p:pic>
      <p:pic>
        <p:nvPicPr>
          <p:cNvPr id="17" name="Kép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61726" y="2801201"/>
            <a:ext cx="2993080" cy="4661899"/>
          </a:xfrm>
          <a:prstGeom prst="rect">
            <a:avLst/>
          </a:prstGeom>
        </p:spPr>
      </p:pic>
      <p:pic>
        <p:nvPicPr>
          <p:cNvPr id="19" name="Kép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2466" y="2802353"/>
            <a:ext cx="2991600" cy="4659594"/>
          </a:xfrm>
          <a:prstGeom prst="rect">
            <a:avLst/>
          </a:prstGeom>
        </p:spPr>
      </p:pic>
      <p:sp>
        <p:nvSpPr>
          <p:cNvPr id="20" name="Téglalap 19"/>
          <p:cNvSpPr/>
          <p:nvPr/>
        </p:nvSpPr>
        <p:spPr>
          <a:xfrm>
            <a:off x="5936050" y="2802353"/>
            <a:ext cx="4090087" cy="1815882"/>
          </a:xfrm>
          <a:prstGeom prst="rect">
            <a:avLst/>
          </a:prstGeom>
        </p:spPr>
        <p:txBody>
          <a:bodyPr wrap="square">
            <a:spAutoFit/>
          </a:bodyPr>
          <a:lstStyle/>
          <a:p>
            <a:r>
              <a:rPr lang="en-US" sz="2800" dirty="0"/>
              <a:t>Origination and sales generate </a:t>
            </a:r>
            <a:r>
              <a:rPr lang="en-US" sz="2800" b="1" dirty="0">
                <a:solidFill>
                  <a:srgbClr val="1791D2"/>
                </a:solidFill>
              </a:rPr>
              <a:t>65%</a:t>
            </a:r>
            <a:r>
              <a:rPr lang="en-US" sz="2800" dirty="0"/>
              <a:t> of global banking profits, totaling </a:t>
            </a:r>
            <a:r>
              <a:rPr lang="en-US" sz="2800" b="1" dirty="0">
                <a:solidFill>
                  <a:srgbClr val="1791D2"/>
                </a:solidFill>
              </a:rPr>
              <a:t>$1,152 billion. </a:t>
            </a:r>
          </a:p>
        </p:txBody>
      </p:sp>
      <p:sp>
        <p:nvSpPr>
          <p:cNvPr id="89" name="Téglalap 88"/>
          <p:cNvSpPr/>
          <p:nvPr/>
        </p:nvSpPr>
        <p:spPr>
          <a:xfrm>
            <a:off x="6722764" y="4918498"/>
            <a:ext cx="3242963" cy="1384995"/>
          </a:xfrm>
          <a:prstGeom prst="rect">
            <a:avLst/>
          </a:prstGeom>
        </p:spPr>
        <p:txBody>
          <a:bodyPr wrap="square">
            <a:spAutoFit/>
          </a:bodyPr>
          <a:lstStyle/>
          <a:p>
            <a:r>
              <a:rPr lang="en-US" sz="2800" dirty="0"/>
              <a:t>These two profit drivers are in the </a:t>
            </a:r>
            <a:r>
              <a:rPr lang="en-US" sz="2800" b="1" dirty="0">
                <a:solidFill>
                  <a:srgbClr val="E22326"/>
                </a:solidFill>
              </a:rPr>
              <a:t>biggest danger. </a:t>
            </a:r>
          </a:p>
        </p:txBody>
      </p:sp>
      <p:grpSp>
        <p:nvGrpSpPr>
          <p:cNvPr id="2" name="Csoportba foglalás 1"/>
          <p:cNvGrpSpPr/>
          <p:nvPr/>
        </p:nvGrpSpPr>
        <p:grpSpPr>
          <a:xfrm>
            <a:off x="10259647" y="7094009"/>
            <a:ext cx="5541106" cy="1810162"/>
            <a:chOff x="9830114" y="7448423"/>
            <a:chExt cx="5541106" cy="1810162"/>
          </a:xfrm>
        </p:grpSpPr>
        <p:sp>
          <p:nvSpPr>
            <p:cNvPr id="81" name="Téglalap 80"/>
            <p:cNvSpPr/>
            <p:nvPr/>
          </p:nvSpPr>
          <p:spPr>
            <a:xfrm>
              <a:off x="9830114" y="8113073"/>
              <a:ext cx="3918466" cy="954107"/>
            </a:xfrm>
            <a:prstGeom prst="rect">
              <a:avLst/>
            </a:prstGeom>
          </p:spPr>
          <p:txBody>
            <a:bodyPr wrap="square">
              <a:spAutoFit/>
            </a:bodyPr>
            <a:lstStyle/>
            <a:p>
              <a:r>
                <a:rPr lang="en-US" sz="2800" dirty="0"/>
                <a:t>Banks must take action now not to lose them. </a:t>
              </a:r>
            </a:p>
          </p:txBody>
        </p:sp>
        <p:pic>
          <p:nvPicPr>
            <p:cNvPr id="21" name="Kép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62521" y="7448423"/>
              <a:ext cx="1608699" cy="1810162"/>
            </a:xfrm>
            <a:prstGeom prst="rect">
              <a:avLst/>
            </a:prstGeom>
          </p:spPr>
        </p:pic>
      </p:grpSp>
    </p:spTree>
    <p:extLst>
      <p:ext uri="{BB962C8B-B14F-4D97-AF65-F5344CB8AC3E}">
        <p14:creationId xmlns:p14="http://schemas.microsoft.com/office/powerpoint/2010/main" val="3115911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011405" y="-18237"/>
            <a:ext cx="14396487" cy="10303649"/>
          </a:xfrm>
          <a:prstGeom prst="rect">
            <a:avLst/>
          </a:prstGeom>
        </p:spPr>
      </p:pic>
      <p:pic>
        <p:nvPicPr>
          <p:cNvPr id="7" name="Picture 6"/>
          <p:cNvPicPr>
            <a:picLocks noChangeAspect="1"/>
          </p:cNvPicPr>
          <p:nvPr/>
        </p:nvPicPr>
        <p:blipFill rotWithShape="1">
          <a:blip r:embed="rId4" cstate="hqprint">
            <a:extLst>
              <a:ext uri="{28A0092B-C50C-407E-A947-70E740481C1C}">
                <a14:useLocalDpi xmlns:a14="http://schemas.microsoft.com/office/drawing/2010/main"/>
              </a:ext>
            </a:extLst>
          </a:blip>
          <a:srcRect l="35202" r="23386"/>
          <a:stretch/>
        </p:blipFill>
        <p:spPr>
          <a:xfrm>
            <a:off x="0" y="-18236"/>
            <a:ext cx="15163209" cy="10299504"/>
          </a:xfrm>
          <a:prstGeom prst="rect">
            <a:avLst/>
          </a:prstGeom>
        </p:spPr>
      </p:pic>
      <p:sp>
        <p:nvSpPr>
          <p:cNvPr id="4" name="Title 1"/>
          <p:cNvSpPr>
            <a:spLocks noGrp="1"/>
          </p:cNvSpPr>
          <p:nvPr>
            <p:ph type="title"/>
          </p:nvPr>
        </p:nvSpPr>
        <p:spPr>
          <a:xfrm>
            <a:off x="812801" y="3467152"/>
            <a:ext cx="16576673" cy="2827005"/>
          </a:xfrm>
        </p:spPr>
        <p:txBody>
          <a:bodyPr anchor="ctr">
            <a:noAutofit/>
          </a:bodyPr>
          <a:lstStyle/>
          <a:p>
            <a:r>
              <a:rPr lang="en-US" sz="6600" dirty="0"/>
              <a:t>THE DIGITAL </a:t>
            </a:r>
            <a:br>
              <a:rPr lang="en-US" sz="6600" dirty="0"/>
            </a:br>
            <a:r>
              <a:rPr lang="en-US" sz="6600" dirty="0"/>
              <a:t>SALES COMPANY</a:t>
            </a:r>
            <a:br>
              <a:rPr lang="en-US" sz="6600" dirty="0"/>
            </a:br>
            <a:r>
              <a:rPr lang="en-US" sz="6600" dirty="0"/>
              <a:t>FOR BANKS</a:t>
            </a:r>
          </a:p>
        </p:txBody>
      </p:sp>
      <p:pic>
        <p:nvPicPr>
          <p:cNvPr id="5" name="Picture 4"/>
          <p:cNvPicPr>
            <a:picLocks noChangeAspect="1"/>
          </p:cNvPicPr>
          <p:nvPr/>
        </p:nvPicPr>
        <p:blipFill>
          <a:blip r:embed="rId5"/>
          <a:stretch>
            <a:fillRect/>
          </a:stretch>
        </p:blipFill>
        <p:spPr>
          <a:xfrm>
            <a:off x="15588465" y="893763"/>
            <a:ext cx="1801008" cy="502211"/>
          </a:xfrm>
          <a:prstGeom prst="rect">
            <a:avLst/>
          </a:prstGeom>
        </p:spPr>
      </p:pic>
    </p:spTree>
    <p:extLst>
      <p:ext uri="{BB962C8B-B14F-4D97-AF65-F5344CB8AC3E}">
        <p14:creationId xmlns:p14="http://schemas.microsoft.com/office/powerpoint/2010/main" val="532047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p:cNvPicPr>
            <a:picLocks noChangeAspect="1"/>
          </p:cNvPicPr>
          <p:nvPr/>
        </p:nvPicPr>
        <p:blipFill rotWithShape="1">
          <a:blip r:embed="rId3"/>
          <a:srcRect l="18135" t="6257" r="19847" b="6257"/>
          <a:stretch/>
        </p:blipFill>
        <p:spPr>
          <a:xfrm>
            <a:off x="-1" y="1"/>
            <a:ext cx="10918935" cy="10285412"/>
          </a:xfrm>
          <a:prstGeom prst="rect">
            <a:avLst/>
          </a:prstGeom>
        </p:spPr>
      </p:pic>
      <p:sp>
        <p:nvSpPr>
          <p:cNvPr id="3" name="Tartalom helye 7">
            <a:extLst>
              <a:ext uri="{FF2B5EF4-FFF2-40B4-BE49-F238E27FC236}">
                <a16:creationId xmlns:a16="http://schemas.microsoft.com/office/drawing/2014/main" id="{A4EA617D-0C54-4702-BBD1-2D020C0B6957}"/>
              </a:ext>
            </a:extLst>
          </p:cNvPr>
          <p:cNvSpPr txBox="1">
            <a:spLocks/>
          </p:cNvSpPr>
          <p:nvPr/>
        </p:nvSpPr>
        <p:spPr>
          <a:xfrm>
            <a:off x="11716332" y="3553412"/>
            <a:ext cx="6571668" cy="1382058"/>
          </a:xfrm>
          <a:prstGeom prst="rect">
            <a:avLst/>
          </a:prstGeom>
        </p:spPr>
        <p:txBody>
          <a:bodyPr anchor="t">
            <a:noAutofit/>
          </a:bodyPr>
          <a:lstStyle>
            <a:lvl1pPr marL="342854" indent="-342854" algn="l" defTabSz="1371417" rtl="0" eaLnBrk="1" latinLnBrk="0" hangingPunct="1">
              <a:lnSpc>
                <a:spcPct val="90000"/>
              </a:lnSpc>
              <a:spcBef>
                <a:spcPts val="1500"/>
              </a:spcBef>
              <a:buFont typeface="Arial" panose="020B0604020202020204" pitchFamily="34" charset="0"/>
              <a:buChar char="•"/>
              <a:defRPr sz="4199" kern="1200" baseline="0">
                <a:solidFill>
                  <a:schemeClr val="tx1"/>
                </a:solidFill>
                <a:latin typeface="arial" charset="0"/>
                <a:ea typeface="+mn-ea"/>
                <a:cs typeface="+mn-cs"/>
              </a:defRPr>
            </a:lvl1pPr>
            <a:lvl2pPr marL="1028563" indent="-342854" algn="l" defTabSz="1371417" rtl="0" eaLnBrk="1" latinLnBrk="0" hangingPunct="1">
              <a:lnSpc>
                <a:spcPct val="90000"/>
              </a:lnSpc>
              <a:spcBef>
                <a:spcPts val="750"/>
              </a:spcBef>
              <a:buFont typeface="Arial" panose="020B0604020202020204" pitchFamily="34" charset="0"/>
              <a:buChar char="•"/>
              <a:defRPr sz="3600" kern="1200" baseline="0">
                <a:solidFill>
                  <a:schemeClr val="tx1"/>
                </a:solidFill>
                <a:latin typeface="arial" charset="0"/>
                <a:ea typeface="+mn-ea"/>
                <a:cs typeface="+mn-cs"/>
              </a:defRPr>
            </a:lvl2pPr>
            <a:lvl3pPr marL="1714271" indent="-342854" algn="l" defTabSz="1371417" rtl="0" eaLnBrk="1" latinLnBrk="0" hangingPunct="1">
              <a:lnSpc>
                <a:spcPct val="90000"/>
              </a:lnSpc>
              <a:spcBef>
                <a:spcPts val="750"/>
              </a:spcBef>
              <a:buFont typeface="Arial" panose="020B0604020202020204" pitchFamily="34" charset="0"/>
              <a:buChar char="•"/>
              <a:defRPr sz="3000" kern="1200" baseline="0">
                <a:solidFill>
                  <a:schemeClr val="tx1"/>
                </a:solidFill>
                <a:latin typeface="arial" charset="0"/>
                <a:ea typeface="+mn-ea"/>
                <a:cs typeface="+mn-cs"/>
              </a:defRPr>
            </a:lvl3pPr>
            <a:lvl4pPr marL="2399980" indent="-342854" algn="l" defTabSz="1371417" rtl="0" eaLnBrk="1" latinLnBrk="0" hangingPunct="1">
              <a:lnSpc>
                <a:spcPct val="90000"/>
              </a:lnSpc>
              <a:spcBef>
                <a:spcPts val="750"/>
              </a:spcBef>
              <a:buFont typeface="Arial" panose="020B0604020202020204" pitchFamily="34" charset="0"/>
              <a:buChar char="•"/>
              <a:defRPr sz="2700" kern="1200" baseline="0">
                <a:solidFill>
                  <a:schemeClr val="tx1"/>
                </a:solidFill>
                <a:latin typeface="arial" charset="0"/>
                <a:ea typeface="+mn-ea"/>
                <a:cs typeface="+mn-cs"/>
              </a:defRPr>
            </a:lvl4pPr>
            <a:lvl5pPr marL="3085689" indent="-342854" algn="l" defTabSz="1371417" rtl="0" eaLnBrk="1" latinLnBrk="0" hangingPunct="1">
              <a:lnSpc>
                <a:spcPct val="90000"/>
              </a:lnSpc>
              <a:spcBef>
                <a:spcPts val="750"/>
              </a:spcBef>
              <a:buFont typeface="Arial" panose="020B0604020202020204" pitchFamily="34" charset="0"/>
              <a:buChar char="•"/>
              <a:defRPr sz="2700" kern="1200" baseline="0">
                <a:solidFill>
                  <a:schemeClr val="tx1"/>
                </a:solidFill>
                <a:latin typeface="arial" charset="0"/>
                <a:ea typeface="+mn-ea"/>
                <a:cs typeface="+mn-cs"/>
              </a:defRPr>
            </a:lvl5pPr>
            <a:lvl6pPr marL="3771397"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106"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2814"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523" indent="-342854" algn="l" defTabSz="1371417"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None/>
            </a:pPr>
            <a:r>
              <a:rPr lang="hu-HU" sz="5400" b="1" dirty="0">
                <a:solidFill>
                  <a:schemeClr val="tx1">
                    <a:lumMod val="85000"/>
                    <a:lumOff val="15000"/>
                  </a:schemeClr>
                </a:solidFill>
                <a:latin typeface="+mn-lt"/>
                <a:cs typeface="Helvetica" panose="020B0604020202020204" pitchFamily="34" charset="0"/>
              </a:rPr>
              <a:t>BALÁZS </a:t>
            </a:r>
            <a:r>
              <a:rPr lang="hu-HU" sz="5400" b="1" dirty="0">
                <a:solidFill>
                  <a:schemeClr val="tx1">
                    <a:lumMod val="85000"/>
                    <a:lumOff val="15000"/>
                  </a:schemeClr>
                </a:solidFill>
                <a:cs typeface="Helvetica" panose="020B0604020202020204" pitchFamily="34" charset="0"/>
              </a:rPr>
              <a:t>VINNAI</a:t>
            </a:r>
            <a:endParaRPr lang="en-GB" sz="5400" b="1" dirty="0">
              <a:solidFill>
                <a:schemeClr val="tx1">
                  <a:lumMod val="85000"/>
                  <a:lumOff val="15000"/>
                </a:schemeClr>
              </a:solidFill>
              <a:latin typeface="+mn-lt"/>
              <a:cs typeface="Helvetica" panose="020B0604020202020204" pitchFamily="34" charset="0"/>
            </a:endParaRPr>
          </a:p>
          <a:p>
            <a:pPr marL="0" indent="0">
              <a:buFont typeface="Arial" panose="020B0604020202020204" pitchFamily="34" charset="0"/>
              <a:buNone/>
            </a:pPr>
            <a:r>
              <a:rPr lang="hu-HU" sz="2400" cap="all" dirty="0" err="1">
                <a:latin typeface="+mn-lt"/>
                <a:ea typeface="Helvetica Light" charset="0"/>
                <a:cs typeface="Helvetica Light" charset="0"/>
              </a:rPr>
              <a:t>President</a:t>
            </a:r>
            <a:endParaRPr lang="en-GB" sz="2400" cap="all" dirty="0">
              <a:latin typeface="+mn-lt"/>
              <a:ea typeface="Helvetica Light" charset="0"/>
              <a:cs typeface="Helvetica Light" charset="0"/>
            </a:endParaRPr>
          </a:p>
          <a:p>
            <a:pPr marL="0" indent="0">
              <a:buFont typeface="Arial" panose="020B0604020202020204" pitchFamily="34" charset="0"/>
              <a:buNone/>
            </a:pPr>
            <a:endParaRPr lang="en-GB" sz="2400" dirty="0">
              <a:solidFill>
                <a:srgbClr val="0193DA"/>
              </a:solidFill>
              <a:latin typeface="+mn-lt"/>
              <a:cs typeface="Helvetica" panose="020B0604020202020204" pitchFamily="34" charset="0"/>
            </a:endParaRPr>
          </a:p>
        </p:txBody>
      </p:sp>
      <p:sp>
        <p:nvSpPr>
          <p:cNvPr id="4" name="TextBox 3"/>
          <p:cNvSpPr txBox="1"/>
          <p:nvPr/>
        </p:nvSpPr>
        <p:spPr>
          <a:xfrm>
            <a:off x="11716332" y="5375248"/>
            <a:ext cx="4417754" cy="1077218"/>
          </a:xfrm>
          <a:prstGeom prst="rect">
            <a:avLst/>
          </a:prstGeom>
          <a:noFill/>
        </p:spPr>
        <p:txBody>
          <a:bodyPr wrap="square" rtlCol="0">
            <a:spAutoFit/>
          </a:bodyPr>
          <a:lstStyle/>
          <a:p>
            <a:r>
              <a:rPr lang="hu-HU" sz="2000" dirty="0" err="1">
                <a:cs typeface="Helvetica" panose="020B0604020202020204" pitchFamily="34" charset="0"/>
              </a:rPr>
              <a:t>Balazs.Vinnai</a:t>
            </a:r>
            <a:r>
              <a:rPr lang="en-GB" sz="2000" dirty="0">
                <a:cs typeface="Helvetica" panose="020B0604020202020204" pitchFamily="34" charset="0"/>
              </a:rPr>
              <a:t>@wup.</a:t>
            </a:r>
            <a:r>
              <a:rPr lang="hu-HU" sz="2000" dirty="0">
                <a:cs typeface="Helvetica" panose="020B0604020202020204" pitchFamily="34" charset="0"/>
              </a:rPr>
              <a:t>hu</a:t>
            </a:r>
            <a:endParaRPr lang="en-GB" sz="2000" dirty="0">
              <a:cs typeface="Helvetica" panose="020B0604020202020204" pitchFamily="34" charset="0"/>
            </a:endParaRPr>
          </a:p>
          <a:p>
            <a:r>
              <a:rPr lang="en-GB" sz="2000" dirty="0">
                <a:cs typeface="Helvetica" panose="020B0604020202020204" pitchFamily="34" charset="0"/>
              </a:rPr>
              <a:t>www.wup.digital</a:t>
            </a:r>
          </a:p>
          <a:p>
            <a:endParaRPr lang="en-US" sz="2400" dirty="0"/>
          </a:p>
        </p:txBody>
      </p:sp>
    </p:spTree>
    <p:extLst>
      <p:ext uri="{BB962C8B-B14F-4D97-AF65-F5344CB8AC3E}">
        <p14:creationId xmlns:p14="http://schemas.microsoft.com/office/powerpoint/2010/main" val="79492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u-HU"/>
          </a:p>
        </p:txBody>
      </p:sp>
      <p:pic>
        <p:nvPicPr>
          <p:cNvPr id="4" name="Content Placeholder 3"/>
          <p:cNvPicPr>
            <a:picLocks noGrp="1" noChangeAspect="1"/>
          </p:cNvPicPr>
          <p:nvPr>
            <p:ph idx="1"/>
          </p:nvPr>
        </p:nvPicPr>
        <p:blipFill rotWithShape="1">
          <a:blip r:embed="rId3">
            <a:extLst>
              <a:ext uri="{BEBA8EAE-BF5A-486C-A8C5-ECC9F3942E4B}">
                <a14:imgProps xmlns:a14="http://schemas.microsoft.com/office/drawing/2010/main">
                  <a14:imgLayer r:embed="rId4">
                    <a14:imgEffect>
                      <a14:colorTemperature colorTemp="4700"/>
                    </a14:imgEffect>
                    <a14:imgEffect>
                      <a14:saturation sat="15000"/>
                    </a14:imgEffect>
                    <a14:imgEffect>
                      <a14:brightnessContrast bright="25000" contrast="-15000"/>
                    </a14:imgEffect>
                  </a14:imgLayer>
                </a14:imgProps>
              </a:ext>
            </a:extLst>
          </a:blip>
          <a:srcRect l="11439" r="-1" b="25363"/>
          <a:stretch/>
        </p:blipFill>
        <p:spPr>
          <a:xfrm>
            <a:off x="0" y="1"/>
            <a:ext cx="18287999" cy="10285412"/>
          </a:xfrm>
        </p:spPr>
      </p:pic>
      <p:sp>
        <p:nvSpPr>
          <p:cNvPr id="5" name="Title 3"/>
          <p:cNvSpPr txBox="1">
            <a:spLocks/>
          </p:cNvSpPr>
          <p:nvPr/>
        </p:nvSpPr>
        <p:spPr>
          <a:xfrm>
            <a:off x="777394" y="-1"/>
            <a:ext cx="14674441" cy="10285413"/>
          </a:xfrm>
          <a:prstGeom prst="rect">
            <a:avLst/>
          </a:prstGeom>
        </p:spPr>
        <p:txBody>
          <a:bodyPr vert="horz" lIns="91440" tIns="45720" rIns="91440" bIns="45720" rtlCol="0" anchor="ctr">
            <a:normAutofit/>
          </a:bodyPr>
          <a:lstStyle>
            <a:lvl1pPr algn="l" defTabSz="1371417" rtl="0" eaLnBrk="1" latinLnBrk="0" hangingPunct="1">
              <a:lnSpc>
                <a:spcPct val="90000"/>
              </a:lnSpc>
              <a:spcBef>
                <a:spcPct val="0"/>
              </a:spcBef>
              <a:buNone/>
              <a:defRPr sz="6000" b="1" i="0" kern="1200" cap="all" baseline="0">
                <a:solidFill>
                  <a:schemeClr val="tx1"/>
                </a:solidFill>
                <a:latin typeface="arial" charset="0"/>
                <a:ea typeface="+mj-ea"/>
                <a:cs typeface="+mj-cs"/>
              </a:defRPr>
            </a:lvl1pPr>
          </a:lstStyle>
          <a:p>
            <a:r>
              <a:rPr lang="hu-HU" sz="8800" dirty="0" err="1"/>
              <a:t>Personalisation</a:t>
            </a:r>
            <a:r>
              <a:rPr lang="hu-HU" sz="8800" dirty="0"/>
              <a:t>: </a:t>
            </a:r>
            <a:br>
              <a:rPr lang="hu-HU" dirty="0"/>
            </a:br>
            <a:r>
              <a:rPr lang="hu-HU" sz="4400" b="0" dirty="0" err="1"/>
              <a:t>have</a:t>
            </a:r>
            <a:r>
              <a:rPr lang="hu-HU" sz="4400" b="0" dirty="0"/>
              <a:t> </a:t>
            </a:r>
            <a:r>
              <a:rPr lang="hu-HU" sz="4400" b="0" dirty="0" err="1"/>
              <a:t>we</a:t>
            </a:r>
            <a:r>
              <a:rPr lang="hu-HU" sz="4400" b="0" dirty="0"/>
              <a:t> </a:t>
            </a:r>
            <a:r>
              <a:rPr lang="hu-HU" sz="4400" b="0" dirty="0" err="1"/>
              <a:t>reached</a:t>
            </a:r>
            <a:r>
              <a:rPr lang="hu-HU" sz="4400" b="0" dirty="0"/>
              <a:t> </a:t>
            </a:r>
            <a:r>
              <a:rPr lang="hu-HU" sz="4400" b="0" dirty="0" err="1"/>
              <a:t>the</a:t>
            </a:r>
            <a:r>
              <a:rPr lang="hu-HU" sz="4400" b="0" dirty="0"/>
              <a:t> </a:t>
            </a:r>
            <a:r>
              <a:rPr lang="hu-HU" sz="4400" b="0" dirty="0" err="1"/>
              <a:t>promised</a:t>
            </a:r>
            <a:r>
              <a:rPr lang="hu-HU" sz="4400" b="0" dirty="0"/>
              <a:t> </a:t>
            </a:r>
            <a:r>
              <a:rPr lang="hu-HU" sz="4400" b="0" dirty="0" err="1"/>
              <a:t>land</a:t>
            </a:r>
            <a:r>
              <a:rPr lang="hu-HU" sz="4400" b="0" dirty="0"/>
              <a:t>?</a:t>
            </a:r>
            <a:br>
              <a:rPr lang="hu-HU" sz="4400" b="0" dirty="0"/>
            </a:br>
            <a:br>
              <a:rPr lang="hu-HU" sz="4400" dirty="0"/>
            </a:br>
            <a:br>
              <a:rPr lang="hu-HU" sz="4400" b="0" dirty="0"/>
            </a:br>
            <a:endParaRPr lang="hu-HU" sz="4400" b="0" dirty="0"/>
          </a:p>
        </p:txBody>
      </p:sp>
      <p:sp>
        <p:nvSpPr>
          <p:cNvPr id="6" name="TextBox 5"/>
          <p:cNvSpPr txBox="1"/>
          <p:nvPr/>
        </p:nvSpPr>
        <p:spPr>
          <a:xfrm>
            <a:off x="778156" y="5956168"/>
            <a:ext cx="12620387" cy="477054"/>
          </a:xfrm>
          <a:prstGeom prst="rect">
            <a:avLst/>
          </a:prstGeom>
          <a:noFill/>
        </p:spPr>
        <p:txBody>
          <a:bodyPr wrap="square" rtlCol="0">
            <a:spAutoFit/>
          </a:bodyPr>
          <a:lstStyle/>
          <a:p>
            <a:r>
              <a:rPr lang="hu-HU" sz="2500" cap="all" dirty="0"/>
              <a:t>HWSW Mobile! / 21 november 2018</a:t>
            </a:r>
          </a:p>
        </p:txBody>
      </p:sp>
      <p:pic>
        <p:nvPicPr>
          <p:cNvPr id="7" name="Picture 6"/>
          <p:cNvPicPr>
            <a:picLocks noChangeAspect="1"/>
          </p:cNvPicPr>
          <p:nvPr/>
        </p:nvPicPr>
        <p:blipFill>
          <a:blip r:embed="rId5"/>
          <a:stretch>
            <a:fillRect/>
          </a:stretch>
        </p:blipFill>
        <p:spPr>
          <a:xfrm>
            <a:off x="15588469" y="893763"/>
            <a:ext cx="1801005" cy="502210"/>
          </a:xfrm>
          <a:prstGeom prst="rect">
            <a:avLst/>
          </a:prstGeom>
        </p:spPr>
      </p:pic>
    </p:spTree>
    <p:extLst>
      <p:ext uri="{BB962C8B-B14F-4D97-AF65-F5344CB8AC3E}">
        <p14:creationId xmlns:p14="http://schemas.microsoft.com/office/powerpoint/2010/main" val="1836761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Csoportba foglalás 15">
            <a:extLst>
              <a:ext uri="{FF2B5EF4-FFF2-40B4-BE49-F238E27FC236}">
                <a16:creationId xmlns:a16="http://schemas.microsoft.com/office/drawing/2014/main" id="{624A4EDD-872E-4F75-B8B3-66A4906D507C}"/>
              </a:ext>
            </a:extLst>
          </p:cNvPr>
          <p:cNvGrpSpPr/>
          <p:nvPr/>
        </p:nvGrpSpPr>
        <p:grpSpPr>
          <a:xfrm>
            <a:off x="4886426" y="980949"/>
            <a:ext cx="8515147" cy="6088759"/>
            <a:chOff x="4127227" y="1252563"/>
            <a:chExt cx="8515147" cy="6088759"/>
          </a:xfrm>
        </p:grpSpPr>
        <p:pic>
          <p:nvPicPr>
            <p:cNvPr id="6" name="Kép 5">
              <a:extLst>
                <a:ext uri="{FF2B5EF4-FFF2-40B4-BE49-F238E27FC236}">
                  <a16:creationId xmlns:a16="http://schemas.microsoft.com/office/drawing/2014/main" id="{90109997-A2BD-4185-8C69-438FE54E7190}"/>
                </a:ext>
              </a:extLst>
            </p:cNvPr>
            <p:cNvPicPr>
              <a:picLocks noChangeAspect="1"/>
            </p:cNvPicPr>
            <p:nvPr/>
          </p:nvPicPr>
          <p:blipFill rotWithShape="1">
            <a:blip r:embed="rId3"/>
            <a:srcRect t="7991" b="8177"/>
            <a:stretch/>
          </p:blipFill>
          <p:spPr>
            <a:xfrm>
              <a:off x="4130622" y="1252563"/>
              <a:ext cx="1058674" cy="887506"/>
            </a:xfrm>
            <a:prstGeom prst="rect">
              <a:avLst/>
            </a:prstGeom>
          </p:spPr>
        </p:pic>
        <p:pic>
          <p:nvPicPr>
            <p:cNvPr id="7" name="Kép 6">
              <a:extLst>
                <a:ext uri="{FF2B5EF4-FFF2-40B4-BE49-F238E27FC236}">
                  <a16:creationId xmlns:a16="http://schemas.microsoft.com/office/drawing/2014/main" id="{0F29712E-0CBA-46A6-BCBB-7452A5E51CC5}"/>
                </a:ext>
              </a:extLst>
            </p:cNvPr>
            <p:cNvPicPr>
              <a:picLocks noChangeAspect="1"/>
            </p:cNvPicPr>
            <p:nvPr/>
          </p:nvPicPr>
          <p:blipFill>
            <a:blip r:embed="rId4"/>
            <a:stretch>
              <a:fillRect/>
            </a:stretch>
          </p:blipFill>
          <p:spPr>
            <a:xfrm>
              <a:off x="4130622" y="2706214"/>
              <a:ext cx="1058674" cy="371288"/>
            </a:xfrm>
            <a:prstGeom prst="rect">
              <a:avLst/>
            </a:prstGeom>
          </p:spPr>
        </p:pic>
        <p:pic>
          <p:nvPicPr>
            <p:cNvPr id="8" name="Kép 7">
              <a:extLst>
                <a:ext uri="{FF2B5EF4-FFF2-40B4-BE49-F238E27FC236}">
                  <a16:creationId xmlns:a16="http://schemas.microsoft.com/office/drawing/2014/main" id="{E26281E0-D0A3-45EC-9389-4CADA5A8D599}"/>
                </a:ext>
              </a:extLst>
            </p:cNvPr>
            <p:cNvPicPr>
              <a:picLocks noChangeAspect="1"/>
            </p:cNvPicPr>
            <p:nvPr/>
          </p:nvPicPr>
          <p:blipFill>
            <a:blip r:embed="rId5"/>
            <a:stretch>
              <a:fillRect/>
            </a:stretch>
          </p:blipFill>
          <p:spPr>
            <a:xfrm>
              <a:off x="4201783" y="3648317"/>
              <a:ext cx="887506" cy="887506"/>
            </a:xfrm>
            <a:prstGeom prst="rect">
              <a:avLst/>
            </a:prstGeom>
          </p:spPr>
        </p:pic>
        <p:pic>
          <p:nvPicPr>
            <p:cNvPr id="9" name="Kép 8">
              <a:extLst>
                <a:ext uri="{FF2B5EF4-FFF2-40B4-BE49-F238E27FC236}">
                  <a16:creationId xmlns:a16="http://schemas.microsoft.com/office/drawing/2014/main" id="{5A644DD5-6AC3-4EF6-8798-66B49BC382F0}"/>
                </a:ext>
              </a:extLst>
            </p:cNvPr>
            <p:cNvPicPr>
              <a:picLocks noChangeAspect="1"/>
            </p:cNvPicPr>
            <p:nvPr/>
          </p:nvPicPr>
          <p:blipFill rotWithShape="1">
            <a:blip r:embed="rId6"/>
            <a:srcRect l="18361" r="18813"/>
            <a:stretch/>
          </p:blipFill>
          <p:spPr>
            <a:xfrm>
              <a:off x="4127227" y="5106638"/>
              <a:ext cx="1062069" cy="887506"/>
            </a:xfrm>
            <a:prstGeom prst="rect">
              <a:avLst/>
            </a:prstGeom>
          </p:spPr>
        </p:pic>
        <p:pic>
          <p:nvPicPr>
            <p:cNvPr id="10" name="Kép 9">
              <a:extLst>
                <a:ext uri="{FF2B5EF4-FFF2-40B4-BE49-F238E27FC236}">
                  <a16:creationId xmlns:a16="http://schemas.microsoft.com/office/drawing/2014/main" id="{79DD7B47-FCA5-4422-B591-83CEE9F53E9C}"/>
                </a:ext>
              </a:extLst>
            </p:cNvPr>
            <p:cNvPicPr>
              <a:picLocks noChangeAspect="1"/>
            </p:cNvPicPr>
            <p:nvPr/>
          </p:nvPicPr>
          <p:blipFill>
            <a:blip r:embed="rId7"/>
            <a:stretch>
              <a:fillRect/>
            </a:stretch>
          </p:blipFill>
          <p:spPr>
            <a:xfrm>
              <a:off x="4214507" y="6417992"/>
              <a:ext cx="887506" cy="887506"/>
            </a:xfrm>
            <a:prstGeom prst="rect">
              <a:avLst/>
            </a:prstGeom>
          </p:spPr>
        </p:pic>
        <p:sp>
          <p:nvSpPr>
            <p:cNvPr id="11" name="Szövegdoboz 10">
              <a:extLst>
                <a:ext uri="{FF2B5EF4-FFF2-40B4-BE49-F238E27FC236}">
                  <a16:creationId xmlns:a16="http://schemas.microsoft.com/office/drawing/2014/main" id="{ADA19965-F370-4E65-BA8F-C8F46D389F65}"/>
                </a:ext>
              </a:extLst>
            </p:cNvPr>
            <p:cNvSpPr txBox="1"/>
            <p:nvPr/>
          </p:nvSpPr>
          <p:spPr>
            <a:xfrm>
              <a:off x="5994400" y="1252563"/>
              <a:ext cx="4762971" cy="923330"/>
            </a:xfrm>
            <a:prstGeom prst="rect">
              <a:avLst/>
            </a:prstGeom>
            <a:noFill/>
          </p:spPr>
          <p:txBody>
            <a:bodyPr wrap="none" rtlCol="0">
              <a:spAutoFit/>
            </a:bodyPr>
            <a:lstStyle/>
            <a:p>
              <a:r>
                <a:rPr lang="en-US" dirty="0"/>
                <a:t>Netflix did not kill Blockbuster.</a:t>
              </a:r>
            </a:p>
            <a:p>
              <a:r>
                <a:rPr lang="en-US" dirty="0"/>
                <a:t>Ridiculous late fees did.</a:t>
              </a:r>
              <a:endParaRPr lang="hu-HU" dirty="0"/>
            </a:p>
          </p:txBody>
        </p:sp>
        <p:sp>
          <p:nvSpPr>
            <p:cNvPr id="12" name="Szövegdoboz 11">
              <a:extLst>
                <a:ext uri="{FF2B5EF4-FFF2-40B4-BE49-F238E27FC236}">
                  <a16:creationId xmlns:a16="http://schemas.microsoft.com/office/drawing/2014/main" id="{807433B5-4447-420C-96C5-282AAB9BB80B}"/>
                </a:ext>
              </a:extLst>
            </p:cNvPr>
            <p:cNvSpPr txBox="1"/>
            <p:nvPr/>
          </p:nvSpPr>
          <p:spPr>
            <a:xfrm>
              <a:off x="5994400" y="2430193"/>
              <a:ext cx="6263253" cy="923330"/>
            </a:xfrm>
            <a:prstGeom prst="rect">
              <a:avLst/>
            </a:prstGeom>
            <a:noFill/>
          </p:spPr>
          <p:txBody>
            <a:bodyPr wrap="none" rtlCol="0">
              <a:spAutoFit/>
            </a:bodyPr>
            <a:lstStyle/>
            <a:p>
              <a:r>
                <a:rPr lang="en-US" dirty="0"/>
                <a:t>Uber did not kill the taxi business.</a:t>
              </a:r>
            </a:p>
            <a:p>
              <a:r>
                <a:rPr lang="en-US" dirty="0"/>
                <a:t>Limited taxi access and fare control did.</a:t>
              </a:r>
              <a:endParaRPr lang="hu-HU" dirty="0"/>
            </a:p>
          </p:txBody>
        </p:sp>
        <p:sp>
          <p:nvSpPr>
            <p:cNvPr id="13" name="Szövegdoboz 12">
              <a:extLst>
                <a:ext uri="{FF2B5EF4-FFF2-40B4-BE49-F238E27FC236}">
                  <a16:creationId xmlns:a16="http://schemas.microsoft.com/office/drawing/2014/main" id="{395905A9-F40A-443E-B162-CF2CB819CB32}"/>
                </a:ext>
              </a:extLst>
            </p:cNvPr>
            <p:cNvSpPr txBox="1"/>
            <p:nvPr/>
          </p:nvSpPr>
          <p:spPr>
            <a:xfrm>
              <a:off x="5994400" y="3759459"/>
              <a:ext cx="6628738" cy="923330"/>
            </a:xfrm>
            <a:prstGeom prst="rect">
              <a:avLst/>
            </a:prstGeom>
            <a:noFill/>
          </p:spPr>
          <p:txBody>
            <a:bodyPr wrap="none" rtlCol="0">
              <a:spAutoFit/>
            </a:bodyPr>
            <a:lstStyle/>
            <a:p>
              <a:r>
                <a:rPr lang="en-US" dirty="0"/>
                <a:t>Apple did not kill the music industry. </a:t>
              </a:r>
            </a:p>
            <a:p>
              <a:r>
                <a:rPr lang="en-US" dirty="0"/>
                <a:t>Being forced to buy full-length albums did.</a:t>
              </a:r>
              <a:endParaRPr lang="hu-HU" dirty="0"/>
            </a:p>
          </p:txBody>
        </p:sp>
        <p:sp>
          <p:nvSpPr>
            <p:cNvPr id="14" name="Szövegdoboz 13">
              <a:extLst>
                <a:ext uri="{FF2B5EF4-FFF2-40B4-BE49-F238E27FC236}">
                  <a16:creationId xmlns:a16="http://schemas.microsoft.com/office/drawing/2014/main" id="{111DDAB3-C5D4-4816-8DA9-D6D46C9EEB10}"/>
                </a:ext>
              </a:extLst>
            </p:cNvPr>
            <p:cNvSpPr txBox="1"/>
            <p:nvPr/>
          </p:nvSpPr>
          <p:spPr>
            <a:xfrm>
              <a:off x="5994397" y="5088726"/>
              <a:ext cx="6628738" cy="923330"/>
            </a:xfrm>
            <a:prstGeom prst="rect">
              <a:avLst/>
            </a:prstGeom>
            <a:noFill/>
          </p:spPr>
          <p:txBody>
            <a:bodyPr wrap="none" rtlCol="0">
              <a:spAutoFit/>
            </a:bodyPr>
            <a:lstStyle/>
            <a:p>
              <a:r>
                <a:rPr lang="en-US" dirty="0"/>
                <a:t>Amazon did not kill other retailers. </a:t>
              </a:r>
            </a:p>
            <a:p>
              <a:r>
                <a:rPr lang="en-US" dirty="0"/>
                <a:t>Bad customer service and experience did.</a:t>
              </a:r>
              <a:endParaRPr lang="hu-HU" dirty="0"/>
            </a:p>
          </p:txBody>
        </p:sp>
        <p:sp>
          <p:nvSpPr>
            <p:cNvPr id="15" name="Szövegdoboz 14">
              <a:extLst>
                <a:ext uri="{FF2B5EF4-FFF2-40B4-BE49-F238E27FC236}">
                  <a16:creationId xmlns:a16="http://schemas.microsoft.com/office/drawing/2014/main" id="{11034F0C-0A63-456F-9E84-CBAF9A38F1FA}"/>
                </a:ext>
              </a:extLst>
            </p:cNvPr>
            <p:cNvSpPr txBox="1"/>
            <p:nvPr/>
          </p:nvSpPr>
          <p:spPr>
            <a:xfrm>
              <a:off x="5994400" y="6417992"/>
              <a:ext cx="6647974" cy="923330"/>
            </a:xfrm>
            <a:prstGeom prst="rect">
              <a:avLst/>
            </a:prstGeom>
            <a:noFill/>
          </p:spPr>
          <p:txBody>
            <a:bodyPr wrap="none" rtlCol="0">
              <a:spAutoFit/>
            </a:bodyPr>
            <a:lstStyle/>
            <a:p>
              <a:r>
                <a:rPr lang="en-US" dirty="0"/>
                <a:t>Airbnb did not kill the hotel industry. </a:t>
              </a:r>
            </a:p>
            <a:p>
              <a:r>
                <a:rPr lang="en-US" dirty="0"/>
                <a:t>Limited availability and pricing options did.</a:t>
              </a:r>
              <a:endParaRPr lang="hu-HU" dirty="0"/>
            </a:p>
          </p:txBody>
        </p:sp>
      </p:grpSp>
      <p:sp>
        <p:nvSpPr>
          <p:cNvPr id="17" name="Szövegdoboz 16">
            <a:extLst>
              <a:ext uri="{FF2B5EF4-FFF2-40B4-BE49-F238E27FC236}">
                <a16:creationId xmlns:a16="http://schemas.microsoft.com/office/drawing/2014/main" id="{7528A508-1471-40E9-B638-0EA9C1884536}"/>
              </a:ext>
            </a:extLst>
          </p:cNvPr>
          <p:cNvSpPr txBox="1"/>
          <p:nvPr/>
        </p:nvSpPr>
        <p:spPr>
          <a:xfrm>
            <a:off x="2656326" y="7766998"/>
            <a:ext cx="12975348" cy="1754326"/>
          </a:xfrm>
          <a:prstGeom prst="rect">
            <a:avLst/>
          </a:prstGeom>
          <a:noFill/>
        </p:spPr>
        <p:txBody>
          <a:bodyPr wrap="none" rtlCol="0">
            <a:spAutoFit/>
          </a:bodyPr>
          <a:lstStyle/>
          <a:p>
            <a:pPr algn="ctr"/>
            <a:r>
              <a:rPr lang="en-US" sz="3600" b="1" dirty="0"/>
              <a:t>TECHNOLOGY BY ITSELF IS NOT THE REAL DISRUPTOR.</a:t>
            </a:r>
          </a:p>
          <a:p>
            <a:pPr algn="ctr"/>
            <a:r>
              <a:rPr lang="en-US" sz="3600" b="1" dirty="0"/>
              <a:t>BEING NON-CUSTOMER CENTRIC IS THE </a:t>
            </a:r>
            <a:br>
              <a:rPr lang="hu-HU" sz="3600" b="1" dirty="0"/>
            </a:br>
            <a:r>
              <a:rPr lang="en-US" sz="3600" b="1" dirty="0"/>
              <a:t>BIGGEST THREAT TO ANY BUSINESS.</a:t>
            </a:r>
            <a:endParaRPr lang="hu-HU" sz="3600" b="1" dirty="0"/>
          </a:p>
        </p:txBody>
      </p:sp>
    </p:spTree>
    <p:extLst>
      <p:ext uri="{BB962C8B-B14F-4D97-AF65-F5344CB8AC3E}">
        <p14:creationId xmlns:p14="http://schemas.microsoft.com/office/powerpoint/2010/main" val="2055041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572823" y="0"/>
            <a:ext cx="17142353" cy="10285412"/>
          </a:xfrm>
          <a:prstGeom prst="rect">
            <a:avLst/>
          </a:prstGeom>
        </p:spPr>
      </p:pic>
    </p:spTree>
    <p:extLst>
      <p:ext uri="{BB962C8B-B14F-4D97-AF65-F5344CB8AC3E}">
        <p14:creationId xmlns:p14="http://schemas.microsoft.com/office/powerpoint/2010/main" val="4152706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descr="A képen személy, épület, tartás, kültéri látható&#10;&#10;Ez egy automatikusan létrehozott leírás.">
            <a:extLst>
              <a:ext uri="{FF2B5EF4-FFF2-40B4-BE49-F238E27FC236}">
                <a16:creationId xmlns:a16="http://schemas.microsoft.com/office/drawing/2014/main" id="{E9703505-9B57-4604-BDC4-6F7BABBE3927}"/>
              </a:ext>
            </a:extLst>
          </p:cNvPr>
          <p:cNvPicPr>
            <a:picLocks noChangeAspect="1"/>
          </p:cNvPicPr>
          <p:nvPr/>
        </p:nvPicPr>
        <p:blipFill rotWithShape="1">
          <a:blip r:embed="rId3"/>
          <a:srcRect t="7825" b="7812"/>
          <a:stretch/>
        </p:blipFill>
        <p:spPr>
          <a:xfrm>
            <a:off x="0" y="0"/>
            <a:ext cx="18288000" cy="10285413"/>
          </a:xfrm>
          <a:prstGeom prst="rect">
            <a:avLst/>
          </a:prstGeom>
        </p:spPr>
      </p:pic>
      <p:sp>
        <p:nvSpPr>
          <p:cNvPr id="4" name="Title 3"/>
          <p:cNvSpPr txBox="1">
            <a:spLocks/>
          </p:cNvSpPr>
          <p:nvPr/>
        </p:nvSpPr>
        <p:spPr>
          <a:xfrm>
            <a:off x="417352" y="7670908"/>
            <a:ext cx="11404922" cy="3269233"/>
          </a:xfrm>
          <a:prstGeom prst="rect">
            <a:avLst/>
          </a:prstGeom>
        </p:spPr>
        <p:txBody>
          <a:bodyPr vert="horz" lIns="91440" tIns="45720" rIns="91440" bIns="45720" rtlCol="0" anchor="t">
            <a:normAutofit/>
          </a:bodyPr>
          <a:lstStyle>
            <a:lvl1pPr algn="l" defTabSz="1371417" rtl="0" eaLnBrk="1" latinLnBrk="0" hangingPunct="1">
              <a:lnSpc>
                <a:spcPct val="90000"/>
              </a:lnSpc>
              <a:spcBef>
                <a:spcPct val="0"/>
              </a:spcBef>
              <a:buNone/>
              <a:defRPr sz="6000" b="1" i="0" kern="1200" cap="all" baseline="0">
                <a:solidFill>
                  <a:schemeClr val="tx1"/>
                </a:solidFill>
                <a:latin typeface="arial" charset="0"/>
                <a:ea typeface="+mj-ea"/>
                <a:cs typeface="+mj-cs"/>
              </a:defRPr>
            </a:lvl1pPr>
          </a:lstStyle>
          <a:p>
            <a:r>
              <a:rPr lang="hu-HU" sz="8000" dirty="0" err="1">
                <a:solidFill>
                  <a:schemeClr val="bg1"/>
                </a:solidFill>
              </a:rPr>
              <a:t>Era</a:t>
            </a:r>
            <a:r>
              <a:rPr lang="hu-HU" sz="8000" dirty="0">
                <a:solidFill>
                  <a:schemeClr val="bg1"/>
                </a:solidFill>
              </a:rPr>
              <a:t> of </a:t>
            </a:r>
            <a:r>
              <a:rPr lang="hu-HU" sz="8000" dirty="0" err="1">
                <a:solidFill>
                  <a:schemeClr val="bg1"/>
                </a:solidFill>
              </a:rPr>
              <a:t>the</a:t>
            </a:r>
            <a:r>
              <a:rPr lang="hu-HU" sz="8000" dirty="0">
                <a:solidFill>
                  <a:schemeClr val="bg1"/>
                </a:solidFill>
              </a:rPr>
              <a:t> </a:t>
            </a:r>
            <a:r>
              <a:rPr lang="hu-HU" sz="8000" dirty="0" err="1">
                <a:solidFill>
                  <a:schemeClr val="bg1"/>
                </a:solidFill>
              </a:rPr>
              <a:t>segments</a:t>
            </a:r>
            <a:r>
              <a:rPr lang="hu-HU" sz="8000" dirty="0">
                <a:solidFill>
                  <a:schemeClr val="bg1"/>
                </a:solidFill>
              </a:rPr>
              <a:t> of </a:t>
            </a:r>
            <a:r>
              <a:rPr lang="hu-HU" sz="8000" dirty="0" err="1">
                <a:solidFill>
                  <a:schemeClr val="bg1"/>
                </a:solidFill>
              </a:rPr>
              <a:t>one</a:t>
            </a:r>
            <a:endParaRPr lang="hu-HU" sz="8000" dirty="0">
              <a:solidFill>
                <a:schemeClr val="bg1"/>
              </a:solidFill>
            </a:endParaRPr>
          </a:p>
        </p:txBody>
      </p:sp>
    </p:spTree>
    <p:extLst>
      <p:ext uri="{BB962C8B-B14F-4D97-AF65-F5344CB8AC3E}">
        <p14:creationId xmlns:p14="http://schemas.microsoft.com/office/powerpoint/2010/main" val="1603948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4">
            <a:extLst>
              <a:ext uri="{FF2B5EF4-FFF2-40B4-BE49-F238E27FC236}">
                <a16:creationId xmlns:a16="http://schemas.microsoft.com/office/drawing/2014/main" id="{EF8F4970-C23A-4E37-BE7D-A9BAADE409F8}"/>
              </a:ext>
            </a:extLst>
          </p:cNvPr>
          <p:cNvSpPr>
            <a:spLocks noGrp="1"/>
          </p:cNvSpPr>
          <p:nvPr>
            <p:ph type="title"/>
          </p:nvPr>
        </p:nvSpPr>
        <p:spPr/>
        <p:txBody>
          <a:bodyPr/>
          <a:lstStyle/>
          <a:p>
            <a:r>
              <a:rPr lang="en-US" sz="6000" dirty="0"/>
              <a:t>$100 billion </a:t>
            </a:r>
            <a:r>
              <a:rPr lang="hu-HU" sz="6000" dirty="0"/>
              <a:t>Bank: Financial </a:t>
            </a:r>
            <a:br>
              <a:rPr lang="hu-HU" sz="6000" dirty="0"/>
            </a:br>
            <a:r>
              <a:rPr lang="hu-HU" sz="6000" dirty="0" err="1"/>
              <a:t>potential</a:t>
            </a:r>
            <a:r>
              <a:rPr lang="hu-HU" sz="6000" dirty="0"/>
              <a:t> of </a:t>
            </a:r>
            <a:r>
              <a:rPr lang="hu-HU" sz="6000" dirty="0" err="1"/>
              <a:t>personalisation</a:t>
            </a:r>
            <a:endParaRPr lang="hu-HU" sz="6000" dirty="0"/>
          </a:p>
        </p:txBody>
      </p:sp>
      <p:pic>
        <p:nvPicPr>
          <p:cNvPr id="6" name="Kép 5">
            <a:extLst>
              <a:ext uri="{FF2B5EF4-FFF2-40B4-BE49-F238E27FC236}">
                <a16:creationId xmlns:a16="http://schemas.microsoft.com/office/drawing/2014/main" id="{5E1BBF1F-A359-490A-836A-63AE96E638AD}"/>
              </a:ext>
            </a:extLst>
          </p:cNvPr>
          <p:cNvPicPr>
            <a:picLocks noChangeAspect="1"/>
          </p:cNvPicPr>
          <p:nvPr/>
        </p:nvPicPr>
        <p:blipFill rotWithShape="1">
          <a:blip r:embed="rId3"/>
          <a:srcRect t="16946"/>
          <a:stretch/>
        </p:blipFill>
        <p:spPr>
          <a:xfrm>
            <a:off x="2471753" y="3631848"/>
            <a:ext cx="13611770" cy="5759801"/>
          </a:xfrm>
          <a:prstGeom prst="rect">
            <a:avLst/>
          </a:prstGeom>
        </p:spPr>
      </p:pic>
      <p:sp>
        <p:nvSpPr>
          <p:cNvPr id="7" name="Szövegdoboz 6">
            <a:extLst>
              <a:ext uri="{FF2B5EF4-FFF2-40B4-BE49-F238E27FC236}">
                <a16:creationId xmlns:a16="http://schemas.microsoft.com/office/drawing/2014/main" id="{98636254-2670-4418-B0C4-3ED5BC2AC1EE}"/>
              </a:ext>
            </a:extLst>
          </p:cNvPr>
          <p:cNvSpPr txBox="1"/>
          <p:nvPr/>
        </p:nvSpPr>
        <p:spPr>
          <a:xfrm>
            <a:off x="5182603" y="3153367"/>
            <a:ext cx="1297150" cy="400110"/>
          </a:xfrm>
          <a:prstGeom prst="rect">
            <a:avLst/>
          </a:prstGeom>
          <a:noFill/>
        </p:spPr>
        <p:txBody>
          <a:bodyPr wrap="none" rtlCol="0">
            <a:spAutoFit/>
          </a:bodyPr>
          <a:lstStyle/>
          <a:p>
            <a:r>
              <a:rPr lang="hu-HU" sz="2000" b="1" dirty="0" err="1"/>
              <a:t>Use</a:t>
            </a:r>
            <a:r>
              <a:rPr lang="hu-HU" sz="2000" b="1" dirty="0"/>
              <a:t> </a:t>
            </a:r>
            <a:r>
              <a:rPr lang="hu-HU" sz="2000" b="1" dirty="0" err="1"/>
              <a:t>case</a:t>
            </a:r>
            <a:endParaRPr lang="hu-HU" sz="2000" b="1" dirty="0"/>
          </a:p>
        </p:txBody>
      </p:sp>
      <p:sp>
        <p:nvSpPr>
          <p:cNvPr id="8" name="Szövegdoboz 7">
            <a:extLst>
              <a:ext uri="{FF2B5EF4-FFF2-40B4-BE49-F238E27FC236}">
                <a16:creationId xmlns:a16="http://schemas.microsoft.com/office/drawing/2014/main" id="{520E4E1F-9EDC-4C28-8C3B-5AB76F9A38DB}"/>
              </a:ext>
            </a:extLst>
          </p:cNvPr>
          <p:cNvSpPr txBox="1"/>
          <p:nvPr/>
        </p:nvSpPr>
        <p:spPr>
          <a:xfrm>
            <a:off x="9750437" y="3153367"/>
            <a:ext cx="753732" cy="400110"/>
          </a:xfrm>
          <a:prstGeom prst="rect">
            <a:avLst/>
          </a:prstGeom>
          <a:noFill/>
        </p:spPr>
        <p:txBody>
          <a:bodyPr wrap="none" rtlCol="0">
            <a:spAutoFit/>
          </a:bodyPr>
          <a:lstStyle/>
          <a:p>
            <a:r>
              <a:rPr lang="hu-HU" sz="2000" b="1" dirty="0" err="1"/>
              <a:t>Goal</a:t>
            </a:r>
            <a:endParaRPr lang="hu-HU" sz="2000" b="1" dirty="0"/>
          </a:p>
        </p:txBody>
      </p:sp>
      <p:sp>
        <p:nvSpPr>
          <p:cNvPr id="9" name="Szövegdoboz 8">
            <a:extLst>
              <a:ext uri="{FF2B5EF4-FFF2-40B4-BE49-F238E27FC236}">
                <a16:creationId xmlns:a16="http://schemas.microsoft.com/office/drawing/2014/main" id="{921FE657-56FF-4ED4-AEB4-08B9977C1368}"/>
              </a:ext>
            </a:extLst>
          </p:cNvPr>
          <p:cNvSpPr txBox="1"/>
          <p:nvPr/>
        </p:nvSpPr>
        <p:spPr>
          <a:xfrm>
            <a:off x="12459606" y="2851859"/>
            <a:ext cx="1354858" cy="707886"/>
          </a:xfrm>
          <a:prstGeom prst="rect">
            <a:avLst/>
          </a:prstGeom>
          <a:noFill/>
        </p:spPr>
        <p:txBody>
          <a:bodyPr wrap="none" rtlCol="0">
            <a:spAutoFit/>
          </a:bodyPr>
          <a:lstStyle/>
          <a:p>
            <a:pPr algn="ctr"/>
            <a:r>
              <a:rPr lang="hu-HU" sz="2000" b="1" dirty="0" err="1"/>
              <a:t>Baseline</a:t>
            </a:r>
            <a:endParaRPr lang="hu-HU" sz="2000" b="1" dirty="0"/>
          </a:p>
          <a:p>
            <a:pPr algn="ctr"/>
            <a:r>
              <a:rPr lang="hu-HU" sz="2000" dirty="0"/>
              <a:t>(</a:t>
            </a:r>
            <a:r>
              <a:rPr lang="en-US" sz="2000" dirty="0"/>
              <a:t>$</a:t>
            </a:r>
            <a:r>
              <a:rPr lang="hu-HU" sz="2000" dirty="0" err="1"/>
              <a:t>millions</a:t>
            </a:r>
            <a:r>
              <a:rPr lang="hu-HU" sz="2000" dirty="0"/>
              <a:t>)</a:t>
            </a:r>
            <a:endParaRPr lang="hu-HU" sz="2000" b="1" dirty="0"/>
          </a:p>
        </p:txBody>
      </p:sp>
      <p:sp>
        <p:nvSpPr>
          <p:cNvPr id="10" name="Szövegdoboz 9">
            <a:extLst>
              <a:ext uri="{FF2B5EF4-FFF2-40B4-BE49-F238E27FC236}">
                <a16:creationId xmlns:a16="http://schemas.microsoft.com/office/drawing/2014/main" id="{7919A8F7-8883-433E-BEF4-1788FB90BE2F}"/>
              </a:ext>
            </a:extLst>
          </p:cNvPr>
          <p:cNvSpPr txBox="1"/>
          <p:nvPr/>
        </p:nvSpPr>
        <p:spPr>
          <a:xfrm>
            <a:off x="14180636" y="2544860"/>
            <a:ext cx="1779654" cy="1015663"/>
          </a:xfrm>
          <a:prstGeom prst="rect">
            <a:avLst/>
          </a:prstGeom>
          <a:noFill/>
        </p:spPr>
        <p:txBody>
          <a:bodyPr wrap="none" rtlCol="0">
            <a:spAutoFit/>
          </a:bodyPr>
          <a:lstStyle/>
          <a:p>
            <a:pPr algn="ctr"/>
            <a:r>
              <a:rPr lang="hu-HU" sz="2000" b="1" dirty="0" err="1"/>
              <a:t>Revenue</a:t>
            </a:r>
            <a:r>
              <a:rPr lang="hu-HU" sz="2000" b="1" dirty="0"/>
              <a:t> </a:t>
            </a:r>
            <a:br>
              <a:rPr lang="hu-HU" sz="2000" b="1" dirty="0"/>
            </a:br>
            <a:r>
              <a:rPr lang="hu-HU" sz="2000" b="1" dirty="0" err="1"/>
              <a:t>impact</a:t>
            </a:r>
            <a:r>
              <a:rPr lang="hu-HU" sz="2000" b="1" dirty="0"/>
              <a:t> </a:t>
            </a:r>
            <a:r>
              <a:rPr lang="hu-HU" sz="2000" b="1" dirty="0" err="1"/>
              <a:t>range</a:t>
            </a:r>
            <a:endParaRPr lang="hu-HU" sz="2000" b="1" dirty="0"/>
          </a:p>
          <a:p>
            <a:pPr algn="ctr"/>
            <a:r>
              <a:rPr lang="hu-HU" sz="2000" dirty="0"/>
              <a:t>(</a:t>
            </a:r>
            <a:r>
              <a:rPr lang="en-US" sz="2000" dirty="0"/>
              <a:t>$</a:t>
            </a:r>
            <a:r>
              <a:rPr lang="hu-HU" sz="2000" dirty="0" err="1"/>
              <a:t>millions</a:t>
            </a:r>
            <a:r>
              <a:rPr lang="hu-HU" sz="2000" dirty="0"/>
              <a:t>)</a:t>
            </a:r>
            <a:endParaRPr lang="hu-HU" sz="2000" b="1" dirty="0"/>
          </a:p>
        </p:txBody>
      </p:sp>
    </p:spTree>
    <p:extLst>
      <p:ext uri="{BB962C8B-B14F-4D97-AF65-F5344CB8AC3E}">
        <p14:creationId xmlns:p14="http://schemas.microsoft.com/office/powerpoint/2010/main" val="2365037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84FF5ABE-BED5-9543-AF1D-E627CEC29910}"/>
              </a:ext>
            </a:extLst>
          </p:cNvPr>
          <p:cNvPicPr>
            <a:picLocks noGrp="1" noChangeAspect="1"/>
          </p:cNvPicPr>
          <p:nvPr>
            <p:ph sz="half" idx="1"/>
          </p:nvPr>
        </p:nvPicPr>
        <p:blipFill rotWithShape="1">
          <a:blip r:embed="rId3"/>
          <a:srcRect t="17462"/>
          <a:stretch/>
        </p:blipFill>
        <p:spPr>
          <a:xfrm>
            <a:off x="5652425" y="2884087"/>
            <a:ext cx="7930225" cy="6939302"/>
          </a:xfrm>
        </p:spPr>
      </p:pic>
      <p:sp>
        <p:nvSpPr>
          <p:cNvPr id="9" name="Cím 4">
            <a:extLst>
              <a:ext uri="{FF2B5EF4-FFF2-40B4-BE49-F238E27FC236}">
                <a16:creationId xmlns:a16="http://schemas.microsoft.com/office/drawing/2014/main" id="{672D1705-93CF-44B9-AEAC-0EE193D6FBBC}"/>
              </a:ext>
            </a:extLst>
          </p:cNvPr>
          <p:cNvSpPr txBox="1">
            <a:spLocks/>
          </p:cNvSpPr>
          <p:nvPr/>
        </p:nvSpPr>
        <p:spPr>
          <a:xfrm>
            <a:off x="763479" y="752614"/>
            <a:ext cx="15773400" cy="1988038"/>
          </a:xfrm>
          <a:prstGeom prst="rect">
            <a:avLst/>
          </a:prstGeom>
        </p:spPr>
        <p:txBody>
          <a:bodyPr anchor="t">
            <a:normAutofit/>
          </a:bodyPr>
          <a:lstStyle>
            <a:lvl1pPr algn="l" defTabSz="1371417" rtl="0" eaLnBrk="1" latinLnBrk="0" hangingPunct="1">
              <a:lnSpc>
                <a:spcPct val="90000"/>
              </a:lnSpc>
              <a:spcBef>
                <a:spcPct val="0"/>
              </a:spcBef>
              <a:buNone/>
              <a:defRPr sz="6000" b="1" i="0" kern="1200" cap="all" baseline="0">
                <a:solidFill>
                  <a:schemeClr val="tx1"/>
                </a:solidFill>
                <a:latin typeface="arial" charset="0"/>
                <a:ea typeface="+mj-ea"/>
                <a:cs typeface="+mj-cs"/>
              </a:defRPr>
            </a:lvl1pPr>
          </a:lstStyle>
          <a:p>
            <a:r>
              <a:rPr lang="hu-HU" dirty="0" err="1"/>
              <a:t>Impact</a:t>
            </a:r>
            <a:r>
              <a:rPr lang="hu-HU" dirty="0"/>
              <a:t> of </a:t>
            </a:r>
            <a:r>
              <a:rPr lang="hu-HU" dirty="0" err="1"/>
              <a:t>personalisation</a:t>
            </a:r>
            <a:r>
              <a:rPr lang="hu-HU" dirty="0"/>
              <a:t> </a:t>
            </a:r>
            <a:r>
              <a:rPr lang="hu-HU" dirty="0" err="1"/>
              <a:t>on</a:t>
            </a:r>
            <a:r>
              <a:rPr lang="hu-HU" dirty="0"/>
              <a:t> </a:t>
            </a:r>
            <a:r>
              <a:rPr lang="hu-HU" dirty="0" err="1"/>
              <a:t>key</a:t>
            </a:r>
            <a:r>
              <a:rPr lang="hu-HU" dirty="0"/>
              <a:t> </a:t>
            </a:r>
            <a:r>
              <a:rPr lang="hu-HU" dirty="0" err="1"/>
              <a:t>customer</a:t>
            </a:r>
            <a:r>
              <a:rPr lang="hu-HU" dirty="0"/>
              <a:t> </a:t>
            </a:r>
            <a:r>
              <a:rPr lang="hu-HU" dirty="0" err="1"/>
              <a:t>decisions</a:t>
            </a:r>
            <a:endParaRPr lang="hu-HU" dirty="0"/>
          </a:p>
        </p:txBody>
      </p:sp>
      <p:sp>
        <p:nvSpPr>
          <p:cNvPr id="6" name="Szabadkézi sokszög: alakzat 5">
            <a:extLst>
              <a:ext uri="{FF2B5EF4-FFF2-40B4-BE49-F238E27FC236}">
                <a16:creationId xmlns:a16="http://schemas.microsoft.com/office/drawing/2014/main" id="{3FD7E551-46A9-47ED-8CF2-9F936D31D10C}"/>
              </a:ext>
            </a:extLst>
          </p:cNvPr>
          <p:cNvSpPr/>
          <p:nvPr/>
        </p:nvSpPr>
        <p:spPr>
          <a:xfrm>
            <a:off x="9311094" y="2710089"/>
            <a:ext cx="1433106" cy="891597"/>
          </a:xfrm>
          <a:custGeom>
            <a:avLst/>
            <a:gdLst>
              <a:gd name="connsiteX0" fmla="*/ 484097 w 1004050"/>
              <a:gd name="connsiteY0" fmla="*/ 35859 h 755922"/>
              <a:gd name="connsiteX1" fmla="*/ 394450 w 1004050"/>
              <a:gd name="connsiteY1" fmla="*/ 71718 h 755922"/>
              <a:gd name="connsiteX2" fmla="*/ 286873 w 1004050"/>
              <a:gd name="connsiteY2" fmla="*/ 107577 h 755922"/>
              <a:gd name="connsiteX3" fmla="*/ 179297 w 1004050"/>
              <a:gd name="connsiteY3" fmla="*/ 161365 h 755922"/>
              <a:gd name="connsiteX4" fmla="*/ 143438 w 1004050"/>
              <a:gd name="connsiteY4" fmla="*/ 215153 h 755922"/>
              <a:gd name="connsiteX5" fmla="*/ 89650 w 1004050"/>
              <a:gd name="connsiteY5" fmla="*/ 268941 h 755922"/>
              <a:gd name="connsiteX6" fmla="*/ 71720 w 1004050"/>
              <a:gd name="connsiteY6" fmla="*/ 322729 h 755922"/>
              <a:gd name="connsiteX7" fmla="*/ 17932 w 1004050"/>
              <a:gd name="connsiteY7" fmla="*/ 448235 h 755922"/>
              <a:gd name="connsiteX8" fmla="*/ 3 w 1004050"/>
              <a:gd name="connsiteY8" fmla="*/ 699247 h 755922"/>
              <a:gd name="connsiteX9" fmla="*/ 17932 w 1004050"/>
              <a:gd name="connsiteY9" fmla="*/ 753035 h 755922"/>
              <a:gd name="connsiteX10" fmla="*/ 215155 w 1004050"/>
              <a:gd name="connsiteY10" fmla="*/ 735106 h 755922"/>
              <a:gd name="connsiteX11" fmla="*/ 268944 w 1004050"/>
              <a:gd name="connsiteY11" fmla="*/ 699247 h 755922"/>
              <a:gd name="connsiteX12" fmla="*/ 322732 w 1004050"/>
              <a:gd name="connsiteY12" fmla="*/ 681318 h 755922"/>
              <a:gd name="connsiteX13" fmla="*/ 430308 w 1004050"/>
              <a:gd name="connsiteY13" fmla="*/ 609600 h 755922"/>
              <a:gd name="connsiteX14" fmla="*/ 484097 w 1004050"/>
              <a:gd name="connsiteY14" fmla="*/ 573741 h 755922"/>
              <a:gd name="connsiteX15" fmla="*/ 537885 w 1004050"/>
              <a:gd name="connsiteY15" fmla="*/ 555812 h 755922"/>
              <a:gd name="connsiteX16" fmla="*/ 573744 w 1004050"/>
              <a:gd name="connsiteY16" fmla="*/ 502024 h 755922"/>
              <a:gd name="connsiteX17" fmla="*/ 627532 w 1004050"/>
              <a:gd name="connsiteY17" fmla="*/ 466165 h 755922"/>
              <a:gd name="connsiteX18" fmla="*/ 681320 w 1004050"/>
              <a:gd name="connsiteY18" fmla="*/ 358588 h 755922"/>
              <a:gd name="connsiteX19" fmla="*/ 770967 w 1004050"/>
              <a:gd name="connsiteY19" fmla="*/ 340659 h 755922"/>
              <a:gd name="connsiteX20" fmla="*/ 878544 w 1004050"/>
              <a:gd name="connsiteY20" fmla="*/ 286871 h 755922"/>
              <a:gd name="connsiteX21" fmla="*/ 914403 w 1004050"/>
              <a:gd name="connsiteY21" fmla="*/ 233082 h 755922"/>
              <a:gd name="connsiteX22" fmla="*/ 968191 w 1004050"/>
              <a:gd name="connsiteY22" fmla="*/ 197224 h 755922"/>
              <a:gd name="connsiteX23" fmla="*/ 1004050 w 1004050"/>
              <a:gd name="connsiteY23" fmla="*/ 89647 h 755922"/>
              <a:gd name="connsiteX24" fmla="*/ 968191 w 1004050"/>
              <a:gd name="connsiteY24" fmla="*/ 35859 h 755922"/>
              <a:gd name="connsiteX25" fmla="*/ 824755 w 1004050"/>
              <a:gd name="connsiteY25" fmla="*/ 0 h 755922"/>
              <a:gd name="connsiteX26" fmla="*/ 573744 w 1004050"/>
              <a:gd name="connsiteY26" fmla="*/ 17929 h 755922"/>
              <a:gd name="connsiteX27" fmla="*/ 484097 w 1004050"/>
              <a:gd name="connsiteY27" fmla="*/ 35859 h 755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04050" h="755922">
                <a:moveTo>
                  <a:pt x="484097" y="35859"/>
                </a:moveTo>
                <a:cubicBezTo>
                  <a:pt x="454215" y="44824"/>
                  <a:pt x="424697" y="60719"/>
                  <a:pt x="394450" y="71718"/>
                </a:cubicBezTo>
                <a:cubicBezTo>
                  <a:pt x="358927" y="84635"/>
                  <a:pt x="318324" y="86610"/>
                  <a:pt x="286873" y="107577"/>
                </a:cubicBezTo>
                <a:cubicBezTo>
                  <a:pt x="217360" y="153918"/>
                  <a:pt x="253527" y="136621"/>
                  <a:pt x="179297" y="161365"/>
                </a:cubicBezTo>
                <a:cubicBezTo>
                  <a:pt x="167344" y="179294"/>
                  <a:pt x="157233" y="198599"/>
                  <a:pt x="143438" y="215153"/>
                </a:cubicBezTo>
                <a:cubicBezTo>
                  <a:pt x="127206" y="234632"/>
                  <a:pt x="103715" y="247844"/>
                  <a:pt x="89650" y="268941"/>
                </a:cubicBezTo>
                <a:cubicBezTo>
                  <a:pt x="79167" y="284666"/>
                  <a:pt x="79165" y="305358"/>
                  <a:pt x="71720" y="322729"/>
                </a:cubicBezTo>
                <a:cubicBezTo>
                  <a:pt x="5259" y="477804"/>
                  <a:pt x="59976" y="322102"/>
                  <a:pt x="17932" y="448235"/>
                </a:cubicBezTo>
                <a:cubicBezTo>
                  <a:pt x="11956" y="531906"/>
                  <a:pt x="3" y="615363"/>
                  <a:pt x="3" y="699247"/>
                </a:cubicBezTo>
                <a:cubicBezTo>
                  <a:pt x="3" y="718146"/>
                  <a:pt x="-710" y="749928"/>
                  <a:pt x="17932" y="753035"/>
                </a:cubicBezTo>
                <a:cubicBezTo>
                  <a:pt x="83046" y="763887"/>
                  <a:pt x="149414" y="741082"/>
                  <a:pt x="215155" y="735106"/>
                </a:cubicBezTo>
                <a:cubicBezTo>
                  <a:pt x="233085" y="723153"/>
                  <a:pt x="249670" y="708884"/>
                  <a:pt x="268944" y="699247"/>
                </a:cubicBezTo>
                <a:cubicBezTo>
                  <a:pt x="285848" y="690795"/>
                  <a:pt x="306211" y="690496"/>
                  <a:pt x="322732" y="681318"/>
                </a:cubicBezTo>
                <a:cubicBezTo>
                  <a:pt x="360405" y="660388"/>
                  <a:pt x="394449" y="633506"/>
                  <a:pt x="430308" y="609600"/>
                </a:cubicBezTo>
                <a:cubicBezTo>
                  <a:pt x="448238" y="597647"/>
                  <a:pt x="463654" y="580555"/>
                  <a:pt x="484097" y="573741"/>
                </a:cubicBezTo>
                <a:lnTo>
                  <a:pt x="537885" y="555812"/>
                </a:lnTo>
                <a:cubicBezTo>
                  <a:pt x="549838" y="537883"/>
                  <a:pt x="558507" y="517261"/>
                  <a:pt x="573744" y="502024"/>
                </a:cubicBezTo>
                <a:cubicBezTo>
                  <a:pt x="588981" y="486787"/>
                  <a:pt x="614071" y="482992"/>
                  <a:pt x="627532" y="466165"/>
                </a:cubicBezTo>
                <a:cubicBezTo>
                  <a:pt x="660469" y="424993"/>
                  <a:pt x="625635" y="390408"/>
                  <a:pt x="681320" y="358588"/>
                </a:cubicBezTo>
                <a:cubicBezTo>
                  <a:pt x="707779" y="343469"/>
                  <a:pt x="741403" y="348050"/>
                  <a:pt x="770967" y="340659"/>
                </a:cubicBezTo>
                <a:cubicBezTo>
                  <a:pt x="830349" y="325813"/>
                  <a:pt x="825960" y="321926"/>
                  <a:pt x="878544" y="286871"/>
                </a:cubicBezTo>
                <a:cubicBezTo>
                  <a:pt x="890497" y="268941"/>
                  <a:pt x="899166" y="248319"/>
                  <a:pt x="914403" y="233082"/>
                </a:cubicBezTo>
                <a:cubicBezTo>
                  <a:pt x="929640" y="217845"/>
                  <a:pt x="956770" y="215497"/>
                  <a:pt x="968191" y="197224"/>
                </a:cubicBezTo>
                <a:cubicBezTo>
                  <a:pt x="988224" y="165171"/>
                  <a:pt x="1004050" y="89647"/>
                  <a:pt x="1004050" y="89647"/>
                </a:cubicBezTo>
                <a:cubicBezTo>
                  <a:pt x="992097" y="71718"/>
                  <a:pt x="987465" y="45496"/>
                  <a:pt x="968191" y="35859"/>
                </a:cubicBezTo>
                <a:cubicBezTo>
                  <a:pt x="924110" y="13819"/>
                  <a:pt x="824755" y="0"/>
                  <a:pt x="824755" y="0"/>
                </a:cubicBezTo>
                <a:cubicBezTo>
                  <a:pt x="741085" y="5976"/>
                  <a:pt x="656699" y="5486"/>
                  <a:pt x="573744" y="17929"/>
                </a:cubicBezTo>
                <a:cubicBezTo>
                  <a:pt x="322084" y="55678"/>
                  <a:pt x="513979" y="26894"/>
                  <a:pt x="484097" y="3585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1099330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Csoportba foglalás 10"/>
          <p:cNvGrpSpPr/>
          <p:nvPr/>
        </p:nvGrpSpPr>
        <p:grpSpPr>
          <a:xfrm>
            <a:off x="10078813" y="5755692"/>
            <a:ext cx="5926924" cy="3772000"/>
            <a:chOff x="10078813" y="5755692"/>
            <a:chExt cx="5926924" cy="3772000"/>
          </a:xfrm>
        </p:grpSpPr>
        <p:grpSp>
          <p:nvGrpSpPr>
            <p:cNvPr id="6" name="Csoportba foglalás 5"/>
            <p:cNvGrpSpPr/>
            <p:nvPr/>
          </p:nvGrpSpPr>
          <p:grpSpPr>
            <a:xfrm>
              <a:off x="10078813" y="5755692"/>
              <a:ext cx="1116000" cy="3772000"/>
              <a:chOff x="10078813" y="5755692"/>
              <a:chExt cx="1116000" cy="3772000"/>
            </a:xfrm>
          </p:grpSpPr>
          <p:grpSp>
            <p:nvGrpSpPr>
              <p:cNvPr id="49" name="Csoportba foglalás 48"/>
              <p:cNvGrpSpPr/>
              <p:nvPr/>
            </p:nvGrpSpPr>
            <p:grpSpPr>
              <a:xfrm rot="16200000">
                <a:off x="9467730" y="8147376"/>
                <a:ext cx="2338167" cy="422466"/>
                <a:chOff x="12263130" y="9087717"/>
                <a:chExt cx="2338167" cy="422466"/>
              </a:xfrm>
              <a:solidFill>
                <a:srgbClr val="E22326"/>
              </a:solidFill>
            </p:grpSpPr>
            <p:sp>
              <p:nvSpPr>
                <p:cNvPr id="50" name="Lekerekített téglalap 49"/>
                <p:cNvSpPr/>
                <p:nvPr/>
              </p:nvSpPr>
              <p:spPr>
                <a:xfrm>
                  <a:off x="12263130" y="9087717"/>
                  <a:ext cx="163308" cy="42246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1" name="Lekerekített téglalap 50"/>
                <p:cNvSpPr/>
                <p:nvPr/>
              </p:nvSpPr>
              <p:spPr>
                <a:xfrm>
                  <a:off x="12504781" y="9087717"/>
                  <a:ext cx="163308" cy="42246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2" name="Lekerekített téglalap 51"/>
                <p:cNvSpPr/>
                <p:nvPr/>
              </p:nvSpPr>
              <p:spPr>
                <a:xfrm>
                  <a:off x="12746432" y="9087717"/>
                  <a:ext cx="163308" cy="42246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3" name="Lekerekített téglalap 52"/>
                <p:cNvSpPr/>
                <p:nvPr/>
              </p:nvSpPr>
              <p:spPr>
                <a:xfrm>
                  <a:off x="12988083" y="9087717"/>
                  <a:ext cx="163308" cy="42246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4" name="Lekerekített téglalap 53"/>
                <p:cNvSpPr/>
                <p:nvPr/>
              </p:nvSpPr>
              <p:spPr>
                <a:xfrm>
                  <a:off x="13229734" y="9087717"/>
                  <a:ext cx="163308" cy="42246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5" name="Lekerekített téglalap 54"/>
                <p:cNvSpPr/>
                <p:nvPr/>
              </p:nvSpPr>
              <p:spPr>
                <a:xfrm>
                  <a:off x="13471385" y="9087717"/>
                  <a:ext cx="163308" cy="42246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6" name="Lekerekített téglalap 55"/>
                <p:cNvSpPr/>
                <p:nvPr/>
              </p:nvSpPr>
              <p:spPr>
                <a:xfrm>
                  <a:off x="13713036" y="9087717"/>
                  <a:ext cx="163308" cy="42246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7" name="Lekerekített téglalap 56"/>
                <p:cNvSpPr/>
                <p:nvPr/>
              </p:nvSpPr>
              <p:spPr>
                <a:xfrm>
                  <a:off x="13954687" y="9087717"/>
                  <a:ext cx="163308" cy="42246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8" name="Lekerekített téglalap 57"/>
                <p:cNvSpPr/>
                <p:nvPr/>
              </p:nvSpPr>
              <p:spPr>
                <a:xfrm>
                  <a:off x="14196338" y="9087717"/>
                  <a:ext cx="163308" cy="42246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59" name="Lekerekített téglalap 58"/>
                <p:cNvSpPr/>
                <p:nvPr/>
              </p:nvSpPr>
              <p:spPr>
                <a:xfrm>
                  <a:off x="14437989" y="9087717"/>
                  <a:ext cx="163308" cy="42246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pic>
            <p:nvPicPr>
              <p:cNvPr id="19" name="Kép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8813" y="5755692"/>
                <a:ext cx="1116000" cy="1255761"/>
              </a:xfrm>
              <a:prstGeom prst="rect">
                <a:avLst/>
              </a:prstGeom>
            </p:spPr>
          </p:pic>
        </p:grpSp>
        <p:grpSp>
          <p:nvGrpSpPr>
            <p:cNvPr id="10" name="Csoportba foglalás 9"/>
            <p:cNvGrpSpPr/>
            <p:nvPr/>
          </p:nvGrpSpPr>
          <p:grpSpPr>
            <a:xfrm>
              <a:off x="14889737" y="5892060"/>
              <a:ext cx="1116000" cy="3635631"/>
              <a:chOff x="14889737" y="5892060"/>
              <a:chExt cx="1116000" cy="3635631"/>
            </a:xfrm>
          </p:grpSpPr>
          <p:grpSp>
            <p:nvGrpSpPr>
              <p:cNvPr id="9" name="Csoportba foglalás 8"/>
              <p:cNvGrpSpPr/>
              <p:nvPr/>
            </p:nvGrpSpPr>
            <p:grpSpPr>
              <a:xfrm>
                <a:off x="15236505" y="7189524"/>
                <a:ext cx="422466" cy="2338167"/>
                <a:chOff x="15236505" y="7189524"/>
                <a:chExt cx="422466" cy="2338167"/>
              </a:xfrm>
            </p:grpSpPr>
            <p:sp>
              <p:nvSpPr>
                <p:cNvPr id="72" name="Lekerekített téglalap 71"/>
                <p:cNvSpPr/>
                <p:nvPr/>
              </p:nvSpPr>
              <p:spPr>
                <a:xfrm rot="16200000">
                  <a:off x="15366084" y="9234804"/>
                  <a:ext cx="163308" cy="422466"/>
                </a:xfrm>
                <a:prstGeom prst="roundRect">
                  <a:avLst/>
                </a:prstGeom>
                <a:solidFill>
                  <a:srgbClr val="E22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3" name="Lekerekített téglalap 72"/>
                <p:cNvSpPr/>
                <p:nvPr/>
              </p:nvSpPr>
              <p:spPr>
                <a:xfrm rot="16200000">
                  <a:off x="15366084" y="8993153"/>
                  <a:ext cx="163308" cy="422466"/>
                </a:xfrm>
                <a:prstGeom prst="roundRect">
                  <a:avLst/>
                </a:prstGeom>
                <a:solidFill>
                  <a:srgbClr val="E22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4" name="Lekerekített téglalap 73"/>
                <p:cNvSpPr/>
                <p:nvPr/>
              </p:nvSpPr>
              <p:spPr>
                <a:xfrm rot="16200000">
                  <a:off x="15366084" y="8751502"/>
                  <a:ext cx="163308" cy="422466"/>
                </a:xfrm>
                <a:prstGeom prst="roundRect">
                  <a:avLst/>
                </a:prstGeom>
                <a:solidFill>
                  <a:srgbClr val="E22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5" name="Lekerekített téglalap 74"/>
                <p:cNvSpPr/>
                <p:nvPr/>
              </p:nvSpPr>
              <p:spPr>
                <a:xfrm rot="16200000">
                  <a:off x="15366084" y="8509851"/>
                  <a:ext cx="163308" cy="422466"/>
                </a:xfrm>
                <a:prstGeom prst="roundRect">
                  <a:avLst/>
                </a:prstGeom>
                <a:solidFill>
                  <a:srgbClr val="E22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6" name="Lekerekített téglalap 75"/>
                <p:cNvSpPr/>
                <p:nvPr/>
              </p:nvSpPr>
              <p:spPr>
                <a:xfrm rot="16200000">
                  <a:off x="15366084" y="8268200"/>
                  <a:ext cx="163308" cy="422466"/>
                </a:xfrm>
                <a:prstGeom prst="roundRect">
                  <a:avLst/>
                </a:prstGeom>
                <a:solidFill>
                  <a:srgbClr val="E22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7" name="Lekerekített téglalap 76"/>
                <p:cNvSpPr/>
                <p:nvPr/>
              </p:nvSpPr>
              <p:spPr>
                <a:xfrm rot="16200000">
                  <a:off x="15366084" y="8026549"/>
                  <a:ext cx="163308" cy="422466"/>
                </a:xfrm>
                <a:prstGeom prst="roundRect">
                  <a:avLst/>
                </a:prstGeom>
                <a:solidFill>
                  <a:srgbClr val="E22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8" name="Lekerekített téglalap 77"/>
                <p:cNvSpPr/>
                <p:nvPr/>
              </p:nvSpPr>
              <p:spPr>
                <a:xfrm rot="16200000">
                  <a:off x="15366084" y="7784898"/>
                  <a:ext cx="163308" cy="422466"/>
                </a:xfrm>
                <a:prstGeom prst="roundRect">
                  <a:avLst/>
                </a:prstGeom>
                <a:solidFill>
                  <a:srgbClr val="E22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9" name="Lekerekített téglalap 78"/>
                <p:cNvSpPr/>
                <p:nvPr/>
              </p:nvSpPr>
              <p:spPr>
                <a:xfrm rot="16200000">
                  <a:off x="15366084" y="7543247"/>
                  <a:ext cx="163308" cy="422466"/>
                </a:xfrm>
                <a:prstGeom prst="roundRect">
                  <a:avLst/>
                </a:prstGeom>
                <a:solidFill>
                  <a:srgbClr val="E22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0" name="Lekerekített téglalap 79"/>
                <p:cNvSpPr/>
                <p:nvPr/>
              </p:nvSpPr>
              <p:spPr>
                <a:xfrm rot="16200000">
                  <a:off x="15366084" y="7301596"/>
                  <a:ext cx="163308" cy="422466"/>
                </a:xfrm>
                <a:prstGeom prst="roundRect">
                  <a:avLst/>
                </a:prstGeom>
                <a:solidFill>
                  <a:srgbClr val="E22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81" name="Lekerekített téglalap 80"/>
                <p:cNvSpPr/>
                <p:nvPr/>
              </p:nvSpPr>
              <p:spPr>
                <a:xfrm rot="16200000">
                  <a:off x="15366084" y="7059945"/>
                  <a:ext cx="163308" cy="422466"/>
                </a:xfrm>
                <a:prstGeom prst="roundRect">
                  <a:avLst/>
                </a:prstGeom>
                <a:solidFill>
                  <a:srgbClr val="E223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pic>
            <p:nvPicPr>
              <p:cNvPr id="84" name="Kép 8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89737" y="5892060"/>
                <a:ext cx="1116000" cy="1116000"/>
              </a:xfrm>
              <a:prstGeom prst="rect">
                <a:avLst/>
              </a:prstGeom>
            </p:spPr>
          </p:pic>
        </p:grpSp>
      </p:grpSp>
      <p:grpSp>
        <p:nvGrpSpPr>
          <p:cNvPr id="82" name="Csoportba foglalás 81"/>
          <p:cNvGrpSpPr/>
          <p:nvPr/>
        </p:nvGrpSpPr>
        <p:grpSpPr>
          <a:xfrm>
            <a:off x="10425580" y="7189526"/>
            <a:ext cx="422466" cy="1854865"/>
            <a:chOff x="9652721" y="6889485"/>
            <a:chExt cx="422466" cy="1854865"/>
          </a:xfrm>
        </p:grpSpPr>
        <p:sp>
          <p:nvSpPr>
            <p:cNvPr id="29" name="Lekerekített téglalap 28"/>
            <p:cNvSpPr/>
            <p:nvPr/>
          </p:nvSpPr>
          <p:spPr>
            <a:xfrm rot="16200000">
              <a:off x="9782300" y="8451463"/>
              <a:ext cx="163308" cy="422466"/>
            </a:xfrm>
            <a:prstGeom prst="roundRect">
              <a:avLst/>
            </a:prstGeom>
            <a:solidFill>
              <a:srgbClr val="019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0" name="Lekerekített téglalap 29"/>
            <p:cNvSpPr/>
            <p:nvPr/>
          </p:nvSpPr>
          <p:spPr>
            <a:xfrm rot="16200000">
              <a:off x="9782300" y="8209812"/>
              <a:ext cx="163308" cy="422466"/>
            </a:xfrm>
            <a:prstGeom prst="roundRect">
              <a:avLst/>
            </a:prstGeom>
            <a:solidFill>
              <a:srgbClr val="019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1" name="Lekerekített téglalap 30"/>
            <p:cNvSpPr/>
            <p:nvPr/>
          </p:nvSpPr>
          <p:spPr>
            <a:xfrm rot="16200000">
              <a:off x="9782300" y="7968161"/>
              <a:ext cx="163308" cy="422466"/>
            </a:xfrm>
            <a:prstGeom prst="roundRect">
              <a:avLst/>
            </a:prstGeom>
            <a:solidFill>
              <a:srgbClr val="019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2" name="Lekerekített téglalap 31"/>
            <p:cNvSpPr/>
            <p:nvPr/>
          </p:nvSpPr>
          <p:spPr>
            <a:xfrm rot="16200000">
              <a:off x="9782300" y="7726510"/>
              <a:ext cx="163308" cy="422466"/>
            </a:xfrm>
            <a:prstGeom prst="roundRect">
              <a:avLst/>
            </a:prstGeom>
            <a:solidFill>
              <a:srgbClr val="019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3" name="Lekerekített téglalap 32"/>
            <p:cNvSpPr/>
            <p:nvPr/>
          </p:nvSpPr>
          <p:spPr>
            <a:xfrm rot="16200000">
              <a:off x="9782300" y="7484859"/>
              <a:ext cx="163308" cy="422466"/>
            </a:xfrm>
            <a:prstGeom prst="roundRect">
              <a:avLst/>
            </a:prstGeom>
            <a:solidFill>
              <a:srgbClr val="019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4" name="Lekerekített téglalap 33"/>
            <p:cNvSpPr/>
            <p:nvPr/>
          </p:nvSpPr>
          <p:spPr>
            <a:xfrm rot="16200000">
              <a:off x="9782300" y="7243208"/>
              <a:ext cx="163308" cy="422466"/>
            </a:xfrm>
            <a:prstGeom prst="roundRect">
              <a:avLst/>
            </a:prstGeom>
            <a:solidFill>
              <a:srgbClr val="019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5" name="Lekerekített téglalap 34"/>
            <p:cNvSpPr/>
            <p:nvPr/>
          </p:nvSpPr>
          <p:spPr>
            <a:xfrm rot="16200000">
              <a:off x="9782300" y="7001557"/>
              <a:ext cx="163308" cy="422466"/>
            </a:xfrm>
            <a:prstGeom prst="roundRect">
              <a:avLst/>
            </a:prstGeom>
            <a:solidFill>
              <a:srgbClr val="019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6" name="Lekerekített téglalap 35"/>
            <p:cNvSpPr/>
            <p:nvPr/>
          </p:nvSpPr>
          <p:spPr>
            <a:xfrm rot="16200000">
              <a:off x="9782300" y="6759906"/>
              <a:ext cx="163308" cy="422466"/>
            </a:xfrm>
            <a:prstGeom prst="roundRect">
              <a:avLst/>
            </a:prstGeom>
            <a:solidFill>
              <a:srgbClr val="019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sp>
        <p:nvSpPr>
          <p:cNvPr id="25" name="Title 24"/>
          <p:cNvSpPr>
            <a:spLocks noGrp="1"/>
          </p:cNvSpPr>
          <p:nvPr>
            <p:ph type="title"/>
          </p:nvPr>
        </p:nvSpPr>
        <p:spPr>
          <a:xfrm>
            <a:off x="812801" y="781468"/>
            <a:ext cx="16646523" cy="3012185"/>
          </a:xfrm>
        </p:spPr>
        <p:txBody>
          <a:bodyPr>
            <a:normAutofit/>
          </a:bodyPr>
          <a:lstStyle/>
          <a:p>
            <a:r>
              <a:rPr lang="en-US" dirty="0"/>
              <a:t>Go digital end to end </a:t>
            </a:r>
            <a:br>
              <a:rPr lang="hu-HU" dirty="0"/>
            </a:br>
            <a:r>
              <a:rPr lang="en-US" dirty="0"/>
              <a:t>in</a:t>
            </a:r>
            <a:r>
              <a:rPr lang="hu-HU" dirty="0"/>
              <a:t> </a:t>
            </a:r>
            <a:r>
              <a:rPr lang="en-US" dirty="0"/>
              <a:t>customer journeys</a:t>
            </a:r>
          </a:p>
        </p:txBody>
      </p:sp>
      <p:sp>
        <p:nvSpPr>
          <p:cNvPr id="13" name="Szövegdoboz 12"/>
          <p:cNvSpPr txBox="1"/>
          <p:nvPr/>
        </p:nvSpPr>
        <p:spPr>
          <a:xfrm>
            <a:off x="3399157" y="8427154"/>
            <a:ext cx="902811" cy="646331"/>
          </a:xfrm>
          <a:prstGeom prst="rect">
            <a:avLst/>
          </a:prstGeom>
          <a:noFill/>
        </p:spPr>
        <p:txBody>
          <a:bodyPr wrap="none" rtlCol="0">
            <a:spAutoFit/>
          </a:bodyPr>
          <a:lstStyle/>
          <a:p>
            <a:r>
              <a:rPr lang="hu-HU" sz="3600" b="1" dirty="0">
                <a:solidFill>
                  <a:srgbClr val="0194DA"/>
                </a:solidFill>
              </a:rPr>
              <a:t>12</a:t>
            </a:r>
            <a:r>
              <a:rPr lang="hu-HU" sz="2400" b="1" dirty="0">
                <a:solidFill>
                  <a:srgbClr val="0194DA"/>
                </a:solidFill>
              </a:rPr>
              <a:t>X</a:t>
            </a:r>
          </a:p>
        </p:txBody>
      </p:sp>
      <p:grpSp>
        <p:nvGrpSpPr>
          <p:cNvPr id="5" name="Csoportba foglalás 4"/>
          <p:cNvGrpSpPr/>
          <p:nvPr/>
        </p:nvGrpSpPr>
        <p:grpSpPr>
          <a:xfrm>
            <a:off x="1726051" y="4700070"/>
            <a:ext cx="7261713" cy="4525192"/>
            <a:chOff x="1726051" y="4700070"/>
            <a:chExt cx="7261713" cy="4525192"/>
          </a:xfrm>
        </p:grpSpPr>
        <p:sp>
          <p:nvSpPr>
            <p:cNvPr id="23" name="Téglalap 22"/>
            <p:cNvSpPr/>
            <p:nvPr/>
          </p:nvSpPr>
          <p:spPr>
            <a:xfrm>
              <a:off x="1726051" y="4700070"/>
              <a:ext cx="7261713" cy="1338828"/>
            </a:xfrm>
            <a:prstGeom prst="rect">
              <a:avLst/>
            </a:prstGeom>
          </p:spPr>
          <p:txBody>
            <a:bodyPr wrap="square">
              <a:spAutoFit/>
            </a:bodyPr>
            <a:lstStyle/>
            <a:p>
              <a:pPr algn="ctr"/>
              <a:r>
                <a:rPr lang="en-US" dirty="0"/>
                <a:t>A European bank used this approach to develop a new customer onboarding process that only requires </a:t>
              </a:r>
              <a:r>
                <a:rPr lang="en-US" b="1" dirty="0">
                  <a:solidFill>
                    <a:srgbClr val="0194DA"/>
                  </a:solidFill>
                </a:rPr>
                <a:t>“12 swipes and a selfie”</a:t>
              </a:r>
              <a:r>
                <a:rPr lang="en-US" b="1" dirty="0"/>
                <a:t>. </a:t>
              </a:r>
              <a:endParaRPr lang="en-US" dirty="0"/>
            </a:p>
          </p:txBody>
        </p:sp>
        <p:pic>
          <p:nvPicPr>
            <p:cNvPr id="3" name="Kép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45041" y="6225977"/>
              <a:ext cx="2182444" cy="2999285"/>
            </a:xfrm>
            <a:prstGeom prst="rect">
              <a:avLst/>
            </a:prstGeom>
          </p:spPr>
        </p:pic>
        <p:pic>
          <p:nvPicPr>
            <p:cNvPr id="2" name="Kép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60687" y="6225977"/>
              <a:ext cx="2670016" cy="2999285"/>
            </a:xfrm>
            <a:prstGeom prst="rect">
              <a:avLst/>
            </a:prstGeom>
          </p:spPr>
        </p:pic>
      </p:grpSp>
      <p:sp>
        <p:nvSpPr>
          <p:cNvPr id="16" name="Szövegdoboz 15"/>
          <p:cNvSpPr txBox="1"/>
          <p:nvPr/>
        </p:nvSpPr>
        <p:spPr>
          <a:xfrm>
            <a:off x="6524271" y="7595265"/>
            <a:ext cx="646331" cy="646331"/>
          </a:xfrm>
          <a:prstGeom prst="rect">
            <a:avLst/>
          </a:prstGeom>
          <a:noFill/>
        </p:spPr>
        <p:txBody>
          <a:bodyPr wrap="none" rtlCol="0">
            <a:spAutoFit/>
          </a:bodyPr>
          <a:lstStyle/>
          <a:p>
            <a:r>
              <a:rPr lang="hu-HU" sz="3600" b="1" dirty="0">
                <a:solidFill>
                  <a:srgbClr val="0194DA"/>
                </a:solidFill>
              </a:rPr>
              <a:t>1</a:t>
            </a:r>
            <a:r>
              <a:rPr lang="hu-HU" sz="2400" b="1" dirty="0">
                <a:solidFill>
                  <a:srgbClr val="0194DA"/>
                </a:solidFill>
              </a:rPr>
              <a:t>X</a:t>
            </a:r>
          </a:p>
        </p:txBody>
      </p:sp>
      <p:sp>
        <p:nvSpPr>
          <p:cNvPr id="17" name="Téglalap 16"/>
          <p:cNvSpPr/>
          <p:nvPr/>
        </p:nvSpPr>
        <p:spPr>
          <a:xfrm>
            <a:off x="11194813" y="7176133"/>
            <a:ext cx="3694924" cy="2169825"/>
          </a:xfrm>
          <a:prstGeom prst="rect">
            <a:avLst/>
          </a:prstGeom>
        </p:spPr>
        <p:txBody>
          <a:bodyPr wrap="square">
            <a:spAutoFit/>
          </a:bodyPr>
          <a:lstStyle/>
          <a:p>
            <a:pPr algn="ctr"/>
            <a:r>
              <a:rPr lang="en-US" dirty="0">
                <a:solidFill>
                  <a:prstClr val="black"/>
                </a:solidFill>
              </a:rPr>
              <a:t>The required time to open an account was cut by </a:t>
            </a:r>
            <a:r>
              <a:rPr lang="en-US" b="1" dirty="0">
                <a:solidFill>
                  <a:srgbClr val="0194DA"/>
                </a:solidFill>
              </a:rPr>
              <a:t>80%</a:t>
            </a:r>
            <a:r>
              <a:rPr lang="en-US" dirty="0">
                <a:solidFill>
                  <a:prstClr val="black"/>
                </a:solidFill>
              </a:rPr>
              <a:t> and the amount of required information by </a:t>
            </a:r>
            <a:r>
              <a:rPr lang="en-US" b="1" dirty="0">
                <a:solidFill>
                  <a:srgbClr val="0194DA"/>
                </a:solidFill>
              </a:rPr>
              <a:t>65%</a:t>
            </a:r>
            <a:r>
              <a:rPr lang="en-US" dirty="0">
                <a:solidFill>
                  <a:prstClr val="black"/>
                </a:solidFill>
              </a:rPr>
              <a:t>. </a:t>
            </a:r>
            <a:endParaRPr lang="hu-HU" dirty="0"/>
          </a:p>
        </p:txBody>
      </p:sp>
      <p:grpSp>
        <p:nvGrpSpPr>
          <p:cNvPr id="83" name="Csoportba foglalás 82"/>
          <p:cNvGrpSpPr/>
          <p:nvPr/>
        </p:nvGrpSpPr>
        <p:grpSpPr>
          <a:xfrm>
            <a:off x="15236503" y="7189524"/>
            <a:ext cx="422466" cy="1613214"/>
            <a:chOff x="14929947" y="6889483"/>
            <a:chExt cx="422466" cy="1613214"/>
          </a:xfrm>
        </p:grpSpPr>
        <p:sp>
          <p:nvSpPr>
            <p:cNvPr id="64" name="Lekerekített téglalap 63"/>
            <p:cNvSpPr/>
            <p:nvPr/>
          </p:nvSpPr>
          <p:spPr>
            <a:xfrm rot="16200000">
              <a:off x="14956293" y="8313043"/>
              <a:ext cx="163308" cy="216000"/>
            </a:xfrm>
            <a:prstGeom prst="roundRect">
              <a:avLst/>
            </a:prstGeom>
            <a:solidFill>
              <a:srgbClr val="019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5" name="Lekerekített téglalap 64"/>
            <p:cNvSpPr/>
            <p:nvPr/>
          </p:nvSpPr>
          <p:spPr>
            <a:xfrm rot="16200000">
              <a:off x="15059526" y="7968159"/>
              <a:ext cx="163308" cy="422466"/>
            </a:xfrm>
            <a:prstGeom prst="roundRect">
              <a:avLst/>
            </a:prstGeom>
            <a:solidFill>
              <a:srgbClr val="019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6" name="Lekerekített téglalap 65"/>
            <p:cNvSpPr/>
            <p:nvPr/>
          </p:nvSpPr>
          <p:spPr>
            <a:xfrm rot="16200000">
              <a:off x="15059526" y="7726508"/>
              <a:ext cx="163308" cy="422466"/>
            </a:xfrm>
            <a:prstGeom prst="roundRect">
              <a:avLst/>
            </a:prstGeom>
            <a:solidFill>
              <a:srgbClr val="019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7" name="Lekerekített téglalap 66"/>
            <p:cNvSpPr/>
            <p:nvPr/>
          </p:nvSpPr>
          <p:spPr>
            <a:xfrm rot="16200000">
              <a:off x="15059526" y="7484857"/>
              <a:ext cx="163308" cy="422466"/>
            </a:xfrm>
            <a:prstGeom prst="roundRect">
              <a:avLst/>
            </a:prstGeom>
            <a:solidFill>
              <a:srgbClr val="019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8" name="Lekerekített téglalap 67"/>
            <p:cNvSpPr/>
            <p:nvPr/>
          </p:nvSpPr>
          <p:spPr>
            <a:xfrm rot="16200000">
              <a:off x="15059526" y="7243206"/>
              <a:ext cx="163308" cy="422466"/>
            </a:xfrm>
            <a:prstGeom prst="roundRect">
              <a:avLst/>
            </a:prstGeom>
            <a:solidFill>
              <a:srgbClr val="019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69" name="Lekerekített téglalap 68"/>
            <p:cNvSpPr/>
            <p:nvPr/>
          </p:nvSpPr>
          <p:spPr>
            <a:xfrm rot="16200000">
              <a:off x="15059526" y="7001555"/>
              <a:ext cx="163308" cy="422466"/>
            </a:xfrm>
            <a:prstGeom prst="roundRect">
              <a:avLst/>
            </a:prstGeom>
            <a:solidFill>
              <a:srgbClr val="019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0" name="Lekerekített téglalap 69"/>
            <p:cNvSpPr/>
            <p:nvPr/>
          </p:nvSpPr>
          <p:spPr>
            <a:xfrm rot="16200000">
              <a:off x="15059526" y="6759904"/>
              <a:ext cx="163308" cy="422466"/>
            </a:xfrm>
            <a:prstGeom prst="roundRect">
              <a:avLst/>
            </a:prstGeom>
            <a:solidFill>
              <a:srgbClr val="0194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grpSp>
      <p:grpSp>
        <p:nvGrpSpPr>
          <p:cNvPr id="4" name="Csoportba foglalás 3"/>
          <p:cNvGrpSpPr/>
          <p:nvPr/>
        </p:nvGrpSpPr>
        <p:grpSpPr>
          <a:xfrm>
            <a:off x="4163108" y="1676904"/>
            <a:ext cx="12584504" cy="2590214"/>
            <a:chOff x="4163108" y="1676904"/>
            <a:chExt cx="12584504" cy="2590214"/>
          </a:xfrm>
        </p:grpSpPr>
        <p:sp>
          <p:nvSpPr>
            <p:cNvPr id="8" name="Téglalap 7"/>
            <p:cNvSpPr/>
            <p:nvPr/>
          </p:nvSpPr>
          <p:spPr>
            <a:xfrm>
              <a:off x="4163108" y="2809763"/>
              <a:ext cx="10326576" cy="1338828"/>
            </a:xfrm>
            <a:prstGeom prst="rect">
              <a:avLst/>
            </a:prstGeom>
          </p:spPr>
          <p:txBody>
            <a:bodyPr wrap="square">
              <a:spAutoFit/>
            </a:bodyPr>
            <a:lstStyle/>
            <a:p>
              <a:r>
                <a:rPr lang="en-US" dirty="0"/>
                <a:t>Banks should identify and digitalize critical processes. If they do this well, they will have a systematic approach to end-to-end digitization that makes it possible to redesign a customer journey.</a:t>
              </a:r>
            </a:p>
          </p:txBody>
        </p:sp>
        <p:pic>
          <p:nvPicPr>
            <p:cNvPr id="60" name="Kép 5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157398" y="1676904"/>
              <a:ext cx="2590214" cy="2590214"/>
            </a:xfrm>
            <a:prstGeom prst="rect">
              <a:avLst/>
            </a:prstGeom>
          </p:spPr>
        </p:pic>
      </p:grpSp>
      <p:cxnSp>
        <p:nvCxnSpPr>
          <p:cNvPr id="61" name="Szögletes összekötő 60"/>
          <p:cNvCxnSpPr>
            <a:stCxn id="23" idx="3"/>
            <a:endCxn id="17" idx="0"/>
          </p:cNvCxnSpPr>
          <p:nvPr/>
        </p:nvCxnSpPr>
        <p:spPr>
          <a:xfrm>
            <a:off x="8987764" y="5369484"/>
            <a:ext cx="4054511" cy="1806649"/>
          </a:xfrm>
          <a:prstGeom prst="bentConnector2">
            <a:avLst/>
          </a:prstGeom>
          <a:ln w="57150">
            <a:solidFill>
              <a:srgbClr val="E22326"/>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845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Kép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33317" y="4909892"/>
            <a:ext cx="4256881" cy="3152905"/>
          </a:xfrm>
          <a:prstGeom prst="rect">
            <a:avLst/>
          </a:prstGeom>
        </p:spPr>
      </p:pic>
      <p:pic>
        <p:nvPicPr>
          <p:cNvPr id="26" name="Kép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89280" y="5541390"/>
            <a:ext cx="944954" cy="944954"/>
          </a:xfrm>
          <a:prstGeom prst="rect">
            <a:avLst/>
          </a:prstGeom>
        </p:spPr>
      </p:pic>
      <p:pic>
        <p:nvPicPr>
          <p:cNvPr id="27" name="Kép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90809" y="5440472"/>
            <a:ext cx="941896" cy="1146789"/>
          </a:xfrm>
          <a:prstGeom prst="rect">
            <a:avLst/>
          </a:prstGeom>
        </p:spPr>
      </p:pic>
      <p:grpSp>
        <p:nvGrpSpPr>
          <p:cNvPr id="4" name="Csoportba foglalás 3"/>
          <p:cNvGrpSpPr/>
          <p:nvPr/>
        </p:nvGrpSpPr>
        <p:grpSpPr>
          <a:xfrm>
            <a:off x="1471792" y="4077725"/>
            <a:ext cx="10425906" cy="3992859"/>
            <a:chOff x="1471792" y="4077725"/>
            <a:chExt cx="10425906" cy="3992859"/>
          </a:xfrm>
        </p:grpSpPr>
        <p:pic>
          <p:nvPicPr>
            <p:cNvPr id="114" name="Kép 1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97653" y="4077725"/>
              <a:ext cx="1974185" cy="2320090"/>
            </a:xfrm>
            <a:prstGeom prst="rect">
              <a:avLst/>
            </a:prstGeom>
          </p:spPr>
        </p:pic>
        <p:pic>
          <p:nvPicPr>
            <p:cNvPr id="75" name="Kép 7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1792" y="4077725"/>
              <a:ext cx="1974186" cy="2320090"/>
            </a:xfrm>
            <a:prstGeom prst="rect">
              <a:avLst/>
            </a:prstGeom>
          </p:spPr>
        </p:pic>
        <p:pic>
          <p:nvPicPr>
            <p:cNvPr id="111" name="Kép 1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84722" y="4077725"/>
              <a:ext cx="1974186" cy="2320090"/>
            </a:xfrm>
            <a:prstGeom prst="rect">
              <a:avLst/>
            </a:prstGeom>
          </p:spPr>
        </p:pic>
        <p:pic>
          <p:nvPicPr>
            <p:cNvPr id="112" name="Kép 1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10582" y="4077725"/>
              <a:ext cx="1974186" cy="2320090"/>
            </a:xfrm>
            <a:prstGeom prst="rect">
              <a:avLst/>
            </a:prstGeom>
          </p:spPr>
        </p:pic>
        <p:pic>
          <p:nvPicPr>
            <p:cNvPr id="113" name="Kép 1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3512" y="4077725"/>
              <a:ext cx="1974186" cy="2320090"/>
            </a:xfrm>
            <a:prstGeom prst="rect">
              <a:avLst/>
            </a:prstGeom>
          </p:spPr>
        </p:pic>
        <p:pic>
          <p:nvPicPr>
            <p:cNvPr id="14" name="Kép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71792" y="6612552"/>
              <a:ext cx="1968702" cy="1458032"/>
            </a:xfrm>
            <a:prstGeom prst="rect">
              <a:avLst/>
            </a:prstGeom>
          </p:spPr>
        </p:pic>
        <p:pic>
          <p:nvPicPr>
            <p:cNvPr id="148" name="Kép 14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83646" y="6612552"/>
              <a:ext cx="1968702" cy="1458032"/>
            </a:xfrm>
            <a:prstGeom prst="rect">
              <a:avLst/>
            </a:prstGeom>
          </p:spPr>
        </p:pic>
        <p:pic>
          <p:nvPicPr>
            <p:cNvPr id="149" name="Kép 14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95500" y="6612552"/>
              <a:ext cx="1968702" cy="1458032"/>
            </a:xfrm>
            <a:prstGeom prst="rect">
              <a:avLst/>
            </a:prstGeom>
          </p:spPr>
        </p:pic>
        <p:pic>
          <p:nvPicPr>
            <p:cNvPr id="150" name="Kép 14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07354" y="6612552"/>
              <a:ext cx="1968702" cy="1458032"/>
            </a:xfrm>
            <a:prstGeom prst="rect">
              <a:avLst/>
            </a:prstGeom>
          </p:spPr>
        </p:pic>
        <p:pic>
          <p:nvPicPr>
            <p:cNvPr id="151" name="Kép 15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19211" y="6612552"/>
              <a:ext cx="1968702" cy="1458032"/>
            </a:xfrm>
            <a:prstGeom prst="rect">
              <a:avLst/>
            </a:prstGeom>
          </p:spPr>
        </p:pic>
      </p:grpSp>
      <p:pic>
        <p:nvPicPr>
          <p:cNvPr id="2" name="Kép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97652" y="4077725"/>
            <a:ext cx="1974186" cy="2320090"/>
          </a:xfrm>
          <a:prstGeom prst="rect">
            <a:avLst/>
          </a:prstGeom>
        </p:spPr>
      </p:pic>
      <p:pic>
        <p:nvPicPr>
          <p:cNvPr id="20" name="Kép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95500" y="8009751"/>
            <a:ext cx="1969200" cy="205274"/>
          </a:xfrm>
          <a:prstGeom prst="rect">
            <a:avLst/>
          </a:prstGeom>
        </p:spPr>
      </p:pic>
      <p:sp>
        <p:nvSpPr>
          <p:cNvPr id="25" name="Title 24"/>
          <p:cNvSpPr>
            <a:spLocks noGrp="1"/>
          </p:cNvSpPr>
          <p:nvPr>
            <p:ph type="title"/>
          </p:nvPr>
        </p:nvSpPr>
        <p:spPr>
          <a:xfrm>
            <a:off x="812802" y="781469"/>
            <a:ext cx="16575086" cy="3296256"/>
          </a:xfrm>
        </p:spPr>
        <p:txBody>
          <a:bodyPr/>
          <a:lstStyle/>
          <a:p>
            <a:r>
              <a:rPr lang="en-US" dirty="0" err="1"/>
              <a:t>Personali</a:t>
            </a:r>
            <a:r>
              <a:rPr lang="hu-HU" dirty="0"/>
              <a:t>s</a:t>
            </a:r>
            <a:r>
              <a:rPr lang="en-US" dirty="0"/>
              <a:t>ed products </a:t>
            </a:r>
            <a:br>
              <a:rPr lang="hu-HU" dirty="0"/>
            </a:br>
            <a:r>
              <a:rPr lang="en-US" dirty="0"/>
              <a:t>help sell experiences</a:t>
            </a:r>
          </a:p>
        </p:txBody>
      </p:sp>
      <p:sp>
        <p:nvSpPr>
          <p:cNvPr id="39" name="Tartalom helye 2">
            <a:extLst>
              <a:ext uri="{FF2B5EF4-FFF2-40B4-BE49-F238E27FC236}">
                <a16:creationId xmlns:a16="http://schemas.microsoft.com/office/drawing/2014/main" id="{F98BE05F-65F5-4B1D-9A1D-36970633BB87}"/>
              </a:ext>
            </a:extLst>
          </p:cNvPr>
          <p:cNvSpPr>
            <a:spLocks noGrp="1"/>
          </p:cNvSpPr>
          <p:nvPr>
            <p:ph idx="4294967295"/>
          </p:nvPr>
        </p:nvSpPr>
        <p:spPr>
          <a:xfrm>
            <a:off x="12133317" y="3109228"/>
            <a:ext cx="4362953" cy="1569660"/>
          </a:xfrm>
          <a:prstGeom prst="rect">
            <a:avLst/>
          </a:prstGeom>
        </p:spPr>
        <p:txBody>
          <a:bodyPr wrap="square">
            <a:spAutoFit/>
          </a:bodyPr>
          <a:lstStyle/>
          <a:p>
            <a:pPr marL="0" indent="0">
              <a:lnSpc>
                <a:spcPct val="100000"/>
              </a:lnSpc>
              <a:buNone/>
            </a:pPr>
            <a:r>
              <a:rPr lang="hu-HU" sz="2400" dirty="0"/>
              <a:t>…</a:t>
            </a:r>
            <a:r>
              <a:rPr lang="en-US" sz="2400" dirty="0"/>
              <a:t>and </a:t>
            </a:r>
            <a:r>
              <a:rPr lang="en-US" sz="2400" b="1" dirty="0">
                <a:solidFill>
                  <a:srgbClr val="0194DA"/>
                </a:solidFill>
              </a:rPr>
              <a:t>22% would be happy to share personal data </a:t>
            </a:r>
            <a:r>
              <a:rPr lang="en-US" sz="2400" dirty="0"/>
              <a:t>in return for a more </a:t>
            </a:r>
            <a:r>
              <a:rPr lang="en-US" sz="2400" dirty="0" err="1"/>
              <a:t>personali</a:t>
            </a:r>
            <a:r>
              <a:rPr lang="hu-HU" sz="2400" dirty="0"/>
              <a:t>s</a:t>
            </a:r>
            <a:r>
              <a:rPr lang="en-US" sz="2400" dirty="0"/>
              <a:t>ed service or product.</a:t>
            </a:r>
          </a:p>
        </p:txBody>
      </p:sp>
      <p:sp>
        <p:nvSpPr>
          <p:cNvPr id="115" name="Tartalom helye 2">
            <a:extLst>
              <a:ext uri="{FF2B5EF4-FFF2-40B4-BE49-F238E27FC236}">
                <a16:creationId xmlns:a16="http://schemas.microsoft.com/office/drawing/2014/main" id="{F98BE05F-65F5-4B1D-9A1D-36970633BB87}"/>
              </a:ext>
            </a:extLst>
          </p:cNvPr>
          <p:cNvSpPr>
            <a:spLocks noGrp="1"/>
          </p:cNvSpPr>
          <p:nvPr>
            <p:ph idx="4294967295"/>
          </p:nvPr>
        </p:nvSpPr>
        <p:spPr>
          <a:xfrm>
            <a:off x="1471792" y="3045415"/>
            <a:ext cx="8018423" cy="830997"/>
          </a:xfrm>
          <a:prstGeom prst="rect">
            <a:avLst/>
          </a:prstGeom>
        </p:spPr>
        <p:txBody>
          <a:bodyPr>
            <a:spAutoFit/>
          </a:bodyPr>
          <a:lstStyle/>
          <a:p>
            <a:pPr marL="0" indent="0">
              <a:lnSpc>
                <a:spcPct val="100000"/>
              </a:lnSpc>
              <a:buNone/>
            </a:pPr>
            <a:r>
              <a:rPr lang="en-US" sz="2400" b="1" dirty="0">
                <a:solidFill>
                  <a:srgbClr val="0194DA"/>
                </a:solidFill>
              </a:rPr>
              <a:t>One in five </a:t>
            </a:r>
            <a:r>
              <a:rPr lang="en-US" sz="2400" dirty="0"/>
              <a:t>customers would be </a:t>
            </a:r>
            <a:r>
              <a:rPr lang="en-US" sz="2400" b="1" dirty="0">
                <a:solidFill>
                  <a:srgbClr val="0194DA"/>
                </a:solidFill>
              </a:rPr>
              <a:t>ready to pay 20% more </a:t>
            </a:r>
            <a:r>
              <a:rPr lang="en-US" sz="2400" dirty="0"/>
              <a:t>for </a:t>
            </a:r>
            <a:r>
              <a:rPr lang="en-US" sz="2400" dirty="0" err="1"/>
              <a:t>personali</a:t>
            </a:r>
            <a:r>
              <a:rPr lang="hu-HU" sz="2400" dirty="0"/>
              <a:t>s</a:t>
            </a:r>
            <a:r>
              <a:rPr lang="en-US" sz="2400" dirty="0"/>
              <a:t>ed products or services</a:t>
            </a:r>
            <a:r>
              <a:rPr lang="hu-HU" sz="2400" dirty="0"/>
              <a:t>…</a:t>
            </a:r>
            <a:endParaRPr lang="en-US" sz="2400" dirty="0"/>
          </a:p>
        </p:txBody>
      </p:sp>
    </p:spTree>
    <p:extLst>
      <p:ext uri="{BB962C8B-B14F-4D97-AF65-F5344CB8AC3E}">
        <p14:creationId xmlns:p14="http://schemas.microsoft.com/office/powerpoint/2010/main" val="1274870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44DF6439E200C4B824093D224B13050" ma:contentTypeVersion="10" ma:contentTypeDescription="Create a new document." ma:contentTypeScope="" ma:versionID="ce6dec47238572d07ff601d5bf1c11e1">
  <xsd:schema xmlns:xsd="http://www.w3.org/2001/XMLSchema" xmlns:xs="http://www.w3.org/2001/XMLSchema" xmlns:p="http://schemas.microsoft.com/office/2006/metadata/properties" xmlns:ns2="edbe9ca1-110d-49f3-8919-b6aa3e5dfb39" xmlns:ns3="051c7a0f-54ca-4c66-8828-99c4604f4fb8" targetNamespace="http://schemas.microsoft.com/office/2006/metadata/properties" ma:root="true" ma:fieldsID="a9e57098219717740a78c2ce81d6351c" ns2:_="" ns3:_="">
    <xsd:import namespace="edbe9ca1-110d-49f3-8919-b6aa3e5dfb39"/>
    <xsd:import namespace="051c7a0f-54ca-4c66-8828-99c4604f4fb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2:MediaServiceOCR"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be9ca1-110d-49f3-8919-b6aa3e5dfb3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1c7a0f-54ca-4c66-8828-99c4604f4fb8"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F5B1762-C289-4E78-936F-480EC92B27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be9ca1-110d-49f3-8919-b6aa3e5dfb39"/>
    <ds:schemaRef ds:uri="051c7a0f-54ca-4c66-8828-99c4604f4f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83A6DE2-7D87-432B-B822-9716ABEEAE63}">
  <ds:schemaRefs>
    <ds:schemaRef ds:uri="http://schemas.microsoft.com/sharepoint/v3/contenttype/forms"/>
  </ds:schemaRefs>
</ds:datastoreItem>
</file>

<file path=customXml/itemProps3.xml><?xml version="1.0" encoding="utf-8"?>
<ds:datastoreItem xmlns:ds="http://schemas.openxmlformats.org/officeDocument/2006/customXml" ds:itemID="{6064D346-316A-4726-B40F-86C318CD49FA}">
  <ds:schemaRefs>
    <ds:schemaRef ds:uri="http://purl.org/dc/elements/1.1/"/>
    <ds:schemaRef ds:uri="http://schemas.microsoft.com/office/2006/documentManagement/types"/>
    <ds:schemaRef ds:uri="051c7a0f-54ca-4c66-8828-99c4604f4fb8"/>
    <ds:schemaRef ds:uri="http://purl.org/dc/terms/"/>
    <ds:schemaRef ds:uri="edbe9ca1-110d-49f3-8919-b6aa3e5dfb39"/>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5282</TotalTime>
  <Words>2185</Words>
  <Application>Microsoft Office PowerPoint</Application>
  <PresentationFormat>Egyéni</PresentationFormat>
  <Paragraphs>125</Paragraphs>
  <Slides>15</Slides>
  <Notes>13</Notes>
  <HiddenSlides>0</HiddenSlides>
  <MMClips>0</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15</vt:i4>
      </vt:variant>
    </vt:vector>
  </HeadingPairs>
  <TitlesOfParts>
    <vt:vector size="21" baseType="lpstr">
      <vt:lpstr>Arial</vt:lpstr>
      <vt:lpstr>Arial</vt:lpstr>
      <vt:lpstr>Calibri</vt:lpstr>
      <vt:lpstr>Helvetica</vt:lpstr>
      <vt:lpstr>Helvetica Light</vt:lpstr>
      <vt:lpstr>Office Theme</vt:lpstr>
      <vt:lpstr>PowerPoint-bemutató</vt:lpstr>
      <vt:lpstr>PowerPoint-bemutató</vt:lpstr>
      <vt:lpstr>PowerPoint-bemutató</vt:lpstr>
      <vt:lpstr>PowerPoint-bemutató</vt:lpstr>
      <vt:lpstr>PowerPoint-bemutató</vt:lpstr>
      <vt:lpstr>$100 billion Bank: Financial  potential of personalisation</vt:lpstr>
      <vt:lpstr>PowerPoint-bemutató</vt:lpstr>
      <vt:lpstr>Go digital end to end  in customer journeys</vt:lpstr>
      <vt:lpstr>Personalised products  help sell experiences</vt:lpstr>
      <vt:lpstr>PowerPoint-bemutató</vt:lpstr>
      <vt:lpstr>PowerPoint-bemutató</vt:lpstr>
      <vt:lpstr>PowerPoint-bemutató</vt:lpstr>
      <vt:lpstr>BANKS must take action</vt:lpstr>
      <vt:lpstr>THE DIGITAL  SALES COMPANY FOR BANKS</vt:lpstr>
      <vt:lpstr>PowerPoint-bemutató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Tibor Mozsik</cp:lastModifiedBy>
  <cp:revision>414</cp:revision>
  <cp:lastPrinted>2018-04-10T17:27:25Z</cp:lastPrinted>
  <dcterms:created xsi:type="dcterms:W3CDTF">2018-04-04T08:22:10Z</dcterms:created>
  <dcterms:modified xsi:type="dcterms:W3CDTF">2018-11-20T09:17:22Z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0x010100344DF6439E200C4B824093D224B13050</vt:lpwstr>
  </property>
</Properties>
</file>